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0F3A0-1165-6666-E401-8152C3EC9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6FE977-CDE4-E718-68EE-3800C603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404974-A268-C8C7-5A04-6BC4210B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256040-7E92-A3E3-0B82-21039A45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5CEF8A-B604-4E72-E792-B2A54FDF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8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064CC-F5A6-34AE-3978-33FA9DAB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B7E6550-1948-35BF-6824-47475DA8F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D872CC-4C0A-C4D5-7C86-76BC0C63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6BCAD-009A-2A91-8D06-5899295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827E4B6-8889-5CF5-6EA3-33F4AF33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611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5E6FC19-A8AF-35A5-0A77-7C5B0E535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63D23BD-DC1E-F874-DCF5-CD7A3800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416461-0892-9FA5-49D7-CD233158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D24775-187A-D4C7-0868-8D98D901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0ABA9D-F47F-F06E-9A63-5E73EEB6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21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D92E50-0C40-1773-CD7B-FE6FA0EB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E8E30-3174-A8E5-A8CE-7C14F283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91006C-259F-AA90-21BD-72219C1A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B74B05-04CA-FFEA-B2C9-D8738E0D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5BE25A-49B6-A5F1-8785-A1BBC3C1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29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308765-D75B-86F0-4956-632C7ECD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FAA50C-4268-82C3-8F99-63A7C6B5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4C9E89-6033-C810-EECA-65CD6A8F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46EAFA-D424-AB2E-72A2-C6F701C9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D21293-C8BD-81BE-7316-7B4BCE77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5DF19-D370-C9D9-9549-F16120BC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833B6F-D71D-3DEA-DEBC-111F36670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596637-7FAD-7715-9637-DD9A2DF45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BF7FA0-3EC3-567E-EAFF-33C2A867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E93AC8B-BBF9-73B7-F452-BAA6D72B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6D2F856-D7FB-59C9-6212-D3762F3B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3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DA1742-9DC0-7DD3-9A45-6DE0E1FB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AA232F-EB3C-3FDF-364F-51C751B4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13040C6-CF2C-5F36-5C0B-13432643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C7018B2-45ED-B50B-43A7-C12E230B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610C75F-9C80-8613-3A83-4FF3EFAC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1AF493E-94FB-3C1E-72D4-805E557D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3A560E7-3C13-4532-4280-2C50A359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CD2B054-C028-1525-6A22-3519BFE8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79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09D225-8FA6-C023-0D62-D73AE6D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425622E-C15A-F687-21EC-65C57F57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442F1E-7237-8401-3580-D3691878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9C0569-A589-1200-2BB8-0176BAF5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76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2477D4-A3DA-A956-4D05-11890663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90BA9C2-5D56-1CE6-9FA0-3EB7D831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179CA6-196B-3020-DBCB-ADE2ED0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5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DECAC-074C-DE20-850C-418925AC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6FFFC-2EC0-FDE4-FCBB-C690FDF9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D16E8D4-BB4C-9FE0-84CB-0EC92910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79095C3-0520-39CB-76AA-793F4AB3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A43EAF3-1175-FA90-5A8A-61A96D7F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FB99C6-C686-DDFC-C741-A97AA8FC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362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B2485A-FCD3-01CC-39BD-834E9E2F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1C86506-C402-6E0E-94B4-3E83F77C6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095AEE-7D8C-9CD4-43EA-EFD64564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041A202-D524-704A-8931-16DBAF0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2A1497A-C494-FFF9-9848-631CB396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8E3A6EB-E18B-A388-0F27-D43E0B55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23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FFF6B40-F062-A084-CE59-3F192BE3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16CD6A9-ACDC-5893-F2CA-CF81A3CB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962653-5D1B-6876-1CC4-544D07F6F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D884C-08E6-4EAC-BA94-638BFB38667E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A45324-0ED0-A2EE-B5CA-6C260665A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528854-7F94-B28B-5B27-7D1A1A75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CE11-1D29-4CF7-8092-3D33D5A06A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04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DCDBDEC-8953-6D22-5FF9-B631978AF46B}"/>
              </a:ext>
            </a:extLst>
          </p:cNvPr>
          <p:cNvSpPr txBox="1"/>
          <p:nvPr/>
        </p:nvSpPr>
        <p:spPr>
          <a:xfrm>
            <a:off x="0" y="30614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Zde vidíme platový vývoj napříč různými odvětvími od roku 2006 do roku 2018. Kde došlo k meziročnímu poklesu mezd,</a:t>
            </a:r>
          </a:p>
          <a:p>
            <a:r>
              <a:rPr lang="cs-CZ" dirty="0"/>
              <a:t>Je znázorněno v tabulce</a:t>
            </a:r>
            <a:r>
              <a:rPr lang="en-US" dirty="0"/>
              <a:t> </a:t>
            </a:r>
            <a:r>
              <a:rPr lang="cs-CZ" dirty="0"/>
              <a:t>číslem </a:t>
            </a:r>
            <a:r>
              <a:rPr lang="en-US" dirty="0"/>
              <a:t>“1”</a:t>
            </a:r>
            <a:r>
              <a:rPr lang="cs-CZ" dirty="0"/>
              <a:t>. V sloupci CDY máme sečteno, kolikrát neproběhl meziroční růst.</a:t>
            </a:r>
          </a:p>
          <a:p>
            <a:r>
              <a:rPr lang="cs-CZ" dirty="0"/>
              <a:t>	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0489720-F11A-C21E-AEA9-484E4AE7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75384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E0236463-53FD-19CA-3EC5-428029808C21}"/>
              </a:ext>
            </a:extLst>
          </p:cNvPr>
          <p:cNvSpPr txBox="1"/>
          <p:nvPr/>
        </p:nvSpPr>
        <p:spPr>
          <a:xfrm>
            <a:off x="0" y="39616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 sloupci </a:t>
            </a:r>
            <a:r>
              <a:rPr lang="cs-CZ" dirty="0" err="1"/>
              <a:t>Diff</a:t>
            </a:r>
            <a:r>
              <a:rPr lang="cs-CZ" dirty="0"/>
              <a:t>. Vidíme o kolik se částka zvýšila za měřitelné období v peněžním vyjádření. V následném sloupci </a:t>
            </a:r>
            <a:r>
              <a:rPr lang="cs-CZ" dirty="0" err="1"/>
              <a:t>Growth</a:t>
            </a:r>
            <a:r>
              <a:rPr lang="cs-CZ" dirty="0"/>
              <a:t> je vyjádření v procentech.</a:t>
            </a:r>
          </a:p>
          <a:p>
            <a:r>
              <a:rPr lang="cs-CZ" dirty="0"/>
              <a:t>	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113A3A0-9844-180E-5825-DA7017604C5D}"/>
              </a:ext>
            </a:extLst>
          </p:cNvPr>
          <p:cNvSpPr txBox="1"/>
          <p:nvPr/>
        </p:nvSpPr>
        <p:spPr>
          <a:xfrm>
            <a:off x="0" y="4700775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s-CZ" dirty="0"/>
              <a:t>Největší % růst za měřitelné období zaznamenal sektor „Zdravotní a sociální péče“ s hodnotou 76%, u něhož nebyl taky zaznamenán meziroční platový pokles.</a:t>
            </a:r>
          </a:p>
          <a:p>
            <a:pPr marL="342900" indent="-342900">
              <a:buFontTx/>
              <a:buAutoNum type="arabicPeriod"/>
            </a:pPr>
            <a:r>
              <a:rPr lang="cs-CZ" dirty="0"/>
              <a:t>Ovšem největší růst ve finančním vyjádření zaznamenal sektor „Informační a komunikační činnosti“ s nárůstem o 82 131 kč</a:t>
            </a:r>
            <a:r>
              <a:rPr lang="cs-CZ"/>
              <a:t>, i když má za sebou jeden pokles.</a:t>
            </a:r>
          </a:p>
          <a:p>
            <a:pPr marL="342900" indent="-342900">
              <a:buAutoNum type="arabicPeriod"/>
            </a:pPr>
            <a:r>
              <a:rPr lang="cs-CZ"/>
              <a:t>V </a:t>
            </a:r>
            <a:r>
              <a:rPr lang="cs-CZ" dirty="0"/>
              <a:t>pěti sektorech rostli platy neustále.</a:t>
            </a:r>
          </a:p>
          <a:p>
            <a:pPr marL="342900" indent="-342900">
              <a:buAutoNum type="arabicPeriod"/>
            </a:pPr>
            <a:r>
              <a:rPr lang="cs-CZ" dirty="0"/>
              <a:t>Nejvíce meziročních poklesů bylo zaznamenáno v roce 2013, kdy probíhala dluhová krize Eurozóny.</a:t>
            </a:r>
          </a:p>
          <a:p>
            <a:r>
              <a:rPr lang="cs-CZ" dirty="0"/>
              <a:t>	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38E2711-7989-C818-C529-5281402C6362}"/>
              </a:ext>
            </a:extLst>
          </p:cNvPr>
          <p:cNvSpPr txBox="1"/>
          <p:nvPr/>
        </p:nvSpPr>
        <p:spPr>
          <a:xfrm>
            <a:off x="4544840" y="2625207"/>
            <a:ext cx="6092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Platový vývoj napříč různými odvětvími v kč.</a:t>
            </a:r>
          </a:p>
        </p:txBody>
      </p:sp>
    </p:spTree>
    <p:extLst>
      <p:ext uri="{BB962C8B-B14F-4D97-AF65-F5344CB8AC3E}">
        <p14:creationId xmlns:p14="http://schemas.microsoft.com/office/powerpoint/2010/main" val="376469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F592EF-C93F-626F-9B22-474293AD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55" y="1253331"/>
            <a:ext cx="11143948" cy="2521964"/>
          </a:xfrm>
        </p:spPr>
        <p:txBody>
          <a:bodyPr/>
          <a:lstStyle/>
          <a:p>
            <a:r>
              <a:rPr lang="cs-CZ" dirty="0"/>
              <a:t>Tabulka zobrazuje kolik si můžeme koupit chleba a mléka v prvním a posledním měřitelném roce. Vychází se z průměrných platů a průměrných cen. V posledním sloupci vidíme rozdílů mezi prvním a posledním měřitelném období.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60DDB59-6A50-AC01-FEDC-D5B11050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226103"/>
            <a:ext cx="1121249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4B159D-EED2-FDC4-7E95-4F5DF07A8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6" y="4894749"/>
            <a:ext cx="10976573" cy="1143912"/>
          </a:xfrm>
        </p:spPr>
        <p:txBody>
          <a:bodyPr/>
          <a:lstStyle/>
          <a:p>
            <a:pPr marL="457200" lvl="1" indent="0">
              <a:buNone/>
            </a:pPr>
            <a:r>
              <a:rPr lang="cs-CZ" dirty="0"/>
              <a:t>Data ukazují, která potravina rostla za měřitelné období nejpomaleji, nebo která zdražovala nejvíce. V sloupci </a:t>
            </a:r>
            <a:r>
              <a:rPr lang="cs-CZ" dirty="0" err="1"/>
              <a:t>Growth</a:t>
            </a:r>
            <a:r>
              <a:rPr lang="cs-CZ" dirty="0"/>
              <a:t> je procentuální rozdíl.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F6E8801-4069-6C5B-D344-9E9E33F2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25" y="0"/>
            <a:ext cx="1015506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1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F4B1B08-EBDD-4667-9C8C-1CA6DDE5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87" y="0"/>
            <a:ext cx="10345594" cy="480127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3EF3C3F-6D40-5978-390C-DFA194CF327C}"/>
              </a:ext>
            </a:extLst>
          </p:cNvPr>
          <p:cNvSpPr txBox="1"/>
          <p:nvPr/>
        </p:nvSpPr>
        <p:spPr>
          <a:xfrm>
            <a:off x="669956" y="5024673"/>
            <a:ext cx="103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Přehled růstu potravin. V posledním sloupci je spočítán celkový růst/pokles, za měřitelné období. </a:t>
            </a:r>
          </a:p>
          <a:p>
            <a:r>
              <a:rPr lang="cs-CZ" dirty="0" err="1"/>
              <a:t>Rajcka</a:t>
            </a:r>
            <a:r>
              <a:rPr lang="cs-CZ" dirty="0"/>
              <a:t> jablka zlevňovala, </a:t>
            </a:r>
            <a:r>
              <a:rPr lang="cs-CZ" dirty="0" err="1"/>
              <a:t>zatímto</a:t>
            </a:r>
            <a:r>
              <a:rPr lang="cs-CZ" dirty="0"/>
              <a:t> nejvíce zdražovalo Máslo. Z celkového pohledu je vidět, že jsou některé kategorie potravin docela </a:t>
            </a:r>
            <a:r>
              <a:rPr lang="cs-CZ" dirty="0" err="1"/>
              <a:t>volalitní</a:t>
            </a:r>
            <a:r>
              <a:rPr lang="cs-CZ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504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73A0CD-C5AC-FAD6-208B-BE70674A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7063"/>
            <a:ext cx="10515600" cy="4351338"/>
          </a:xfrm>
        </p:spPr>
        <p:txBody>
          <a:bodyPr/>
          <a:lstStyle/>
          <a:p>
            <a:r>
              <a:rPr lang="cs-CZ" dirty="0"/>
              <a:t>Data ukazují výši průměrných platů za celý rok, průměr všech cen za celý rok.</a:t>
            </a:r>
          </a:p>
          <a:p>
            <a:r>
              <a:rPr lang="cs-CZ" dirty="0"/>
              <a:t>Následuje výpočet meziročního růstu platů a meziročního růstu cen potravin.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Z dat je vidět, že potraviny nerostli </a:t>
            </a:r>
            <a:r>
              <a:rPr lang="cs-CZ" dirty="0" err="1"/>
              <a:t>výraznějí</a:t>
            </a:r>
            <a:r>
              <a:rPr lang="cs-CZ" dirty="0"/>
              <a:t> než platy. Největší růst potravin, oproti platům byl zaznamenán v roce 2013, s rozdílovou hodnotou 6,71%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8C614E4-F169-F959-E757-C9293BDA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61" y="90691"/>
            <a:ext cx="788780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1A917E-AC3E-4EBB-5C0A-515172E8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16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sz="2000" dirty="0"/>
              <a:t>Zde máme stejnou tabulku z předchozí stránky, doplněnou o meziroční růst HDP.</a:t>
            </a:r>
          </a:p>
          <a:p>
            <a:pPr marL="0" indent="0">
              <a:buNone/>
            </a:pPr>
            <a:r>
              <a:rPr lang="cs-CZ" sz="2000" dirty="0"/>
              <a:t>Vidíme zde několik poklesů HDP. Který byl dán ekonomickou krizí 2008 a krizí eurozóny.</a:t>
            </a:r>
          </a:p>
          <a:p>
            <a:pPr marL="0" indent="0">
              <a:buNone/>
            </a:pPr>
            <a:r>
              <a:rPr lang="cs-CZ" sz="2000" dirty="0"/>
              <a:t>Pokud budeme chtít opovědět na otázku, jestli s výrazným růstem HDP rostou i mzdy a potraviny.</a:t>
            </a:r>
          </a:p>
          <a:p>
            <a:pPr marL="0" indent="0">
              <a:buNone/>
            </a:pPr>
            <a:r>
              <a:rPr lang="cs-CZ" sz="2000" dirty="0"/>
              <a:t> 	K výraznějšímu růstu HDP (nad 5%) došlo ve třech případech.</a:t>
            </a:r>
          </a:p>
          <a:p>
            <a:pPr marL="0" indent="0">
              <a:buNone/>
            </a:pPr>
            <a:r>
              <a:rPr lang="cs-CZ" sz="2000" dirty="0"/>
              <a:t>	rok 2007		V tomto roce je vidět i růst mezd a růst cen a to i v roce následujícím.</a:t>
            </a:r>
          </a:p>
          <a:p>
            <a:pPr marL="0" indent="0">
              <a:buNone/>
            </a:pPr>
            <a:r>
              <a:rPr lang="cs-CZ" sz="2000" dirty="0"/>
              <a:t>	rok 2015		Růst mezd je nepatrný. U cen je zaznamenám pokles</a:t>
            </a:r>
          </a:p>
          <a:p>
            <a:pPr marL="0" indent="0">
              <a:buNone/>
            </a:pPr>
            <a:r>
              <a:rPr lang="cs-CZ" sz="2000" dirty="0"/>
              <a:t>	rok 2017		V tomto i následujícím roce vidíme stejnou situaci jako </a:t>
            </a:r>
          </a:p>
          <a:p>
            <a:pPr marL="0" indent="0">
              <a:buNone/>
            </a:pPr>
            <a:r>
              <a:rPr lang="cs-CZ" sz="2000" dirty="0"/>
              <a:t>			v roce 2007. Došlo k růstu platů i cen a to i v roce následujícím.</a:t>
            </a:r>
          </a:p>
          <a:p>
            <a:pPr marL="0" indent="0">
              <a:buNone/>
            </a:pPr>
            <a:r>
              <a:rPr lang="cs-CZ" sz="1600" dirty="0"/>
              <a:t>Nedá se úplně odpovědět na otázku, zdali s výraznějším růstem HDP automaticky výrazněji rostou platy i ceny potravin. Pravděpodobnost je dvoutřetinová. Růst HDP ovlivňuje růst potravin nepřímo (výše platů se projeví do nákladů). Odchylka, která nastala v roce 2015 může být dána tím, že v ekonomice nebylo stejné prostředí jako v roce 2007 a 2015. Mohli být jiné úrokové sazby, ceny </a:t>
            </a:r>
            <a:r>
              <a:rPr lang="cs-CZ" sz="1600" err="1"/>
              <a:t>energií</a:t>
            </a:r>
            <a:r>
              <a:rPr lang="cs-CZ" sz="1600"/>
              <a:t>,rozdílné</a:t>
            </a:r>
            <a:r>
              <a:rPr lang="cs-CZ" sz="1600" dirty="0"/>
              <a:t> ekonomické vládní stimuly pro firmy a rodiny. Potřebovali bychom více dat, abych zjistili proč v tento rok výrazněji mzdy a ceny potravin nevzrostli.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1676D86-64F5-6C02-4618-86D9031C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19" y="0"/>
            <a:ext cx="934532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47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547</Words>
  <Application>Microsoft Office PowerPoint</Application>
  <PresentationFormat>Širokoúhlá obrazovka</PresentationFormat>
  <Paragraphs>28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Rej</dc:creator>
  <cp:lastModifiedBy>Jan Rej</cp:lastModifiedBy>
  <cp:revision>10</cp:revision>
  <dcterms:created xsi:type="dcterms:W3CDTF">2024-10-09T21:06:03Z</dcterms:created>
  <dcterms:modified xsi:type="dcterms:W3CDTF">2024-10-15T19:45:59Z</dcterms:modified>
</cp:coreProperties>
</file>