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3A3CC-1703-4DEC-8C53-7E6FEF047A00}" type="datetimeFigureOut">
              <a:rPr lang="cs-CZ" smtClean="0"/>
              <a:t>17.10.2024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B1AD0-E397-46DC-A9A3-1CB9E03264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841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C0F3A0-1165-6666-E401-8152C3EC9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A6FE977-CDE4-E718-68EE-3800C6036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1404974-A268-C8C7-5A04-6BC4210B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884C-08E6-4EAC-BA94-638BFB38667E}" type="datetimeFigureOut">
              <a:rPr lang="cs-CZ" smtClean="0"/>
              <a:t>17.10.2024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1256040-7E92-A3E3-0B82-21039A45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D5CEF8A-B604-4E72-E792-B2A54FDF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CE11-1D29-4CF7-8092-3D33D5A06A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888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D064CC-F5A6-34AE-3978-33FA9DAB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B7E6550-1948-35BF-6824-47475DA8F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1D872CC-4C0A-C4D5-7C86-76BC0C63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884C-08E6-4EAC-BA94-638BFB38667E}" type="datetimeFigureOut">
              <a:rPr lang="cs-CZ" smtClean="0"/>
              <a:t>17.10.2024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2B6BCAD-009A-2A91-8D06-58992954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827E4B6-8889-5CF5-6EA3-33F4AF33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CE11-1D29-4CF7-8092-3D33D5A06A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611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E5E6FC19-A8AF-35A5-0A77-7C5B0E535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63D23BD-DC1E-F874-DCF5-CD7A38000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1416461-0892-9FA5-49D7-CD233158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884C-08E6-4EAC-BA94-638BFB38667E}" type="datetimeFigureOut">
              <a:rPr lang="cs-CZ" smtClean="0"/>
              <a:t>17.10.2024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3D24775-187A-D4C7-0868-8D98D901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C0ABA9D-F47F-F06E-9A63-5E73EEB6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CE11-1D29-4CF7-8092-3D33D5A06A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721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D92E50-0C40-1773-CD7B-FE6FA0EB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6E8E30-3174-A8E5-A8CE-7C14F2836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E91006C-259F-AA90-21BD-72219C1A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884C-08E6-4EAC-BA94-638BFB38667E}" type="datetimeFigureOut">
              <a:rPr lang="cs-CZ" smtClean="0"/>
              <a:t>17.10.2024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6B74B05-04CA-FFEA-B2C9-D8738E0D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05BE25A-49B6-A5F1-8785-A1BBC3C1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CE11-1D29-4CF7-8092-3D33D5A06A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295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308765-D75B-86F0-4956-632C7ECD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7FAA50C-4268-82C3-8F99-63A7C6B58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A4C9E89-6033-C810-EECA-65CD6A8F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884C-08E6-4EAC-BA94-638BFB38667E}" type="datetimeFigureOut">
              <a:rPr lang="cs-CZ" smtClean="0"/>
              <a:t>17.10.2024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046EAFA-D424-AB2E-72A2-C6F701C9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5D21293-C8BD-81BE-7316-7B4BCE77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CE11-1D29-4CF7-8092-3D33D5A06A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039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85DF19-D370-C9D9-9549-F16120BC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833B6F-D71D-3DEA-DEBC-111F36670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6596637-7FAD-7715-9637-DD9A2DF45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CBF7FA0-3EC3-567E-EAFF-33C2A867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884C-08E6-4EAC-BA94-638BFB38667E}" type="datetimeFigureOut">
              <a:rPr lang="cs-CZ" smtClean="0"/>
              <a:t>17.10.2024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E93AC8B-BBF9-73B7-F452-BAA6D72B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6D2F856-D7FB-59C9-6212-D3762F3B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CE11-1D29-4CF7-8092-3D33D5A06A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930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DA1742-9DC0-7DD3-9A45-6DE0E1FB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5AA232F-EB3C-3FDF-364F-51C751B41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13040C6-CF2C-5F36-5C0B-134326430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C7018B2-45ED-B50B-43A7-C12E230B2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2610C75F-9C80-8613-3A83-4FF3EFAC4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01AF493E-94FB-3C1E-72D4-805E557D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884C-08E6-4EAC-BA94-638BFB38667E}" type="datetimeFigureOut">
              <a:rPr lang="cs-CZ" smtClean="0"/>
              <a:t>17.10.2024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3A560E7-3C13-4532-4280-2C50A359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CD2B054-C028-1525-6A22-3519BFE8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CE11-1D29-4CF7-8092-3D33D5A06A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079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09D225-8FA6-C023-0D62-D73AE6D7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425622E-C15A-F687-21EC-65C57F57B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884C-08E6-4EAC-BA94-638BFB38667E}" type="datetimeFigureOut">
              <a:rPr lang="cs-CZ" smtClean="0"/>
              <a:t>17.10.2024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6442F1E-7237-8401-3580-D3691878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D9C0569-A589-1200-2BB8-0176BAF5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CE11-1D29-4CF7-8092-3D33D5A06A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767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E2477D4-A3DA-A956-4D05-11890663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884C-08E6-4EAC-BA94-638BFB38667E}" type="datetimeFigureOut">
              <a:rPr lang="cs-CZ" smtClean="0"/>
              <a:t>17.10.2024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90BA9C2-5D56-1CE6-9FA0-3EB7D831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B179CA6-196B-3020-DBCB-ADE2ED06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CE11-1D29-4CF7-8092-3D33D5A06A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45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9DECAC-074C-DE20-850C-418925AC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06FFFC-2EC0-FDE4-FCBB-C690FDF90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D16E8D4-BB4C-9FE0-84CB-0EC92910C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79095C3-0520-39CB-76AA-793F4AB3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884C-08E6-4EAC-BA94-638BFB38667E}" type="datetimeFigureOut">
              <a:rPr lang="cs-CZ" smtClean="0"/>
              <a:t>17.10.2024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A43EAF3-1175-FA90-5A8A-61A96D7F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FFB99C6-C686-DDFC-C741-A97AA8FC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CE11-1D29-4CF7-8092-3D33D5A06A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362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B2485A-FCD3-01CC-39BD-834E9E2F2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1C86506-C402-6E0E-94B4-3E83F77C6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2095AEE-7D8C-9CD4-43EA-EFD645649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041A202-D524-704A-8931-16DBAF0F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884C-08E6-4EAC-BA94-638BFB38667E}" type="datetimeFigureOut">
              <a:rPr lang="cs-CZ" smtClean="0"/>
              <a:t>17.10.2024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2A1497A-C494-FFF9-9848-631CB396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8E3A6EB-E18B-A388-0F27-D43E0B55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CE11-1D29-4CF7-8092-3D33D5A06A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123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DFFF6B40-F062-A084-CE59-3F192BE3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16CD6A9-ACDC-5893-F2CA-CF81A3CB1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6962653-5D1B-6876-1CC4-544D07F6F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D884C-08E6-4EAC-BA94-638BFB38667E}" type="datetimeFigureOut">
              <a:rPr lang="cs-CZ" smtClean="0"/>
              <a:t>17.10.2024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2A45324-0ED0-A2EE-B5CA-6C260665A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3528854-7F94-B28B-5B27-7D1A1A752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8CE11-1D29-4CF7-8092-3D33D5A06A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041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>
            <a:extLst>
              <a:ext uri="{FF2B5EF4-FFF2-40B4-BE49-F238E27FC236}">
                <a16:creationId xmlns:a16="http://schemas.microsoft.com/office/drawing/2014/main" id="{138E2711-7989-C818-C529-5281402C6362}"/>
              </a:ext>
            </a:extLst>
          </p:cNvPr>
          <p:cNvSpPr txBox="1"/>
          <p:nvPr/>
        </p:nvSpPr>
        <p:spPr>
          <a:xfrm>
            <a:off x="3864321" y="3125767"/>
            <a:ext cx="60929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/>
              <a:t>Průměrný měsíční plat a jeho vývoj napříč různými odvětvími v kč.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216DD15-4C43-A79C-BD35-2E74792FA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260"/>
            <a:ext cx="12192000" cy="2785013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5CEEAEEE-F2CF-0B3F-2892-64ABBE8EF048}"/>
              </a:ext>
            </a:extLst>
          </p:cNvPr>
          <p:cNvSpPr txBox="1"/>
          <p:nvPr/>
        </p:nvSpPr>
        <p:spPr>
          <a:xfrm>
            <a:off x="2234697" y="0"/>
            <a:ext cx="772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cs-CZ" b="1" i="0" dirty="0">
                <a:solidFill>
                  <a:srgbClr val="1D1D1D"/>
                </a:solidFill>
                <a:effectLst/>
                <a:latin typeface="__Barlow_2eca12"/>
              </a:rPr>
              <a:t>Rostou v průběhu let mzdy ve všech odvětvích, nebo v některých klesají?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2A43A4E-64E1-CB07-5324-7208A7FA5EE0}"/>
              </a:ext>
            </a:extLst>
          </p:cNvPr>
          <p:cNvSpPr txBox="1"/>
          <p:nvPr/>
        </p:nvSpPr>
        <p:spPr>
          <a:xfrm>
            <a:off x="84499" y="3535085"/>
            <a:ext cx="1202300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Tabulka zobrazuje vývoj mezd v různých odvětvích od roku 2006 do roku 2018.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/>
              <a:t> Roky, kde došlo k meziročnímu poklesu mezd, jsou označeny číslem "1".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/>
              <a:t> V sloupci </a:t>
            </a:r>
            <a:r>
              <a:rPr lang="cs-CZ" sz="1400" i="1" dirty="0"/>
              <a:t>CDY</a:t>
            </a:r>
            <a:r>
              <a:rPr lang="cs-CZ" sz="1400" dirty="0"/>
              <a:t> je uveden součet případů, kdy nedošlo k meziročnímu růstu.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/>
              <a:t> Sloupec </a:t>
            </a:r>
            <a:r>
              <a:rPr lang="cs-CZ" sz="1400" i="1" dirty="0"/>
              <a:t>Diff.</a:t>
            </a:r>
            <a:r>
              <a:rPr lang="cs-CZ" sz="1400" dirty="0"/>
              <a:t> ukazuje, o kolik se mzdy v peněžním vyjádření zvýšily za sledované období.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/>
              <a:t> Sloupec </a:t>
            </a:r>
            <a:r>
              <a:rPr lang="cs-CZ" sz="1400" i="1" dirty="0"/>
              <a:t>Growth</a:t>
            </a:r>
            <a:r>
              <a:rPr lang="cs-CZ" sz="1400" dirty="0"/>
              <a:t> pak vyjadřuje růst v procentech.</a:t>
            </a:r>
          </a:p>
          <a:p>
            <a:endParaRPr lang="cs-CZ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cs-CZ" sz="1600" i="1" dirty="0">
                <a:latin typeface="Arial" panose="020B0604020202020204" pitchFamily="34" charset="0"/>
                <a:cs typeface="Arial" panose="020B0604020202020204" pitchFamily="34" charset="0"/>
              </a:rPr>
              <a:t>Největší procentuální růst za celé sledované období zaznamenal sektor "Zdravotní a sociální péče" s růstem o 85 %. Tento sektor navíc nezaznamenal žádný meziroční pokles mezd. </a:t>
            </a:r>
          </a:p>
          <a:p>
            <a:pPr marL="342900" indent="-342900">
              <a:buFont typeface="+mj-lt"/>
              <a:buAutoNum type="arabicPeriod"/>
            </a:pPr>
            <a:r>
              <a:rPr lang="cs-CZ" sz="1600" i="1" dirty="0">
                <a:latin typeface="Arial" panose="020B0604020202020204" pitchFamily="34" charset="0"/>
                <a:cs typeface="Arial" panose="020B0604020202020204" pitchFamily="34" charset="0"/>
              </a:rPr>
              <a:t>Nejvyšší růst ve finančním vyjádření dosáhl sektor "Informační a komunikační činnosti", kde mzdy vzrostly o 20 915 Kč, i když zde byl zaznamenán jeden meziroční pokles.</a:t>
            </a:r>
          </a:p>
          <a:p>
            <a:pPr marL="342900" indent="-342900">
              <a:buFont typeface="+mj-lt"/>
              <a:buAutoNum type="arabicPeriod"/>
            </a:pPr>
            <a:r>
              <a:rPr lang="cs-CZ" sz="1600" i="1" dirty="0">
                <a:latin typeface="Arial" panose="020B0604020202020204" pitchFamily="34" charset="0"/>
                <a:cs typeface="Arial" panose="020B0604020202020204" pitchFamily="34" charset="0"/>
              </a:rPr>
              <a:t>Tři sektory vykazovaly stálý růst mezd bez jakéhokoli poklesu.</a:t>
            </a:r>
          </a:p>
          <a:p>
            <a:pPr marL="342900" indent="-342900">
              <a:buFont typeface="+mj-lt"/>
              <a:buAutoNum type="arabicPeriod"/>
            </a:pPr>
            <a:r>
              <a:rPr lang="cs-CZ" sz="1600" i="1" dirty="0">
                <a:latin typeface="Arial" panose="020B0604020202020204" pitchFamily="34" charset="0"/>
                <a:cs typeface="Arial" panose="020B0604020202020204" pitchFamily="34" charset="0"/>
              </a:rPr>
              <a:t>Největší počet meziročních poklesů mezd byl zaznamenán v roce 2013, kdy Eurozónou otřásala dluhová krize</a:t>
            </a:r>
          </a:p>
        </p:txBody>
      </p:sp>
    </p:spTree>
    <p:extLst>
      <p:ext uri="{BB962C8B-B14F-4D97-AF65-F5344CB8AC3E}">
        <p14:creationId xmlns:p14="http://schemas.microsoft.com/office/powerpoint/2010/main" val="376469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86229D3D-A3F0-6F4D-8049-C679F4B35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44" y="1352357"/>
            <a:ext cx="11183911" cy="600159"/>
          </a:xfrm>
          <a:prstGeom prst="rect">
            <a:avLst/>
          </a:prstGeom>
        </p:spPr>
      </p:pic>
      <p:sp>
        <p:nvSpPr>
          <p:cNvPr id="2" name="TextovéPole 1">
            <a:extLst>
              <a:ext uri="{FF2B5EF4-FFF2-40B4-BE49-F238E27FC236}">
                <a16:creationId xmlns:a16="http://schemas.microsoft.com/office/drawing/2014/main" id="{CA79929B-C779-9892-B52F-DF72E9CEDF3F}"/>
              </a:ext>
            </a:extLst>
          </p:cNvPr>
          <p:cNvSpPr txBox="1"/>
          <p:nvPr/>
        </p:nvSpPr>
        <p:spPr>
          <a:xfrm>
            <a:off x="362139" y="126748"/>
            <a:ext cx="11733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i="0" dirty="0">
                <a:solidFill>
                  <a:srgbClr val="1D1D1D"/>
                </a:solidFill>
                <a:effectLst/>
                <a:latin typeface="__Barlow_2eca12"/>
              </a:rPr>
              <a:t>2. Kolik je možné si koupit litrů mléka a kilogramů chleba za první a poslední srovnatelné období v dostupných datech cen a mezd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AA8D921-4A77-2BEE-54C3-925347201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44" y="2884879"/>
            <a:ext cx="10515600" cy="30994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sz="1400" dirty="0"/>
          </a:p>
          <a:p>
            <a:r>
              <a:rPr lang="cs-CZ" sz="1400" dirty="0"/>
              <a:t>Výpočet vychází z průměrných mezd ze všech odvětví a průměrných cen těchto základních potravin</a:t>
            </a:r>
          </a:p>
          <a:p>
            <a:r>
              <a:rPr lang="cs-CZ" sz="1400" dirty="0"/>
              <a:t>V posledním sloupci tabulky je zobrazen rozdíl mezi prvním a posledním měřitelným obdobím.</a:t>
            </a:r>
          </a:p>
          <a:p>
            <a:endParaRPr lang="cs-CZ" sz="1400" dirty="0"/>
          </a:p>
          <a:p>
            <a:pPr marL="0" indent="0">
              <a:buNone/>
            </a:pPr>
            <a:endParaRPr lang="cs-CZ" sz="1400" dirty="0"/>
          </a:p>
          <a:p>
            <a:pPr marL="342900" indent="-342900">
              <a:buFont typeface="+mj-lt"/>
              <a:buAutoNum type="arabicPeriod"/>
            </a:pPr>
            <a:r>
              <a:rPr lang="cs-CZ" sz="1600" i="1" dirty="0">
                <a:latin typeface="Arial" panose="020B0604020202020204" pitchFamily="34" charset="0"/>
                <a:cs typeface="Arial" panose="020B0604020202020204" pitchFamily="34" charset="0"/>
              </a:rPr>
              <a:t>Z údajů je patrné, že kupní síla v průběhu času v některých odvětvích vzrostla, což znamená, že lidé si mohou za své mzdy pořídit více základních potravin než v minulosti.</a:t>
            </a:r>
          </a:p>
          <a:p>
            <a:endParaRPr lang="cs-CZ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A8D0C35-24CB-ECD7-B5C2-4B49B747C30A}"/>
              </a:ext>
            </a:extLst>
          </p:cNvPr>
          <p:cNvSpPr txBox="1"/>
          <p:nvPr/>
        </p:nvSpPr>
        <p:spPr>
          <a:xfrm>
            <a:off x="5134840" y="2072448"/>
            <a:ext cx="1058142" cy="234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/>
              <a:t>Všechny ceny v kč</a:t>
            </a:r>
          </a:p>
        </p:txBody>
      </p:sp>
    </p:spTree>
    <p:extLst>
      <p:ext uri="{BB962C8B-B14F-4D97-AF65-F5344CB8AC3E}">
        <p14:creationId xmlns:p14="http://schemas.microsoft.com/office/powerpoint/2010/main" val="13733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>
            <a:extLst>
              <a:ext uri="{FF2B5EF4-FFF2-40B4-BE49-F238E27FC236}">
                <a16:creationId xmlns:a16="http://schemas.microsoft.com/office/drawing/2014/main" id="{E3EF3C3F-6D40-5978-390C-DFA194CF327C}"/>
              </a:ext>
            </a:extLst>
          </p:cNvPr>
          <p:cNvSpPr txBox="1"/>
          <p:nvPr/>
        </p:nvSpPr>
        <p:spPr>
          <a:xfrm>
            <a:off x="692898" y="5024950"/>
            <a:ext cx="110717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cs-CZ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200" dirty="0"/>
              <a:t> V posledním sloupci je uveden celkový růst nebo pokles za měřitelné období.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cs-CZ" sz="1200" dirty="0"/>
          </a:p>
          <a:p>
            <a:pPr marL="228600" indent="-228600">
              <a:buFont typeface="+mj-lt"/>
              <a:buAutoNum type="arabicPeriod"/>
            </a:pPr>
            <a:r>
              <a:rPr lang="cs-CZ" sz="1600" i="1" dirty="0"/>
              <a:t>Nejvíce zlevňoval cukr krystalový.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1600" i="1" dirty="0"/>
              <a:t>Zatímco nejvíce zdražovalo máslo.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1600" i="1" dirty="0"/>
              <a:t>Z celkového pohledu lze pozorovat, že některé kategorie potravin jsou poměrně volatilní.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2C764406-4EE9-9511-2083-CF3165732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71" y="329924"/>
            <a:ext cx="9754961" cy="4591691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BFD9E999-F7A4-7B08-5C81-E6DB24D31F0B}"/>
              </a:ext>
            </a:extLst>
          </p:cNvPr>
          <p:cNvSpPr txBox="1"/>
          <p:nvPr/>
        </p:nvSpPr>
        <p:spPr>
          <a:xfrm>
            <a:off x="362138" y="6759"/>
            <a:ext cx="11733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i="0" dirty="0">
                <a:solidFill>
                  <a:srgbClr val="1D1D1D"/>
                </a:solidFill>
                <a:effectLst/>
                <a:latin typeface="__Barlow_2eca12"/>
              </a:rPr>
              <a:t>2. Která kategorie potravin zdražuje nejpomaleji (je u ní nejnižší procentuální meziroční nárůst)?</a:t>
            </a:r>
          </a:p>
          <a:p>
            <a:pPr algn="ctr"/>
            <a:r>
              <a:rPr lang="cs-CZ" b="1" i="0" dirty="0">
                <a:solidFill>
                  <a:srgbClr val="1D1D1D"/>
                </a:solidFill>
                <a:effectLst/>
                <a:latin typeface="__Barlow_2eca12"/>
              </a:rPr>
              <a:t> 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DBA47CDB-D31D-AB59-3617-2D69AC16B19B}"/>
              </a:ext>
            </a:extLst>
          </p:cNvPr>
          <p:cNvSpPr txBox="1"/>
          <p:nvPr/>
        </p:nvSpPr>
        <p:spPr>
          <a:xfrm>
            <a:off x="4898909" y="4835857"/>
            <a:ext cx="1058142" cy="234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/>
              <a:t>Všechny ceny v kč</a:t>
            </a:r>
          </a:p>
        </p:txBody>
      </p:sp>
    </p:spTree>
    <p:extLst>
      <p:ext uri="{BB962C8B-B14F-4D97-AF65-F5344CB8AC3E}">
        <p14:creationId xmlns:p14="http://schemas.microsoft.com/office/powerpoint/2010/main" val="299504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73A0CD-C5AC-FAD6-208B-BE70674A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4351338"/>
          </a:xfrm>
        </p:spPr>
        <p:txBody>
          <a:bodyPr>
            <a:normAutofit/>
          </a:bodyPr>
          <a:lstStyle/>
          <a:p>
            <a:r>
              <a:rPr lang="cs-CZ" sz="1200" dirty="0"/>
              <a:t>Data ukazují průměrný měsíční plat a průměrné ceny potravin za celý rok. </a:t>
            </a:r>
          </a:p>
          <a:p>
            <a:r>
              <a:rPr lang="cs-CZ" sz="1200" dirty="0"/>
              <a:t>Následuje výpočet meziročního růstu mezd a růstu cen potravin.</a:t>
            </a:r>
          </a:p>
          <a:p>
            <a:r>
              <a:rPr lang="cs-CZ" sz="1200" dirty="0"/>
              <a:t>V posledním sloupci je uveden rozdíl mezi meziročním nárůstem cen potravin a mezd</a:t>
            </a:r>
          </a:p>
          <a:p>
            <a:endParaRPr lang="cs-CZ" dirty="0"/>
          </a:p>
          <a:p>
            <a:pPr marL="514350" indent="-514350">
              <a:buFont typeface="+mj-lt"/>
              <a:buAutoNum type="arabicPeriod"/>
            </a:pPr>
            <a:r>
              <a:rPr lang="cs-CZ" sz="1600" i="1" dirty="0"/>
              <a:t>Z analýzy je patrné, že růst cen potravin nepřekonal růst mezd v žádném výrazném rozsahu. Nejvýraznější nárůst cen potravin byl zaznamenán v roce 2017, kdy činil 10,18 %. V tomto roce vzrostly platy meziročně o 6,17 %, což znamená rozdíl mezi růstem cen potravin a mezd ve výši 4,01 %.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21CC7BC5-08DC-42EA-A8FC-75E4E011F69B}"/>
              </a:ext>
            </a:extLst>
          </p:cNvPr>
          <p:cNvSpPr txBox="1"/>
          <p:nvPr/>
        </p:nvSpPr>
        <p:spPr>
          <a:xfrm>
            <a:off x="362139" y="126748"/>
            <a:ext cx="11733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s-CZ" b="1" i="0" dirty="0">
                <a:solidFill>
                  <a:srgbClr val="1D1D1D"/>
                </a:solidFill>
                <a:effectLst/>
                <a:latin typeface="__Barlow_2eca12"/>
              </a:rPr>
              <a:t>4.Existuje rok, ve kterém byl meziroční nárůst cen potravin výrazně vyšší než růst mezd (větší než 10 %)?</a:t>
            </a:r>
          </a:p>
          <a:p>
            <a:pPr algn="ctr"/>
            <a:r>
              <a:rPr lang="cs-CZ" b="1" i="0" dirty="0">
                <a:solidFill>
                  <a:srgbClr val="1D1D1D"/>
                </a:solidFill>
                <a:effectLst/>
                <a:latin typeface="__Barlow_2eca12"/>
              </a:rPr>
              <a:t> 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92BD1E2-8C11-15C9-23F2-8E158045E065}"/>
              </a:ext>
            </a:extLst>
          </p:cNvPr>
          <p:cNvSpPr txBox="1"/>
          <p:nvPr/>
        </p:nvSpPr>
        <p:spPr>
          <a:xfrm>
            <a:off x="4888518" y="2956610"/>
            <a:ext cx="1058142" cy="234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/>
              <a:t>Všechny ceny v kč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DCBF106-02A4-B18F-28B2-E742645F6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159" y="532210"/>
            <a:ext cx="7630590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3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A1A917E-AC3E-4EBB-5C0A-515172E8F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0904"/>
            <a:ext cx="10515600" cy="3627096"/>
          </a:xfrm>
        </p:spPr>
        <p:txBody>
          <a:bodyPr>
            <a:normAutofit/>
          </a:bodyPr>
          <a:lstStyle/>
          <a:p>
            <a:r>
              <a:rPr lang="cs-CZ" sz="1400" dirty="0"/>
              <a:t>Tabulka z předchozí stránky doplněná o údaje HDP. </a:t>
            </a:r>
          </a:p>
          <a:p>
            <a:endParaRPr lang="cs-CZ" sz="1400" dirty="0"/>
          </a:p>
          <a:p>
            <a:pPr marL="342900" indent="-342900">
              <a:buFont typeface="+mj-lt"/>
              <a:buAutoNum type="arabicPeriod"/>
            </a:pPr>
            <a:r>
              <a:rPr lang="cs-CZ" sz="1500" i="1" dirty="0">
                <a:latin typeface="Arial" panose="020B0604020202020204" pitchFamily="34" charset="0"/>
                <a:cs typeface="Arial" panose="020B0604020202020204" pitchFamily="34" charset="0"/>
              </a:rPr>
              <a:t>Zaznamenáno je i několik poklesů HDP, způsobených ekonomickou krizí v roce 2008 a krizí eurozóny.</a:t>
            </a:r>
          </a:p>
          <a:p>
            <a:pPr marL="342900" indent="-342900">
              <a:buFont typeface="+mj-lt"/>
              <a:buAutoNum type="arabicPeriod"/>
            </a:pPr>
            <a:r>
              <a:rPr lang="cs-CZ" sz="1500" i="1" dirty="0">
                <a:latin typeface="Arial" panose="020B0604020202020204" pitchFamily="34" charset="0"/>
                <a:cs typeface="Arial" panose="020B0604020202020204" pitchFamily="34" charset="0"/>
              </a:rPr>
              <a:t>Pokud chceme odpovědět na otázku, zda výrazný růst HDP doprovází také růst mezd a cen potravin, můžeme se zaměřit na tři případy, kdy HDP vzrostlo o více než 5 %:</a:t>
            </a:r>
          </a:p>
          <a:p>
            <a:pPr marL="0" indent="0">
              <a:buNone/>
            </a:pPr>
            <a:r>
              <a:rPr lang="cs-CZ" sz="1300" b="1" i="1" dirty="0">
                <a:latin typeface="Arial" panose="020B0604020202020204" pitchFamily="34" charset="0"/>
                <a:cs typeface="Arial" panose="020B0604020202020204" pitchFamily="34" charset="0"/>
              </a:rPr>
              <a:t>	Rok 2007</a:t>
            </a:r>
            <a:r>
              <a:rPr lang="cs-CZ" sz="1300" i="1" dirty="0">
                <a:latin typeface="Arial" panose="020B0604020202020204" pitchFamily="34" charset="0"/>
                <a:cs typeface="Arial" panose="020B0604020202020204" pitchFamily="34" charset="0"/>
              </a:rPr>
              <a:t>: V tomto roce vidíme růst mezd i cen potravin, který pokračoval i v následujícím roce.</a:t>
            </a:r>
          </a:p>
          <a:p>
            <a:pPr marL="457200" lvl="1" indent="0">
              <a:buNone/>
            </a:pPr>
            <a:r>
              <a:rPr lang="cs-CZ" sz="1300" b="1" i="1" dirty="0">
                <a:latin typeface="Arial" panose="020B0604020202020204" pitchFamily="34" charset="0"/>
                <a:cs typeface="Arial" panose="020B0604020202020204" pitchFamily="34" charset="0"/>
              </a:rPr>
              <a:t>	Rok 2015</a:t>
            </a:r>
            <a:r>
              <a:rPr lang="cs-CZ" sz="1300" i="1" dirty="0">
                <a:latin typeface="Arial" panose="020B0604020202020204" pitchFamily="34" charset="0"/>
                <a:cs typeface="Arial" panose="020B0604020202020204" pitchFamily="34" charset="0"/>
              </a:rPr>
              <a:t>: Růst mezd byl v tomto roce nepatrný, zatímco ceny potravin dokonce klesly.</a:t>
            </a:r>
          </a:p>
          <a:p>
            <a:pPr marL="0" indent="0">
              <a:buNone/>
            </a:pPr>
            <a:r>
              <a:rPr lang="cs-CZ" sz="1300" b="1" i="1" dirty="0">
                <a:latin typeface="Arial" panose="020B0604020202020204" pitchFamily="34" charset="0"/>
                <a:cs typeface="Arial" panose="020B0604020202020204" pitchFamily="34" charset="0"/>
              </a:rPr>
              <a:t>	Rok 2017</a:t>
            </a:r>
            <a:r>
              <a:rPr lang="cs-CZ" sz="1300" i="1" dirty="0">
                <a:latin typeface="Arial" panose="020B0604020202020204" pitchFamily="34" charset="0"/>
                <a:cs typeface="Arial" panose="020B0604020202020204" pitchFamily="34" charset="0"/>
              </a:rPr>
              <a:t>: Situace zde byla podobná jako v roce 2007 – došlo k růstu mezd i cen, a to jak v tomto, tak i následujícím roce.</a:t>
            </a:r>
            <a:endParaRPr lang="cs-CZ" sz="15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cs-CZ" sz="1400" i="1" dirty="0">
                <a:latin typeface="Arial" panose="020B0604020202020204" pitchFamily="34" charset="0"/>
                <a:cs typeface="Arial" panose="020B0604020202020204" pitchFamily="34" charset="0"/>
              </a:rPr>
              <a:t>Z uvedených údajů nelze jednoznačně odpovědět, zda s výrazným růstem HDP automaticky roste i výrazněji úroveň mezd a cen potravin. Pravděpodobnost je však dvoutřetinová. Růst HDP ovlivňuje růst cen potravin spíše nepřímo, zejména prostřednictvím mezd, které se promítají do nákladů. Výjimka v roce 2015 může být vysvětlena odlišnými ekonomickými podmínkami oproti rokům 2007 a 2017, například rozdílnými úrokovými sazbami, cenami energií nebo vládními ekonomickými stimuly pro firmy a domácnosti. Abychom mohli tuto situaci lépe vysvětlit, potřebovali bychom více dat, která by odhalila důvody, proč v tomto roce mzdy a ceny potravin výrazně nevzrostly.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16D9603-87B2-D142-2D27-658BCF282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24" y="479990"/>
            <a:ext cx="9669224" cy="2381582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4EBCDE81-633A-E7B0-878F-D86B9C0C43C1}"/>
              </a:ext>
            </a:extLst>
          </p:cNvPr>
          <p:cNvSpPr txBox="1"/>
          <p:nvPr/>
        </p:nvSpPr>
        <p:spPr>
          <a:xfrm>
            <a:off x="372530" y="110658"/>
            <a:ext cx="1173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i="0" dirty="0">
                <a:solidFill>
                  <a:srgbClr val="1D1D1D"/>
                </a:solidFill>
                <a:effectLst/>
                <a:latin typeface="__Barlow_2eca12"/>
              </a:rPr>
              <a:t>5. Má výška HDP vliv na změny ve mzdách a cenách potravin?  </a:t>
            </a:r>
          </a:p>
        </p:txBody>
      </p:sp>
    </p:spTree>
    <p:extLst>
      <p:ext uri="{BB962C8B-B14F-4D97-AF65-F5344CB8AC3E}">
        <p14:creationId xmlns:p14="http://schemas.microsoft.com/office/powerpoint/2010/main" val="334877474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697</Words>
  <Application>Microsoft Office PowerPoint</Application>
  <PresentationFormat>Širokoúhlá obrazovka</PresentationFormat>
  <Paragraphs>46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0" baseType="lpstr">
      <vt:lpstr>__Barlow_2eca12</vt:lpstr>
      <vt:lpstr>Arial</vt:lpstr>
      <vt:lpstr>Calibri</vt:lpstr>
      <vt:lpstr>Calibri Light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Rej</dc:creator>
  <cp:lastModifiedBy>Jan Rej</cp:lastModifiedBy>
  <cp:revision>15</cp:revision>
  <dcterms:created xsi:type="dcterms:W3CDTF">2024-10-09T21:06:03Z</dcterms:created>
  <dcterms:modified xsi:type="dcterms:W3CDTF">2024-10-17T16:20:15Z</dcterms:modified>
</cp:coreProperties>
</file>