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75" d="100"/>
          <a:sy n="75" d="100"/>
        </p:scale>
        <p:origin x="55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C871-FB65-E9A7-B9C8-E94662E9BA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8B7F47-71C2-E39A-A54D-6013492858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9FC3A9-1D53-5D6C-D00D-7AC4195AB51F}"/>
              </a:ext>
            </a:extLst>
          </p:cNvPr>
          <p:cNvSpPr>
            <a:spLocks noGrp="1"/>
          </p:cNvSpPr>
          <p:nvPr>
            <p:ph type="dt" sz="half" idx="10"/>
          </p:nvPr>
        </p:nvSpPr>
        <p:spPr/>
        <p:txBody>
          <a:bodyPr/>
          <a:lstStyle/>
          <a:p>
            <a:fld id="{48A87A34-81AB-432B-8DAE-1953F412C126}" type="datetimeFigureOut">
              <a:rPr lang="en-US" smtClean="0"/>
              <a:t>10/16/2023</a:t>
            </a:fld>
            <a:endParaRPr lang="en-US" dirty="0"/>
          </a:p>
        </p:txBody>
      </p:sp>
      <p:sp>
        <p:nvSpPr>
          <p:cNvPr id="5" name="Footer Placeholder 4">
            <a:extLst>
              <a:ext uri="{FF2B5EF4-FFF2-40B4-BE49-F238E27FC236}">
                <a16:creationId xmlns:a16="http://schemas.microsoft.com/office/drawing/2014/main" id="{3C316EB0-C67E-3E78-34EB-CF9192F5F7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8721781-FECA-6DA1-1196-D329B252A66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323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4ABF-5E8A-F0A3-9D1E-4613BD473C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5D9427-FF79-8E7C-3A2F-DFBB200A8F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81E1F-2CF0-E330-1E7F-82D6B643E0EB}"/>
              </a:ext>
            </a:extLst>
          </p:cNvPr>
          <p:cNvSpPr>
            <a:spLocks noGrp="1"/>
          </p:cNvSpPr>
          <p:nvPr>
            <p:ph type="dt" sz="half" idx="10"/>
          </p:nvPr>
        </p:nvSpPr>
        <p:spPr/>
        <p:txBody>
          <a:bodyPr/>
          <a:lstStyle/>
          <a:p>
            <a:fld id="{48A87A34-81AB-432B-8DAE-1953F412C126}" type="datetimeFigureOut">
              <a:rPr lang="en-US" smtClean="0"/>
              <a:t>10/16/2023</a:t>
            </a:fld>
            <a:endParaRPr lang="en-US" dirty="0"/>
          </a:p>
        </p:txBody>
      </p:sp>
      <p:sp>
        <p:nvSpPr>
          <p:cNvPr id="5" name="Footer Placeholder 4">
            <a:extLst>
              <a:ext uri="{FF2B5EF4-FFF2-40B4-BE49-F238E27FC236}">
                <a16:creationId xmlns:a16="http://schemas.microsoft.com/office/drawing/2014/main" id="{7583AC70-20C1-DF1E-D606-AEE78759A6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7E2524-9DD5-F31D-7DF6-154CA0F3DE7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2048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97A98E-5216-3683-806D-3B3F884FC5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68A620-C7D4-4465-D308-67F1ED09D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8F45E4-199F-12B3-5639-A8645A365592}"/>
              </a:ext>
            </a:extLst>
          </p:cNvPr>
          <p:cNvSpPr>
            <a:spLocks noGrp="1"/>
          </p:cNvSpPr>
          <p:nvPr>
            <p:ph type="dt" sz="half" idx="10"/>
          </p:nvPr>
        </p:nvSpPr>
        <p:spPr/>
        <p:txBody>
          <a:bodyPr/>
          <a:lstStyle/>
          <a:p>
            <a:fld id="{48A87A34-81AB-432B-8DAE-1953F412C126}" type="datetimeFigureOut">
              <a:rPr lang="en-US" smtClean="0"/>
              <a:t>10/16/2023</a:t>
            </a:fld>
            <a:endParaRPr lang="en-US" dirty="0"/>
          </a:p>
        </p:txBody>
      </p:sp>
      <p:sp>
        <p:nvSpPr>
          <p:cNvPr id="5" name="Footer Placeholder 4">
            <a:extLst>
              <a:ext uri="{FF2B5EF4-FFF2-40B4-BE49-F238E27FC236}">
                <a16:creationId xmlns:a16="http://schemas.microsoft.com/office/drawing/2014/main" id="{18E93BA5-6CA5-3998-A309-897896F43B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4FF6B2-5327-14A0-AA18-735C760047C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745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E6845-3AF0-A193-D491-3392A6F35A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17A701-3B13-914C-8940-6E31400A57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6B85B-0C88-3606-E612-65062CF054E4}"/>
              </a:ext>
            </a:extLst>
          </p:cNvPr>
          <p:cNvSpPr>
            <a:spLocks noGrp="1"/>
          </p:cNvSpPr>
          <p:nvPr>
            <p:ph type="dt" sz="half" idx="10"/>
          </p:nvPr>
        </p:nvSpPr>
        <p:spPr/>
        <p:txBody>
          <a:bodyPr/>
          <a:lstStyle/>
          <a:p>
            <a:fld id="{48A87A34-81AB-432B-8DAE-1953F412C126}" type="datetimeFigureOut">
              <a:rPr lang="en-US" smtClean="0"/>
              <a:t>10/16/2023</a:t>
            </a:fld>
            <a:endParaRPr lang="en-US" dirty="0"/>
          </a:p>
        </p:txBody>
      </p:sp>
      <p:sp>
        <p:nvSpPr>
          <p:cNvPr id="5" name="Footer Placeholder 4">
            <a:extLst>
              <a:ext uri="{FF2B5EF4-FFF2-40B4-BE49-F238E27FC236}">
                <a16:creationId xmlns:a16="http://schemas.microsoft.com/office/drawing/2014/main" id="{855F8338-CB3C-BDAC-F945-3D3806AA597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5476E6-BB4A-3732-6B74-4E9ABAC9388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814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A31A9-615C-D9D2-61D2-CAEC9F8680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CFAE84-2B8B-F6DF-80BD-7B075AF27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CF0A14-578F-9274-82E2-5D19A2A6643D}"/>
              </a:ext>
            </a:extLst>
          </p:cNvPr>
          <p:cNvSpPr>
            <a:spLocks noGrp="1"/>
          </p:cNvSpPr>
          <p:nvPr>
            <p:ph type="dt" sz="half" idx="10"/>
          </p:nvPr>
        </p:nvSpPr>
        <p:spPr/>
        <p:txBody>
          <a:bodyPr/>
          <a:lstStyle/>
          <a:p>
            <a:fld id="{48A87A34-81AB-432B-8DAE-1953F412C126}" type="datetimeFigureOut">
              <a:rPr lang="en-US" smtClean="0"/>
              <a:t>10/16/2023</a:t>
            </a:fld>
            <a:endParaRPr lang="en-US" dirty="0"/>
          </a:p>
        </p:txBody>
      </p:sp>
      <p:sp>
        <p:nvSpPr>
          <p:cNvPr id="5" name="Footer Placeholder 4">
            <a:extLst>
              <a:ext uri="{FF2B5EF4-FFF2-40B4-BE49-F238E27FC236}">
                <a16:creationId xmlns:a16="http://schemas.microsoft.com/office/drawing/2014/main" id="{468CBDC4-E78D-88F4-7BAD-C2A18E74B93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589B2F-4458-B792-AC38-8F7F5D05541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222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F5D7-7B0F-44F2-1600-BA698B8A17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BCBC00-0E3B-3BEE-139D-4D354B8E10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836830-FA25-77D8-DE61-0C987D15E8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4621C0-04FC-8FA9-E640-52C8DDB18E80}"/>
              </a:ext>
            </a:extLst>
          </p:cNvPr>
          <p:cNvSpPr>
            <a:spLocks noGrp="1"/>
          </p:cNvSpPr>
          <p:nvPr>
            <p:ph type="dt" sz="half" idx="10"/>
          </p:nvPr>
        </p:nvSpPr>
        <p:spPr/>
        <p:txBody>
          <a:bodyPr/>
          <a:lstStyle/>
          <a:p>
            <a:fld id="{48A87A34-81AB-432B-8DAE-1953F412C126}" type="datetimeFigureOut">
              <a:rPr lang="en-US" smtClean="0"/>
              <a:t>10/16/2023</a:t>
            </a:fld>
            <a:endParaRPr lang="en-US" dirty="0"/>
          </a:p>
        </p:txBody>
      </p:sp>
      <p:sp>
        <p:nvSpPr>
          <p:cNvPr id="6" name="Footer Placeholder 5">
            <a:extLst>
              <a:ext uri="{FF2B5EF4-FFF2-40B4-BE49-F238E27FC236}">
                <a16:creationId xmlns:a16="http://schemas.microsoft.com/office/drawing/2014/main" id="{405B6092-B4C0-ABDC-B4FD-B79D4FC5282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1D5D5D4-3F00-CA38-A3AF-5AC2D521D3B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62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C23C-523D-0377-0515-6D368E05D8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34F317-D390-4FA8-82D4-B5BB910C64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E48D4C-E9BA-9B60-67C3-871B0DB9A7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C7B481-5470-14F1-24A6-CE82AD17BF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C78F4B-F805-D232-CBD2-C1A8D62166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3166D8-82EC-89EB-D184-8D1972521DBB}"/>
              </a:ext>
            </a:extLst>
          </p:cNvPr>
          <p:cNvSpPr>
            <a:spLocks noGrp="1"/>
          </p:cNvSpPr>
          <p:nvPr>
            <p:ph type="dt" sz="half" idx="10"/>
          </p:nvPr>
        </p:nvSpPr>
        <p:spPr/>
        <p:txBody>
          <a:bodyPr/>
          <a:lstStyle/>
          <a:p>
            <a:fld id="{48A87A34-81AB-432B-8DAE-1953F412C126}" type="datetimeFigureOut">
              <a:rPr lang="en-US" smtClean="0"/>
              <a:t>10/16/2023</a:t>
            </a:fld>
            <a:endParaRPr lang="en-US" dirty="0"/>
          </a:p>
        </p:txBody>
      </p:sp>
      <p:sp>
        <p:nvSpPr>
          <p:cNvPr id="8" name="Footer Placeholder 7">
            <a:extLst>
              <a:ext uri="{FF2B5EF4-FFF2-40B4-BE49-F238E27FC236}">
                <a16:creationId xmlns:a16="http://schemas.microsoft.com/office/drawing/2014/main" id="{1DCADEF9-85A3-A6E2-3F45-DD17B37F8F3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2BAF4F8-986A-8ADD-62B7-C8915089F3E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96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C20D-40ED-8F92-E9C0-CE0801822B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30860D-0AFE-E4EA-049A-7DC87C343C86}"/>
              </a:ext>
            </a:extLst>
          </p:cNvPr>
          <p:cNvSpPr>
            <a:spLocks noGrp="1"/>
          </p:cNvSpPr>
          <p:nvPr>
            <p:ph type="dt" sz="half" idx="10"/>
          </p:nvPr>
        </p:nvSpPr>
        <p:spPr/>
        <p:txBody>
          <a:bodyPr/>
          <a:lstStyle/>
          <a:p>
            <a:fld id="{48A87A34-81AB-432B-8DAE-1953F412C126}" type="datetimeFigureOut">
              <a:rPr lang="en-US" smtClean="0"/>
              <a:t>10/16/2023</a:t>
            </a:fld>
            <a:endParaRPr lang="en-US" dirty="0"/>
          </a:p>
        </p:txBody>
      </p:sp>
      <p:sp>
        <p:nvSpPr>
          <p:cNvPr id="4" name="Footer Placeholder 3">
            <a:extLst>
              <a:ext uri="{FF2B5EF4-FFF2-40B4-BE49-F238E27FC236}">
                <a16:creationId xmlns:a16="http://schemas.microsoft.com/office/drawing/2014/main" id="{5A8DCD61-623A-0D24-E048-2788161B672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DE98CC5-190F-8D0A-206E-89EDD3B52DF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600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5A206D-DD21-93FC-482C-AA4BCE5080C2}"/>
              </a:ext>
            </a:extLst>
          </p:cNvPr>
          <p:cNvSpPr>
            <a:spLocks noGrp="1"/>
          </p:cNvSpPr>
          <p:nvPr>
            <p:ph type="dt" sz="half" idx="10"/>
          </p:nvPr>
        </p:nvSpPr>
        <p:spPr/>
        <p:txBody>
          <a:bodyPr/>
          <a:lstStyle/>
          <a:p>
            <a:fld id="{48A87A34-81AB-432B-8DAE-1953F412C126}" type="datetimeFigureOut">
              <a:rPr lang="en-US" smtClean="0"/>
              <a:t>10/16/2023</a:t>
            </a:fld>
            <a:endParaRPr lang="en-US" dirty="0"/>
          </a:p>
        </p:txBody>
      </p:sp>
      <p:sp>
        <p:nvSpPr>
          <p:cNvPr id="3" name="Footer Placeholder 2">
            <a:extLst>
              <a:ext uri="{FF2B5EF4-FFF2-40B4-BE49-F238E27FC236}">
                <a16:creationId xmlns:a16="http://schemas.microsoft.com/office/drawing/2014/main" id="{A0A7EDAD-3CAB-6894-73AD-4327D2C0F5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463B276-D099-1114-3D9D-028A239051A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1874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7632-BD3A-0CA5-7D9B-19AACE4232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133FE6-45E9-534C-953B-17D56CA957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E3FC48-6757-AEEF-C22C-5C2682097E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0E775F-1690-C21B-EFC9-1CA0A2B14EC6}"/>
              </a:ext>
            </a:extLst>
          </p:cNvPr>
          <p:cNvSpPr>
            <a:spLocks noGrp="1"/>
          </p:cNvSpPr>
          <p:nvPr>
            <p:ph type="dt" sz="half" idx="10"/>
          </p:nvPr>
        </p:nvSpPr>
        <p:spPr/>
        <p:txBody>
          <a:bodyPr/>
          <a:lstStyle/>
          <a:p>
            <a:fld id="{48A87A34-81AB-432B-8DAE-1953F412C126}" type="datetimeFigureOut">
              <a:rPr lang="en-US" smtClean="0"/>
              <a:t>10/16/2023</a:t>
            </a:fld>
            <a:endParaRPr lang="en-US" dirty="0"/>
          </a:p>
        </p:txBody>
      </p:sp>
      <p:sp>
        <p:nvSpPr>
          <p:cNvPr id="6" name="Footer Placeholder 5">
            <a:extLst>
              <a:ext uri="{FF2B5EF4-FFF2-40B4-BE49-F238E27FC236}">
                <a16:creationId xmlns:a16="http://schemas.microsoft.com/office/drawing/2014/main" id="{3D252F88-A6B3-3A18-A18F-81612934437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9D5FBD-78C1-75FB-0B82-4891C246984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720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1AC47-3369-48FC-2396-C7C2A9C86A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7F3D14-8240-2B39-00E8-ED8649A987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775F9D-DB2E-9373-A57B-F245E2B064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79AE41-63D4-7405-A736-722D2F80CBEA}"/>
              </a:ext>
            </a:extLst>
          </p:cNvPr>
          <p:cNvSpPr>
            <a:spLocks noGrp="1"/>
          </p:cNvSpPr>
          <p:nvPr>
            <p:ph type="dt" sz="half" idx="10"/>
          </p:nvPr>
        </p:nvSpPr>
        <p:spPr/>
        <p:txBody>
          <a:bodyPr/>
          <a:lstStyle/>
          <a:p>
            <a:fld id="{48A87A34-81AB-432B-8DAE-1953F412C126}" type="datetimeFigureOut">
              <a:rPr lang="en-US" smtClean="0"/>
              <a:pPr/>
              <a:t>10/16/2023</a:t>
            </a:fld>
            <a:endParaRPr lang="en-US" dirty="0"/>
          </a:p>
        </p:txBody>
      </p:sp>
      <p:sp>
        <p:nvSpPr>
          <p:cNvPr id="6" name="Footer Placeholder 5">
            <a:extLst>
              <a:ext uri="{FF2B5EF4-FFF2-40B4-BE49-F238E27FC236}">
                <a16:creationId xmlns:a16="http://schemas.microsoft.com/office/drawing/2014/main" id="{C7B12439-89FE-3F17-30C2-C62DBF2D672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64E107-4A96-B55E-D7BA-EA349A9E180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1714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A581C2-5102-8B78-29B3-B52AD0624E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E6671E-957D-B0A3-7E82-3E70C3ABC2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ECB62-1F29-E8E2-08B5-E18FF6AB64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10/16/2023</a:t>
            </a:fld>
            <a:endParaRPr lang="en-US" dirty="0"/>
          </a:p>
        </p:txBody>
      </p:sp>
      <p:sp>
        <p:nvSpPr>
          <p:cNvPr id="5" name="Footer Placeholder 4">
            <a:extLst>
              <a:ext uri="{FF2B5EF4-FFF2-40B4-BE49-F238E27FC236}">
                <a16:creationId xmlns:a16="http://schemas.microsoft.com/office/drawing/2014/main" id="{EF968569-D75E-BE12-91C7-C6875F6A16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E82DEF7-A2BD-8239-3FDB-89D059D5FF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22536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8D3F-6826-5CBE-F0EC-D3C081119B84}"/>
              </a:ext>
            </a:extLst>
          </p:cNvPr>
          <p:cNvSpPr>
            <a:spLocks noGrp="1"/>
          </p:cNvSpPr>
          <p:nvPr>
            <p:ph type="ctrTitle"/>
          </p:nvPr>
        </p:nvSpPr>
        <p:spPr>
          <a:xfrm>
            <a:off x="762001" y="802298"/>
            <a:ext cx="10998200" cy="2541431"/>
          </a:xfrm>
        </p:spPr>
        <p:txBody>
          <a:bodyPr/>
          <a:lstStyle/>
          <a:p>
            <a:r>
              <a:rPr lang="en-US" dirty="0"/>
              <a:t>future sales prediction </a:t>
            </a:r>
          </a:p>
        </p:txBody>
      </p:sp>
    </p:spTree>
    <p:extLst>
      <p:ext uri="{BB962C8B-B14F-4D97-AF65-F5344CB8AC3E}">
        <p14:creationId xmlns:p14="http://schemas.microsoft.com/office/powerpoint/2010/main" val="661938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C9ACE4-0A2B-A68C-831F-D4A30521ABF7}"/>
              </a:ext>
            </a:extLst>
          </p:cNvPr>
          <p:cNvSpPr>
            <a:spLocks noGrp="1"/>
          </p:cNvSpPr>
          <p:nvPr>
            <p:ph idx="1"/>
          </p:nvPr>
        </p:nvSpPr>
        <p:spPr>
          <a:xfrm>
            <a:off x="838200" y="254000"/>
            <a:ext cx="10515600" cy="5922963"/>
          </a:xfrm>
        </p:spPr>
        <p:txBody>
          <a:bodyPr>
            <a:normAutofit lnSpcReduction="10000"/>
          </a:bodyPr>
          <a:lstStyle/>
          <a:p>
            <a:r>
              <a:rPr lang="en-US" sz="1800" b="0" dirty="0">
                <a:solidFill>
                  <a:srgbClr val="000000"/>
                </a:solidFill>
                <a:effectLst/>
                <a:latin typeface="Courier New" panose="02070309020205020404" pitchFamily="49" charset="0"/>
              </a:rPr>
              <a:t>train = train[[</a:t>
            </a:r>
            <a:r>
              <a:rPr lang="en-US" sz="1800" b="0" dirty="0">
                <a:solidFill>
                  <a:srgbClr val="A31515"/>
                </a:solidFill>
                <a:effectLst/>
                <a:latin typeface="Courier New" panose="02070309020205020404" pitchFamily="49" charset="0"/>
              </a:rPr>
              <a:t>'date'</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date_block_num</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shop_id</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item_id</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item_price</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item_cnt_day</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a:t>
            </a:r>
          </a:p>
          <a:p>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item_category_id</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a:t>
            </a:r>
          </a:p>
          <a:p>
            <a:r>
              <a:rPr lang="en-US" sz="1600" b="0" dirty="0" err="1">
                <a:solidFill>
                  <a:srgbClr val="000000"/>
                </a:solidFill>
                <a:effectLst/>
                <a:latin typeface="Courier New" panose="02070309020205020404" pitchFamily="49" charset="0"/>
              </a:rPr>
              <a:t>train_monthly</a:t>
            </a:r>
            <a:r>
              <a:rPr lang="en-US" sz="1600" b="0" dirty="0">
                <a:solidFill>
                  <a:srgbClr val="000000"/>
                </a:solidFill>
                <a:effectLst/>
                <a:latin typeface="Courier New" panose="02070309020205020404" pitchFamily="49" charset="0"/>
              </a:rPr>
              <a:t> = </a:t>
            </a:r>
            <a:r>
              <a:rPr lang="en-US" sz="1600" b="0" dirty="0" err="1">
                <a:solidFill>
                  <a:srgbClr val="000000"/>
                </a:solidFill>
                <a:effectLst/>
                <a:latin typeface="Courier New" panose="02070309020205020404" pitchFamily="49" charset="0"/>
              </a:rPr>
              <a:t>train.sort_values</a:t>
            </a:r>
            <a:r>
              <a:rPr lang="en-US" sz="1600" b="0" dirty="0">
                <a:solidFill>
                  <a:srgbClr val="000000"/>
                </a:solidFill>
                <a:effectLst/>
                <a:latin typeface="Courier New" panose="02070309020205020404" pitchFamily="49" charset="0"/>
              </a:rPr>
              <a:t>(</a:t>
            </a:r>
            <a:r>
              <a:rPr lang="en-US" sz="1600" b="0" dirty="0">
                <a:solidFill>
                  <a:srgbClr val="A31515"/>
                </a:solidFill>
                <a:effectLst/>
                <a:latin typeface="Courier New" panose="02070309020205020404" pitchFamily="49" charset="0"/>
              </a:rPr>
              <a:t>'date'</a:t>
            </a:r>
            <a:r>
              <a:rPr lang="en-US" sz="1600" b="0" dirty="0">
                <a:solidFill>
                  <a:srgbClr val="000000"/>
                </a:solidFill>
                <a:effectLst/>
                <a:latin typeface="Courier New" panose="02070309020205020404" pitchFamily="49" charset="0"/>
              </a:rPr>
              <a:t>).</a:t>
            </a:r>
            <a:r>
              <a:rPr lang="en-US" sz="1600" b="0" dirty="0" err="1">
                <a:solidFill>
                  <a:srgbClr val="000000"/>
                </a:solidFill>
                <a:effectLst/>
                <a:latin typeface="Courier New" panose="02070309020205020404" pitchFamily="49" charset="0"/>
              </a:rPr>
              <a:t>groupby</a:t>
            </a:r>
            <a:r>
              <a:rPr lang="en-US" sz="1600" b="0" dirty="0">
                <a:solidFill>
                  <a:srgbClr val="000000"/>
                </a:solidFill>
                <a:effectLst/>
                <a:latin typeface="Courier New" panose="02070309020205020404" pitchFamily="49" charset="0"/>
              </a:rPr>
              <a:t>([</a:t>
            </a:r>
            <a:r>
              <a:rPr lang="en-US" sz="1600" b="0" dirty="0">
                <a:solidFill>
                  <a:srgbClr val="A31515"/>
                </a:solidFill>
                <a:effectLst/>
                <a:latin typeface="Courier New" panose="02070309020205020404" pitchFamily="49" charset="0"/>
              </a:rPr>
              <a:t>'</a:t>
            </a:r>
            <a:r>
              <a:rPr lang="en-US" sz="1600" b="0" dirty="0" err="1">
                <a:solidFill>
                  <a:srgbClr val="A31515"/>
                </a:solidFill>
                <a:effectLst/>
                <a:latin typeface="Courier New" panose="02070309020205020404" pitchFamily="49" charset="0"/>
              </a:rPr>
              <a:t>date_block_num</a:t>
            </a:r>
            <a:r>
              <a:rPr lang="en-US" sz="1600" b="0" dirty="0">
                <a:solidFill>
                  <a:srgbClr val="A31515"/>
                </a:solidFill>
                <a:effectLst/>
                <a:latin typeface="Courier New" panose="02070309020205020404" pitchFamily="49" charset="0"/>
              </a:rPr>
              <a:t>'</a:t>
            </a:r>
            <a:r>
              <a:rPr lang="en-US" sz="1600" b="0" dirty="0">
                <a:solidFill>
                  <a:srgbClr val="000000"/>
                </a:solidFill>
                <a:effectLst/>
                <a:latin typeface="Courier New" panose="02070309020205020404" pitchFamily="49" charset="0"/>
              </a:rPr>
              <a:t>, </a:t>
            </a:r>
            <a:r>
              <a:rPr lang="en-US" sz="1600" b="0" dirty="0">
                <a:solidFill>
                  <a:srgbClr val="A31515"/>
                </a:solidFill>
                <a:effectLst/>
                <a:latin typeface="Courier New" panose="02070309020205020404" pitchFamily="49" charset="0"/>
              </a:rPr>
              <a:t>'</a:t>
            </a:r>
            <a:r>
              <a:rPr lang="en-US" sz="1600" b="0" dirty="0" err="1">
                <a:solidFill>
                  <a:srgbClr val="A31515"/>
                </a:solidFill>
                <a:effectLst/>
                <a:latin typeface="Courier New" panose="02070309020205020404" pitchFamily="49" charset="0"/>
              </a:rPr>
              <a:t>shop_id</a:t>
            </a:r>
            <a:r>
              <a:rPr lang="en-US" sz="1600" b="0" dirty="0">
                <a:solidFill>
                  <a:srgbClr val="A31515"/>
                </a:solidFill>
                <a:effectLst/>
                <a:latin typeface="Courier New" panose="02070309020205020404" pitchFamily="49" charset="0"/>
              </a:rPr>
              <a:t>'</a:t>
            </a:r>
            <a:r>
              <a:rPr lang="en-US" sz="1600" b="0" dirty="0">
                <a:solidFill>
                  <a:srgbClr val="000000"/>
                </a:solidFill>
                <a:effectLst/>
                <a:latin typeface="Courier New" panose="02070309020205020404" pitchFamily="49" charset="0"/>
              </a:rPr>
              <a:t>, \</a:t>
            </a:r>
          </a:p>
          <a:p>
            <a:r>
              <a:rPr lang="en-US" sz="1600" b="0" dirty="0">
                <a:solidFill>
                  <a:srgbClr val="A31515"/>
                </a:solidFill>
                <a:effectLst/>
                <a:latin typeface="Courier New" panose="02070309020205020404" pitchFamily="49" charset="0"/>
              </a:rPr>
              <a:t>'</a:t>
            </a:r>
            <a:r>
              <a:rPr lang="en-US" sz="1600" b="0" dirty="0" err="1">
                <a:solidFill>
                  <a:srgbClr val="A31515"/>
                </a:solidFill>
                <a:effectLst/>
                <a:latin typeface="Courier New" panose="02070309020205020404" pitchFamily="49" charset="0"/>
              </a:rPr>
              <a:t>item_category_id</a:t>
            </a:r>
            <a:r>
              <a:rPr lang="en-US" sz="1600" b="0" dirty="0">
                <a:solidFill>
                  <a:srgbClr val="A31515"/>
                </a:solidFill>
                <a:effectLst/>
                <a:latin typeface="Courier New" panose="02070309020205020404" pitchFamily="49" charset="0"/>
              </a:rPr>
              <a:t>'</a:t>
            </a:r>
            <a:r>
              <a:rPr lang="en-US" sz="1600" b="0" dirty="0">
                <a:solidFill>
                  <a:srgbClr val="000000"/>
                </a:solidFill>
                <a:effectLst/>
                <a:latin typeface="Courier New" panose="02070309020205020404" pitchFamily="49" charset="0"/>
              </a:rPr>
              <a:t>, </a:t>
            </a:r>
            <a:r>
              <a:rPr lang="en-US" sz="1600" b="0" dirty="0">
                <a:solidFill>
                  <a:srgbClr val="A31515"/>
                </a:solidFill>
                <a:effectLst/>
                <a:latin typeface="Courier New" panose="02070309020205020404" pitchFamily="49" charset="0"/>
              </a:rPr>
              <a:t>'</a:t>
            </a:r>
            <a:r>
              <a:rPr lang="en-US" sz="1600" b="0" dirty="0" err="1">
                <a:solidFill>
                  <a:srgbClr val="A31515"/>
                </a:solidFill>
                <a:effectLst/>
                <a:latin typeface="Courier New" panose="02070309020205020404" pitchFamily="49" charset="0"/>
              </a:rPr>
              <a:t>item_id</a:t>
            </a:r>
            <a:r>
              <a:rPr lang="en-US" sz="1600" b="0" dirty="0">
                <a:solidFill>
                  <a:srgbClr val="A31515"/>
                </a:solidFill>
                <a:effectLst/>
                <a:latin typeface="Courier New" panose="02070309020205020404" pitchFamily="49" charset="0"/>
              </a:rPr>
              <a:t>'</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as_index</a:t>
            </a:r>
            <a:r>
              <a:rPr lang="en-US" sz="1600" b="0" dirty="0">
                <a:solidFill>
                  <a:srgbClr val="000000"/>
                </a:solidFill>
                <a:effectLst/>
                <a:latin typeface="Courier New" panose="02070309020205020404" pitchFamily="49" charset="0"/>
              </a:rPr>
              <a:t>=</a:t>
            </a:r>
            <a:r>
              <a:rPr lang="en-US" sz="1600" b="0" dirty="0">
                <a:solidFill>
                  <a:srgbClr val="0000FF"/>
                </a:solidFill>
                <a:effectLst/>
                <a:latin typeface="Courier New" panose="02070309020205020404" pitchFamily="49" charset="0"/>
              </a:rPr>
              <a:t>False</a:t>
            </a:r>
            <a:r>
              <a:rPr lang="en-US" sz="1600" b="0" dirty="0">
                <a:solidFill>
                  <a:srgbClr val="000000"/>
                </a:solidFill>
                <a:effectLst/>
                <a:latin typeface="Courier New" panose="02070309020205020404" pitchFamily="49" charset="0"/>
              </a:rPr>
              <a:t>)</a:t>
            </a:r>
          </a:p>
          <a:p>
            <a:r>
              <a:rPr lang="en-US" sz="1800" b="0" dirty="0" err="1">
                <a:solidFill>
                  <a:srgbClr val="000000"/>
                </a:solidFill>
                <a:effectLst/>
                <a:latin typeface="Courier New" panose="02070309020205020404" pitchFamily="49" charset="0"/>
              </a:rPr>
              <a:t>train_monthly</a:t>
            </a:r>
            <a:r>
              <a:rPr lang="en-US" sz="1800" b="0" dirty="0">
                <a:solidFill>
                  <a:srgbClr val="000000"/>
                </a:solidFill>
                <a:effectLst/>
                <a:latin typeface="Courier New" panose="02070309020205020404" pitchFamily="49" charset="0"/>
              </a:rPr>
              <a:t> = </a:t>
            </a:r>
            <a:r>
              <a:rPr lang="en-US" sz="1800" b="0" dirty="0" err="1">
                <a:solidFill>
                  <a:srgbClr val="000000"/>
                </a:solidFill>
                <a:effectLst/>
                <a:latin typeface="Courier New" panose="02070309020205020404" pitchFamily="49" charset="0"/>
              </a:rPr>
              <a:t>train_monthly.agg</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item_price</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'sum'</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'mean'</a:t>
            </a:r>
            <a:r>
              <a:rPr lang="en-US" sz="1800" b="0" dirty="0">
                <a:solidFill>
                  <a:srgbClr val="000000"/>
                </a:solidFill>
                <a:effectLst/>
                <a:latin typeface="Courier New" panose="02070309020205020404" pitchFamily="49" charset="0"/>
              </a:rPr>
              <a:t>], </a:t>
            </a:r>
          </a:p>
          <a:p>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item_cnt_day</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'sum'</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mean'</a:t>
            </a:r>
            <a:r>
              <a:rPr lang="en-US" sz="1800" b="0" dirty="0" err="1">
                <a:solidFill>
                  <a:srgbClr val="000000"/>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'count</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a:t>
            </a:r>
          </a:p>
          <a:p>
            <a:r>
              <a:rPr lang="en-US" sz="1800" b="0" dirty="0" err="1">
                <a:solidFill>
                  <a:srgbClr val="000000"/>
                </a:solidFill>
                <a:effectLst/>
                <a:latin typeface="Courier New" panose="02070309020205020404" pitchFamily="49" charset="0"/>
              </a:rPr>
              <a:t>train_monthly.columns</a:t>
            </a:r>
            <a:r>
              <a:rPr lang="en-US" sz="1800" b="0" dirty="0">
                <a:solidFill>
                  <a:srgbClr val="000000"/>
                </a:solidFill>
                <a:effectLst/>
                <a:latin typeface="Courier New" panose="02070309020205020404" pitchFamily="49" charset="0"/>
              </a:rPr>
              <a:t> =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date_block_num</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shop_id</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item_category_id</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p>
          <a:p>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item_id</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item_price</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mean_item_price</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item_cnt</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a:t>
            </a:r>
          </a:p>
          <a:p>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mean_item_cnt</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'transactions'</a:t>
            </a:r>
            <a:r>
              <a:rPr lang="en-US" sz="1800" b="0" dirty="0">
                <a:solidFill>
                  <a:srgbClr val="000000"/>
                </a:solidFill>
                <a:effectLst/>
                <a:latin typeface="Courier New" panose="02070309020205020404" pitchFamily="49" charset="0"/>
              </a:rPr>
              <a:t>]</a:t>
            </a:r>
          </a:p>
          <a:p>
            <a:r>
              <a:rPr lang="en-US" sz="1800" b="0" dirty="0" err="1">
                <a:solidFill>
                  <a:srgbClr val="000000"/>
                </a:solidFill>
                <a:effectLst/>
                <a:latin typeface="Courier New" panose="02070309020205020404" pitchFamily="49" charset="0"/>
              </a:rPr>
              <a:t>shopid_test</a:t>
            </a:r>
            <a:r>
              <a:rPr lang="en-US" sz="1800" b="0" dirty="0">
                <a:solidFill>
                  <a:srgbClr val="000000"/>
                </a:solidFill>
                <a:effectLst/>
                <a:latin typeface="Courier New" panose="02070309020205020404" pitchFamily="49" charset="0"/>
              </a:rPr>
              <a:t> = test[</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shop_id</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].unique()</a:t>
            </a:r>
          </a:p>
          <a:p>
            <a:r>
              <a:rPr lang="en-US" sz="1800" b="0" dirty="0" err="1">
                <a:solidFill>
                  <a:srgbClr val="000000"/>
                </a:solidFill>
                <a:effectLst/>
                <a:latin typeface="Courier New" panose="02070309020205020404" pitchFamily="49" charset="0"/>
              </a:rPr>
              <a:t>itemid_test</a:t>
            </a:r>
            <a:r>
              <a:rPr lang="en-US" sz="1800" b="0" dirty="0">
                <a:solidFill>
                  <a:srgbClr val="000000"/>
                </a:solidFill>
                <a:effectLst/>
                <a:latin typeface="Courier New" panose="02070309020205020404" pitchFamily="49" charset="0"/>
              </a:rPr>
              <a:t> = test[</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item_id</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].unique()</a:t>
            </a:r>
          </a:p>
          <a:p>
            <a:r>
              <a:rPr lang="en-US" sz="1900" b="0" dirty="0" err="1">
                <a:solidFill>
                  <a:srgbClr val="000000"/>
                </a:solidFill>
                <a:effectLst/>
                <a:latin typeface="Courier New" panose="02070309020205020404" pitchFamily="49" charset="0"/>
              </a:rPr>
              <a:t>train_monthly</a:t>
            </a:r>
            <a:r>
              <a:rPr lang="en-US" sz="1900" b="0" dirty="0">
                <a:solidFill>
                  <a:srgbClr val="000000"/>
                </a:solidFill>
                <a:effectLst/>
                <a:latin typeface="Courier New" panose="02070309020205020404" pitchFamily="49" charset="0"/>
              </a:rPr>
              <a:t> = </a:t>
            </a:r>
            <a:r>
              <a:rPr lang="en-US" sz="1900" b="0" dirty="0" err="1">
                <a:solidFill>
                  <a:srgbClr val="000000"/>
                </a:solidFill>
                <a:effectLst/>
                <a:latin typeface="Courier New" panose="02070309020205020404" pitchFamily="49" charset="0"/>
              </a:rPr>
              <a:t>train_monthly</a:t>
            </a:r>
            <a:r>
              <a:rPr lang="en-US" sz="1900" b="0" dirty="0">
                <a:solidFill>
                  <a:srgbClr val="000000"/>
                </a:solidFill>
                <a:effectLst/>
                <a:latin typeface="Courier New" panose="02070309020205020404" pitchFamily="49" charset="0"/>
              </a:rPr>
              <a:t>[</a:t>
            </a:r>
            <a:r>
              <a:rPr lang="en-US" sz="1900" b="0" dirty="0" err="1">
                <a:solidFill>
                  <a:srgbClr val="000000"/>
                </a:solidFill>
                <a:effectLst/>
                <a:latin typeface="Courier New" panose="02070309020205020404" pitchFamily="49" charset="0"/>
              </a:rPr>
              <a:t>train_monthly</a:t>
            </a:r>
            <a:r>
              <a:rPr lang="en-US" sz="1900" b="0" dirty="0">
                <a:solidFill>
                  <a:srgbClr val="000000"/>
                </a:solidFill>
                <a:effectLst/>
                <a:latin typeface="Courier New" panose="02070309020205020404" pitchFamily="49" charset="0"/>
              </a:rPr>
              <a:t>[</a:t>
            </a:r>
            <a:r>
              <a:rPr lang="en-US" sz="1900" b="0" dirty="0">
                <a:solidFill>
                  <a:srgbClr val="A31515"/>
                </a:solidFill>
                <a:effectLst/>
                <a:latin typeface="Courier New" panose="02070309020205020404" pitchFamily="49" charset="0"/>
              </a:rPr>
              <a:t>'</a:t>
            </a:r>
            <a:r>
              <a:rPr lang="en-US" sz="1900" b="0" dirty="0" err="1">
                <a:solidFill>
                  <a:srgbClr val="A31515"/>
                </a:solidFill>
                <a:effectLst/>
                <a:latin typeface="Courier New" panose="02070309020205020404" pitchFamily="49" charset="0"/>
              </a:rPr>
              <a:t>shop_id</a:t>
            </a:r>
            <a:r>
              <a:rPr lang="en-US" sz="1900" b="0" dirty="0">
                <a:solidFill>
                  <a:srgbClr val="A31515"/>
                </a:solidFill>
                <a:effectLst/>
                <a:latin typeface="Courier New" panose="02070309020205020404" pitchFamily="49" charset="0"/>
              </a:rPr>
              <a:t>'</a:t>
            </a:r>
            <a:r>
              <a:rPr lang="en-US" sz="1900" b="0" dirty="0">
                <a:solidFill>
                  <a:srgbClr val="000000"/>
                </a:solidFill>
                <a:effectLst/>
                <a:latin typeface="Courier New" panose="02070309020205020404" pitchFamily="49" charset="0"/>
              </a:rPr>
              <a:t>].</a:t>
            </a:r>
            <a:r>
              <a:rPr lang="en-US" sz="1900" b="0" dirty="0" err="1">
                <a:solidFill>
                  <a:srgbClr val="000000"/>
                </a:solidFill>
                <a:effectLst/>
                <a:latin typeface="Courier New" panose="02070309020205020404" pitchFamily="49" charset="0"/>
              </a:rPr>
              <a:t>isin</a:t>
            </a:r>
            <a:r>
              <a:rPr lang="en-US" sz="1900" b="0" dirty="0">
                <a:solidFill>
                  <a:srgbClr val="000000"/>
                </a:solidFill>
                <a:effectLst/>
                <a:latin typeface="Courier New" panose="02070309020205020404" pitchFamily="49" charset="0"/>
              </a:rPr>
              <a:t>(</a:t>
            </a:r>
            <a:r>
              <a:rPr lang="en-US" sz="1900" b="0" dirty="0" err="1">
                <a:solidFill>
                  <a:srgbClr val="000000"/>
                </a:solidFill>
                <a:effectLst/>
                <a:latin typeface="Courier New" panose="02070309020205020404" pitchFamily="49" charset="0"/>
              </a:rPr>
              <a:t>shopid_test</a:t>
            </a:r>
            <a:r>
              <a:rPr lang="en-US" sz="1900" b="0" dirty="0">
                <a:solidFill>
                  <a:srgbClr val="000000"/>
                </a:solidFill>
                <a:effectLst/>
                <a:latin typeface="Courier New" panose="02070309020205020404" pitchFamily="49" charset="0"/>
              </a:rPr>
              <a:t>)]</a:t>
            </a:r>
          </a:p>
          <a:p>
            <a:r>
              <a:rPr lang="en-US" sz="1900" b="0" dirty="0" err="1">
                <a:solidFill>
                  <a:srgbClr val="000000"/>
                </a:solidFill>
                <a:effectLst/>
                <a:latin typeface="Courier New" panose="02070309020205020404" pitchFamily="49" charset="0"/>
              </a:rPr>
              <a:t>train_monthly</a:t>
            </a:r>
            <a:r>
              <a:rPr lang="en-US" sz="1900" b="0" dirty="0">
                <a:solidFill>
                  <a:srgbClr val="000000"/>
                </a:solidFill>
                <a:effectLst/>
                <a:latin typeface="Courier New" panose="02070309020205020404" pitchFamily="49" charset="0"/>
              </a:rPr>
              <a:t> = </a:t>
            </a:r>
            <a:r>
              <a:rPr lang="en-US" sz="1900" b="0" dirty="0" err="1">
                <a:solidFill>
                  <a:srgbClr val="000000"/>
                </a:solidFill>
                <a:effectLst/>
                <a:latin typeface="Courier New" panose="02070309020205020404" pitchFamily="49" charset="0"/>
              </a:rPr>
              <a:t>train_monthly</a:t>
            </a:r>
            <a:r>
              <a:rPr lang="en-US" sz="1900" b="0" dirty="0">
                <a:solidFill>
                  <a:srgbClr val="000000"/>
                </a:solidFill>
                <a:effectLst/>
                <a:latin typeface="Courier New" panose="02070309020205020404" pitchFamily="49" charset="0"/>
              </a:rPr>
              <a:t>[</a:t>
            </a:r>
            <a:r>
              <a:rPr lang="en-US" sz="1900" b="0" dirty="0" err="1">
                <a:solidFill>
                  <a:srgbClr val="000000"/>
                </a:solidFill>
                <a:effectLst/>
                <a:latin typeface="Courier New" panose="02070309020205020404" pitchFamily="49" charset="0"/>
              </a:rPr>
              <a:t>train_monthly</a:t>
            </a:r>
            <a:r>
              <a:rPr lang="en-US" sz="1900" b="0" dirty="0">
                <a:solidFill>
                  <a:srgbClr val="000000"/>
                </a:solidFill>
                <a:effectLst/>
                <a:latin typeface="Courier New" panose="02070309020205020404" pitchFamily="49" charset="0"/>
              </a:rPr>
              <a:t>[</a:t>
            </a:r>
            <a:r>
              <a:rPr lang="en-US" sz="1900" b="0" dirty="0">
                <a:solidFill>
                  <a:srgbClr val="A31515"/>
                </a:solidFill>
                <a:effectLst/>
                <a:latin typeface="Courier New" panose="02070309020205020404" pitchFamily="49" charset="0"/>
              </a:rPr>
              <a:t>'</a:t>
            </a:r>
            <a:r>
              <a:rPr lang="en-US" sz="1900" b="0" dirty="0" err="1">
                <a:solidFill>
                  <a:srgbClr val="A31515"/>
                </a:solidFill>
                <a:effectLst/>
                <a:latin typeface="Courier New" panose="02070309020205020404" pitchFamily="49" charset="0"/>
              </a:rPr>
              <a:t>item_id</a:t>
            </a:r>
            <a:r>
              <a:rPr lang="en-US" sz="1900" b="0" dirty="0">
                <a:solidFill>
                  <a:srgbClr val="A31515"/>
                </a:solidFill>
                <a:effectLst/>
                <a:latin typeface="Courier New" panose="02070309020205020404" pitchFamily="49" charset="0"/>
              </a:rPr>
              <a:t>'</a:t>
            </a:r>
            <a:r>
              <a:rPr lang="en-US" sz="1900" b="0" dirty="0">
                <a:solidFill>
                  <a:srgbClr val="000000"/>
                </a:solidFill>
                <a:effectLst/>
                <a:latin typeface="Courier New" panose="02070309020205020404" pitchFamily="49" charset="0"/>
              </a:rPr>
              <a:t>].</a:t>
            </a:r>
            <a:r>
              <a:rPr lang="en-US" sz="1900" b="0" dirty="0" err="1">
                <a:solidFill>
                  <a:srgbClr val="000000"/>
                </a:solidFill>
                <a:effectLst/>
                <a:latin typeface="Courier New" panose="02070309020205020404" pitchFamily="49" charset="0"/>
              </a:rPr>
              <a:t>isin</a:t>
            </a:r>
            <a:r>
              <a:rPr lang="en-US" sz="1900" b="0" dirty="0">
                <a:solidFill>
                  <a:srgbClr val="000000"/>
                </a:solidFill>
                <a:effectLst/>
                <a:latin typeface="Courier New" panose="02070309020205020404" pitchFamily="49" charset="0"/>
              </a:rPr>
              <a:t>(</a:t>
            </a:r>
            <a:r>
              <a:rPr lang="en-US" sz="1900" b="0" dirty="0" err="1">
                <a:solidFill>
                  <a:srgbClr val="000000"/>
                </a:solidFill>
                <a:effectLst/>
                <a:latin typeface="Courier New" panose="02070309020205020404" pitchFamily="49" charset="0"/>
              </a:rPr>
              <a:t>itemid_test</a:t>
            </a:r>
            <a:r>
              <a:rPr lang="en-US" sz="1900" b="0" dirty="0">
                <a:solidFill>
                  <a:srgbClr val="000000"/>
                </a:solidFill>
                <a:effectLst/>
                <a:latin typeface="Courier New" panose="02070309020205020404" pitchFamily="49" charset="0"/>
              </a:rPr>
              <a:t>)]</a:t>
            </a:r>
          </a:p>
          <a:p>
            <a:endParaRPr lang="en-US" dirty="0"/>
          </a:p>
        </p:txBody>
      </p:sp>
    </p:spTree>
    <p:extLst>
      <p:ext uri="{BB962C8B-B14F-4D97-AF65-F5344CB8AC3E}">
        <p14:creationId xmlns:p14="http://schemas.microsoft.com/office/powerpoint/2010/main" val="1066378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D65019-B821-F7CE-BADF-28CC7454E74E}"/>
              </a:ext>
            </a:extLst>
          </p:cNvPr>
          <p:cNvSpPr>
            <a:spLocks noGrp="1"/>
          </p:cNvSpPr>
          <p:nvPr>
            <p:ph idx="1"/>
          </p:nvPr>
        </p:nvSpPr>
        <p:spPr>
          <a:xfrm>
            <a:off x="838200" y="190500"/>
            <a:ext cx="10515600" cy="5986463"/>
          </a:xfrm>
        </p:spPr>
        <p:txBody>
          <a:bodyPr>
            <a:normAutofit lnSpcReduction="10000"/>
          </a:bodyPr>
          <a:lstStyle/>
          <a:p>
            <a:r>
              <a:rPr lang="en-US" sz="1800" b="0" dirty="0" err="1">
                <a:solidFill>
                  <a:srgbClr val="000000"/>
                </a:solidFill>
                <a:effectLst/>
                <a:latin typeface="Courier New" panose="02070309020205020404" pitchFamily="49" charset="0"/>
              </a:rPr>
              <a:t>train_monthly</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'year'</a:t>
            </a:r>
            <a:r>
              <a:rPr lang="en-US" sz="1800" b="0" dirty="0">
                <a:solidFill>
                  <a:srgbClr val="000000"/>
                </a:solidFill>
                <a:effectLst/>
                <a:latin typeface="Courier New" panose="02070309020205020404" pitchFamily="49" charset="0"/>
              </a:rPr>
              <a:t>] = </a:t>
            </a:r>
            <a:r>
              <a:rPr lang="en-US" sz="1800" b="0" dirty="0" err="1">
                <a:solidFill>
                  <a:srgbClr val="000000"/>
                </a:solidFill>
                <a:effectLst/>
                <a:latin typeface="Courier New" panose="02070309020205020404" pitchFamily="49" charset="0"/>
              </a:rPr>
              <a:t>train_monthly</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date_block_num</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].apply(</a:t>
            </a:r>
            <a:r>
              <a:rPr lang="en-US" sz="1800" b="0" dirty="0">
                <a:solidFill>
                  <a:srgbClr val="0000FF"/>
                </a:solidFill>
                <a:effectLst/>
                <a:latin typeface="Courier New" panose="02070309020205020404" pitchFamily="49" charset="0"/>
              </a:rPr>
              <a:t>lambda</a:t>
            </a:r>
            <a:r>
              <a:rPr lang="en-US" sz="1800" b="0" dirty="0">
                <a:solidFill>
                  <a:srgbClr val="000000"/>
                </a:solidFill>
                <a:effectLst/>
                <a:latin typeface="Courier New" panose="02070309020205020404" pitchFamily="49" charset="0"/>
              </a:rPr>
              <a:t> x: ((x//</a:t>
            </a:r>
            <a:r>
              <a:rPr lang="en-US" sz="1800" b="0" dirty="0">
                <a:solidFill>
                  <a:srgbClr val="098156"/>
                </a:solidFill>
                <a:effectLst/>
                <a:latin typeface="Courier New" panose="02070309020205020404" pitchFamily="49" charset="0"/>
              </a:rPr>
              <a:t>12</a:t>
            </a:r>
            <a:r>
              <a:rPr lang="en-US" sz="1800" b="0" dirty="0">
                <a:solidFill>
                  <a:srgbClr val="000000"/>
                </a:solidFill>
                <a:effectLst/>
                <a:latin typeface="Courier New" panose="02070309020205020404" pitchFamily="49" charset="0"/>
              </a:rPr>
              <a:t>) + </a:t>
            </a:r>
            <a:r>
              <a:rPr lang="en-US" sz="1800" b="0" dirty="0">
                <a:solidFill>
                  <a:srgbClr val="098156"/>
                </a:solidFill>
                <a:effectLst/>
                <a:latin typeface="Courier New" panose="02070309020205020404" pitchFamily="49" charset="0"/>
              </a:rPr>
              <a:t>2013</a:t>
            </a:r>
            <a:r>
              <a:rPr lang="en-US" sz="1800" b="0" dirty="0">
                <a:solidFill>
                  <a:srgbClr val="000000"/>
                </a:solidFill>
                <a:effectLst/>
                <a:latin typeface="Courier New" panose="02070309020205020404" pitchFamily="49" charset="0"/>
              </a:rPr>
              <a:t>))</a:t>
            </a:r>
          </a:p>
          <a:p>
            <a:endParaRPr lang="en-US" sz="1800" b="0" dirty="0">
              <a:solidFill>
                <a:srgbClr val="000000"/>
              </a:solidFill>
              <a:effectLst/>
              <a:latin typeface="Courier New" panose="02070309020205020404" pitchFamily="49" charset="0"/>
            </a:endParaRPr>
          </a:p>
          <a:p>
            <a:r>
              <a:rPr lang="en-US" sz="1800" b="0" dirty="0" err="1">
                <a:solidFill>
                  <a:srgbClr val="000000"/>
                </a:solidFill>
                <a:effectLst/>
                <a:latin typeface="Courier New" panose="02070309020205020404" pitchFamily="49" charset="0"/>
              </a:rPr>
              <a:t>train_monthly</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'month'</a:t>
            </a:r>
            <a:r>
              <a:rPr lang="en-US" sz="1800" b="0" dirty="0">
                <a:solidFill>
                  <a:srgbClr val="000000"/>
                </a:solidFill>
                <a:effectLst/>
                <a:latin typeface="Courier New" panose="02070309020205020404" pitchFamily="49" charset="0"/>
              </a:rPr>
              <a:t>] = </a:t>
            </a:r>
            <a:r>
              <a:rPr lang="en-US" sz="1800" b="0" dirty="0" err="1">
                <a:solidFill>
                  <a:srgbClr val="000000"/>
                </a:solidFill>
                <a:effectLst/>
                <a:latin typeface="Courier New" panose="02070309020205020404" pitchFamily="49" charset="0"/>
              </a:rPr>
              <a:t>train_monthly</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date_block_num</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].apply(</a:t>
            </a:r>
            <a:r>
              <a:rPr lang="en-US" sz="1800" b="0" dirty="0">
                <a:solidFill>
                  <a:srgbClr val="0000FF"/>
                </a:solidFill>
                <a:effectLst/>
                <a:latin typeface="Courier New" panose="02070309020205020404" pitchFamily="49" charset="0"/>
              </a:rPr>
              <a:t>lambda</a:t>
            </a:r>
            <a:r>
              <a:rPr lang="en-US" sz="1800" b="0" dirty="0">
                <a:solidFill>
                  <a:srgbClr val="000000"/>
                </a:solidFill>
                <a:effectLst/>
                <a:latin typeface="Courier New" panose="02070309020205020404" pitchFamily="49" charset="0"/>
              </a:rPr>
              <a:t> x: (x % </a:t>
            </a:r>
            <a:r>
              <a:rPr lang="en-US" sz="1800" b="0" dirty="0">
                <a:solidFill>
                  <a:srgbClr val="098156"/>
                </a:solidFill>
                <a:effectLst/>
                <a:latin typeface="Courier New" panose="02070309020205020404" pitchFamily="49" charset="0"/>
              </a:rPr>
              <a:t>12</a:t>
            </a:r>
            <a:r>
              <a:rPr lang="en-US" sz="1800" b="0" dirty="0">
                <a:solidFill>
                  <a:srgbClr val="000000"/>
                </a:solidFill>
                <a:effectLst/>
                <a:latin typeface="Courier New" panose="02070309020205020404" pitchFamily="49" charset="0"/>
              </a:rPr>
              <a:t>))</a:t>
            </a:r>
          </a:p>
          <a:p>
            <a:endParaRPr lang="en-US" sz="1800" b="0" dirty="0">
              <a:solidFill>
                <a:srgbClr val="000000"/>
              </a:solidFill>
              <a:effectLst/>
              <a:latin typeface="Courier New" panose="02070309020205020404" pitchFamily="49" charset="0"/>
            </a:endParaRPr>
          </a:p>
          <a:p>
            <a:r>
              <a:rPr lang="en-US" sz="1800" b="0" dirty="0" err="1">
                <a:solidFill>
                  <a:srgbClr val="000000"/>
                </a:solidFill>
                <a:effectLst/>
                <a:latin typeface="Courier New" panose="02070309020205020404" pitchFamily="49" charset="0"/>
              </a:rPr>
              <a:t>month_item_cnt_sum</a:t>
            </a:r>
            <a:r>
              <a:rPr lang="en-US" sz="1800" b="0" dirty="0">
                <a:solidFill>
                  <a:srgbClr val="000000"/>
                </a:solidFill>
                <a:effectLst/>
                <a:latin typeface="Courier New" panose="02070309020205020404" pitchFamily="49" charset="0"/>
              </a:rPr>
              <a:t> = </a:t>
            </a:r>
            <a:r>
              <a:rPr lang="en-US" sz="1800" b="0" dirty="0" err="1">
                <a:solidFill>
                  <a:srgbClr val="000000"/>
                </a:solidFill>
                <a:effectLst/>
                <a:latin typeface="Courier New" panose="02070309020205020404" pitchFamily="49" charset="0"/>
              </a:rPr>
              <a:t>train_monthly.groupby</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'month'</a:t>
            </a:r>
            <a:r>
              <a:rPr lang="en-US" sz="1800" b="0" dirty="0">
                <a:solidFill>
                  <a:srgbClr val="000000"/>
                </a:solidFill>
                <a:effectLst/>
                <a:latin typeface="Courier New" panose="02070309020205020404" pitchFamily="49" charset="0"/>
              </a:rPr>
              <a:t>], </a:t>
            </a:r>
            <a:r>
              <a:rPr lang="en-US" sz="1800" b="0" dirty="0" err="1">
                <a:solidFill>
                  <a:srgbClr val="000000"/>
                </a:solidFill>
                <a:effectLst/>
                <a:latin typeface="Courier New" panose="02070309020205020404" pitchFamily="49" charset="0"/>
              </a:rPr>
              <a:t>as_index</a:t>
            </a:r>
            <a:r>
              <a:rPr lang="en-US" sz="1800" b="0" dirty="0">
                <a:solidFill>
                  <a:srgbClr val="000000"/>
                </a:solidFill>
                <a:effectLst/>
                <a:latin typeface="Courier New" panose="02070309020205020404" pitchFamily="49" charset="0"/>
              </a:rPr>
              <a:t>=</a:t>
            </a:r>
            <a:r>
              <a:rPr lang="en-US" sz="1800" b="0" dirty="0">
                <a:solidFill>
                  <a:srgbClr val="0000FF"/>
                </a:solidFill>
                <a:effectLst/>
                <a:latin typeface="Courier New" panose="02070309020205020404" pitchFamily="49" charset="0"/>
              </a:rPr>
              <a:t>False</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item_cnt</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a:t>
            </a:r>
            <a:r>
              <a:rPr lang="en-US" sz="1800" b="0" dirty="0">
                <a:solidFill>
                  <a:srgbClr val="795E26"/>
                </a:solidFill>
                <a:effectLst/>
                <a:latin typeface="Courier New" panose="02070309020205020404" pitchFamily="49" charset="0"/>
              </a:rPr>
              <a:t>sum</a:t>
            </a:r>
            <a:r>
              <a:rPr lang="en-US" sz="1800" b="0" dirty="0">
                <a:solidFill>
                  <a:srgbClr val="000000"/>
                </a:solidFill>
                <a:effectLst/>
                <a:latin typeface="Courier New" panose="02070309020205020404" pitchFamily="49" charset="0"/>
              </a:rPr>
              <a:t>()</a:t>
            </a:r>
          </a:p>
          <a:p>
            <a:endParaRPr lang="en-US" sz="1800" b="0" dirty="0">
              <a:solidFill>
                <a:srgbClr val="000000"/>
              </a:solidFill>
              <a:effectLst/>
              <a:latin typeface="Courier New" panose="02070309020205020404" pitchFamily="49" charset="0"/>
            </a:endParaRPr>
          </a:p>
          <a:p>
            <a:r>
              <a:rPr lang="en-US" sz="1800" b="0" dirty="0" err="1">
                <a:solidFill>
                  <a:srgbClr val="000000"/>
                </a:solidFill>
                <a:effectLst/>
                <a:latin typeface="Courier New" panose="02070309020205020404" pitchFamily="49" charset="0"/>
              </a:rPr>
              <a:t>month_item_cnt_mean</a:t>
            </a:r>
            <a:r>
              <a:rPr lang="en-US" sz="1800" b="0" dirty="0">
                <a:solidFill>
                  <a:srgbClr val="000000"/>
                </a:solidFill>
                <a:effectLst/>
                <a:latin typeface="Courier New" panose="02070309020205020404" pitchFamily="49" charset="0"/>
              </a:rPr>
              <a:t> = </a:t>
            </a:r>
            <a:r>
              <a:rPr lang="en-US" sz="1800" b="0" dirty="0" err="1">
                <a:solidFill>
                  <a:srgbClr val="000000"/>
                </a:solidFill>
                <a:effectLst/>
                <a:latin typeface="Courier New" panose="02070309020205020404" pitchFamily="49" charset="0"/>
              </a:rPr>
              <a:t>train_monthly.groupby</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'month'</a:t>
            </a:r>
            <a:r>
              <a:rPr lang="en-US" sz="1800" b="0" dirty="0">
                <a:solidFill>
                  <a:srgbClr val="000000"/>
                </a:solidFill>
                <a:effectLst/>
                <a:latin typeface="Courier New" panose="02070309020205020404" pitchFamily="49" charset="0"/>
              </a:rPr>
              <a:t>], </a:t>
            </a:r>
            <a:r>
              <a:rPr lang="en-US" sz="1800" b="0" dirty="0" err="1">
                <a:solidFill>
                  <a:srgbClr val="000000"/>
                </a:solidFill>
                <a:effectLst/>
                <a:latin typeface="Courier New" panose="02070309020205020404" pitchFamily="49" charset="0"/>
              </a:rPr>
              <a:t>as_index</a:t>
            </a:r>
            <a:r>
              <a:rPr lang="en-US" sz="1800" b="0" dirty="0">
                <a:solidFill>
                  <a:srgbClr val="000000"/>
                </a:solidFill>
                <a:effectLst/>
                <a:latin typeface="Courier New" panose="02070309020205020404" pitchFamily="49" charset="0"/>
              </a:rPr>
              <a:t>=</a:t>
            </a:r>
            <a:r>
              <a:rPr lang="en-US" sz="1800" b="0" dirty="0">
                <a:solidFill>
                  <a:srgbClr val="0000FF"/>
                </a:solidFill>
                <a:effectLst/>
                <a:latin typeface="Courier New" panose="02070309020205020404" pitchFamily="49" charset="0"/>
              </a:rPr>
              <a:t>False</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item_cnt</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].mean()</a:t>
            </a:r>
          </a:p>
          <a:p>
            <a:endParaRPr lang="en-US" sz="1800" b="0" dirty="0">
              <a:solidFill>
                <a:srgbClr val="000000"/>
              </a:solidFill>
              <a:effectLst/>
              <a:latin typeface="Courier New" panose="02070309020205020404" pitchFamily="49" charset="0"/>
            </a:endParaRPr>
          </a:p>
          <a:p>
            <a:r>
              <a:rPr lang="en-US" sz="1800" b="0" dirty="0" err="1">
                <a:solidFill>
                  <a:srgbClr val="000000"/>
                </a:solidFill>
                <a:effectLst/>
                <a:latin typeface="Courier New" panose="02070309020205020404" pitchFamily="49" charset="0"/>
              </a:rPr>
              <a:t>plt.figure</a:t>
            </a:r>
            <a:r>
              <a:rPr lang="en-US" sz="1800" b="0" dirty="0">
                <a:solidFill>
                  <a:srgbClr val="000000"/>
                </a:solidFill>
                <a:effectLst/>
                <a:latin typeface="Courier New" panose="02070309020205020404" pitchFamily="49" charset="0"/>
              </a:rPr>
              <a:t>(</a:t>
            </a:r>
            <a:r>
              <a:rPr lang="en-US" sz="1800" b="0" dirty="0" err="1">
                <a:solidFill>
                  <a:srgbClr val="000000"/>
                </a:solidFill>
                <a:effectLst/>
                <a:latin typeface="Courier New" panose="02070309020205020404" pitchFamily="49" charset="0"/>
              </a:rPr>
              <a:t>figsize</a:t>
            </a:r>
            <a:r>
              <a:rPr lang="en-US" sz="1800" b="0" dirty="0">
                <a:solidFill>
                  <a:srgbClr val="000000"/>
                </a:solidFill>
                <a:effectLst/>
                <a:latin typeface="Courier New" panose="02070309020205020404" pitchFamily="49" charset="0"/>
              </a:rPr>
              <a:t>=(</a:t>
            </a:r>
            <a:r>
              <a:rPr lang="en-US" sz="1800" b="0" dirty="0">
                <a:solidFill>
                  <a:srgbClr val="098156"/>
                </a:solidFill>
                <a:effectLst/>
                <a:latin typeface="Courier New" panose="02070309020205020404" pitchFamily="49" charset="0"/>
              </a:rPr>
              <a:t>36</a:t>
            </a:r>
            <a:r>
              <a:rPr lang="en-US" sz="1800" b="0" dirty="0">
                <a:solidFill>
                  <a:srgbClr val="000000"/>
                </a:solidFill>
                <a:effectLst/>
                <a:latin typeface="Courier New" panose="02070309020205020404" pitchFamily="49" charset="0"/>
              </a:rPr>
              <a:t>,</a:t>
            </a:r>
            <a:r>
              <a:rPr lang="en-US" sz="1800" b="0" dirty="0">
                <a:solidFill>
                  <a:srgbClr val="098156"/>
                </a:solidFill>
                <a:effectLst/>
                <a:latin typeface="Courier New" panose="02070309020205020404" pitchFamily="49" charset="0"/>
              </a:rPr>
              <a:t>10</a:t>
            </a:r>
            <a:r>
              <a:rPr lang="en-US" sz="1800" b="0" dirty="0">
                <a:solidFill>
                  <a:srgbClr val="000000"/>
                </a:solidFill>
                <a:effectLst/>
                <a:latin typeface="Courier New" panose="02070309020205020404" pitchFamily="49" charset="0"/>
              </a:rPr>
              <a:t>))</a:t>
            </a:r>
          </a:p>
          <a:p>
            <a:endParaRPr lang="en-US" sz="1800" b="0" dirty="0">
              <a:solidFill>
                <a:srgbClr val="000000"/>
              </a:solidFill>
              <a:effectLst/>
              <a:latin typeface="Courier New" panose="02070309020205020404" pitchFamily="49" charset="0"/>
            </a:endParaRPr>
          </a:p>
          <a:p>
            <a:r>
              <a:rPr lang="en-US" sz="1800" b="0" dirty="0" err="1">
                <a:solidFill>
                  <a:srgbClr val="000000"/>
                </a:solidFill>
                <a:effectLst/>
                <a:latin typeface="Courier New" panose="02070309020205020404" pitchFamily="49" charset="0"/>
              </a:rPr>
              <a:t>sns.lineplot</a:t>
            </a:r>
            <a:r>
              <a:rPr lang="en-US" sz="1800" b="0" dirty="0">
                <a:solidFill>
                  <a:srgbClr val="000000"/>
                </a:solidFill>
                <a:effectLst/>
                <a:latin typeface="Courier New" panose="02070309020205020404" pitchFamily="49" charset="0"/>
              </a:rPr>
              <a:t>(x=</a:t>
            </a:r>
            <a:r>
              <a:rPr lang="en-US" sz="1800" b="0" dirty="0">
                <a:solidFill>
                  <a:srgbClr val="A31515"/>
                </a:solidFill>
                <a:effectLst/>
                <a:latin typeface="Courier New" panose="02070309020205020404" pitchFamily="49" charset="0"/>
              </a:rPr>
              <a:t>"month"</a:t>
            </a:r>
            <a:r>
              <a:rPr lang="en-US" sz="1800" b="0" dirty="0">
                <a:solidFill>
                  <a:srgbClr val="000000"/>
                </a:solidFill>
                <a:effectLst/>
                <a:latin typeface="Courier New" panose="02070309020205020404" pitchFamily="49" charset="0"/>
              </a:rPr>
              <a:t>, y=</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item_cnt</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data=</a:t>
            </a:r>
            <a:r>
              <a:rPr lang="en-US" sz="1800" b="0" dirty="0" err="1">
                <a:solidFill>
                  <a:srgbClr val="000000"/>
                </a:solidFill>
                <a:effectLst/>
                <a:latin typeface="Courier New" panose="02070309020205020404" pitchFamily="49" charset="0"/>
              </a:rPr>
              <a:t>month_item_cnt_sum</a:t>
            </a:r>
            <a:r>
              <a:rPr lang="en-US" sz="1800" b="0" dirty="0">
                <a:solidFill>
                  <a:srgbClr val="000000"/>
                </a:solidFill>
                <a:effectLst/>
                <a:latin typeface="Courier New" panose="02070309020205020404" pitchFamily="49" charset="0"/>
              </a:rPr>
              <a:t>).</a:t>
            </a:r>
            <a:r>
              <a:rPr lang="en-US" sz="1800" b="0" dirty="0" err="1">
                <a:solidFill>
                  <a:srgbClr val="000000"/>
                </a:solidFill>
                <a:effectLst/>
                <a:latin typeface="Courier New" panose="02070309020205020404" pitchFamily="49" charset="0"/>
              </a:rPr>
              <a:t>set_title</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"Monthly Total Sales"</a:t>
            </a:r>
            <a:r>
              <a:rPr lang="en-US" sz="1800" b="0" dirty="0">
                <a:solidFill>
                  <a:srgbClr val="000000"/>
                </a:solidFill>
                <a:effectLst/>
                <a:latin typeface="Courier New" panose="02070309020205020404" pitchFamily="49" charset="0"/>
              </a:rPr>
              <a:t>)</a:t>
            </a:r>
          </a:p>
          <a:p>
            <a:endParaRPr lang="en-US" sz="1800" b="0" dirty="0">
              <a:solidFill>
                <a:srgbClr val="000000"/>
              </a:solidFill>
              <a:effectLst/>
              <a:latin typeface="Courier New" panose="02070309020205020404" pitchFamily="49" charset="0"/>
            </a:endParaRPr>
          </a:p>
          <a:p>
            <a:r>
              <a:rPr lang="en-US" sz="1800" b="0" dirty="0" err="1">
                <a:solidFill>
                  <a:srgbClr val="000000"/>
                </a:solidFill>
                <a:effectLst/>
                <a:latin typeface="Courier New" panose="02070309020205020404" pitchFamily="49" charset="0"/>
              </a:rPr>
              <a:t>plt.show</a:t>
            </a:r>
            <a:r>
              <a:rPr lang="en-US" sz="1800" b="0" dirty="0">
                <a:solidFill>
                  <a:srgbClr val="000000"/>
                </a:solidFill>
                <a:effectLst/>
                <a:latin typeface="Courier New" panose="02070309020205020404" pitchFamily="49" charset="0"/>
              </a:rPr>
              <a:t>()</a:t>
            </a:r>
          </a:p>
          <a:p>
            <a:endParaRPr lang="en-US" dirty="0"/>
          </a:p>
        </p:txBody>
      </p:sp>
    </p:spTree>
    <p:extLst>
      <p:ext uri="{BB962C8B-B14F-4D97-AF65-F5344CB8AC3E}">
        <p14:creationId xmlns:p14="http://schemas.microsoft.com/office/powerpoint/2010/main" val="3616683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AC918A9D-1CC4-F330-C83F-9C5419476C48}"/>
              </a:ext>
            </a:extLst>
          </p:cNvPr>
          <p:cNvSpPr>
            <a:spLocks noGrp="1"/>
          </p:cNvSpPr>
          <p:nvPr>
            <p:ph type="subTitle" idx="1"/>
          </p:nvPr>
        </p:nvSpPr>
        <p:spPr>
          <a:xfrm>
            <a:off x="1524000" y="3703638"/>
            <a:ext cx="9144000" cy="1655762"/>
          </a:xfrm>
        </p:spPr>
        <p:txBody>
          <a:bodyPr>
            <a:normAutofit fontScale="92500"/>
          </a:bodyPr>
          <a:lstStyle/>
          <a:p>
            <a:r>
              <a:rPr lang="en-US" sz="2200" b="0" dirty="0" err="1">
                <a:solidFill>
                  <a:srgbClr val="000000"/>
                </a:solidFill>
                <a:effectLst/>
                <a:latin typeface="Courier New" panose="02070309020205020404" pitchFamily="49" charset="0"/>
              </a:rPr>
              <a:t>plt.figure</a:t>
            </a:r>
            <a:r>
              <a:rPr lang="en-US" sz="2200" b="0" dirty="0">
                <a:solidFill>
                  <a:srgbClr val="000000"/>
                </a:solidFill>
                <a:effectLst/>
                <a:latin typeface="Courier New" panose="02070309020205020404" pitchFamily="49" charset="0"/>
              </a:rPr>
              <a:t>(</a:t>
            </a:r>
            <a:r>
              <a:rPr lang="en-US" sz="2200" b="0" dirty="0" err="1">
                <a:solidFill>
                  <a:srgbClr val="000000"/>
                </a:solidFill>
                <a:effectLst/>
                <a:latin typeface="Courier New" panose="02070309020205020404" pitchFamily="49" charset="0"/>
              </a:rPr>
              <a:t>figsize</a:t>
            </a:r>
            <a:r>
              <a:rPr lang="en-US" sz="2200" b="0" dirty="0">
                <a:solidFill>
                  <a:srgbClr val="000000"/>
                </a:solidFill>
                <a:effectLst/>
                <a:latin typeface="Courier New" panose="02070309020205020404" pitchFamily="49" charset="0"/>
              </a:rPr>
              <a:t>=(</a:t>
            </a:r>
            <a:r>
              <a:rPr lang="en-US" sz="2200" b="0" dirty="0">
                <a:solidFill>
                  <a:srgbClr val="098156"/>
                </a:solidFill>
                <a:effectLst/>
                <a:latin typeface="Courier New" panose="02070309020205020404" pitchFamily="49" charset="0"/>
              </a:rPr>
              <a:t>36</a:t>
            </a:r>
            <a:r>
              <a:rPr lang="en-US" sz="2200" b="0" dirty="0">
                <a:solidFill>
                  <a:srgbClr val="000000"/>
                </a:solidFill>
                <a:effectLst/>
                <a:latin typeface="Courier New" panose="02070309020205020404" pitchFamily="49" charset="0"/>
              </a:rPr>
              <a:t>,</a:t>
            </a:r>
            <a:r>
              <a:rPr lang="en-US" sz="2200" b="0" dirty="0">
                <a:solidFill>
                  <a:srgbClr val="098156"/>
                </a:solidFill>
                <a:effectLst/>
                <a:latin typeface="Courier New" panose="02070309020205020404" pitchFamily="49" charset="0"/>
              </a:rPr>
              <a:t>10</a:t>
            </a:r>
            <a:r>
              <a:rPr lang="en-US" sz="2200" b="0" dirty="0">
                <a:solidFill>
                  <a:srgbClr val="000000"/>
                </a:solidFill>
                <a:effectLst/>
                <a:latin typeface="Courier New" panose="02070309020205020404" pitchFamily="49" charset="0"/>
              </a:rPr>
              <a:t>))</a:t>
            </a:r>
          </a:p>
          <a:p>
            <a:r>
              <a:rPr lang="en-US" sz="2200" b="0" dirty="0" err="1">
                <a:solidFill>
                  <a:srgbClr val="000000"/>
                </a:solidFill>
                <a:effectLst/>
                <a:latin typeface="Courier New" panose="02070309020205020404" pitchFamily="49" charset="0"/>
              </a:rPr>
              <a:t>sns.lineplot</a:t>
            </a:r>
            <a:r>
              <a:rPr lang="en-US" sz="2200" b="0" dirty="0">
                <a:solidFill>
                  <a:srgbClr val="000000"/>
                </a:solidFill>
                <a:effectLst/>
                <a:latin typeface="Courier New" panose="02070309020205020404" pitchFamily="49" charset="0"/>
              </a:rPr>
              <a:t>(x=</a:t>
            </a:r>
            <a:r>
              <a:rPr lang="en-US" sz="2200" b="0" dirty="0">
                <a:solidFill>
                  <a:srgbClr val="A31515"/>
                </a:solidFill>
                <a:effectLst/>
                <a:latin typeface="Courier New" panose="02070309020205020404" pitchFamily="49" charset="0"/>
              </a:rPr>
              <a:t>"month"</a:t>
            </a:r>
            <a:r>
              <a:rPr lang="en-US" sz="2200" b="0" dirty="0">
                <a:solidFill>
                  <a:srgbClr val="000000"/>
                </a:solidFill>
                <a:effectLst/>
                <a:latin typeface="Courier New" panose="02070309020205020404" pitchFamily="49" charset="0"/>
              </a:rPr>
              <a:t>, y=</a:t>
            </a:r>
            <a:r>
              <a:rPr lang="en-US" sz="2200" b="0" dirty="0">
                <a:solidFill>
                  <a:srgbClr val="A31515"/>
                </a:solidFill>
                <a:effectLst/>
                <a:latin typeface="Courier New" panose="02070309020205020404" pitchFamily="49" charset="0"/>
              </a:rPr>
              <a:t>"</a:t>
            </a:r>
            <a:r>
              <a:rPr lang="en-US" sz="2200" b="0" dirty="0" err="1">
                <a:solidFill>
                  <a:srgbClr val="A31515"/>
                </a:solidFill>
                <a:effectLst/>
                <a:latin typeface="Courier New" panose="02070309020205020404" pitchFamily="49" charset="0"/>
              </a:rPr>
              <a:t>item_cnt</a:t>
            </a:r>
            <a:r>
              <a:rPr lang="en-US" sz="2200" b="0" dirty="0">
                <a:solidFill>
                  <a:srgbClr val="A31515"/>
                </a:solidFill>
                <a:effectLst/>
                <a:latin typeface="Courier New" panose="02070309020205020404" pitchFamily="49" charset="0"/>
              </a:rPr>
              <a:t>"</a:t>
            </a:r>
            <a:r>
              <a:rPr lang="en-US" sz="2200" b="0" dirty="0">
                <a:solidFill>
                  <a:srgbClr val="000000"/>
                </a:solidFill>
                <a:effectLst/>
                <a:latin typeface="Courier New" panose="02070309020205020404" pitchFamily="49" charset="0"/>
              </a:rPr>
              <a:t>, data=</a:t>
            </a:r>
            <a:r>
              <a:rPr lang="en-US" sz="2200" b="0" dirty="0" err="1">
                <a:solidFill>
                  <a:srgbClr val="000000"/>
                </a:solidFill>
                <a:effectLst/>
                <a:latin typeface="Courier New" panose="02070309020205020404" pitchFamily="49" charset="0"/>
              </a:rPr>
              <a:t>month_item_cnt_mean</a:t>
            </a:r>
            <a:r>
              <a:rPr lang="en-US" sz="2200" b="0" dirty="0">
                <a:solidFill>
                  <a:srgbClr val="000000"/>
                </a:solidFill>
                <a:effectLst/>
                <a:latin typeface="Courier New" panose="02070309020205020404" pitchFamily="49" charset="0"/>
              </a:rPr>
              <a:t>).</a:t>
            </a:r>
            <a:r>
              <a:rPr lang="en-US" sz="2200" b="0" dirty="0" err="1">
                <a:solidFill>
                  <a:srgbClr val="000000"/>
                </a:solidFill>
                <a:effectLst/>
                <a:latin typeface="Courier New" panose="02070309020205020404" pitchFamily="49" charset="0"/>
              </a:rPr>
              <a:t>set_title</a:t>
            </a:r>
            <a:r>
              <a:rPr lang="en-US" sz="2200" b="0" dirty="0">
                <a:solidFill>
                  <a:srgbClr val="000000"/>
                </a:solidFill>
                <a:effectLst/>
                <a:latin typeface="Courier New" panose="02070309020205020404" pitchFamily="49" charset="0"/>
              </a:rPr>
              <a:t>(</a:t>
            </a:r>
            <a:r>
              <a:rPr lang="en-US" sz="2200" b="0" dirty="0">
                <a:solidFill>
                  <a:srgbClr val="A31515"/>
                </a:solidFill>
                <a:effectLst/>
                <a:latin typeface="Courier New" panose="02070309020205020404" pitchFamily="49" charset="0"/>
              </a:rPr>
              <a:t>"Monthly Mean Sales"</a:t>
            </a:r>
            <a:r>
              <a:rPr lang="en-US" sz="2200" b="0" dirty="0">
                <a:solidFill>
                  <a:srgbClr val="000000"/>
                </a:solidFill>
                <a:effectLst/>
                <a:latin typeface="Courier New" panose="02070309020205020404" pitchFamily="49" charset="0"/>
              </a:rPr>
              <a:t>)</a:t>
            </a:r>
          </a:p>
          <a:p>
            <a:r>
              <a:rPr lang="en-US" sz="2200" b="0" dirty="0" err="1">
                <a:solidFill>
                  <a:srgbClr val="000000"/>
                </a:solidFill>
                <a:effectLst/>
                <a:latin typeface="Courier New" panose="02070309020205020404" pitchFamily="49" charset="0"/>
              </a:rPr>
              <a:t>plt.show</a:t>
            </a:r>
            <a:r>
              <a:rPr lang="en-US" sz="2200" b="0" dirty="0">
                <a:solidFill>
                  <a:srgbClr val="000000"/>
                </a:solidFill>
                <a:effectLst/>
                <a:latin typeface="Courier New" panose="02070309020205020404" pitchFamily="49" charset="0"/>
              </a:rPr>
              <a:t>()</a:t>
            </a:r>
          </a:p>
          <a:p>
            <a:endParaRPr lang="en-US" dirty="0"/>
          </a:p>
        </p:txBody>
      </p:sp>
      <p:pic>
        <p:nvPicPr>
          <p:cNvPr id="5" name="Content Placeholder 4">
            <a:extLst>
              <a:ext uri="{FF2B5EF4-FFF2-40B4-BE49-F238E27FC236}">
                <a16:creationId xmlns:a16="http://schemas.microsoft.com/office/drawing/2014/main" id="{D4BA9678-C618-158D-B315-71D21E6CD45D}"/>
              </a:ext>
            </a:extLst>
          </p:cNvPr>
          <p:cNvPicPr>
            <a:picLocks noGrp="1" noChangeAspect="1"/>
          </p:cNvPicPr>
          <p:nvPr>
            <p:ph idx="4294967295"/>
          </p:nvPr>
        </p:nvPicPr>
        <p:blipFill>
          <a:blip r:embed="rId2"/>
          <a:stretch>
            <a:fillRect/>
          </a:stretch>
        </p:blipFill>
        <p:spPr>
          <a:xfrm>
            <a:off x="787400" y="493713"/>
            <a:ext cx="9401175" cy="2468562"/>
          </a:xfrm>
        </p:spPr>
      </p:pic>
    </p:spTree>
    <p:extLst>
      <p:ext uri="{BB962C8B-B14F-4D97-AF65-F5344CB8AC3E}">
        <p14:creationId xmlns:p14="http://schemas.microsoft.com/office/powerpoint/2010/main" val="3673889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F8B8E8C-E05D-C129-BF04-0EB580AA0C72}"/>
              </a:ext>
            </a:extLst>
          </p:cNvPr>
          <p:cNvSpPr>
            <a:spLocks noGrp="1"/>
          </p:cNvSpPr>
          <p:nvPr>
            <p:ph type="body" idx="1"/>
          </p:nvPr>
        </p:nvSpPr>
        <p:spPr>
          <a:xfrm>
            <a:off x="838200" y="2901951"/>
            <a:ext cx="10515600" cy="2844800"/>
          </a:xfrm>
        </p:spPr>
        <p:txBody>
          <a:bodyPr>
            <a:normAutofit/>
          </a:bodyPr>
          <a:lstStyle/>
          <a:p>
            <a:r>
              <a:rPr lang="en-US" sz="1800" b="0" dirty="0" err="1">
                <a:solidFill>
                  <a:srgbClr val="000000"/>
                </a:solidFill>
                <a:effectLst/>
                <a:latin typeface="Courier New" panose="02070309020205020404" pitchFamily="49" charset="0"/>
              </a:rPr>
              <a:t>shop_item_cnt_sum</a:t>
            </a:r>
            <a:r>
              <a:rPr lang="en-US" sz="1800" b="0" dirty="0">
                <a:solidFill>
                  <a:srgbClr val="000000"/>
                </a:solidFill>
                <a:effectLst/>
                <a:latin typeface="Courier New" panose="02070309020205020404" pitchFamily="49" charset="0"/>
              </a:rPr>
              <a:t> = </a:t>
            </a:r>
            <a:r>
              <a:rPr lang="en-US" sz="1800" b="0" dirty="0" err="1">
                <a:solidFill>
                  <a:srgbClr val="000000"/>
                </a:solidFill>
                <a:effectLst/>
                <a:latin typeface="Courier New" panose="02070309020205020404" pitchFamily="49" charset="0"/>
              </a:rPr>
              <a:t>train_monthly.groupby</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shop_id</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err="1">
                <a:solidFill>
                  <a:srgbClr val="000000"/>
                </a:solidFill>
                <a:effectLst/>
                <a:latin typeface="Courier New" panose="02070309020205020404" pitchFamily="49" charset="0"/>
              </a:rPr>
              <a:t>as_index</a:t>
            </a:r>
            <a:r>
              <a:rPr lang="en-US" sz="1800" b="0" dirty="0">
                <a:solidFill>
                  <a:srgbClr val="000000"/>
                </a:solidFill>
                <a:effectLst/>
                <a:latin typeface="Courier New" panose="02070309020205020404" pitchFamily="49" charset="0"/>
              </a:rPr>
              <a:t>=</a:t>
            </a:r>
            <a:r>
              <a:rPr lang="en-US" sz="1800" b="0" dirty="0">
                <a:solidFill>
                  <a:srgbClr val="0000FF"/>
                </a:solidFill>
                <a:effectLst/>
                <a:latin typeface="Courier New" panose="02070309020205020404" pitchFamily="49" charset="0"/>
              </a:rPr>
              <a:t>False</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item_cnt</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a:t>
            </a:r>
            <a:r>
              <a:rPr lang="en-US" sz="1800" b="0" dirty="0">
                <a:solidFill>
                  <a:srgbClr val="795E26"/>
                </a:solidFill>
                <a:effectLst/>
                <a:latin typeface="Courier New" panose="02070309020205020404" pitchFamily="49" charset="0"/>
              </a:rPr>
              <a:t>sum</a:t>
            </a:r>
            <a:r>
              <a:rPr lang="en-US" sz="1800" b="0" dirty="0">
                <a:solidFill>
                  <a:srgbClr val="000000"/>
                </a:solidFill>
                <a:effectLst/>
                <a:latin typeface="Courier New" panose="02070309020205020404" pitchFamily="49" charset="0"/>
              </a:rPr>
              <a:t>()</a:t>
            </a:r>
          </a:p>
          <a:p>
            <a:r>
              <a:rPr lang="en-US" sz="1800" b="0" dirty="0" err="1">
                <a:solidFill>
                  <a:srgbClr val="000000"/>
                </a:solidFill>
                <a:effectLst/>
                <a:latin typeface="Courier New" panose="02070309020205020404" pitchFamily="49" charset="0"/>
              </a:rPr>
              <a:t>shop_item_cnt_mean</a:t>
            </a:r>
            <a:r>
              <a:rPr lang="en-US" sz="1800" b="0" dirty="0">
                <a:solidFill>
                  <a:srgbClr val="000000"/>
                </a:solidFill>
                <a:effectLst/>
                <a:latin typeface="Courier New" panose="02070309020205020404" pitchFamily="49" charset="0"/>
              </a:rPr>
              <a:t> = </a:t>
            </a:r>
            <a:r>
              <a:rPr lang="en-US" sz="1800" b="0" dirty="0" err="1">
                <a:solidFill>
                  <a:srgbClr val="000000"/>
                </a:solidFill>
                <a:effectLst/>
                <a:latin typeface="Courier New" panose="02070309020205020404" pitchFamily="49" charset="0"/>
              </a:rPr>
              <a:t>train_monthly.groupby</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shop_id</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err="1">
                <a:solidFill>
                  <a:srgbClr val="000000"/>
                </a:solidFill>
                <a:effectLst/>
                <a:latin typeface="Courier New" panose="02070309020205020404" pitchFamily="49" charset="0"/>
              </a:rPr>
              <a:t>as_index</a:t>
            </a:r>
            <a:r>
              <a:rPr lang="en-US" sz="1800" b="0" dirty="0">
                <a:solidFill>
                  <a:srgbClr val="000000"/>
                </a:solidFill>
                <a:effectLst/>
                <a:latin typeface="Courier New" panose="02070309020205020404" pitchFamily="49" charset="0"/>
              </a:rPr>
              <a:t>=</a:t>
            </a:r>
            <a:r>
              <a:rPr lang="en-US" sz="1800" b="0" dirty="0">
                <a:solidFill>
                  <a:srgbClr val="0000FF"/>
                </a:solidFill>
                <a:effectLst/>
                <a:latin typeface="Courier New" panose="02070309020205020404" pitchFamily="49" charset="0"/>
              </a:rPr>
              <a:t>False</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item_cnt</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].mean()</a:t>
            </a:r>
          </a:p>
          <a:p>
            <a:r>
              <a:rPr lang="en-US" sz="1900" b="0" dirty="0" err="1">
                <a:solidFill>
                  <a:srgbClr val="000000"/>
                </a:solidFill>
                <a:effectLst/>
                <a:latin typeface="Courier New" panose="02070309020205020404" pitchFamily="49" charset="0"/>
              </a:rPr>
              <a:t>plt.figure</a:t>
            </a:r>
            <a:r>
              <a:rPr lang="en-US" sz="1900" b="0" dirty="0">
                <a:solidFill>
                  <a:srgbClr val="000000"/>
                </a:solidFill>
                <a:effectLst/>
                <a:latin typeface="Courier New" panose="02070309020205020404" pitchFamily="49" charset="0"/>
              </a:rPr>
              <a:t>(</a:t>
            </a:r>
            <a:r>
              <a:rPr lang="en-US" sz="1900" b="0" dirty="0" err="1">
                <a:solidFill>
                  <a:srgbClr val="000000"/>
                </a:solidFill>
                <a:effectLst/>
                <a:latin typeface="Courier New" panose="02070309020205020404" pitchFamily="49" charset="0"/>
              </a:rPr>
              <a:t>figsize</a:t>
            </a:r>
            <a:r>
              <a:rPr lang="en-US" sz="1900" b="0" dirty="0">
                <a:solidFill>
                  <a:srgbClr val="000000"/>
                </a:solidFill>
                <a:effectLst/>
                <a:latin typeface="Courier New" panose="02070309020205020404" pitchFamily="49" charset="0"/>
              </a:rPr>
              <a:t>=(</a:t>
            </a:r>
            <a:r>
              <a:rPr lang="en-US" sz="1900" b="0" dirty="0">
                <a:solidFill>
                  <a:srgbClr val="098156"/>
                </a:solidFill>
                <a:effectLst/>
                <a:latin typeface="Courier New" panose="02070309020205020404" pitchFamily="49" charset="0"/>
              </a:rPr>
              <a:t>15</a:t>
            </a:r>
            <a:r>
              <a:rPr lang="en-US" sz="1900" b="0" dirty="0">
                <a:solidFill>
                  <a:srgbClr val="000000"/>
                </a:solidFill>
                <a:effectLst/>
                <a:latin typeface="Courier New" panose="02070309020205020404" pitchFamily="49" charset="0"/>
              </a:rPr>
              <a:t>,</a:t>
            </a:r>
            <a:r>
              <a:rPr lang="en-US" sz="1900" b="0" dirty="0">
                <a:solidFill>
                  <a:srgbClr val="098156"/>
                </a:solidFill>
                <a:effectLst/>
                <a:latin typeface="Courier New" panose="02070309020205020404" pitchFamily="49" charset="0"/>
              </a:rPr>
              <a:t>10</a:t>
            </a:r>
            <a:r>
              <a:rPr lang="en-US" sz="1900" b="0" dirty="0">
                <a:solidFill>
                  <a:srgbClr val="000000"/>
                </a:solidFill>
                <a:effectLst/>
                <a:latin typeface="Courier New" panose="02070309020205020404" pitchFamily="49" charset="0"/>
              </a:rPr>
              <a:t>))</a:t>
            </a:r>
          </a:p>
          <a:p>
            <a:r>
              <a:rPr lang="en-US" sz="1900" b="0" dirty="0" err="1">
                <a:solidFill>
                  <a:srgbClr val="000000"/>
                </a:solidFill>
                <a:effectLst/>
                <a:latin typeface="Courier New" panose="02070309020205020404" pitchFamily="49" charset="0"/>
              </a:rPr>
              <a:t>sns.barplot</a:t>
            </a:r>
            <a:r>
              <a:rPr lang="en-US" sz="1900" b="0" dirty="0">
                <a:solidFill>
                  <a:srgbClr val="000000"/>
                </a:solidFill>
                <a:effectLst/>
                <a:latin typeface="Courier New" panose="02070309020205020404" pitchFamily="49" charset="0"/>
              </a:rPr>
              <a:t>(x=</a:t>
            </a:r>
            <a:r>
              <a:rPr lang="en-US" sz="1900" b="0" dirty="0">
                <a:solidFill>
                  <a:srgbClr val="A31515"/>
                </a:solidFill>
                <a:effectLst/>
                <a:latin typeface="Courier New" panose="02070309020205020404" pitchFamily="49" charset="0"/>
              </a:rPr>
              <a:t>"</a:t>
            </a:r>
            <a:r>
              <a:rPr lang="en-US" sz="1900" b="0" dirty="0" err="1">
                <a:solidFill>
                  <a:srgbClr val="A31515"/>
                </a:solidFill>
                <a:effectLst/>
                <a:latin typeface="Courier New" panose="02070309020205020404" pitchFamily="49" charset="0"/>
              </a:rPr>
              <a:t>shop_id</a:t>
            </a:r>
            <a:r>
              <a:rPr lang="en-US" sz="1900" b="0" dirty="0">
                <a:solidFill>
                  <a:srgbClr val="A31515"/>
                </a:solidFill>
                <a:effectLst/>
                <a:latin typeface="Courier New" panose="02070309020205020404" pitchFamily="49" charset="0"/>
              </a:rPr>
              <a:t>"</a:t>
            </a:r>
            <a:r>
              <a:rPr lang="en-US" sz="1900" b="0" dirty="0">
                <a:solidFill>
                  <a:srgbClr val="000000"/>
                </a:solidFill>
                <a:effectLst/>
                <a:latin typeface="Courier New" panose="02070309020205020404" pitchFamily="49" charset="0"/>
              </a:rPr>
              <a:t>, y=</a:t>
            </a:r>
            <a:r>
              <a:rPr lang="en-US" sz="1900" b="0" dirty="0">
                <a:solidFill>
                  <a:srgbClr val="A31515"/>
                </a:solidFill>
                <a:effectLst/>
                <a:latin typeface="Courier New" panose="02070309020205020404" pitchFamily="49" charset="0"/>
              </a:rPr>
              <a:t>"</a:t>
            </a:r>
            <a:r>
              <a:rPr lang="en-US" sz="1900" b="0" dirty="0" err="1">
                <a:solidFill>
                  <a:srgbClr val="A31515"/>
                </a:solidFill>
                <a:effectLst/>
                <a:latin typeface="Courier New" panose="02070309020205020404" pitchFamily="49" charset="0"/>
              </a:rPr>
              <a:t>item_cnt</a:t>
            </a:r>
            <a:r>
              <a:rPr lang="en-US" sz="1900" b="0" dirty="0">
                <a:solidFill>
                  <a:srgbClr val="A31515"/>
                </a:solidFill>
                <a:effectLst/>
                <a:latin typeface="Courier New" panose="02070309020205020404" pitchFamily="49" charset="0"/>
              </a:rPr>
              <a:t>"</a:t>
            </a:r>
            <a:r>
              <a:rPr lang="en-US" sz="1900" b="0" dirty="0">
                <a:solidFill>
                  <a:srgbClr val="000000"/>
                </a:solidFill>
                <a:effectLst/>
                <a:latin typeface="Courier New" panose="02070309020205020404" pitchFamily="49" charset="0"/>
              </a:rPr>
              <a:t>, data=</a:t>
            </a:r>
            <a:r>
              <a:rPr lang="en-US" sz="1900" b="0" dirty="0" err="1">
                <a:solidFill>
                  <a:srgbClr val="000000"/>
                </a:solidFill>
                <a:effectLst/>
                <a:latin typeface="Courier New" panose="02070309020205020404" pitchFamily="49" charset="0"/>
              </a:rPr>
              <a:t>shop_item_cnt_sum</a:t>
            </a:r>
            <a:r>
              <a:rPr lang="en-US" sz="1900" b="0" dirty="0">
                <a:solidFill>
                  <a:srgbClr val="000000"/>
                </a:solidFill>
                <a:effectLst/>
                <a:latin typeface="Courier New" panose="02070309020205020404" pitchFamily="49" charset="0"/>
              </a:rPr>
              <a:t>, palette=</a:t>
            </a:r>
            <a:r>
              <a:rPr lang="en-US" sz="1900" b="0" dirty="0">
                <a:solidFill>
                  <a:srgbClr val="A31515"/>
                </a:solidFill>
                <a:effectLst/>
                <a:latin typeface="Courier New" panose="02070309020205020404" pitchFamily="49" charset="0"/>
              </a:rPr>
              <a:t>"rocket"</a:t>
            </a:r>
            <a:r>
              <a:rPr lang="en-US" sz="1900" b="0" dirty="0">
                <a:solidFill>
                  <a:srgbClr val="000000"/>
                </a:solidFill>
                <a:effectLst/>
                <a:latin typeface="Courier New" panose="02070309020205020404" pitchFamily="49" charset="0"/>
              </a:rPr>
              <a:t>).</a:t>
            </a:r>
            <a:r>
              <a:rPr lang="en-US" sz="1900" b="0" dirty="0" err="1">
                <a:solidFill>
                  <a:srgbClr val="000000"/>
                </a:solidFill>
                <a:effectLst/>
                <a:latin typeface="Courier New" panose="02070309020205020404" pitchFamily="49" charset="0"/>
              </a:rPr>
              <a:t>set_title</a:t>
            </a:r>
            <a:r>
              <a:rPr lang="en-US" sz="1900" b="0" dirty="0">
                <a:solidFill>
                  <a:srgbClr val="000000"/>
                </a:solidFill>
                <a:effectLst/>
                <a:latin typeface="Courier New" panose="02070309020205020404" pitchFamily="49" charset="0"/>
              </a:rPr>
              <a:t>(</a:t>
            </a:r>
            <a:r>
              <a:rPr lang="en-US" sz="1900" b="0" dirty="0">
                <a:solidFill>
                  <a:srgbClr val="A31515"/>
                </a:solidFill>
                <a:effectLst/>
                <a:latin typeface="Courier New" panose="02070309020205020404" pitchFamily="49" charset="0"/>
              </a:rPr>
              <a:t>"Monthly Total Sales by Shop ID"</a:t>
            </a:r>
            <a:r>
              <a:rPr lang="en-US" sz="1900" b="0" dirty="0">
                <a:solidFill>
                  <a:srgbClr val="000000"/>
                </a:solidFill>
                <a:effectLst/>
                <a:latin typeface="Courier New" panose="02070309020205020404" pitchFamily="49" charset="0"/>
              </a:rPr>
              <a:t>)</a:t>
            </a:r>
          </a:p>
          <a:p>
            <a:r>
              <a:rPr lang="en-US" sz="1900" b="0" dirty="0" err="1">
                <a:solidFill>
                  <a:srgbClr val="000000"/>
                </a:solidFill>
                <a:effectLst/>
                <a:latin typeface="Courier New" panose="02070309020205020404" pitchFamily="49" charset="0"/>
              </a:rPr>
              <a:t>plt.show</a:t>
            </a:r>
            <a:r>
              <a:rPr lang="en-US" sz="1900" b="0" dirty="0">
                <a:solidFill>
                  <a:srgbClr val="000000"/>
                </a:solidFill>
                <a:effectLst/>
                <a:latin typeface="Courier New" panose="02070309020205020404" pitchFamily="49" charset="0"/>
              </a:rPr>
              <a:t>()</a:t>
            </a:r>
          </a:p>
          <a:p>
            <a:endParaRPr lang="en-US" dirty="0"/>
          </a:p>
        </p:txBody>
      </p:sp>
      <p:pic>
        <p:nvPicPr>
          <p:cNvPr id="5" name="Content Placeholder 4">
            <a:extLst>
              <a:ext uri="{FF2B5EF4-FFF2-40B4-BE49-F238E27FC236}">
                <a16:creationId xmlns:a16="http://schemas.microsoft.com/office/drawing/2014/main" id="{0596EF1A-64DD-660C-8EF4-B4F7F6FA8A14}"/>
              </a:ext>
            </a:extLst>
          </p:cNvPr>
          <p:cNvPicPr>
            <a:picLocks noGrp="1" noChangeAspect="1"/>
          </p:cNvPicPr>
          <p:nvPr>
            <p:ph idx="4294967295"/>
          </p:nvPr>
        </p:nvPicPr>
        <p:blipFill>
          <a:blip r:embed="rId2"/>
          <a:stretch>
            <a:fillRect/>
          </a:stretch>
        </p:blipFill>
        <p:spPr>
          <a:xfrm>
            <a:off x="965200" y="328614"/>
            <a:ext cx="8858250" cy="2573337"/>
          </a:xfrm>
        </p:spPr>
      </p:pic>
    </p:spTree>
    <p:extLst>
      <p:ext uri="{BB962C8B-B14F-4D97-AF65-F5344CB8AC3E}">
        <p14:creationId xmlns:p14="http://schemas.microsoft.com/office/powerpoint/2010/main" val="1592033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860470-6592-5660-94FF-1F330647EF4A}"/>
              </a:ext>
            </a:extLst>
          </p:cNvPr>
          <p:cNvPicPr>
            <a:picLocks noChangeAspect="1"/>
          </p:cNvPicPr>
          <p:nvPr/>
        </p:nvPicPr>
        <p:blipFill>
          <a:blip r:embed="rId2"/>
          <a:stretch>
            <a:fillRect/>
          </a:stretch>
        </p:blipFill>
        <p:spPr>
          <a:xfrm>
            <a:off x="962951" y="780680"/>
            <a:ext cx="9478698" cy="5296639"/>
          </a:xfrm>
          <a:prstGeom prst="rect">
            <a:avLst/>
          </a:prstGeom>
        </p:spPr>
      </p:pic>
    </p:spTree>
    <p:extLst>
      <p:ext uri="{BB962C8B-B14F-4D97-AF65-F5344CB8AC3E}">
        <p14:creationId xmlns:p14="http://schemas.microsoft.com/office/powerpoint/2010/main" val="2008164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F93B8D-8534-ED80-074E-D2552E4E55DF}"/>
              </a:ext>
            </a:extLst>
          </p:cNvPr>
          <p:cNvSpPr>
            <a:spLocks noGrp="1"/>
          </p:cNvSpPr>
          <p:nvPr>
            <p:ph type="body" idx="1"/>
          </p:nvPr>
        </p:nvSpPr>
        <p:spPr>
          <a:xfrm>
            <a:off x="628650" y="42863"/>
            <a:ext cx="10515600" cy="1500187"/>
          </a:xfrm>
        </p:spPr>
        <p:txBody>
          <a:bodyPr>
            <a:normAutofit/>
          </a:bodyPr>
          <a:lstStyle/>
          <a:p>
            <a:r>
              <a:rPr lang="en-US" sz="2100" b="0" dirty="0" err="1">
                <a:solidFill>
                  <a:srgbClr val="000000"/>
                </a:solidFill>
                <a:effectLst/>
                <a:latin typeface="Courier New" panose="02070309020205020404" pitchFamily="49" charset="0"/>
              </a:rPr>
              <a:t>plt.figure</a:t>
            </a:r>
            <a:r>
              <a:rPr lang="en-US" sz="2100" b="0" dirty="0">
                <a:solidFill>
                  <a:srgbClr val="000000"/>
                </a:solidFill>
                <a:effectLst/>
                <a:latin typeface="Courier New" panose="02070309020205020404" pitchFamily="49" charset="0"/>
              </a:rPr>
              <a:t>(</a:t>
            </a:r>
            <a:r>
              <a:rPr lang="en-US" sz="2100" b="0" dirty="0" err="1">
                <a:solidFill>
                  <a:srgbClr val="000000"/>
                </a:solidFill>
                <a:effectLst/>
                <a:latin typeface="Courier New" panose="02070309020205020404" pitchFamily="49" charset="0"/>
              </a:rPr>
              <a:t>figsize</a:t>
            </a:r>
            <a:r>
              <a:rPr lang="en-US" sz="2100" b="0" dirty="0">
                <a:solidFill>
                  <a:srgbClr val="000000"/>
                </a:solidFill>
                <a:effectLst/>
                <a:latin typeface="Courier New" panose="02070309020205020404" pitchFamily="49" charset="0"/>
              </a:rPr>
              <a:t>=(</a:t>
            </a:r>
            <a:r>
              <a:rPr lang="en-US" sz="2100" b="0" dirty="0">
                <a:solidFill>
                  <a:srgbClr val="098156"/>
                </a:solidFill>
                <a:effectLst/>
                <a:latin typeface="Courier New" panose="02070309020205020404" pitchFamily="49" charset="0"/>
              </a:rPr>
              <a:t>15</a:t>
            </a:r>
            <a:r>
              <a:rPr lang="en-US" sz="2100" b="0" dirty="0">
                <a:solidFill>
                  <a:srgbClr val="000000"/>
                </a:solidFill>
                <a:effectLst/>
                <a:latin typeface="Courier New" panose="02070309020205020404" pitchFamily="49" charset="0"/>
              </a:rPr>
              <a:t>,</a:t>
            </a:r>
            <a:r>
              <a:rPr lang="en-US" sz="2100" b="0" dirty="0">
                <a:solidFill>
                  <a:srgbClr val="098156"/>
                </a:solidFill>
                <a:effectLst/>
                <a:latin typeface="Courier New" panose="02070309020205020404" pitchFamily="49" charset="0"/>
              </a:rPr>
              <a:t>10</a:t>
            </a:r>
            <a:r>
              <a:rPr lang="en-US" sz="2100" b="0" dirty="0">
                <a:solidFill>
                  <a:srgbClr val="000000"/>
                </a:solidFill>
                <a:effectLst/>
                <a:latin typeface="Courier New" panose="02070309020205020404" pitchFamily="49" charset="0"/>
              </a:rPr>
              <a:t>))</a:t>
            </a:r>
          </a:p>
          <a:p>
            <a:r>
              <a:rPr lang="en-US" sz="2100" b="0" dirty="0" err="1">
                <a:solidFill>
                  <a:srgbClr val="000000"/>
                </a:solidFill>
                <a:effectLst/>
                <a:latin typeface="Courier New" panose="02070309020205020404" pitchFamily="49" charset="0"/>
              </a:rPr>
              <a:t>sns.barplot</a:t>
            </a:r>
            <a:r>
              <a:rPr lang="en-US" sz="2100" b="0" dirty="0">
                <a:solidFill>
                  <a:srgbClr val="000000"/>
                </a:solidFill>
                <a:effectLst/>
                <a:latin typeface="Courier New" panose="02070309020205020404" pitchFamily="49" charset="0"/>
              </a:rPr>
              <a:t>(x=</a:t>
            </a:r>
            <a:r>
              <a:rPr lang="en-US" sz="2100" b="0" dirty="0">
                <a:solidFill>
                  <a:srgbClr val="A31515"/>
                </a:solidFill>
                <a:effectLst/>
                <a:latin typeface="Courier New" panose="02070309020205020404" pitchFamily="49" charset="0"/>
              </a:rPr>
              <a:t>"</a:t>
            </a:r>
            <a:r>
              <a:rPr lang="en-US" sz="2100" b="0" dirty="0" err="1">
                <a:solidFill>
                  <a:srgbClr val="A31515"/>
                </a:solidFill>
                <a:effectLst/>
                <a:latin typeface="Courier New" panose="02070309020205020404" pitchFamily="49" charset="0"/>
              </a:rPr>
              <a:t>shop_id</a:t>
            </a:r>
            <a:r>
              <a:rPr lang="en-US" sz="2100" b="0" dirty="0">
                <a:solidFill>
                  <a:srgbClr val="A31515"/>
                </a:solidFill>
                <a:effectLst/>
                <a:latin typeface="Courier New" panose="02070309020205020404" pitchFamily="49" charset="0"/>
              </a:rPr>
              <a:t>"</a:t>
            </a:r>
            <a:r>
              <a:rPr lang="en-US" sz="2100" b="0" dirty="0">
                <a:solidFill>
                  <a:srgbClr val="000000"/>
                </a:solidFill>
                <a:effectLst/>
                <a:latin typeface="Courier New" panose="02070309020205020404" pitchFamily="49" charset="0"/>
              </a:rPr>
              <a:t>, y=</a:t>
            </a:r>
            <a:r>
              <a:rPr lang="en-US" sz="2100" b="0" dirty="0">
                <a:solidFill>
                  <a:srgbClr val="A31515"/>
                </a:solidFill>
                <a:effectLst/>
                <a:latin typeface="Courier New" panose="02070309020205020404" pitchFamily="49" charset="0"/>
              </a:rPr>
              <a:t>"</a:t>
            </a:r>
            <a:r>
              <a:rPr lang="en-US" sz="2100" b="0" dirty="0" err="1">
                <a:solidFill>
                  <a:srgbClr val="A31515"/>
                </a:solidFill>
                <a:effectLst/>
                <a:latin typeface="Courier New" panose="02070309020205020404" pitchFamily="49" charset="0"/>
              </a:rPr>
              <a:t>item_cnt</a:t>
            </a:r>
            <a:r>
              <a:rPr lang="en-US" sz="2100" b="0" dirty="0">
                <a:solidFill>
                  <a:srgbClr val="A31515"/>
                </a:solidFill>
                <a:effectLst/>
                <a:latin typeface="Courier New" panose="02070309020205020404" pitchFamily="49" charset="0"/>
              </a:rPr>
              <a:t>"</a:t>
            </a:r>
            <a:r>
              <a:rPr lang="en-US" sz="2100" b="0" dirty="0">
                <a:solidFill>
                  <a:srgbClr val="000000"/>
                </a:solidFill>
                <a:effectLst/>
                <a:latin typeface="Courier New" panose="02070309020205020404" pitchFamily="49" charset="0"/>
              </a:rPr>
              <a:t>, data=</a:t>
            </a:r>
            <a:r>
              <a:rPr lang="en-US" sz="2100" b="0" dirty="0" err="1">
                <a:solidFill>
                  <a:srgbClr val="000000"/>
                </a:solidFill>
                <a:effectLst/>
                <a:latin typeface="Courier New" panose="02070309020205020404" pitchFamily="49" charset="0"/>
              </a:rPr>
              <a:t>shop_item_cnt_mean</a:t>
            </a:r>
            <a:r>
              <a:rPr lang="en-US" sz="2100" b="0" dirty="0">
                <a:solidFill>
                  <a:srgbClr val="000000"/>
                </a:solidFill>
                <a:effectLst/>
                <a:latin typeface="Courier New" panose="02070309020205020404" pitchFamily="49" charset="0"/>
              </a:rPr>
              <a:t>, palette=</a:t>
            </a:r>
            <a:r>
              <a:rPr lang="en-US" sz="2100" b="0" dirty="0">
                <a:solidFill>
                  <a:srgbClr val="A31515"/>
                </a:solidFill>
                <a:effectLst/>
                <a:latin typeface="Courier New" panose="02070309020205020404" pitchFamily="49" charset="0"/>
              </a:rPr>
              <a:t>"rocket"</a:t>
            </a:r>
            <a:r>
              <a:rPr lang="en-US" sz="2100" b="0" dirty="0">
                <a:solidFill>
                  <a:srgbClr val="000000"/>
                </a:solidFill>
                <a:effectLst/>
                <a:latin typeface="Courier New" panose="02070309020205020404" pitchFamily="49" charset="0"/>
              </a:rPr>
              <a:t>).</a:t>
            </a:r>
            <a:r>
              <a:rPr lang="en-US" sz="2100" b="0" dirty="0" err="1">
                <a:solidFill>
                  <a:srgbClr val="000000"/>
                </a:solidFill>
                <a:effectLst/>
                <a:latin typeface="Courier New" panose="02070309020205020404" pitchFamily="49" charset="0"/>
              </a:rPr>
              <a:t>set_title</a:t>
            </a:r>
            <a:r>
              <a:rPr lang="en-US" sz="2100" b="0" dirty="0">
                <a:solidFill>
                  <a:srgbClr val="000000"/>
                </a:solidFill>
                <a:effectLst/>
                <a:latin typeface="Courier New" panose="02070309020205020404" pitchFamily="49" charset="0"/>
              </a:rPr>
              <a:t>(</a:t>
            </a:r>
            <a:r>
              <a:rPr lang="en-US" sz="2100" b="0" dirty="0">
                <a:solidFill>
                  <a:srgbClr val="A31515"/>
                </a:solidFill>
                <a:effectLst/>
                <a:latin typeface="Courier New" panose="02070309020205020404" pitchFamily="49" charset="0"/>
              </a:rPr>
              <a:t>"Monthly Mean Sales by Shop ID"</a:t>
            </a:r>
            <a:r>
              <a:rPr lang="en-US" sz="2100" b="0" dirty="0">
                <a:solidFill>
                  <a:srgbClr val="000000"/>
                </a:solidFill>
                <a:effectLst/>
                <a:latin typeface="Courier New" panose="02070309020205020404" pitchFamily="49" charset="0"/>
              </a:rPr>
              <a:t>)</a:t>
            </a:r>
          </a:p>
          <a:p>
            <a:r>
              <a:rPr lang="en-US" sz="2100" b="0" dirty="0" err="1">
                <a:solidFill>
                  <a:srgbClr val="000000"/>
                </a:solidFill>
                <a:effectLst/>
                <a:latin typeface="Courier New" panose="02070309020205020404" pitchFamily="49" charset="0"/>
              </a:rPr>
              <a:t>plt.show</a:t>
            </a:r>
            <a:r>
              <a:rPr lang="en-US" sz="2100" b="0" dirty="0">
                <a:solidFill>
                  <a:srgbClr val="000000"/>
                </a:solidFill>
                <a:effectLst/>
                <a:latin typeface="Courier New" panose="02070309020205020404" pitchFamily="49" charset="0"/>
              </a:rPr>
              <a:t>()</a:t>
            </a:r>
          </a:p>
          <a:p>
            <a:endParaRPr lang="en-US" dirty="0"/>
          </a:p>
        </p:txBody>
      </p:sp>
      <p:pic>
        <p:nvPicPr>
          <p:cNvPr id="6" name="Picture 5">
            <a:extLst>
              <a:ext uri="{FF2B5EF4-FFF2-40B4-BE49-F238E27FC236}">
                <a16:creationId xmlns:a16="http://schemas.microsoft.com/office/drawing/2014/main" id="{38EA1E83-7B4E-E0BE-34EC-EA1ED277CD3B}"/>
              </a:ext>
            </a:extLst>
          </p:cNvPr>
          <p:cNvPicPr>
            <a:picLocks noChangeAspect="1"/>
          </p:cNvPicPr>
          <p:nvPr/>
        </p:nvPicPr>
        <p:blipFill>
          <a:blip r:embed="rId2"/>
          <a:stretch>
            <a:fillRect/>
          </a:stretch>
        </p:blipFill>
        <p:spPr>
          <a:xfrm>
            <a:off x="1628180" y="1604235"/>
            <a:ext cx="8516539" cy="5210902"/>
          </a:xfrm>
          <a:prstGeom prst="rect">
            <a:avLst/>
          </a:prstGeom>
        </p:spPr>
      </p:pic>
    </p:spTree>
    <p:extLst>
      <p:ext uri="{BB962C8B-B14F-4D97-AF65-F5344CB8AC3E}">
        <p14:creationId xmlns:p14="http://schemas.microsoft.com/office/powerpoint/2010/main" val="1901277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400E63-6164-2E9E-0CD4-53C98EB8DC2E}"/>
              </a:ext>
            </a:extLst>
          </p:cNvPr>
          <p:cNvSpPr>
            <a:spLocks noGrp="1"/>
          </p:cNvSpPr>
          <p:nvPr>
            <p:ph type="body" idx="1"/>
          </p:nvPr>
        </p:nvSpPr>
        <p:spPr>
          <a:xfrm>
            <a:off x="425450" y="195263"/>
            <a:ext cx="10515600" cy="1500187"/>
          </a:xfrm>
        </p:spPr>
        <p:txBody>
          <a:bodyPr/>
          <a:lstStyle/>
          <a:p>
            <a:r>
              <a:rPr lang="en-US" sz="1800" b="0" dirty="0" err="1">
                <a:solidFill>
                  <a:srgbClr val="000000"/>
                </a:solidFill>
                <a:effectLst/>
                <a:latin typeface="Courier New" panose="02070309020205020404" pitchFamily="49" charset="0"/>
              </a:rPr>
              <a:t>sns.jointplot</a:t>
            </a:r>
            <a:r>
              <a:rPr lang="en-US" sz="1800" b="0" dirty="0">
                <a:solidFill>
                  <a:srgbClr val="000000"/>
                </a:solidFill>
                <a:effectLst/>
                <a:latin typeface="Courier New" panose="02070309020205020404" pitchFamily="49" charset="0"/>
              </a:rPr>
              <a:t>(x=</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item_cnt</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y=</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item_price</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data=</a:t>
            </a:r>
            <a:r>
              <a:rPr lang="en-US" sz="1800" b="0" dirty="0" err="1">
                <a:solidFill>
                  <a:srgbClr val="000000"/>
                </a:solidFill>
                <a:effectLst/>
                <a:latin typeface="Courier New" panose="02070309020205020404" pitchFamily="49" charset="0"/>
              </a:rPr>
              <a:t>train_monthly</a:t>
            </a:r>
            <a:r>
              <a:rPr lang="en-US" sz="1800" b="0" dirty="0">
                <a:solidFill>
                  <a:srgbClr val="000000"/>
                </a:solidFill>
                <a:effectLst/>
                <a:latin typeface="Courier New" panose="02070309020205020404" pitchFamily="49" charset="0"/>
              </a:rPr>
              <a:t>, height=</a:t>
            </a:r>
            <a:r>
              <a:rPr lang="en-US" sz="1800" b="0" dirty="0">
                <a:solidFill>
                  <a:srgbClr val="098156"/>
                </a:solidFill>
                <a:effectLst/>
                <a:latin typeface="Courier New" panose="02070309020205020404" pitchFamily="49" charset="0"/>
              </a:rPr>
              <a:t>8</a:t>
            </a:r>
            <a:r>
              <a:rPr lang="en-US" sz="1800" b="0" dirty="0">
                <a:solidFill>
                  <a:srgbClr val="000000"/>
                </a:solidFill>
                <a:effectLst/>
                <a:latin typeface="Courier New" panose="02070309020205020404" pitchFamily="49" charset="0"/>
              </a:rPr>
              <a:t>)</a:t>
            </a:r>
          </a:p>
          <a:p>
            <a:r>
              <a:rPr lang="en-US" sz="1800" b="0" dirty="0" err="1">
                <a:solidFill>
                  <a:srgbClr val="000000"/>
                </a:solidFill>
                <a:effectLst/>
                <a:latin typeface="Courier New" panose="02070309020205020404" pitchFamily="49" charset="0"/>
              </a:rPr>
              <a:t>plt.show</a:t>
            </a:r>
            <a:r>
              <a:rPr lang="en-US" sz="1800" b="0" dirty="0">
                <a:solidFill>
                  <a:srgbClr val="000000"/>
                </a:solidFill>
                <a:effectLst/>
                <a:latin typeface="Courier New" panose="02070309020205020404" pitchFamily="49" charset="0"/>
              </a:rPr>
              <a:t>()</a:t>
            </a:r>
          </a:p>
          <a:p>
            <a:endParaRPr lang="en-US" dirty="0"/>
          </a:p>
        </p:txBody>
      </p:sp>
      <p:pic>
        <p:nvPicPr>
          <p:cNvPr id="6" name="Picture 5">
            <a:extLst>
              <a:ext uri="{FF2B5EF4-FFF2-40B4-BE49-F238E27FC236}">
                <a16:creationId xmlns:a16="http://schemas.microsoft.com/office/drawing/2014/main" id="{F1228A5D-6093-5E77-0544-05C7B72A8B11}"/>
              </a:ext>
            </a:extLst>
          </p:cNvPr>
          <p:cNvPicPr>
            <a:picLocks noChangeAspect="1"/>
          </p:cNvPicPr>
          <p:nvPr/>
        </p:nvPicPr>
        <p:blipFill>
          <a:blip r:embed="rId2"/>
          <a:stretch>
            <a:fillRect/>
          </a:stretch>
        </p:blipFill>
        <p:spPr>
          <a:xfrm>
            <a:off x="2318837" y="1507786"/>
            <a:ext cx="7173326" cy="4858428"/>
          </a:xfrm>
          <a:prstGeom prst="rect">
            <a:avLst/>
          </a:prstGeom>
        </p:spPr>
      </p:pic>
    </p:spTree>
    <p:extLst>
      <p:ext uri="{BB962C8B-B14F-4D97-AF65-F5344CB8AC3E}">
        <p14:creationId xmlns:p14="http://schemas.microsoft.com/office/powerpoint/2010/main" val="422095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06CB-94E5-F84C-BC6C-F3DA3DE994F6}"/>
              </a:ext>
            </a:extLst>
          </p:cNvPr>
          <p:cNvSpPr>
            <a:spLocks noGrp="1"/>
          </p:cNvSpPr>
          <p:nvPr>
            <p:ph type="title"/>
          </p:nvPr>
        </p:nvSpPr>
        <p:spPr/>
        <p:txBody>
          <a:bodyPr/>
          <a:lstStyle/>
          <a:p>
            <a:r>
              <a:rPr lang="en-US" b="0" i="0" dirty="0">
                <a:solidFill>
                  <a:srgbClr val="222222"/>
                </a:solidFill>
                <a:effectLst/>
                <a:latin typeface="Lato" panose="020F0502020204030204" pitchFamily="34" charset="0"/>
              </a:rPr>
              <a:t>Dataset Description</a:t>
            </a:r>
            <a:br>
              <a:rPr lang="en-US" b="0" i="0" dirty="0">
                <a:solidFill>
                  <a:srgbClr val="222222"/>
                </a:solidFill>
                <a:effectLst/>
                <a:latin typeface="Lato" panose="020F0502020204030204" pitchFamily="34" charset="0"/>
              </a:rPr>
            </a:br>
            <a:endParaRPr lang="en-US" dirty="0"/>
          </a:p>
        </p:txBody>
      </p:sp>
      <p:sp>
        <p:nvSpPr>
          <p:cNvPr id="3" name="Content Placeholder 2">
            <a:extLst>
              <a:ext uri="{FF2B5EF4-FFF2-40B4-BE49-F238E27FC236}">
                <a16:creationId xmlns:a16="http://schemas.microsoft.com/office/drawing/2014/main" id="{3EBB7D58-527B-E712-F483-B8DB17C2BF34}"/>
              </a:ext>
            </a:extLst>
          </p:cNvPr>
          <p:cNvSpPr>
            <a:spLocks noGrp="1"/>
          </p:cNvSpPr>
          <p:nvPr>
            <p:ph idx="1"/>
          </p:nvPr>
        </p:nvSpPr>
        <p:spPr/>
        <p:txBody>
          <a:bodyPr/>
          <a:lstStyle/>
          <a:p>
            <a:pPr algn="just">
              <a:buFont typeface="Arial" panose="020B0604020202020204" pitchFamily="34" charset="0"/>
              <a:buChar char="•"/>
            </a:pPr>
            <a:r>
              <a:rPr lang="en-US" b="0" i="0" dirty="0">
                <a:solidFill>
                  <a:srgbClr val="222222"/>
                </a:solidFill>
                <a:effectLst/>
                <a:latin typeface="Lato" panose="020F0502020204030203" pitchFamily="34" charset="0"/>
              </a:rPr>
              <a:t>date – date in format dd/mm/</a:t>
            </a:r>
            <a:r>
              <a:rPr lang="en-US" b="0" i="0" dirty="0" err="1">
                <a:solidFill>
                  <a:srgbClr val="222222"/>
                </a:solidFill>
                <a:effectLst/>
                <a:latin typeface="Lato" panose="020F0502020204030203" pitchFamily="34" charset="0"/>
              </a:rPr>
              <a:t>yyyy</a:t>
            </a:r>
            <a:endParaRPr lang="en-US" b="0" i="0" dirty="0">
              <a:solidFill>
                <a:srgbClr val="222222"/>
              </a:solidFill>
              <a:effectLst/>
              <a:latin typeface="Lato" panose="020F0502020204030203" pitchFamily="34" charset="0"/>
            </a:endParaRPr>
          </a:p>
          <a:p>
            <a:pPr algn="just">
              <a:buFont typeface="Arial" panose="020B0604020202020204" pitchFamily="34" charset="0"/>
              <a:buChar char="•"/>
            </a:pPr>
            <a:r>
              <a:rPr lang="en-US" b="0" i="0" dirty="0" err="1">
                <a:solidFill>
                  <a:srgbClr val="222222"/>
                </a:solidFill>
                <a:effectLst/>
                <a:latin typeface="Lato" panose="020F0502020204030203" pitchFamily="34" charset="0"/>
              </a:rPr>
              <a:t>shop_id</a:t>
            </a:r>
            <a:r>
              <a:rPr lang="en-US" b="0" i="0" dirty="0">
                <a:solidFill>
                  <a:srgbClr val="222222"/>
                </a:solidFill>
                <a:effectLst/>
                <a:latin typeface="Lato" panose="020F0502020204030203" pitchFamily="34" charset="0"/>
              </a:rPr>
              <a:t> – unique identifier of a shop</a:t>
            </a:r>
          </a:p>
          <a:p>
            <a:pPr algn="just">
              <a:buFont typeface="Arial" panose="020B0604020202020204" pitchFamily="34" charset="0"/>
              <a:buChar char="•"/>
            </a:pPr>
            <a:r>
              <a:rPr lang="en-US" b="0" i="0" dirty="0" err="1">
                <a:solidFill>
                  <a:srgbClr val="222222"/>
                </a:solidFill>
                <a:effectLst/>
                <a:latin typeface="Lato" panose="020F0502020204030203" pitchFamily="34" charset="0"/>
              </a:rPr>
              <a:t>item_id</a:t>
            </a:r>
            <a:r>
              <a:rPr lang="en-US" b="0" i="0" dirty="0">
                <a:solidFill>
                  <a:srgbClr val="222222"/>
                </a:solidFill>
                <a:effectLst/>
                <a:latin typeface="Lato" panose="020F0502020204030203" pitchFamily="34" charset="0"/>
              </a:rPr>
              <a:t> – unique identifier of a product</a:t>
            </a:r>
          </a:p>
          <a:p>
            <a:pPr algn="just">
              <a:buFont typeface="Arial" panose="020B0604020202020204" pitchFamily="34" charset="0"/>
              <a:buChar char="•"/>
            </a:pPr>
            <a:r>
              <a:rPr lang="en-US" b="0" i="0" dirty="0" err="1">
                <a:solidFill>
                  <a:srgbClr val="222222"/>
                </a:solidFill>
                <a:effectLst/>
                <a:latin typeface="Lato" panose="020F0502020204030203" pitchFamily="34" charset="0"/>
              </a:rPr>
              <a:t>item_price</a:t>
            </a:r>
            <a:r>
              <a:rPr lang="en-US" b="0" i="0" dirty="0">
                <a:solidFill>
                  <a:srgbClr val="222222"/>
                </a:solidFill>
                <a:effectLst/>
                <a:latin typeface="Lato" panose="020F0502020204030203" pitchFamily="34" charset="0"/>
              </a:rPr>
              <a:t> – the current price of an item</a:t>
            </a:r>
          </a:p>
          <a:p>
            <a:pPr algn="just">
              <a:buFont typeface="Arial" panose="020B0604020202020204" pitchFamily="34" charset="0"/>
              <a:buChar char="•"/>
            </a:pPr>
            <a:r>
              <a:rPr lang="en-US" b="0" i="0" dirty="0" err="1">
                <a:solidFill>
                  <a:srgbClr val="222222"/>
                </a:solidFill>
                <a:effectLst/>
                <a:latin typeface="Lato" panose="020F0502020204030203" pitchFamily="34" charset="0"/>
              </a:rPr>
              <a:t>item_cnt_day</a:t>
            </a:r>
            <a:r>
              <a:rPr lang="en-US" b="0" i="0" dirty="0">
                <a:solidFill>
                  <a:srgbClr val="222222"/>
                </a:solidFill>
                <a:effectLst/>
                <a:latin typeface="Lato" panose="020F0502020204030203" pitchFamily="34" charset="0"/>
              </a:rPr>
              <a:t> – number of products sold per day</a:t>
            </a:r>
          </a:p>
          <a:p>
            <a:endParaRPr lang="en-US" dirty="0"/>
          </a:p>
        </p:txBody>
      </p:sp>
    </p:spTree>
    <p:extLst>
      <p:ext uri="{BB962C8B-B14F-4D97-AF65-F5344CB8AC3E}">
        <p14:creationId xmlns:p14="http://schemas.microsoft.com/office/powerpoint/2010/main" val="2952900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1F3C-23CE-F7F2-A145-B5C47AA732DA}"/>
              </a:ext>
            </a:extLst>
          </p:cNvPr>
          <p:cNvSpPr>
            <a:spLocks noGrp="1"/>
          </p:cNvSpPr>
          <p:nvPr>
            <p:ph type="title"/>
          </p:nvPr>
        </p:nvSpPr>
        <p:spPr/>
        <p:txBody>
          <a:bodyPr/>
          <a:lstStyle/>
          <a:p>
            <a:r>
              <a:rPr lang="en-US" b="0" i="0" dirty="0">
                <a:solidFill>
                  <a:srgbClr val="222222"/>
                </a:solidFill>
                <a:effectLst/>
                <a:latin typeface="Lato" panose="020F0502020204030203" pitchFamily="34" charset="0"/>
              </a:rPr>
              <a:t>Data Cleaning</a:t>
            </a:r>
            <a:br>
              <a:rPr lang="en-US" b="0" i="0" dirty="0">
                <a:solidFill>
                  <a:srgbClr val="222222"/>
                </a:solidFill>
                <a:effectLst/>
                <a:latin typeface="Lato" panose="020F0502020204030203" pitchFamily="34" charset="0"/>
              </a:rPr>
            </a:br>
            <a:endParaRPr lang="en-US" dirty="0"/>
          </a:p>
        </p:txBody>
      </p:sp>
      <p:pic>
        <p:nvPicPr>
          <p:cNvPr id="5" name="Content Placeholder 4">
            <a:extLst>
              <a:ext uri="{FF2B5EF4-FFF2-40B4-BE49-F238E27FC236}">
                <a16:creationId xmlns:a16="http://schemas.microsoft.com/office/drawing/2014/main" id="{DCE9EAF7-C3F6-6436-9ED4-2EB3A4A2A8A0}"/>
              </a:ext>
            </a:extLst>
          </p:cNvPr>
          <p:cNvPicPr>
            <a:picLocks noGrp="1" noChangeAspect="1"/>
          </p:cNvPicPr>
          <p:nvPr>
            <p:ph idx="1"/>
          </p:nvPr>
        </p:nvPicPr>
        <p:blipFill>
          <a:blip r:embed="rId2"/>
          <a:stretch>
            <a:fillRect/>
          </a:stretch>
        </p:blipFill>
        <p:spPr>
          <a:xfrm>
            <a:off x="1937757" y="3001029"/>
            <a:ext cx="8316486" cy="2000529"/>
          </a:xfrm>
        </p:spPr>
      </p:pic>
    </p:spTree>
    <p:extLst>
      <p:ext uri="{BB962C8B-B14F-4D97-AF65-F5344CB8AC3E}">
        <p14:creationId xmlns:p14="http://schemas.microsoft.com/office/powerpoint/2010/main" val="348174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F11F1C-5D54-87A7-00B7-94BF55994F19}"/>
              </a:ext>
            </a:extLst>
          </p:cNvPr>
          <p:cNvSpPr>
            <a:spLocks noGrp="1"/>
          </p:cNvSpPr>
          <p:nvPr>
            <p:ph idx="1"/>
          </p:nvPr>
        </p:nvSpPr>
        <p:spPr>
          <a:xfrm>
            <a:off x="688975" y="393700"/>
            <a:ext cx="9604375" cy="3611563"/>
          </a:xfrm>
        </p:spPr>
        <p:txBody>
          <a:bodyPr>
            <a:normAutofit fontScale="92500" lnSpcReduction="20000"/>
          </a:bodyPr>
          <a:lstStyle/>
          <a:p>
            <a:r>
              <a:rPr lang="en-US" b="0" i="0" dirty="0">
                <a:solidFill>
                  <a:srgbClr val="374151"/>
                </a:solidFill>
                <a:effectLst/>
                <a:latin typeface="Söhne"/>
              </a:rPr>
              <a:t>Data cleaning is an essential step in preparing your data for future sales prediction or any data analysis task. Clean data ensures that your predictions are accurate and reliable. Here are some common data cleaning steps you should consider:</a:t>
            </a:r>
          </a:p>
          <a:p>
            <a:pPr marL="0" indent="0">
              <a:buNone/>
            </a:pPr>
            <a:r>
              <a:rPr lang="en-US" b="0" i="0" dirty="0">
                <a:solidFill>
                  <a:srgbClr val="222222"/>
                </a:solidFill>
                <a:effectLst/>
                <a:latin typeface="Lato" panose="020F0502020204030203" pitchFamily="34" charset="0"/>
              </a:rPr>
              <a:t>.</a:t>
            </a:r>
            <a:endParaRPr lang="en-US" b="0" i="0" dirty="0">
              <a:solidFill>
                <a:srgbClr val="374151"/>
              </a:solidFill>
              <a:effectLst/>
              <a:latin typeface="Söhne"/>
            </a:endParaRPr>
          </a:p>
          <a:p>
            <a:endParaRPr lang="en-US" dirty="0">
              <a:solidFill>
                <a:srgbClr val="374151"/>
              </a:solidFill>
              <a:latin typeface="Söhne"/>
            </a:endParaRPr>
          </a:p>
          <a:p>
            <a:pPr algn="l"/>
            <a:r>
              <a:rPr lang="en-US" b="1" i="0" dirty="0">
                <a:solidFill>
                  <a:srgbClr val="374151"/>
                </a:solidFill>
                <a:effectLst/>
                <a:latin typeface="Söhne"/>
              </a:rPr>
              <a:t>Data Transformation: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Convert data types if necessary. For example, ensure that date fields are in a consistent date format and numerical fields are in the correct format.</a:t>
            </a:r>
          </a:p>
          <a:p>
            <a:endParaRPr lang="en-US" b="1" dirty="0"/>
          </a:p>
        </p:txBody>
      </p:sp>
    </p:spTree>
    <p:extLst>
      <p:ext uri="{BB962C8B-B14F-4D97-AF65-F5344CB8AC3E}">
        <p14:creationId xmlns:p14="http://schemas.microsoft.com/office/powerpoint/2010/main" val="79264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FCEF1-C9A5-03B0-43EB-ED3EAA6B7A3B}"/>
              </a:ext>
            </a:extLst>
          </p:cNvPr>
          <p:cNvSpPr>
            <a:spLocks noGrp="1"/>
          </p:cNvSpPr>
          <p:nvPr>
            <p:ph type="title"/>
          </p:nvPr>
        </p:nvSpPr>
        <p:spPr/>
        <p:txBody>
          <a:bodyPr>
            <a:normAutofit/>
          </a:bodyPr>
          <a:lstStyle/>
          <a:p>
            <a:r>
              <a:rPr lang="en-US" dirty="0"/>
              <a:t>Data Set</a:t>
            </a:r>
            <a:br>
              <a:rPr lang="en-US" dirty="0"/>
            </a:br>
            <a:endParaRPr lang="en-US" dirty="0"/>
          </a:p>
        </p:txBody>
      </p:sp>
      <p:sp>
        <p:nvSpPr>
          <p:cNvPr id="15" name="Content Placeholder 14">
            <a:extLst>
              <a:ext uri="{FF2B5EF4-FFF2-40B4-BE49-F238E27FC236}">
                <a16:creationId xmlns:a16="http://schemas.microsoft.com/office/drawing/2014/main" id="{424E398A-5FC6-76FC-81D7-E8E749517C2E}"/>
              </a:ext>
            </a:extLst>
          </p:cNvPr>
          <p:cNvSpPr>
            <a:spLocks noGrp="1"/>
          </p:cNvSpPr>
          <p:nvPr>
            <p:ph idx="1"/>
          </p:nvPr>
        </p:nvSpPr>
        <p:spPr>
          <a:xfrm>
            <a:off x="838200" y="1219200"/>
            <a:ext cx="10515600" cy="4957763"/>
          </a:xfrm>
        </p:spPr>
        <p:txBody>
          <a:bodyPr/>
          <a:lstStyle/>
          <a:p>
            <a:r>
              <a:rPr lang="en-US" dirty="0"/>
              <a:t>1  tv          radio    newspaper  sales</a:t>
            </a:r>
          </a:p>
          <a:p>
            <a:r>
              <a:rPr lang="en-US" dirty="0"/>
              <a:t>2  230.1   37.8      69.2              22.1</a:t>
            </a:r>
          </a:p>
          <a:p>
            <a:r>
              <a:rPr lang="en-US" dirty="0"/>
              <a:t>3 44.5      39.3     45.1                12</a:t>
            </a:r>
          </a:p>
          <a:p>
            <a:r>
              <a:rPr lang="en-US" dirty="0"/>
              <a:t>4 17.2      45.9     69.3                12</a:t>
            </a:r>
          </a:p>
          <a:p>
            <a:r>
              <a:rPr lang="en-US" dirty="0"/>
              <a:t>5 151.5    41.3    58.5                 16.5</a:t>
            </a:r>
          </a:p>
          <a:p>
            <a:r>
              <a:rPr lang="en-US" dirty="0"/>
              <a:t>6 180.8    10.8    58.4                17.9</a:t>
            </a:r>
          </a:p>
          <a:p>
            <a:r>
              <a:rPr lang="en-US" dirty="0"/>
              <a:t>7 8.7         48.9    75                   7.2</a:t>
            </a:r>
          </a:p>
          <a:p>
            <a:r>
              <a:rPr lang="en-US" dirty="0"/>
              <a:t>8 57.5       32.8    23.5                11.8</a:t>
            </a:r>
          </a:p>
        </p:txBody>
      </p:sp>
    </p:spTree>
    <p:extLst>
      <p:ext uri="{BB962C8B-B14F-4D97-AF65-F5344CB8AC3E}">
        <p14:creationId xmlns:p14="http://schemas.microsoft.com/office/powerpoint/2010/main" val="1339690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FAE0-1EAE-DA1B-38A7-28B3C4D7A3A6}"/>
              </a:ext>
            </a:extLst>
          </p:cNvPr>
          <p:cNvSpPr>
            <a:spLocks noGrp="1"/>
          </p:cNvSpPr>
          <p:nvPr>
            <p:ph type="title"/>
          </p:nvPr>
        </p:nvSpPr>
        <p:spPr>
          <a:xfrm>
            <a:off x="0" y="-193675"/>
            <a:ext cx="10515600" cy="1325563"/>
          </a:xfrm>
        </p:spPr>
        <p:txBody>
          <a:bodyPr/>
          <a:lstStyle/>
          <a:p>
            <a:r>
              <a:rPr lang="en-US" dirty="0"/>
              <a:t>Program</a:t>
            </a:r>
          </a:p>
        </p:txBody>
      </p:sp>
      <p:sp>
        <p:nvSpPr>
          <p:cNvPr id="3" name="Content Placeholder 2">
            <a:extLst>
              <a:ext uri="{FF2B5EF4-FFF2-40B4-BE49-F238E27FC236}">
                <a16:creationId xmlns:a16="http://schemas.microsoft.com/office/drawing/2014/main" id="{2DEAF979-8181-A615-3762-5D984CFAC6C3}"/>
              </a:ext>
            </a:extLst>
          </p:cNvPr>
          <p:cNvSpPr>
            <a:spLocks noGrp="1"/>
          </p:cNvSpPr>
          <p:nvPr>
            <p:ph idx="1"/>
          </p:nvPr>
        </p:nvSpPr>
        <p:spPr>
          <a:xfrm>
            <a:off x="1143000" y="962025"/>
            <a:ext cx="10515600" cy="4351338"/>
          </a:xfrm>
        </p:spPr>
        <p:txBody>
          <a:bodyPr>
            <a:normAutofit fontScale="25000" lnSpcReduction="20000"/>
          </a:bodyPr>
          <a:lstStyle/>
          <a:p>
            <a:r>
              <a:rPr lang="en-US" sz="4800" b="0" dirty="0">
                <a:solidFill>
                  <a:srgbClr val="AF00DB"/>
                </a:solidFill>
                <a:effectLst/>
                <a:latin typeface="Courier New" panose="02070309020205020404" pitchFamily="49" charset="0"/>
              </a:rPr>
              <a:t>import</a:t>
            </a:r>
            <a:r>
              <a:rPr lang="en-US" sz="4800" b="0" dirty="0">
                <a:solidFill>
                  <a:srgbClr val="000000"/>
                </a:solidFill>
                <a:effectLst/>
                <a:latin typeface="Courier New" panose="02070309020205020404" pitchFamily="49" charset="0"/>
              </a:rPr>
              <a:t> datetime</a:t>
            </a:r>
          </a:p>
          <a:p>
            <a:r>
              <a:rPr lang="en-US" sz="4800" b="0" dirty="0">
                <a:solidFill>
                  <a:srgbClr val="AF00DB"/>
                </a:solidFill>
                <a:effectLst/>
                <a:latin typeface="Courier New" panose="02070309020205020404" pitchFamily="49" charset="0"/>
              </a:rPr>
              <a:t>import</a:t>
            </a:r>
            <a:r>
              <a:rPr lang="en-US" sz="4800" b="0" dirty="0">
                <a:solidFill>
                  <a:srgbClr val="000000"/>
                </a:solidFill>
                <a:effectLst/>
                <a:latin typeface="Courier New" panose="02070309020205020404" pitchFamily="49" charset="0"/>
              </a:rPr>
              <a:t> warnings</a:t>
            </a:r>
          </a:p>
          <a:p>
            <a:r>
              <a:rPr lang="en-US" sz="4800" b="0" dirty="0">
                <a:solidFill>
                  <a:srgbClr val="AF00DB"/>
                </a:solidFill>
                <a:effectLst/>
                <a:latin typeface="Courier New" panose="02070309020205020404" pitchFamily="49" charset="0"/>
              </a:rPr>
              <a:t>import</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numpy</a:t>
            </a:r>
            <a:r>
              <a:rPr lang="en-US" sz="4800" b="0" dirty="0">
                <a:solidFill>
                  <a:srgbClr val="000000"/>
                </a:solidFill>
                <a:effectLst/>
                <a:latin typeface="Courier New" panose="02070309020205020404" pitchFamily="49" charset="0"/>
              </a:rPr>
              <a:t> </a:t>
            </a:r>
            <a:r>
              <a:rPr lang="en-US" sz="4800" b="0" dirty="0">
                <a:solidFill>
                  <a:srgbClr val="AF00DB"/>
                </a:solidFill>
                <a:effectLst/>
                <a:latin typeface="Courier New" panose="02070309020205020404" pitchFamily="49" charset="0"/>
              </a:rPr>
              <a:t>as</a:t>
            </a:r>
            <a:r>
              <a:rPr lang="en-US" sz="4800" b="0" dirty="0">
                <a:solidFill>
                  <a:srgbClr val="000000"/>
                </a:solidFill>
                <a:effectLst/>
                <a:latin typeface="Courier New" panose="02070309020205020404" pitchFamily="49" charset="0"/>
              </a:rPr>
              <a:t> np</a:t>
            </a:r>
          </a:p>
          <a:p>
            <a:r>
              <a:rPr lang="en-US" sz="4800" b="0" dirty="0">
                <a:solidFill>
                  <a:srgbClr val="AF00DB"/>
                </a:solidFill>
                <a:effectLst/>
                <a:latin typeface="Courier New" panose="02070309020205020404" pitchFamily="49" charset="0"/>
              </a:rPr>
              <a:t>import</a:t>
            </a:r>
            <a:r>
              <a:rPr lang="en-US" sz="4800" b="0" dirty="0">
                <a:solidFill>
                  <a:srgbClr val="000000"/>
                </a:solidFill>
                <a:effectLst/>
                <a:latin typeface="Courier New" panose="02070309020205020404" pitchFamily="49" charset="0"/>
              </a:rPr>
              <a:t> pandas </a:t>
            </a:r>
            <a:r>
              <a:rPr lang="en-US" sz="4800" b="0" dirty="0">
                <a:solidFill>
                  <a:srgbClr val="AF00DB"/>
                </a:solidFill>
                <a:effectLst/>
                <a:latin typeface="Courier New" panose="02070309020205020404" pitchFamily="49" charset="0"/>
              </a:rPr>
              <a:t>as</a:t>
            </a:r>
            <a:r>
              <a:rPr lang="en-US" sz="4800" b="0" dirty="0">
                <a:solidFill>
                  <a:srgbClr val="000000"/>
                </a:solidFill>
                <a:effectLst/>
                <a:latin typeface="Courier New" panose="02070309020205020404" pitchFamily="49" charset="0"/>
              </a:rPr>
              <a:t> pd</a:t>
            </a:r>
          </a:p>
          <a:p>
            <a:r>
              <a:rPr lang="en-US" sz="4800" b="0" dirty="0">
                <a:solidFill>
                  <a:srgbClr val="AF00DB"/>
                </a:solidFill>
                <a:effectLst/>
                <a:latin typeface="Courier New" panose="02070309020205020404" pitchFamily="49" charset="0"/>
              </a:rPr>
              <a:t>import</a:t>
            </a:r>
            <a:r>
              <a:rPr lang="en-US" sz="4800" b="0" dirty="0">
                <a:solidFill>
                  <a:srgbClr val="000000"/>
                </a:solidFill>
                <a:effectLst/>
                <a:latin typeface="Courier New" panose="02070309020205020404" pitchFamily="49" charset="0"/>
              </a:rPr>
              <a:t> seaborn </a:t>
            </a:r>
            <a:r>
              <a:rPr lang="en-US" sz="4800" b="0" dirty="0">
                <a:solidFill>
                  <a:srgbClr val="AF00DB"/>
                </a:solidFill>
                <a:effectLst/>
                <a:latin typeface="Courier New" panose="02070309020205020404" pitchFamily="49" charset="0"/>
              </a:rPr>
              <a:t>as</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sns</a:t>
            </a:r>
            <a:endParaRPr lang="en-US" sz="4800" b="0" dirty="0">
              <a:solidFill>
                <a:srgbClr val="000000"/>
              </a:solidFill>
              <a:effectLst/>
              <a:latin typeface="Courier New" panose="02070309020205020404" pitchFamily="49" charset="0"/>
            </a:endParaRPr>
          </a:p>
          <a:p>
            <a:r>
              <a:rPr lang="en-US" sz="4800" b="0" dirty="0">
                <a:solidFill>
                  <a:srgbClr val="AF00DB"/>
                </a:solidFill>
                <a:effectLst/>
                <a:latin typeface="Courier New" panose="02070309020205020404" pitchFamily="49" charset="0"/>
              </a:rPr>
              <a:t>import</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matplotlib.pyplot</a:t>
            </a:r>
            <a:r>
              <a:rPr lang="en-US" sz="4800" b="0" dirty="0">
                <a:solidFill>
                  <a:srgbClr val="000000"/>
                </a:solidFill>
                <a:effectLst/>
                <a:latin typeface="Courier New" panose="02070309020205020404" pitchFamily="49" charset="0"/>
              </a:rPr>
              <a:t> </a:t>
            </a:r>
            <a:r>
              <a:rPr lang="en-US" sz="4800" b="0" dirty="0">
                <a:solidFill>
                  <a:srgbClr val="AF00DB"/>
                </a:solidFill>
                <a:effectLst/>
                <a:latin typeface="Courier New" panose="02070309020205020404" pitchFamily="49" charset="0"/>
              </a:rPr>
              <a:t>as</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plt</a:t>
            </a:r>
            <a:endParaRPr lang="en-US" sz="4800" b="0" dirty="0">
              <a:solidFill>
                <a:srgbClr val="000000"/>
              </a:solidFill>
              <a:effectLst/>
              <a:latin typeface="Courier New" panose="02070309020205020404" pitchFamily="49" charset="0"/>
            </a:endParaRPr>
          </a:p>
          <a:p>
            <a:r>
              <a:rPr lang="en-US" sz="4800" b="0" dirty="0">
                <a:solidFill>
                  <a:srgbClr val="AF00DB"/>
                </a:solidFill>
                <a:effectLst/>
                <a:latin typeface="Courier New" panose="02070309020205020404" pitchFamily="49" charset="0"/>
              </a:rPr>
              <a:t>import</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mglearn</a:t>
            </a:r>
            <a:endParaRPr lang="en-US" sz="4800" b="0" dirty="0">
              <a:solidFill>
                <a:srgbClr val="000000"/>
              </a:solidFill>
              <a:effectLst/>
              <a:latin typeface="Courier New" panose="02070309020205020404" pitchFamily="49" charset="0"/>
            </a:endParaRPr>
          </a:p>
          <a:p>
            <a:br>
              <a:rPr lang="en-US" sz="4800" b="0" dirty="0">
                <a:solidFill>
                  <a:srgbClr val="000000"/>
                </a:solidFill>
                <a:effectLst/>
                <a:latin typeface="Courier New" panose="02070309020205020404" pitchFamily="49" charset="0"/>
              </a:rPr>
            </a:br>
            <a:r>
              <a:rPr lang="en-US" sz="4800" b="0" dirty="0">
                <a:solidFill>
                  <a:srgbClr val="AF00DB"/>
                </a:solidFill>
                <a:effectLst/>
                <a:latin typeface="Courier New" panose="02070309020205020404" pitchFamily="49" charset="0"/>
              </a:rPr>
              <a:t>from</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sklearn.preprocessing</a:t>
            </a:r>
            <a:r>
              <a:rPr lang="en-US" sz="4800" b="0" dirty="0">
                <a:solidFill>
                  <a:srgbClr val="000000"/>
                </a:solidFill>
                <a:effectLst/>
                <a:latin typeface="Courier New" panose="02070309020205020404" pitchFamily="49" charset="0"/>
              </a:rPr>
              <a:t> </a:t>
            </a:r>
            <a:r>
              <a:rPr lang="en-US" sz="4800" b="0" dirty="0">
                <a:solidFill>
                  <a:srgbClr val="AF00DB"/>
                </a:solidFill>
                <a:effectLst/>
                <a:latin typeface="Courier New" panose="02070309020205020404" pitchFamily="49" charset="0"/>
              </a:rPr>
              <a:t>import</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MinMaxScaler</a:t>
            </a:r>
            <a:endParaRPr lang="en-US" sz="4800" b="0" dirty="0">
              <a:solidFill>
                <a:srgbClr val="000000"/>
              </a:solidFill>
              <a:effectLst/>
              <a:latin typeface="Courier New" panose="02070309020205020404" pitchFamily="49" charset="0"/>
            </a:endParaRPr>
          </a:p>
          <a:p>
            <a:r>
              <a:rPr lang="en-US" sz="4800" b="0" dirty="0">
                <a:solidFill>
                  <a:srgbClr val="AF00DB"/>
                </a:solidFill>
                <a:effectLst/>
                <a:latin typeface="Courier New" panose="02070309020205020404" pitchFamily="49" charset="0"/>
              </a:rPr>
              <a:t>from</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sklearn.linear_model</a:t>
            </a:r>
            <a:r>
              <a:rPr lang="en-US" sz="4800" b="0" dirty="0">
                <a:solidFill>
                  <a:srgbClr val="000000"/>
                </a:solidFill>
                <a:effectLst/>
                <a:latin typeface="Courier New" panose="02070309020205020404" pitchFamily="49" charset="0"/>
              </a:rPr>
              <a:t> </a:t>
            </a:r>
            <a:r>
              <a:rPr lang="en-US" sz="4800" b="0" dirty="0">
                <a:solidFill>
                  <a:srgbClr val="AF00DB"/>
                </a:solidFill>
                <a:effectLst/>
                <a:latin typeface="Courier New" panose="02070309020205020404" pitchFamily="49" charset="0"/>
              </a:rPr>
              <a:t>import</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LinearRegression</a:t>
            </a:r>
            <a:endParaRPr lang="en-US" sz="4800" b="0" dirty="0">
              <a:solidFill>
                <a:srgbClr val="000000"/>
              </a:solidFill>
              <a:effectLst/>
              <a:latin typeface="Courier New" panose="02070309020205020404" pitchFamily="49" charset="0"/>
            </a:endParaRPr>
          </a:p>
          <a:p>
            <a:r>
              <a:rPr lang="en-US" sz="4800" b="0" dirty="0">
                <a:solidFill>
                  <a:srgbClr val="AF00DB"/>
                </a:solidFill>
                <a:effectLst/>
                <a:latin typeface="Courier New" panose="02070309020205020404" pitchFamily="49" charset="0"/>
              </a:rPr>
              <a:t>from</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sklearn.metrics</a:t>
            </a:r>
            <a:r>
              <a:rPr lang="en-US" sz="4800" b="0" dirty="0">
                <a:solidFill>
                  <a:srgbClr val="000000"/>
                </a:solidFill>
                <a:effectLst/>
                <a:latin typeface="Courier New" panose="02070309020205020404" pitchFamily="49" charset="0"/>
              </a:rPr>
              <a:t> </a:t>
            </a:r>
            <a:r>
              <a:rPr lang="en-US" sz="4800" b="0" dirty="0">
                <a:solidFill>
                  <a:srgbClr val="AF00DB"/>
                </a:solidFill>
                <a:effectLst/>
                <a:latin typeface="Courier New" panose="02070309020205020404" pitchFamily="49" charset="0"/>
              </a:rPr>
              <a:t>import</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mean_squared_error</a:t>
            </a:r>
            <a:r>
              <a:rPr lang="en-US" sz="4800" b="0" dirty="0">
                <a:solidFill>
                  <a:srgbClr val="000000"/>
                </a:solidFill>
                <a:effectLst/>
                <a:latin typeface="Courier New" panose="02070309020205020404" pitchFamily="49" charset="0"/>
              </a:rPr>
              <a:t>, r2_score</a:t>
            </a:r>
          </a:p>
          <a:p>
            <a:r>
              <a:rPr lang="en-US" sz="4800" b="0" dirty="0">
                <a:solidFill>
                  <a:srgbClr val="AF00DB"/>
                </a:solidFill>
                <a:effectLst/>
                <a:latin typeface="Courier New" panose="02070309020205020404" pitchFamily="49" charset="0"/>
              </a:rPr>
              <a:t>from</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sklearn.model_selection</a:t>
            </a:r>
            <a:r>
              <a:rPr lang="en-US" sz="4800" b="0" dirty="0">
                <a:solidFill>
                  <a:srgbClr val="000000"/>
                </a:solidFill>
                <a:effectLst/>
                <a:latin typeface="Courier New" panose="02070309020205020404" pitchFamily="49" charset="0"/>
              </a:rPr>
              <a:t> </a:t>
            </a:r>
            <a:r>
              <a:rPr lang="en-US" sz="4800" b="0" dirty="0">
                <a:solidFill>
                  <a:srgbClr val="AF00DB"/>
                </a:solidFill>
                <a:effectLst/>
                <a:latin typeface="Courier New" panose="02070309020205020404" pitchFamily="49" charset="0"/>
              </a:rPr>
              <a:t>import</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cross_val_score</a:t>
            </a:r>
            <a:endParaRPr lang="en-US" sz="4800" b="0" dirty="0">
              <a:solidFill>
                <a:srgbClr val="000000"/>
              </a:solidFill>
              <a:effectLst/>
              <a:latin typeface="Courier New" panose="02070309020205020404" pitchFamily="49" charset="0"/>
            </a:endParaRPr>
          </a:p>
          <a:p>
            <a:r>
              <a:rPr lang="en-US" sz="4800" b="0" dirty="0">
                <a:solidFill>
                  <a:srgbClr val="AF00DB"/>
                </a:solidFill>
                <a:effectLst/>
                <a:latin typeface="Courier New" panose="02070309020205020404" pitchFamily="49" charset="0"/>
              </a:rPr>
              <a:t>from</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sklearn.model_selection</a:t>
            </a:r>
            <a:r>
              <a:rPr lang="en-US" sz="4800" b="0" dirty="0">
                <a:solidFill>
                  <a:srgbClr val="000000"/>
                </a:solidFill>
                <a:effectLst/>
                <a:latin typeface="Courier New" panose="02070309020205020404" pitchFamily="49" charset="0"/>
              </a:rPr>
              <a:t> </a:t>
            </a:r>
            <a:r>
              <a:rPr lang="en-US" sz="4800" b="0" dirty="0">
                <a:solidFill>
                  <a:srgbClr val="AF00DB"/>
                </a:solidFill>
                <a:effectLst/>
                <a:latin typeface="Courier New" panose="02070309020205020404" pitchFamily="49" charset="0"/>
              </a:rPr>
              <a:t>import</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KFold</a:t>
            </a:r>
            <a:endParaRPr lang="en-US" sz="4800" b="0" dirty="0">
              <a:solidFill>
                <a:srgbClr val="000000"/>
              </a:solidFill>
              <a:effectLst/>
              <a:latin typeface="Courier New" panose="02070309020205020404" pitchFamily="49" charset="0"/>
            </a:endParaRPr>
          </a:p>
          <a:p>
            <a:r>
              <a:rPr lang="en-US" sz="4800" b="0" dirty="0">
                <a:solidFill>
                  <a:srgbClr val="AF00DB"/>
                </a:solidFill>
                <a:effectLst/>
                <a:latin typeface="Courier New" panose="02070309020205020404" pitchFamily="49" charset="0"/>
              </a:rPr>
              <a:t>from</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sklearn.model_selection</a:t>
            </a:r>
            <a:r>
              <a:rPr lang="en-US" sz="4800" b="0" dirty="0">
                <a:solidFill>
                  <a:srgbClr val="000000"/>
                </a:solidFill>
                <a:effectLst/>
                <a:latin typeface="Courier New" panose="02070309020205020404" pitchFamily="49" charset="0"/>
              </a:rPr>
              <a:t> </a:t>
            </a:r>
            <a:r>
              <a:rPr lang="en-US" sz="4800" b="0" dirty="0">
                <a:solidFill>
                  <a:srgbClr val="AF00DB"/>
                </a:solidFill>
                <a:effectLst/>
                <a:latin typeface="Courier New" panose="02070309020205020404" pitchFamily="49" charset="0"/>
              </a:rPr>
              <a:t>import</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GridSearchCV</a:t>
            </a:r>
            <a:endParaRPr lang="en-US" sz="4800" b="0" dirty="0">
              <a:solidFill>
                <a:srgbClr val="000000"/>
              </a:solidFill>
              <a:effectLst/>
              <a:latin typeface="Courier New" panose="02070309020205020404" pitchFamily="49" charset="0"/>
            </a:endParaRPr>
          </a:p>
          <a:p>
            <a:r>
              <a:rPr lang="en-US" sz="4800" b="0" dirty="0">
                <a:solidFill>
                  <a:srgbClr val="AF00DB"/>
                </a:solidFill>
                <a:effectLst/>
                <a:latin typeface="Courier New" panose="02070309020205020404" pitchFamily="49" charset="0"/>
              </a:rPr>
              <a:t>from</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sklearn.linear_model</a:t>
            </a:r>
            <a:r>
              <a:rPr lang="en-US" sz="4800" b="0" dirty="0">
                <a:solidFill>
                  <a:srgbClr val="000000"/>
                </a:solidFill>
                <a:effectLst/>
                <a:latin typeface="Courier New" panose="02070309020205020404" pitchFamily="49" charset="0"/>
              </a:rPr>
              <a:t> </a:t>
            </a:r>
            <a:r>
              <a:rPr lang="en-US" sz="4800" b="0" dirty="0">
                <a:solidFill>
                  <a:srgbClr val="AF00DB"/>
                </a:solidFill>
                <a:effectLst/>
                <a:latin typeface="Courier New" panose="02070309020205020404" pitchFamily="49" charset="0"/>
              </a:rPr>
              <a:t>import</a:t>
            </a:r>
            <a:r>
              <a:rPr lang="en-US" sz="4800" b="0" dirty="0">
                <a:solidFill>
                  <a:srgbClr val="000000"/>
                </a:solidFill>
                <a:effectLst/>
                <a:latin typeface="Courier New" panose="02070309020205020404" pitchFamily="49" charset="0"/>
              </a:rPr>
              <a:t> Ridge</a:t>
            </a:r>
          </a:p>
          <a:p>
            <a:r>
              <a:rPr lang="en-US" sz="4800" b="0" dirty="0">
                <a:solidFill>
                  <a:srgbClr val="AF00DB"/>
                </a:solidFill>
                <a:effectLst/>
                <a:latin typeface="Courier New" panose="02070309020205020404" pitchFamily="49" charset="0"/>
              </a:rPr>
              <a:t>from</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sklearn.linear_model</a:t>
            </a:r>
            <a:r>
              <a:rPr lang="en-US" sz="4800" b="0" dirty="0">
                <a:solidFill>
                  <a:srgbClr val="000000"/>
                </a:solidFill>
                <a:effectLst/>
                <a:latin typeface="Courier New" panose="02070309020205020404" pitchFamily="49" charset="0"/>
              </a:rPr>
              <a:t> </a:t>
            </a:r>
            <a:r>
              <a:rPr lang="en-US" sz="4800" b="0" dirty="0">
                <a:solidFill>
                  <a:srgbClr val="AF00DB"/>
                </a:solidFill>
                <a:effectLst/>
                <a:latin typeface="Courier New" panose="02070309020205020404" pitchFamily="49" charset="0"/>
              </a:rPr>
              <a:t>import</a:t>
            </a:r>
            <a:r>
              <a:rPr lang="en-US" sz="4800" b="0" dirty="0">
                <a:solidFill>
                  <a:srgbClr val="000000"/>
                </a:solidFill>
                <a:effectLst/>
                <a:latin typeface="Courier New" panose="02070309020205020404" pitchFamily="49" charset="0"/>
              </a:rPr>
              <a:t> Lasso</a:t>
            </a:r>
          </a:p>
          <a:p>
            <a:r>
              <a:rPr lang="en-US" sz="4800" b="0" dirty="0">
                <a:solidFill>
                  <a:srgbClr val="AF00DB"/>
                </a:solidFill>
                <a:effectLst/>
                <a:latin typeface="Courier New" panose="02070309020205020404" pitchFamily="49" charset="0"/>
              </a:rPr>
              <a:t>from</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sklearn.preprocessing</a:t>
            </a:r>
            <a:r>
              <a:rPr lang="en-US" sz="4800" b="0" dirty="0">
                <a:solidFill>
                  <a:srgbClr val="000000"/>
                </a:solidFill>
                <a:effectLst/>
                <a:latin typeface="Courier New" panose="02070309020205020404" pitchFamily="49" charset="0"/>
              </a:rPr>
              <a:t>  </a:t>
            </a:r>
            <a:r>
              <a:rPr lang="en-US" sz="4800" b="0" dirty="0">
                <a:solidFill>
                  <a:srgbClr val="AF00DB"/>
                </a:solidFill>
                <a:effectLst/>
                <a:latin typeface="Courier New" panose="02070309020205020404" pitchFamily="49" charset="0"/>
              </a:rPr>
              <a:t>import</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PolynomialFeatures</a:t>
            </a:r>
            <a:endParaRPr lang="en-US" sz="4800" b="0" dirty="0">
              <a:solidFill>
                <a:srgbClr val="000000"/>
              </a:solidFill>
              <a:effectLst/>
              <a:latin typeface="Courier New" panose="02070309020205020404" pitchFamily="49" charset="0"/>
            </a:endParaRPr>
          </a:p>
          <a:p>
            <a:r>
              <a:rPr lang="en-US" sz="4800" b="0" dirty="0">
                <a:solidFill>
                  <a:srgbClr val="AF00DB"/>
                </a:solidFill>
                <a:effectLst/>
                <a:latin typeface="Courier New" panose="02070309020205020404" pitchFamily="49" charset="0"/>
              </a:rPr>
              <a:t>from</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sklearn.neighbors</a:t>
            </a:r>
            <a:r>
              <a:rPr lang="en-US" sz="4800" b="0" dirty="0">
                <a:solidFill>
                  <a:srgbClr val="000000"/>
                </a:solidFill>
                <a:effectLst/>
                <a:latin typeface="Courier New" panose="02070309020205020404" pitchFamily="49" charset="0"/>
              </a:rPr>
              <a:t> </a:t>
            </a:r>
            <a:r>
              <a:rPr lang="en-US" sz="4800" b="0" dirty="0">
                <a:solidFill>
                  <a:srgbClr val="AF00DB"/>
                </a:solidFill>
                <a:effectLst/>
                <a:latin typeface="Courier New" panose="02070309020205020404" pitchFamily="49" charset="0"/>
              </a:rPr>
              <a:t>import</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KNeighborsRegressor</a:t>
            </a:r>
            <a:endParaRPr lang="en-US" sz="4800" b="0" dirty="0">
              <a:solidFill>
                <a:srgbClr val="000000"/>
              </a:solidFill>
              <a:effectLst/>
              <a:latin typeface="Courier New" panose="02070309020205020404" pitchFamily="49" charset="0"/>
            </a:endParaRPr>
          </a:p>
          <a:p>
            <a:r>
              <a:rPr lang="en-US" sz="4800" b="0" dirty="0">
                <a:solidFill>
                  <a:srgbClr val="AF00DB"/>
                </a:solidFill>
                <a:effectLst/>
                <a:latin typeface="Courier New" panose="02070309020205020404" pitchFamily="49" charset="0"/>
              </a:rPr>
              <a:t>from</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sklearn.linear_model</a:t>
            </a:r>
            <a:r>
              <a:rPr lang="en-US" sz="4800" b="0" dirty="0">
                <a:solidFill>
                  <a:srgbClr val="000000"/>
                </a:solidFill>
                <a:effectLst/>
                <a:latin typeface="Courier New" panose="02070309020205020404" pitchFamily="49" charset="0"/>
              </a:rPr>
              <a:t> </a:t>
            </a:r>
            <a:r>
              <a:rPr lang="en-US" sz="4800" b="0" dirty="0">
                <a:solidFill>
                  <a:srgbClr val="AF00DB"/>
                </a:solidFill>
                <a:effectLst/>
                <a:latin typeface="Courier New" panose="02070309020205020404" pitchFamily="49" charset="0"/>
              </a:rPr>
              <a:t>import</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SGDRegressor</a:t>
            </a:r>
            <a:endParaRPr lang="en-US" sz="4800" b="0" dirty="0">
              <a:solidFill>
                <a:srgbClr val="000000"/>
              </a:solidFill>
              <a:effectLst/>
              <a:latin typeface="Courier New" panose="02070309020205020404" pitchFamily="49" charset="0"/>
            </a:endParaRPr>
          </a:p>
          <a:p>
            <a:r>
              <a:rPr lang="en-US" sz="4800" b="0" dirty="0">
                <a:solidFill>
                  <a:srgbClr val="AF00DB"/>
                </a:solidFill>
                <a:effectLst/>
                <a:latin typeface="Courier New" panose="02070309020205020404" pitchFamily="49" charset="0"/>
              </a:rPr>
              <a:t>from</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sklearn.tree</a:t>
            </a:r>
            <a:r>
              <a:rPr lang="en-US" sz="4800" b="0" dirty="0">
                <a:solidFill>
                  <a:srgbClr val="000000"/>
                </a:solidFill>
                <a:effectLst/>
                <a:latin typeface="Courier New" panose="02070309020205020404" pitchFamily="49" charset="0"/>
              </a:rPr>
              <a:t> </a:t>
            </a:r>
            <a:r>
              <a:rPr lang="en-US" sz="4800" b="0" dirty="0">
                <a:solidFill>
                  <a:srgbClr val="AF00DB"/>
                </a:solidFill>
                <a:effectLst/>
                <a:latin typeface="Courier New" panose="02070309020205020404" pitchFamily="49" charset="0"/>
              </a:rPr>
              <a:t>import</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DecisionTreeRegressor</a:t>
            </a:r>
            <a:endParaRPr lang="en-US" sz="4800" b="0" dirty="0">
              <a:solidFill>
                <a:srgbClr val="000000"/>
              </a:solidFill>
              <a:effectLst/>
              <a:latin typeface="Courier New" panose="02070309020205020404" pitchFamily="49" charset="0"/>
            </a:endParaRPr>
          </a:p>
          <a:p>
            <a:r>
              <a:rPr lang="en-US" sz="4800" b="0" dirty="0">
                <a:solidFill>
                  <a:srgbClr val="AF00DB"/>
                </a:solidFill>
                <a:effectLst/>
                <a:latin typeface="Courier New" panose="02070309020205020404" pitchFamily="49" charset="0"/>
              </a:rPr>
              <a:t>from</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sklearn.ensemble</a:t>
            </a:r>
            <a:r>
              <a:rPr lang="en-US" sz="4800" b="0" dirty="0">
                <a:solidFill>
                  <a:srgbClr val="000000"/>
                </a:solidFill>
                <a:effectLst/>
                <a:latin typeface="Courier New" panose="02070309020205020404" pitchFamily="49" charset="0"/>
              </a:rPr>
              <a:t> </a:t>
            </a:r>
            <a:r>
              <a:rPr lang="en-US" sz="4800" b="0" dirty="0">
                <a:solidFill>
                  <a:srgbClr val="AF00DB"/>
                </a:solidFill>
                <a:effectLst/>
                <a:latin typeface="Courier New" panose="02070309020205020404" pitchFamily="49" charset="0"/>
              </a:rPr>
              <a:t>import</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RandomForestRegressor</a:t>
            </a:r>
            <a:endParaRPr lang="en-US" sz="4800" b="0" dirty="0">
              <a:solidFill>
                <a:srgbClr val="000000"/>
              </a:solidFill>
              <a:effectLst/>
              <a:latin typeface="Courier New" panose="02070309020205020404" pitchFamily="49" charset="0"/>
            </a:endParaRPr>
          </a:p>
          <a:p>
            <a:r>
              <a:rPr lang="en-US" sz="4800" b="0" dirty="0">
                <a:solidFill>
                  <a:srgbClr val="AF00DB"/>
                </a:solidFill>
                <a:effectLst/>
                <a:latin typeface="Courier New" panose="02070309020205020404" pitchFamily="49" charset="0"/>
              </a:rPr>
              <a:t>from</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xgboost</a:t>
            </a:r>
            <a:r>
              <a:rPr lang="en-US" sz="4800" b="0" dirty="0">
                <a:solidFill>
                  <a:srgbClr val="000000"/>
                </a:solidFill>
                <a:effectLst/>
                <a:latin typeface="Courier New" panose="02070309020205020404" pitchFamily="49" charset="0"/>
              </a:rPr>
              <a:t> </a:t>
            </a:r>
            <a:r>
              <a:rPr lang="en-US" sz="4800" b="0" dirty="0">
                <a:solidFill>
                  <a:srgbClr val="AF00DB"/>
                </a:solidFill>
                <a:effectLst/>
                <a:latin typeface="Courier New" panose="02070309020205020404" pitchFamily="49" charset="0"/>
              </a:rPr>
              <a:t>import</a:t>
            </a:r>
            <a:r>
              <a:rPr lang="en-US" sz="4800" b="0" dirty="0">
                <a:solidFill>
                  <a:srgbClr val="000000"/>
                </a:solidFill>
                <a:effectLst/>
                <a:latin typeface="Courier New" panose="02070309020205020404" pitchFamily="49" charset="0"/>
              </a:rPr>
              <a:t> </a:t>
            </a:r>
            <a:r>
              <a:rPr lang="en-US" sz="4800" b="0" dirty="0" err="1">
                <a:solidFill>
                  <a:srgbClr val="000000"/>
                </a:solidFill>
                <a:effectLst/>
                <a:latin typeface="Courier New" panose="02070309020205020404" pitchFamily="49" charset="0"/>
              </a:rPr>
              <a:t>XGBRegressor</a:t>
            </a:r>
            <a:endParaRPr lang="en-US" sz="4800" b="0" dirty="0">
              <a:solidFill>
                <a:srgbClr val="000000"/>
              </a:solidFill>
              <a:effectLst/>
              <a:latin typeface="Courier New" panose="02070309020205020404" pitchFamily="49" charset="0"/>
            </a:endParaRPr>
          </a:p>
          <a:p>
            <a:br>
              <a:rPr lang="en-US" b="0" dirty="0">
                <a:solidFill>
                  <a:srgbClr val="000000"/>
                </a:solidFill>
                <a:effectLst/>
                <a:latin typeface="Courier New" panose="02070309020205020404" pitchFamily="49" charset="0"/>
              </a:rPr>
            </a:br>
            <a:endParaRPr lang="en-US" b="0" dirty="0">
              <a:solidFill>
                <a:srgbClr val="000000"/>
              </a:solidFill>
              <a:effectLst/>
              <a:latin typeface="Courier New" panose="02070309020205020404" pitchFamily="49" charset="0"/>
            </a:endParaRPr>
          </a:p>
          <a:p>
            <a:endParaRPr lang="en-US" dirty="0"/>
          </a:p>
        </p:txBody>
      </p:sp>
    </p:spTree>
    <p:extLst>
      <p:ext uri="{BB962C8B-B14F-4D97-AF65-F5344CB8AC3E}">
        <p14:creationId xmlns:p14="http://schemas.microsoft.com/office/powerpoint/2010/main" val="417650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479ECE-2CAC-236C-FFCB-0A05C2F15DE5}"/>
              </a:ext>
            </a:extLst>
          </p:cNvPr>
          <p:cNvSpPr>
            <a:spLocks noGrp="1"/>
          </p:cNvSpPr>
          <p:nvPr>
            <p:ph idx="1"/>
          </p:nvPr>
        </p:nvSpPr>
        <p:spPr>
          <a:xfrm>
            <a:off x="558800" y="225424"/>
            <a:ext cx="10515600" cy="6365875"/>
          </a:xfrm>
        </p:spPr>
        <p:txBody>
          <a:bodyPr>
            <a:normAutofit/>
          </a:bodyPr>
          <a:lstStyle/>
          <a:p>
            <a:r>
              <a:rPr lang="en-US" sz="1800" b="0" dirty="0" err="1">
                <a:solidFill>
                  <a:srgbClr val="000000"/>
                </a:solidFill>
                <a:effectLst/>
                <a:latin typeface="Courier New" panose="02070309020205020404" pitchFamily="49" charset="0"/>
              </a:rPr>
              <a:t>item_categories</a:t>
            </a:r>
            <a:r>
              <a:rPr lang="en-US" sz="1800" b="0" dirty="0">
                <a:solidFill>
                  <a:srgbClr val="000000"/>
                </a:solidFill>
                <a:effectLst/>
                <a:latin typeface="Courier New" panose="02070309020205020404" pitchFamily="49" charset="0"/>
              </a:rPr>
              <a:t> = </a:t>
            </a:r>
            <a:r>
              <a:rPr lang="en-US" sz="1800" b="0" dirty="0" err="1">
                <a:solidFill>
                  <a:srgbClr val="000000"/>
                </a:solidFill>
                <a:effectLst/>
                <a:latin typeface="Courier New" panose="02070309020205020404" pitchFamily="49" charset="0"/>
              </a:rPr>
              <a:t>pd.read_csv</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'../Data/item_categories.csv'</a:t>
            </a:r>
            <a:r>
              <a:rPr lang="en-US" sz="1800" b="0" dirty="0">
                <a:solidFill>
                  <a:srgbClr val="000000"/>
                </a:solidFill>
                <a:effectLst/>
                <a:latin typeface="Courier New" panose="02070309020205020404" pitchFamily="49" charset="0"/>
              </a:rPr>
              <a:t>, </a:t>
            </a:r>
          </a:p>
          <a:p>
            <a:r>
              <a:rPr lang="en-US" sz="1800" b="0" dirty="0">
                <a:solidFill>
                  <a:srgbClr val="000000"/>
                </a:solidFill>
                <a:effectLst/>
                <a:latin typeface="Courier New" panose="02070309020205020404" pitchFamily="49" charset="0"/>
              </a:rPr>
              <a:t>                              </a:t>
            </a:r>
            <a:r>
              <a:rPr lang="en-US" sz="1800" b="0" dirty="0" err="1">
                <a:solidFill>
                  <a:srgbClr val="000000"/>
                </a:solidFill>
                <a:effectLst/>
                <a:latin typeface="Courier New" panose="02070309020205020404" pitchFamily="49" charset="0"/>
              </a:rPr>
              <a:t>dtype</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item_category_name</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'str'</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item_category_id</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'int32'</a:t>
            </a:r>
            <a:r>
              <a:rPr lang="en-US" sz="1800" b="0" dirty="0">
                <a:solidFill>
                  <a:srgbClr val="000000"/>
                </a:solidFill>
                <a:effectLst/>
                <a:latin typeface="Courier New" panose="02070309020205020404" pitchFamily="49" charset="0"/>
              </a:rPr>
              <a:t>})</a:t>
            </a:r>
          </a:p>
          <a:p>
            <a:r>
              <a:rPr lang="en-US" sz="1800" b="0" dirty="0">
                <a:solidFill>
                  <a:srgbClr val="000000"/>
                </a:solidFill>
                <a:effectLst/>
                <a:latin typeface="Courier New" panose="02070309020205020404" pitchFamily="49" charset="0"/>
              </a:rPr>
              <a:t>items = </a:t>
            </a:r>
            <a:r>
              <a:rPr lang="en-US" sz="1800" b="0" dirty="0" err="1">
                <a:solidFill>
                  <a:srgbClr val="000000"/>
                </a:solidFill>
                <a:effectLst/>
                <a:latin typeface="Courier New" panose="02070309020205020404" pitchFamily="49" charset="0"/>
              </a:rPr>
              <a:t>pd.read_csv</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'../Data/items.csv'</a:t>
            </a:r>
            <a:r>
              <a:rPr lang="en-US" sz="1800" b="0" dirty="0">
                <a:solidFill>
                  <a:srgbClr val="000000"/>
                </a:solidFill>
                <a:effectLst/>
                <a:latin typeface="Courier New" panose="02070309020205020404" pitchFamily="49" charset="0"/>
              </a:rPr>
              <a:t>, </a:t>
            </a:r>
            <a:r>
              <a:rPr lang="en-US" sz="1800" b="0" dirty="0" err="1">
                <a:solidFill>
                  <a:srgbClr val="000000"/>
                </a:solidFill>
                <a:effectLst/>
                <a:latin typeface="Courier New" panose="02070309020205020404" pitchFamily="49" charset="0"/>
              </a:rPr>
              <a:t>dtype</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item_name</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'str'</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item_id</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'int32'</a:t>
            </a:r>
            <a:r>
              <a:rPr lang="en-US" sz="1800" b="0" dirty="0">
                <a:solidFill>
                  <a:srgbClr val="000000"/>
                </a:solidFill>
                <a:effectLst/>
                <a:latin typeface="Courier New" panose="02070309020205020404" pitchFamily="49" charset="0"/>
              </a:rPr>
              <a:t>, </a:t>
            </a:r>
          </a:p>
          <a:p>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item_category_id</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'int32'</a:t>
            </a:r>
            <a:r>
              <a:rPr lang="en-US" sz="1800" b="0" dirty="0">
                <a:solidFill>
                  <a:srgbClr val="000000"/>
                </a:solidFill>
                <a:effectLst/>
                <a:latin typeface="Courier New" panose="02070309020205020404" pitchFamily="49" charset="0"/>
              </a:rPr>
              <a:t>})</a:t>
            </a:r>
          </a:p>
          <a:p>
            <a:r>
              <a:rPr lang="en-US" sz="1800" b="0" dirty="0" err="1">
                <a:solidFill>
                  <a:srgbClr val="000000"/>
                </a:solidFill>
                <a:effectLst/>
                <a:latin typeface="Courier New" panose="02070309020205020404" pitchFamily="49" charset="0"/>
              </a:rPr>
              <a:t>sales_train</a:t>
            </a:r>
            <a:r>
              <a:rPr lang="en-US" sz="1800" b="0" dirty="0">
                <a:solidFill>
                  <a:srgbClr val="000000"/>
                </a:solidFill>
                <a:effectLst/>
                <a:latin typeface="Courier New" panose="02070309020205020404" pitchFamily="49" charset="0"/>
              </a:rPr>
              <a:t> = </a:t>
            </a:r>
            <a:r>
              <a:rPr lang="en-US" sz="1800" b="0" dirty="0" err="1">
                <a:solidFill>
                  <a:srgbClr val="000000"/>
                </a:solidFill>
                <a:effectLst/>
                <a:latin typeface="Courier New" panose="02070309020205020404" pitchFamily="49" charset="0"/>
              </a:rPr>
              <a:t>pd.read_csv</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'../Data/sales_train_v2.csv'</a:t>
            </a:r>
            <a:r>
              <a:rPr lang="en-US" sz="1800" b="0" dirty="0">
                <a:solidFill>
                  <a:srgbClr val="000000"/>
                </a:solidFill>
                <a:effectLst/>
                <a:latin typeface="Courier New" panose="02070309020205020404" pitchFamily="49" charset="0"/>
              </a:rPr>
              <a:t>, </a:t>
            </a:r>
            <a:r>
              <a:rPr lang="en-US" sz="1800" b="0" dirty="0" err="1">
                <a:solidFill>
                  <a:srgbClr val="000000"/>
                </a:solidFill>
                <a:effectLst/>
                <a:latin typeface="Courier New" panose="02070309020205020404" pitchFamily="49" charset="0"/>
              </a:rPr>
              <a:t>parse_dates</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'date'</a:t>
            </a:r>
            <a:r>
              <a:rPr lang="en-US" sz="1800" b="0" dirty="0">
                <a:solidFill>
                  <a:srgbClr val="000000"/>
                </a:solidFill>
                <a:effectLst/>
                <a:latin typeface="Courier New" panose="02070309020205020404" pitchFamily="49" charset="0"/>
              </a:rPr>
              <a:t>], </a:t>
            </a:r>
          </a:p>
          <a:p>
            <a:r>
              <a:rPr lang="en-US" sz="1800" b="0" dirty="0">
                <a:solidFill>
                  <a:srgbClr val="000000"/>
                </a:solidFill>
                <a:effectLst/>
                <a:latin typeface="Courier New" panose="02070309020205020404" pitchFamily="49" charset="0"/>
              </a:rPr>
              <a:t>                    </a:t>
            </a:r>
            <a:r>
              <a:rPr lang="en-US" sz="1800" b="0" dirty="0" err="1">
                <a:solidFill>
                  <a:srgbClr val="000000"/>
                </a:solidFill>
                <a:effectLst/>
                <a:latin typeface="Courier New" panose="02070309020205020404" pitchFamily="49" charset="0"/>
              </a:rPr>
              <a:t>dtype</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'date'</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'str'</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date_block_num</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'int32'</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shop_id</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'int32'</a:t>
            </a:r>
            <a:r>
              <a:rPr lang="en-US" sz="1800" b="0" dirty="0">
                <a:solidFill>
                  <a:srgbClr val="000000"/>
                </a:solidFill>
                <a:effectLst/>
                <a:latin typeface="Courier New" panose="02070309020205020404" pitchFamily="49" charset="0"/>
              </a:rPr>
              <a:t>, </a:t>
            </a:r>
          </a:p>
          <a:p>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item_id</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'int32'</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item_price</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'float32'</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item_cnt_day</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'int32'</a:t>
            </a:r>
            <a:r>
              <a:rPr lang="en-US" sz="1800" b="0" dirty="0">
                <a:solidFill>
                  <a:srgbClr val="000000"/>
                </a:solidFill>
                <a:effectLst/>
                <a:latin typeface="Courier New" panose="02070309020205020404" pitchFamily="49" charset="0"/>
              </a:rPr>
              <a:t>})</a:t>
            </a:r>
          </a:p>
          <a:p>
            <a:r>
              <a:rPr lang="en-US" sz="1800" b="0" dirty="0">
                <a:solidFill>
                  <a:srgbClr val="000000"/>
                </a:solidFill>
                <a:effectLst/>
                <a:latin typeface="Courier New" panose="02070309020205020404" pitchFamily="49" charset="0"/>
              </a:rPr>
              <a:t>shops = </a:t>
            </a:r>
            <a:r>
              <a:rPr lang="en-US" sz="1800" b="0" dirty="0" err="1">
                <a:solidFill>
                  <a:srgbClr val="000000"/>
                </a:solidFill>
                <a:effectLst/>
                <a:latin typeface="Courier New" panose="02070309020205020404" pitchFamily="49" charset="0"/>
              </a:rPr>
              <a:t>pd.read_csv</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'../Data/shops.csv'</a:t>
            </a:r>
            <a:r>
              <a:rPr lang="en-US" sz="1800" b="0" dirty="0">
                <a:solidFill>
                  <a:srgbClr val="000000"/>
                </a:solidFill>
                <a:effectLst/>
                <a:latin typeface="Courier New" panose="02070309020205020404" pitchFamily="49" charset="0"/>
              </a:rPr>
              <a:t>, </a:t>
            </a:r>
            <a:r>
              <a:rPr lang="en-US" sz="1800" b="0" dirty="0" err="1">
                <a:solidFill>
                  <a:srgbClr val="000000"/>
                </a:solidFill>
                <a:effectLst/>
                <a:latin typeface="Courier New" panose="02070309020205020404" pitchFamily="49" charset="0"/>
              </a:rPr>
              <a:t>dtype</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shop_name</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'str'</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shop_id</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'int32'</a:t>
            </a:r>
            <a:r>
              <a:rPr lang="en-US" sz="1800" b="0" dirty="0">
                <a:solidFill>
                  <a:srgbClr val="000000"/>
                </a:solidFill>
                <a:effectLst/>
                <a:latin typeface="Courier New" panose="02070309020205020404" pitchFamily="49" charset="0"/>
              </a:rPr>
              <a:t>})</a:t>
            </a:r>
          </a:p>
          <a:p>
            <a:r>
              <a:rPr lang="en-US" sz="1800" b="0" dirty="0">
                <a:solidFill>
                  <a:srgbClr val="000000"/>
                </a:solidFill>
                <a:effectLst/>
                <a:latin typeface="Courier New" panose="02070309020205020404" pitchFamily="49" charset="0"/>
              </a:rPr>
              <a:t>test = </a:t>
            </a:r>
            <a:r>
              <a:rPr lang="en-US" sz="1800" b="0" dirty="0" err="1">
                <a:solidFill>
                  <a:srgbClr val="000000"/>
                </a:solidFill>
                <a:effectLst/>
                <a:latin typeface="Courier New" panose="02070309020205020404" pitchFamily="49" charset="0"/>
              </a:rPr>
              <a:t>pd.read_csv</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'../Data/test.csv'</a:t>
            </a:r>
            <a:r>
              <a:rPr lang="en-US" sz="1800" b="0" dirty="0">
                <a:solidFill>
                  <a:srgbClr val="000000"/>
                </a:solidFill>
                <a:effectLst/>
                <a:latin typeface="Courier New" panose="02070309020205020404" pitchFamily="49" charset="0"/>
              </a:rPr>
              <a:t>, </a:t>
            </a:r>
            <a:r>
              <a:rPr lang="en-US" sz="1800" b="0" dirty="0" err="1">
                <a:solidFill>
                  <a:srgbClr val="000000"/>
                </a:solidFill>
                <a:effectLst/>
                <a:latin typeface="Courier New" panose="02070309020205020404" pitchFamily="49" charset="0"/>
              </a:rPr>
              <a:t>dtype</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'ID'</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'int32'</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shop_id</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'int32'</a:t>
            </a:r>
            <a:r>
              <a:rPr lang="en-US" sz="1800" b="0" dirty="0">
                <a:solidFill>
                  <a:srgbClr val="000000"/>
                </a:solidFill>
                <a:effectLst/>
                <a:latin typeface="Courier New" panose="02070309020205020404" pitchFamily="49" charset="0"/>
              </a:rPr>
              <a:t>, </a:t>
            </a:r>
          </a:p>
          <a:p>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item_id</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'int32'</a:t>
            </a:r>
            <a:r>
              <a:rPr lang="en-US" sz="1800" b="0" dirty="0">
                <a:solidFill>
                  <a:srgbClr val="000000"/>
                </a:solidFill>
                <a:effectLst/>
                <a:latin typeface="Courier New" panose="02070309020205020404" pitchFamily="49" charset="0"/>
              </a:rPr>
              <a:t>})</a:t>
            </a:r>
          </a:p>
          <a:p>
            <a:endParaRPr lang="en-US" dirty="0"/>
          </a:p>
        </p:txBody>
      </p:sp>
    </p:spTree>
    <p:extLst>
      <p:ext uri="{BB962C8B-B14F-4D97-AF65-F5344CB8AC3E}">
        <p14:creationId xmlns:p14="http://schemas.microsoft.com/office/powerpoint/2010/main" val="1921808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82E1FF-DC21-0C7D-7285-6594350E80C1}"/>
              </a:ext>
            </a:extLst>
          </p:cNvPr>
          <p:cNvSpPr>
            <a:spLocks noGrp="1"/>
          </p:cNvSpPr>
          <p:nvPr>
            <p:ph idx="1"/>
          </p:nvPr>
        </p:nvSpPr>
        <p:spPr>
          <a:xfrm>
            <a:off x="838200" y="88900"/>
            <a:ext cx="10515600" cy="6088063"/>
          </a:xfrm>
        </p:spPr>
        <p:txBody>
          <a:bodyPr/>
          <a:lstStyle/>
          <a:p>
            <a:r>
              <a:rPr lang="en-US" sz="1800" b="0" dirty="0">
                <a:solidFill>
                  <a:srgbClr val="000000"/>
                </a:solidFill>
                <a:effectLst/>
                <a:latin typeface="Courier New" panose="02070309020205020404" pitchFamily="49" charset="0"/>
              </a:rPr>
              <a:t>train = </a:t>
            </a:r>
            <a:r>
              <a:rPr lang="en-US" sz="1800" b="0" dirty="0" err="1">
                <a:solidFill>
                  <a:srgbClr val="000000"/>
                </a:solidFill>
                <a:effectLst/>
                <a:latin typeface="Courier New" panose="02070309020205020404" pitchFamily="49" charset="0"/>
              </a:rPr>
              <a:t>sales_train.join</a:t>
            </a:r>
            <a:r>
              <a:rPr lang="en-US" sz="1800" b="0" dirty="0">
                <a:solidFill>
                  <a:srgbClr val="000000"/>
                </a:solidFill>
                <a:effectLst/>
                <a:latin typeface="Courier New" panose="02070309020205020404" pitchFamily="49" charset="0"/>
              </a:rPr>
              <a:t>(items, on=</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item_id</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err="1">
                <a:solidFill>
                  <a:srgbClr val="000000"/>
                </a:solidFill>
                <a:effectLst/>
                <a:latin typeface="Courier New" panose="02070309020205020404" pitchFamily="49" charset="0"/>
              </a:rPr>
              <a:t>rsuffix</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'_'</a:t>
            </a:r>
            <a:r>
              <a:rPr lang="en-US" sz="1800" b="0" dirty="0">
                <a:solidFill>
                  <a:srgbClr val="000000"/>
                </a:solidFill>
                <a:effectLst/>
                <a:latin typeface="Courier New" panose="02070309020205020404" pitchFamily="49" charset="0"/>
              </a:rPr>
              <a:t>).join(shops, on=</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shop_id</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err="1">
                <a:solidFill>
                  <a:srgbClr val="000000"/>
                </a:solidFill>
                <a:effectLst/>
                <a:latin typeface="Courier New" panose="02070309020205020404" pitchFamily="49" charset="0"/>
              </a:rPr>
              <a:t>rsuffix</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'_'</a:t>
            </a:r>
            <a:r>
              <a:rPr lang="en-US" sz="1800" b="0" dirty="0">
                <a:solidFill>
                  <a:srgbClr val="000000"/>
                </a:solidFill>
                <a:effectLst/>
                <a:latin typeface="Courier New" panose="02070309020205020404" pitchFamily="49" charset="0"/>
              </a:rPr>
              <a:t>).join(</a:t>
            </a:r>
            <a:r>
              <a:rPr lang="en-US" sz="1800" b="0" dirty="0" err="1">
                <a:solidFill>
                  <a:srgbClr val="000000"/>
                </a:solidFill>
                <a:effectLst/>
                <a:latin typeface="Courier New" panose="02070309020205020404" pitchFamily="49" charset="0"/>
              </a:rPr>
              <a:t>item_categories</a:t>
            </a:r>
            <a:r>
              <a:rPr lang="en-US" sz="1800" b="0" dirty="0">
                <a:solidFill>
                  <a:srgbClr val="000000"/>
                </a:solidFill>
                <a:effectLst/>
                <a:latin typeface="Courier New" panose="02070309020205020404" pitchFamily="49" charset="0"/>
              </a:rPr>
              <a:t>, on=</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item_category_id</a:t>
            </a:r>
            <a:r>
              <a:rPr lang="en-US" sz="1800" b="0" dirty="0">
                <a:solidFill>
                  <a:srgbClr val="A31515"/>
                </a:solidFill>
                <a:effectLst/>
                <a:latin typeface="Courier New" panose="02070309020205020404" pitchFamily="49" charset="0"/>
              </a:rPr>
              <a:t>'</a:t>
            </a:r>
            <a:r>
              <a:rPr lang="en-US" sz="1800" b="0" dirty="0">
                <a:solidFill>
                  <a:srgbClr val="000000"/>
                </a:solidFill>
                <a:effectLst/>
                <a:latin typeface="Courier New" panose="02070309020205020404" pitchFamily="49" charset="0"/>
              </a:rPr>
              <a:t>, </a:t>
            </a:r>
            <a:r>
              <a:rPr lang="en-US" sz="1800" b="0" dirty="0" err="1">
                <a:solidFill>
                  <a:srgbClr val="000000"/>
                </a:solidFill>
                <a:effectLst/>
                <a:latin typeface="Courier New" panose="02070309020205020404" pitchFamily="49" charset="0"/>
              </a:rPr>
              <a:t>rsuffix</a:t>
            </a:r>
            <a:r>
              <a:rPr lang="en-US" sz="1800" b="0" dirty="0">
                <a:solidFill>
                  <a:srgbClr val="000000"/>
                </a:solidFill>
                <a:effectLst/>
                <a:latin typeface="Courier New" panose="02070309020205020404" pitchFamily="49" charset="0"/>
              </a:rPr>
              <a:t>=</a:t>
            </a:r>
            <a:r>
              <a:rPr lang="en-US" sz="1800" b="0" dirty="0">
                <a:solidFill>
                  <a:srgbClr val="A31515"/>
                </a:solidFill>
                <a:effectLst/>
                <a:latin typeface="Courier New" panose="02070309020205020404" pitchFamily="49" charset="0"/>
              </a:rPr>
              <a:t>'_'</a:t>
            </a:r>
            <a:r>
              <a:rPr lang="en-US" sz="1800" b="0" dirty="0">
                <a:solidFill>
                  <a:srgbClr val="000000"/>
                </a:solidFill>
                <a:effectLst/>
                <a:latin typeface="Courier New" panose="02070309020205020404" pitchFamily="49" charset="0"/>
              </a:rPr>
              <a:t>).drop([</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item_id</a:t>
            </a:r>
            <a:r>
              <a:rPr lang="en-US" sz="1800" b="0" dirty="0">
                <a:solidFill>
                  <a:srgbClr val="A31515"/>
                </a:solidFill>
                <a:effectLst/>
                <a:latin typeface="Courier New" panose="02070309020205020404" pitchFamily="49" charset="0"/>
              </a:rPr>
              <a:t>_'</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shop_id</a:t>
            </a:r>
            <a:r>
              <a:rPr lang="en-US" sz="1800" b="0" dirty="0">
                <a:solidFill>
                  <a:srgbClr val="A31515"/>
                </a:solidFill>
                <a:effectLst/>
                <a:latin typeface="Courier New" panose="02070309020205020404" pitchFamily="49" charset="0"/>
              </a:rPr>
              <a:t>_'</a:t>
            </a:r>
            <a:r>
              <a:rPr lang="en-US" sz="1800" b="0" dirty="0">
                <a:solidFill>
                  <a:srgbClr val="000000"/>
                </a:solidFill>
                <a:effectLst/>
                <a:latin typeface="Courier New" panose="02070309020205020404" pitchFamily="49" charset="0"/>
              </a:rPr>
              <a:t>, </a:t>
            </a:r>
            <a:r>
              <a:rPr lang="en-US" sz="1800" b="0" dirty="0">
                <a:solidFill>
                  <a:srgbClr val="A31515"/>
                </a:solidFill>
                <a:effectLst/>
                <a:latin typeface="Courier New" panose="02070309020205020404" pitchFamily="49" charset="0"/>
              </a:rPr>
              <a:t>'</a:t>
            </a:r>
            <a:r>
              <a:rPr lang="en-US" sz="1800" b="0" dirty="0" err="1">
                <a:solidFill>
                  <a:srgbClr val="A31515"/>
                </a:solidFill>
                <a:effectLst/>
                <a:latin typeface="Courier New" panose="02070309020205020404" pitchFamily="49" charset="0"/>
              </a:rPr>
              <a:t>item_category_id</a:t>
            </a:r>
            <a:r>
              <a:rPr lang="en-US" sz="1800" b="0" dirty="0">
                <a:solidFill>
                  <a:srgbClr val="A31515"/>
                </a:solidFill>
                <a:effectLst/>
                <a:latin typeface="Courier New" panose="02070309020205020404" pitchFamily="49" charset="0"/>
              </a:rPr>
              <a:t>_'</a:t>
            </a:r>
            <a:r>
              <a:rPr lang="en-US" sz="1800" b="0" dirty="0">
                <a:solidFill>
                  <a:srgbClr val="000000"/>
                </a:solidFill>
                <a:effectLst/>
                <a:latin typeface="Courier New" panose="02070309020205020404" pitchFamily="49" charset="0"/>
              </a:rPr>
              <a:t>], </a:t>
            </a:r>
          </a:p>
          <a:p>
            <a:r>
              <a:rPr lang="en-US" sz="1800" b="0" dirty="0">
                <a:solidFill>
                  <a:srgbClr val="000000"/>
                </a:solidFill>
                <a:effectLst/>
                <a:latin typeface="Courier New" panose="02070309020205020404" pitchFamily="49" charset="0"/>
              </a:rPr>
              <a:t>                                                                axis=</a:t>
            </a:r>
            <a:r>
              <a:rPr lang="en-US" sz="1800" b="0" dirty="0">
                <a:solidFill>
                  <a:srgbClr val="098156"/>
                </a:solidFill>
                <a:effectLst/>
                <a:latin typeface="Courier New" panose="02070309020205020404" pitchFamily="49" charset="0"/>
              </a:rPr>
              <a:t>1</a:t>
            </a:r>
            <a:r>
              <a:rPr lang="en-US" sz="1800" b="0" dirty="0">
                <a:solidFill>
                  <a:srgbClr val="000000"/>
                </a:solidFill>
                <a:effectLst/>
                <a:latin typeface="Courier New" panose="02070309020205020404" pitchFamily="49" charset="0"/>
              </a:rPr>
              <a:t>)</a:t>
            </a:r>
          </a:p>
          <a:p>
            <a:endParaRPr lang="en-US" sz="1800" dirty="0">
              <a:solidFill>
                <a:srgbClr val="000000"/>
              </a:solidFill>
              <a:latin typeface="Courier New" panose="02070309020205020404" pitchFamily="49" charset="0"/>
            </a:endParaRPr>
          </a:p>
          <a:p>
            <a:r>
              <a:rPr lang="en-US" sz="1200" b="0" dirty="0" err="1">
                <a:solidFill>
                  <a:srgbClr val="000000"/>
                </a:solidFill>
                <a:effectLst/>
                <a:latin typeface="Courier New" panose="02070309020205020404" pitchFamily="49" charset="0"/>
              </a:rPr>
              <a:t>train.shape</a:t>
            </a:r>
            <a:endParaRPr lang="en-US" sz="1200" b="0" dirty="0">
              <a:solidFill>
                <a:srgbClr val="000000"/>
              </a:solidFill>
              <a:effectLst/>
              <a:latin typeface="Courier New" panose="02070309020205020404" pitchFamily="49" charset="0"/>
            </a:endParaRPr>
          </a:p>
          <a:p>
            <a:r>
              <a:rPr lang="en-US" sz="1200" b="0" dirty="0">
                <a:solidFill>
                  <a:srgbClr val="000000"/>
                </a:solidFill>
                <a:effectLst/>
                <a:latin typeface="Courier New" panose="02070309020205020404" pitchFamily="49" charset="0"/>
              </a:rPr>
              <a:t>(</a:t>
            </a:r>
            <a:r>
              <a:rPr lang="en-US" sz="1200" b="0" dirty="0">
                <a:solidFill>
                  <a:srgbClr val="098156"/>
                </a:solidFill>
                <a:effectLst/>
                <a:latin typeface="Courier New" panose="02070309020205020404" pitchFamily="49" charset="0"/>
              </a:rPr>
              <a:t>2935849</a:t>
            </a:r>
            <a:r>
              <a:rPr lang="en-US" sz="1200" b="0" dirty="0">
                <a:solidFill>
                  <a:srgbClr val="000000"/>
                </a:solidFill>
                <a:effectLst/>
                <a:latin typeface="Courier New" panose="02070309020205020404" pitchFamily="49" charset="0"/>
              </a:rPr>
              <a:t>, </a:t>
            </a:r>
            <a:r>
              <a:rPr lang="en-US" sz="1200" b="0" dirty="0">
                <a:solidFill>
                  <a:srgbClr val="098156"/>
                </a:solidFill>
                <a:effectLst/>
                <a:latin typeface="Courier New" panose="02070309020205020404" pitchFamily="49" charset="0"/>
              </a:rPr>
              <a:t>10</a:t>
            </a:r>
            <a:r>
              <a:rPr lang="en-US" sz="1200" b="0" dirty="0">
                <a:solidFill>
                  <a:srgbClr val="000000"/>
                </a:solidFill>
                <a:effectLst/>
                <a:latin typeface="Courier New" panose="02070309020205020404" pitchFamily="49" charset="0"/>
              </a:rPr>
              <a:t>)</a:t>
            </a:r>
          </a:p>
          <a:p>
            <a:r>
              <a:rPr lang="en-US" sz="1200" b="0" dirty="0" err="1">
                <a:solidFill>
                  <a:srgbClr val="000000"/>
                </a:solidFill>
                <a:effectLst/>
                <a:latin typeface="Courier New" panose="02070309020205020404" pitchFamily="49" charset="0"/>
              </a:rPr>
              <a:t>train.head</a:t>
            </a:r>
            <a:r>
              <a:rPr lang="en-US" sz="1200" b="0" dirty="0">
                <a:solidFill>
                  <a:srgbClr val="000000"/>
                </a:solidFill>
                <a:effectLst/>
                <a:latin typeface="Courier New" panose="02070309020205020404" pitchFamily="49" charset="0"/>
              </a:rPr>
              <a:t>().T</a:t>
            </a:r>
          </a:p>
          <a:p>
            <a:endParaRPr lang="en-US" sz="1800" b="0" dirty="0">
              <a:solidFill>
                <a:srgbClr val="000000"/>
              </a:solidFill>
              <a:effectLst/>
              <a:latin typeface="Courier New" panose="02070309020205020404" pitchFamily="49" charset="0"/>
            </a:endParaRPr>
          </a:p>
          <a:p>
            <a:endParaRPr lang="en-US" dirty="0"/>
          </a:p>
        </p:txBody>
      </p:sp>
      <p:pic>
        <p:nvPicPr>
          <p:cNvPr id="7" name="Picture 6">
            <a:extLst>
              <a:ext uri="{FF2B5EF4-FFF2-40B4-BE49-F238E27FC236}">
                <a16:creationId xmlns:a16="http://schemas.microsoft.com/office/drawing/2014/main" id="{22C74FB2-36AE-4EEF-5C7E-6EDA08FC9072}"/>
              </a:ext>
            </a:extLst>
          </p:cNvPr>
          <p:cNvPicPr>
            <a:picLocks noChangeAspect="1"/>
          </p:cNvPicPr>
          <p:nvPr/>
        </p:nvPicPr>
        <p:blipFill>
          <a:blip r:embed="rId2"/>
          <a:stretch>
            <a:fillRect/>
          </a:stretch>
        </p:blipFill>
        <p:spPr>
          <a:xfrm>
            <a:off x="1570993" y="2628899"/>
            <a:ext cx="9050013" cy="4035719"/>
          </a:xfrm>
          <a:prstGeom prst="rect">
            <a:avLst/>
          </a:prstGeom>
        </p:spPr>
      </p:pic>
    </p:spTree>
    <p:extLst>
      <p:ext uri="{BB962C8B-B14F-4D97-AF65-F5344CB8AC3E}">
        <p14:creationId xmlns:p14="http://schemas.microsoft.com/office/powerpoint/2010/main" val="1388329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CAC7183-64C4-1710-D15D-72C04F9A4FB3}"/>
              </a:ext>
            </a:extLst>
          </p:cNvPr>
          <p:cNvSpPr>
            <a:spLocks noGrp="1" noChangeArrowheads="1"/>
          </p:cNvSpPr>
          <p:nvPr>
            <p:ph idx="1"/>
          </p:nvPr>
        </p:nvSpPr>
        <p:spPr bwMode="auto">
          <a:xfrm>
            <a:off x="647700" y="485082"/>
            <a:ext cx="124104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Arial" panose="020B0604020202020204" pitchFamily="34" charset="0"/>
              </a:rPr>
              <a:t>train</a:t>
            </a:r>
            <a:r>
              <a:rPr kumimoji="0" lang="en-US" altLang="en-US" sz="1800" b="1" i="0" u="none" strike="noStrike" cap="none" normalizeH="0" baseline="0" dirty="0" err="1">
                <a:ln>
                  <a:noFill/>
                </a:ln>
                <a:solidFill>
                  <a:schemeClr val="tx1"/>
                </a:solidFill>
                <a:effectLst/>
                <a:latin typeface="Arial" panose="020B0604020202020204" pitchFamily="34"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describe</a:t>
            </a:r>
            <a:r>
              <a:rPr kumimoji="0" lang="en-US" altLang="en-US" sz="900" b="0" i="0" u="none" strike="noStrike" cap="none" normalizeH="0" baseline="0" dirty="0">
                <a:ln>
                  <a:noFill/>
                </a:ln>
                <a:solidFill>
                  <a:srgbClr val="212121"/>
                </a:solidFill>
                <a:effectLst/>
                <a:latin typeface="Arial Unicode MS" panose="020B0604020202020204" pitchFamily="34" charset="-128"/>
              </a:rPr>
              <a:t>()</a:t>
            </a:r>
            <a:r>
              <a:rPr kumimoji="0" lang="en-US" altLang="en-US" sz="11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D2870FD4-2AD6-9A9C-72AE-CDD4C7336A13}"/>
              </a:ext>
            </a:extLst>
          </p:cNvPr>
          <p:cNvPicPr>
            <a:picLocks noChangeAspect="1"/>
          </p:cNvPicPr>
          <p:nvPr/>
        </p:nvPicPr>
        <p:blipFill>
          <a:blip r:embed="rId2"/>
          <a:stretch>
            <a:fillRect/>
          </a:stretch>
        </p:blipFill>
        <p:spPr>
          <a:xfrm>
            <a:off x="2109231" y="2019103"/>
            <a:ext cx="7973538" cy="2819794"/>
          </a:xfrm>
          <a:prstGeom prst="rect">
            <a:avLst/>
          </a:prstGeom>
        </p:spPr>
      </p:pic>
    </p:spTree>
    <p:extLst>
      <p:ext uri="{BB962C8B-B14F-4D97-AF65-F5344CB8AC3E}">
        <p14:creationId xmlns:p14="http://schemas.microsoft.com/office/powerpoint/2010/main" val="3171615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TotalTime>
  <Words>1223</Words>
  <Application>Microsoft Office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 Unicode MS</vt:lpstr>
      <vt:lpstr>Arial</vt:lpstr>
      <vt:lpstr>Calibri</vt:lpstr>
      <vt:lpstr>Calibri Light</vt:lpstr>
      <vt:lpstr>Courier New</vt:lpstr>
      <vt:lpstr>Lato</vt:lpstr>
      <vt:lpstr>Söhne</vt:lpstr>
      <vt:lpstr>Office Theme</vt:lpstr>
      <vt:lpstr>future sales prediction </vt:lpstr>
      <vt:lpstr>Dataset Description </vt:lpstr>
      <vt:lpstr>Data Cleaning </vt:lpstr>
      <vt:lpstr>PowerPoint Presentation</vt:lpstr>
      <vt:lpstr>Data Set </vt:lpstr>
      <vt:lpstr>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sales prediction</dc:title>
  <dc:creator>Raj RJ</dc:creator>
  <cp:lastModifiedBy>Raj RJ</cp:lastModifiedBy>
  <cp:revision>2</cp:revision>
  <dcterms:created xsi:type="dcterms:W3CDTF">2023-10-17T02:56:20Z</dcterms:created>
  <dcterms:modified xsi:type="dcterms:W3CDTF">2023-10-17T05:09:33Z</dcterms:modified>
</cp:coreProperties>
</file>