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5" d="100"/>
          <a:sy n="75" d="100"/>
        </p:scale>
        <p:origin x="5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6679-87B7-E5F3-F199-FFF1E1C96A24}"/>
              </a:ext>
            </a:extLst>
          </p:cNvPr>
          <p:cNvSpPr>
            <a:spLocks noGrp="1"/>
          </p:cNvSpPr>
          <p:nvPr>
            <p:ph type="ctrTitle"/>
          </p:nvPr>
        </p:nvSpPr>
        <p:spPr>
          <a:xfrm>
            <a:off x="2398713" y="1143000"/>
            <a:ext cx="8915399" cy="2491381"/>
          </a:xfrm>
        </p:spPr>
        <p:txBody>
          <a:bodyPr/>
          <a:lstStyle/>
          <a:p>
            <a:r>
              <a:rPr lang="en-US" dirty="0">
                <a:latin typeface="Algerian" panose="04020705040A02060702" pitchFamily="82" charset="0"/>
              </a:rPr>
              <a:t>future sales prediction </a:t>
            </a:r>
          </a:p>
        </p:txBody>
      </p:sp>
    </p:spTree>
    <p:extLst>
      <p:ext uri="{BB962C8B-B14F-4D97-AF65-F5344CB8AC3E}">
        <p14:creationId xmlns:p14="http://schemas.microsoft.com/office/powerpoint/2010/main" val="21486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58787E-B0BC-B19C-D1E9-5AF2AC864E6C}"/>
              </a:ext>
            </a:extLst>
          </p:cNvPr>
          <p:cNvSpPr>
            <a:spLocks noGrp="1"/>
          </p:cNvSpPr>
          <p:nvPr>
            <p:ph type="body" sz="half" idx="2"/>
          </p:nvPr>
        </p:nvSpPr>
        <p:spPr>
          <a:xfrm>
            <a:off x="1219200" y="177800"/>
            <a:ext cx="10285413" cy="5733422"/>
          </a:xfrm>
        </p:spPr>
        <p:txBody>
          <a:bodyPr/>
          <a:lstStyle/>
          <a:p>
            <a:r>
              <a:rPr lang="en-US" b="0" dirty="0">
                <a:solidFill>
                  <a:srgbClr val="000000"/>
                </a:solidFill>
                <a:effectLst/>
                <a:latin typeface="Courier New" panose="02070309020205020404" pitchFamily="49" charset="0"/>
              </a:rPr>
              <a:t>x = </a:t>
            </a:r>
            <a:r>
              <a:rPr lang="en-US" b="0" dirty="0" err="1">
                <a:solidFill>
                  <a:srgbClr val="000000"/>
                </a:solidFill>
                <a:effectLst/>
                <a:latin typeface="Courier New" panose="02070309020205020404" pitchFamily="49" charset="0"/>
              </a:rPr>
              <a:t>np.array</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data.drop</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"Sales"</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y = </a:t>
            </a:r>
            <a:r>
              <a:rPr lang="en-US" b="0" dirty="0" err="1">
                <a:solidFill>
                  <a:srgbClr val="000000"/>
                </a:solidFill>
                <a:effectLst/>
                <a:latin typeface="Courier New" panose="02070309020205020404" pitchFamily="49" charset="0"/>
              </a:rPr>
              <a:t>np.array</a:t>
            </a:r>
            <a:r>
              <a:rPr lang="en-US" b="0" dirty="0">
                <a:solidFill>
                  <a:srgbClr val="000000"/>
                </a:solidFill>
                <a:effectLst/>
                <a:latin typeface="Courier New" panose="02070309020205020404" pitchFamily="49" charset="0"/>
              </a:rPr>
              <a:t>(data[</a:t>
            </a:r>
            <a:r>
              <a:rPr lang="en-US" b="0" dirty="0">
                <a:solidFill>
                  <a:srgbClr val="A31515"/>
                </a:solidFill>
                <a:effectLst/>
                <a:latin typeface="Courier New" panose="02070309020205020404" pitchFamily="49" charset="0"/>
              </a:rPr>
              <a:t>"Sales"</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xtrain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xtest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ytest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train_test_split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x,y,test_size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0.2</a:t>
            </a:r>
            <a:r>
              <a:rPr lang="en-US" b="0" dirty="0">
                <a:solidFill>
                  <a:srgbClr val="000000"/>
                </a:solidFill>
                <a:effectLst/>
                <a:latin typeface="Courier New" panose="02070309020205020404" pitchFamily="49" charset="0"/>
              </a:rPr>
              <a:t>,random_state=</a:t>
            </a:r>
            <a:r>
              <a:rPr lang="en-US" b="0" dirty="0">
                <a:solidFill>
                  <a:srgbClr val="098156"/>
                </a:solidFill>
                <a:effectLst/>
                <a:latin typeface="Courier New" panose="02070309020205020404" pitchFamily="49" charset="0"/>
              </a:rPr>
              <a:t>42</a:t>
            </a:r>
            <a:r>
              <a:rPr lang="en-US" b="0" dirty="0">
                <a:solidFill>
                  <a:srgbClr val="000000"/>
                </a:solidFill>
                <a:effectLst/>
                <a:latin typeface="Courier New" panose="02070309020205020404" pitchFamily="49" charset="0"/>
              </a:rPr>
              <a:t>)</a:t>
            </a:r>
          </a:p>
          <a:p>
            <a:endParaRPr lang="en-US" dirty="0"/>
          </a:p>
          <a:p>
            <a:endParaRPr lang="en-US" dirty="0"/>
          </a:p>
          <a:p>
            <a:r>
              <a:rPr lang="en-US" b="0" dirty="0">
                <a:solidFill>
                  <a:srgbClr val="000000"/>
                </a:solidFill>
                <a:effectLst/>
                <a:latin typeface="Courier New" panose="02070309020205020404" pitchFamily="49" charset="0"/>
              </a:rPr>
              <a:t>model = </a:t>
            </a:r>
            <a:r>
              <a:rPr lang="en-US" b="0" dirty="0" err="1">
                <a:solidFill>
                  <a:srgbClr val="000000"/>
                </a:solidFill>
                <a:effectLst/>
                <a:latin typeface="Courier New" panose="02070309020205020404" pitchFamily="49" charset="0"/>
              </a:rPr>
              <a:t>LinearRegression</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model.fit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ytrain</a:t>
            </a:r>
            <a:r>
              <a:rPr lang="en-US" b="0" dirty="0">
                <a:solidFill>
                  <a:srgbClr val="000000"/>
                </a:solidFill>
                <a:effectLst/>
                <a:latin typeface="Courier New" panose="02070309020205020404" pitchFamily="49" charset="0"/>
              </a:rPr>
              <a:t>)</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model.score</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xtest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ytest</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features = </a:t>
            </a:r>
            <a:r>
              <a:rPr lang="en-US" b="0" dirty="0" err="1">
                <a:solidFill>
                  <a:srgbClr val="000000"/>
                </a:solidFill>
                <a:effectLst/>
                <a:latin typeface="Courier New" panose="02070309020205020404" pitchFamily="49" charset="0"/>
              </a:rPr>
              <a:t>np.array</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230.1</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37.8</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69.2</a:t>
            </a:r>
            <a:r>
              <a:rPr lang="en-US" b="0" dirty="0">
                <a:solidFill>
                  <a:srgbClr val="000000"/>
                </a:solidFill>
                <a:effectLst/>
                <a:latin typeface="Courier New" panose="02070309020205020404" pitchFamily="49" charset="0"/>
              </a:rPr>
              <a:t>]])</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model.predict</a:t>
            </a:r>
            <a:r>
              <a:rPr lang="en-US" b="0" dirty="0">
                <a:solidFill>
                  <a:srgbClr val="000000"/>
                </a:solidFill>
                <a:effectLst/>
                <a:latin typeface="Courier New" panose="02070309020205020404" pitchFamily="49" charset="0"/>
              </a:rPr>
              <a:t>(features))</a:t>
            </a:r>
          </a:p>
          <a:p>
            <a:endParaRPr lang="en-US" dirty="0"/>
          </a:p>
        </p:txBody>
      </p:sp>
    </p:spTree>
    <p:extLst>
      <p:ext uri="{BB962C8B-B14F-4D97-AF65-F5344CB8AC3E}">
        <p14:creationId xmlns:p14="http://schemas.microsoft.com/office/powerpoint/2010/main" val="141446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0E24-EAC8-2F84-5BAF-90D7ECEB1B0F}"/>
              </a:ext>
            </a:extLst>
          </p:cNvPr>
          <p:cNvSpPr>
            <a:spLocks noGrp="1"/>
          </p:cNvSpPr>
          <p:nvPr>
            <p:ph type="title"/>
          </p:nvPr>
        </p:nvSpPr>
        <p:spPr/>
        <p:txBody>
          <a:bodyPr/>
          <a:lstStyle/>
          <a:p>
            <a:r>
              <a:rPr lang="en-US" b="0" i="0" dirty="0">
                <a:solidFill>
                  <a:schemeClr val="accent2"/>
                </a:solidFill>
                <a:effectLst/>
                <a:latin typeface="Lato" panose="020F0502020204030204" pitchFamily="34" charset="0"/>
              </a:rPr>
              <a:t>Dataset Description</a:t>
            </a:r>
            <a:br>
              <a:rPr lang="en-US" b="0" i="0" dirty="0">
                <a:solidFill>
                  <a:srgbClr val="222222"/>
                </a:solidFill>
                <a:effectLst/>
                <a:latin typeface="Lato" panose="020F0502020204030204" pitchFamily="34" charset="0"/>
              </a:rPr>
            </a:br>
            <a:endParaRPr lang="en-US" dirty="0"/>
          </a:p>
        </p:txBody>
      </p:sp>
      <p:sp>
        <p:nvSpPr>
          <p:cNvPr id="3" name="Content Placeholder 2">
            <a:extLst>
              <a:ext uri="{FF2B5EF4-FFF2-40B4-BE49-F238E27FC236}">
                <a16:creationId xmlns:a16="http://schemas.microsoft.com/office/drawing/2014/main" id="{AD8B14C3-23D9-670F-E6B3-A6AA6A8B4BA9}"/>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222222"/>
                </a:solidFill>
                <a:effectLst/>
                <a:latin typeface="Lato" panose="020F0502020204030203" pitchFamily="34" charset="0"/>
              </a:rPr>
              <a:t>date – date in format dd/mm/</a:t>
            </a:r>
            <a:r>
              <a:rPr lang="en-US" sz="2400" b="0" i="0" dirty="0" err="1">
                <a:solidFill>
                  <a:srgbClr val="222222"/>
                </a:solidFill>
                <a:effectLst/>
                <a:latin typeface="Lato" panose="020F0502020204030203" pitchFamily="34" charset="0"/>
              </a:rPr>
              <a:t>yyyy</a:t>
            </a:r>
            <a:endParaRPr lang="en-US" sz="2400" b="0" i="0" dirty="0">
              <a:solidFill>
                <a:srgbClr val="222222"/>
              </a:solidFill>
              <a:effectLst/>
              <a:latin typeface="Lato" panose="020F0502020204030203" pitchFamily="34" charset="0"/>
            </a:endParaRPr>
          </a:p>
          <a:p>
            <a:pPr algn="just">
              <a:buFont typeface="Arial" panose="020B0604020202020204" pitchFamily="34" charset="0"/>
              <a:buChar char="•"/>
            </a:pPr>
            <a:r>
              <a:rPr lang="en-US" sz="2400" b="0" i="0" dirty="0" err="1">
                <a:solidFill>
                  <a:srgbClr val="222222"/>
                </a:solidFill>
                <a:effectLst/>
                <a:latin typeface="Lato" panose="020F0502020204030203" pitchFamily="34" charset="0"/>
              </a:rPr>
              <a:t>shop_id</a:t>
            </a:r>
            <a:r>
              <a:rPr lang="en-US" sz="2400" b="0" i="0" dirty="0">
                <a:solidFill>
                  <a:srgbClr val="222222"/>
                </a:solidFill>
                <a:effectLst/>
                <a:latin typeface="Lato" panose="020F0502020204030203" pitchFamily="34" charset="0"/>
              </a:rPr>
              <a:t> – unique identifier of a shop</a:t>
            </a:r>
          </a:p>
          <a:p>
            <a:pPr algn="just">
              <a:buFont typeface="Arial" panose="020B0604020202020204" pitchFamily="34" charset="0"/>
              <a:buChar char="•"/>
            </a:pPr>
            <a:r>
              <a:rPr lang="en-US" sz="2400" b="0" i="0" dirty="0" err="1">
                <a:solidFill>
                  <a:srgbClr val="222222"/>
                </a:solidFill>
                <a:effectLst/>
                <a:latin typeface="Lato" panose="020F0502020204030203" pitchFamily="34" charset="0"/>
              </a:rPr>
              <a:t>item_id</a:t>
            </a:r>
            <a:r>
              <a:rPr lang="en-US" sz="2400" b="0" i="0" dirty="0">
                <a:solidFill>
                  <a:srgbClr val="222222"/>
                </a:solidFill>
                <a:effectLst/>
                <a:latin typeface="Lato" panose="020F0502020204030203" pitchFamily="34" charset="0"/>
              </a:rPr>
              <a:t> – unique identifier of a product</a:t>
            </a:r>
          </a:p>
          <a:p>
            <a:pPr algn="just">
              <a:buFont typeface="Arial" panose="020B0604020202020204" pitchFamily="34" charset="0"/>
              <a:buChar char="•"/>
            </a:pPr>
            <a:r>
              <a:rPr lang="en-US" sz="2400" b="0" i="0" dirty="0" err="1">
                <a:solidFill>
                  <a:srgbClr val="222222"/>
                </a:solidFill>
                <a:effectLst/>
                <a:latin typeface="Lato" panose="020F0502020204030203" pitchFamily="34" charset="0"/>
              </a:rPr>
              <a:t>item_price</a:t>
            </a:r>
            <a:r>
              <a:rPr lang="en-US" sz="2400" b="0" i="0" dirty="0">
                <a:solidFill>
                  <a:srgbClr val="222222"/>
                </a:solidFill>
                <a:effectLst/>
                <a:latin typeface="Lato" panose="020F0502020204030203" pitchFamily="34" charset="0"/>
              </a:rPr>
              <a:t> – the current price of an item</a:t>
            </a:r>
          </a:p>
          <a:p>
            <a:pPr algn="just">
              <a:buFont typeface="Arial" panose="020B0604020202020204" pitchFamily="34" charset="0"/>
              <a:buChar char="•"/>
            </a:pPr>
            <a:r>
              <a:rPr lang="en-US" sz="2400" b="0" i="0" dirty="0" err="1">
                <a:solidFill>
                  <a:srgbClr val="222222"/>
                </a:solidFill>
                <a:effectLst/>
                <a:latin typeface="Lato" panose="020F0502020204030203" pitchFamily="34" charset="0"/>
              </a:rPr>
              <a:t>item_cnt_day</a:t>
            </a:r>
            <a:r>
              <a:rPr lang="en-US" sz="2400" b="0" i="0" dirty="0">
                <a:solidFill>
                  <a:srgbClr val="222222"/>
                </a:solidFill>
                <a:effectLst/>
                <a:latin typeface="Lato" panose="020F0502020204030203" pitchFamily="34" charset="0"/>
              </a:rPr>
              <a:t> – number of products sold per day</a:t>
            </a:r>
            <a:endParaRPr lang="en-US" sz="2400" dirty="0"/>
          </a:p>
        </p:txBody>
      </p:sp>
    </p:spTree>
    <p:extLst>
      <p:ext uri="{BB962C8B-B14F-4D97-AF65-F5344CB8AC3E}">
        <p14:creationId xmlns:p14="http://schemas.microsoft.com/office/powerpoint/2010/main" val="287191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13FC-EA03-B995-00CB-384621D07E2C}"/>
              </a:ext>
            </a:extLst>
          </p:cNvPr>
          <p:cNvSpPr>
            <a:spLocks noGrp="1"/>
          </p:cNvSpPr>
          <p:nvPr>
            <p:ph type="title"/>
          </p:nvPr>
        </p:nvSpPr>
        <p:spPr/>
        <p:txBody>
          <a:bodyPr/>
          <a:lstStyle/>
          <a:p>
            <a:r>
              <a:rPr lang="en-US" b="0" i="0" dirty="0">
                <a:solidFill>
                  <a:schemeClr val="accent2"/>
                </a:solidFill>
                <a:effectLst/>
                <a:latin typeface="Lato" panose="020F0502020204030203" pitchFamily="34" charset="0"/>
              </a:rPr>
              <a:t>Data Cleaning</a:t>
            </a:r>
            <a:endParaRPr lang="en-US" dirty="0">
              <a:solidFill>
                <a:schemeClr val="accent2"/>
              </a:solidFill>
            </a:endParaRPr>
          </a:p>
        </p:txBody>
      </p:sp>
      <p:sp>
        <p:nvSpPr>
          <p:cNvPr id="3" name="Content Placeholder 2">
            <a:extLst>
              <a:ext uri="{FF2B5EF4-FFF2-40B4-BE49-F238E27FC236}">
                <a16:creationId xmlns:a16="http://schemas.microsoft.com/office/drawing/2014/main" id="{523E869A-3CCA-B0C0-03A2-7278F992CB03}"/>
              </a:ext>
            </a:extLst>
          </p:cNvPr>
          <p:cNvSpPr>
            <a:spLocks noGrp="1"/>
          </p:cNvSpPr>
          <p:nvPr>
            <p:ph idx="1"/>
          </p:nvPr>
        </p:nvSpPr>
        <p:spPr>
          <a:xfrm>
            <a:off x="2592925" y="1540188"/>
            <a:ext cx="8915400" cy="4289111"/>
          </a:xfrm>
        </p:spPr>
        <p:txBody>
          <a:bodyPr>
            <a:normAutofit/>
          </a:bodyPr>
          <a:lstStyle/>
          <a:p>
            <a:r>
              <a:rPr lang="en-US" sz="2400" b="0" i="0" dirty="0">
                <a:solidFill>
                  <a:srgbClr val="374151"/>
                </a:solidFill>
                <a:effectLst/>
                <a:latin typeface="Söhne"/>
              </a:rPr>
              <a:t>Data cleaning is an essential step in preparing your data for future sales prediction or any data analysis task. Clean data ensures that your predictions are accurate and reliable. Here are some common data cleaning steps you should consider</a:t>
            </a:r>
          </a:p>
          <a:p>
            <a:endParaRPr lang="en-US" dirty="0">
              <a:solidFill>
                <a:srgbClr val="374151"/>
              </a:solidFill>
              <a:latin typeface="Söhne"/>
            </a:endParaRPr>
          </a:p>
          <a:p>
            <a:pPr marL="0" indent="0">
              <a:buNone/>
            </a:pPr>
            <a:endParaRPr lang="en-US" dirty="0">
              <a:solidFill>
                <a:srgbClr val="374151"/>
              </a:solidFill>
              <a:latin typeface="Söhne"/>
            </a:endParaRPr>
          </a:p>
          <a:p>
            <a:r>
              <a:rPr lang="en-US" sz="3600" b="1" i="0" dirty="0">
                <a:solidFill>
                  <a:schemeClr val="accent2"/>
                </a:solidFill>
                <a:effectLst/>
                <a:latin typeface="Lato" panose="020F0502020204030203" pitchFamily="34" charset="0"/>
                <a:ea typeface="Lato" panose="020F0502020204030203" pitchFamily="34" charset="0"/>
                <a:cs typeface="Lato" panose="020F0502020204030203" pitchFamily="34" charset="0"/>
              </a:rPr>
              <a:t>Data Transformation</a:t>
            </a:r>
            <a:r>
              <a:rPr lang="en-US" b="1" i="0" dirty="0">
                <a:solidFill>
                  <a:schemeClr val="accent2"/>
                </a:solidFill>
                <a:effectLst/>
                <a:latin typeface="Söhne"/>
              </a:rPr>
              <a:t>:</a:t>
            </a:r>
            <a:endParaRPr lang="en-US" b="0" i="0" dirty="0">
              <a:solidFill>
                <a:schemeClr val="accent2"/>
              </a:solidFill>
              <a:effectLst/>
              <a:latin typeface="Söhne"/>
            </a:endParaRPr>
          </a:p>
          <a:p>
            <a:r>
              <a:rPr lang="en-US" sz="2400" b="0" i="0" dirty="0">
                <a:solidFill>
                  <a:srgbClr val="374151"/>
                </a:solidFill>
                <a:effectLst/>
                <a:latin typeface="Söhne"/>
              </a:rPr>
              <a:t>Convert data types if necessary. For example, ensure that date fields are in a consistent date format and numerical fields are in the correct format.</a:t>
            </a:r>
          </a:p>
          <a:p>
            <a:endParaRPr lang="en-US" dirty="0"/>
          </a:p>
        </p:txBody>
      </p:sp>
    </p:spTree>
    <p:extLst>
      <p:ext uri="{BB962C8B-B14F-4D97-AF65-F5344CB8AC3E}">
        <p14:creationId xmlns:p14="http://schemas.microsoft.com/office/powerpoint/2010/main" val="18378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196D-0031-B417-200E-73A4FAD5DDFC}"/>
              </a:ext>
            </a:extLst>
          </p:cNvPr>
          <p:cNvSpPr>
            <a:spLocks noGrp="1"/>
          </p:cNvSpPr>
          <p:nvPr>
            <p:ph type="title"/>
          </p:nvPr>
        </p:nvSpPr>
        <p:spPr/>
        <p:txBody>
          <a:bodyPr/>
          <a:lstStyle/>
          <a:p>
            <a:r>
              <a:rPr lang="en-US" dirty="0"/>
              <a:t>Data Set</a:t>
            </a:r>
            <a:br>
              <a:rPr lang="en-US" dirty="0"/>
            </a:br>
            <a:endParaRPr lang="en-US" dirty="0"/>
          </a:p>
        </p:txBody>
      </p:sp>
      <p:sp>
        <p:nvSpPr>
          <p:cNvPr id="3" name="Content Placeholder 2">
            <a:extLst>
              <a:ext uri="{FF2B5EF4-FFF2-40B4-BE49-F238E27FC236}">
                <a16:creationId xmlns:a16="http://schemas.microsoft.com/office/drawing/2014/main" id="{C89F6565-740D-71CC-887D-1CC442BFA86A}"/>
              </a:ext>
            </a:extLst>
          </p:cNvPr>
          <p:cNvSpPr>
            <a:spLocks noGrp="1"/>
          </p:cNvSpPr>
          <p:nvPr>
            <p:ph idx="1"/>
          </p:nvPr>
        </p:nvSpPr>
        <p:spPr/>
        <p:txBody>
          <a:bodyPr>
            <a:normAutofit lnSpcReduction="10000"/>
          </a:bodyPr>
          <a:lstStyle/>
          <a:p>
            <a:r>
              <a:rPr lang="en-US" sz="2400" dirty="0"/>
              <a:t>1  tv          radio    newspaper  sales</a:t>
            </a:r>
          </a:p>
          <a:p>
            <a:r>
              <a:rPr lang="en-US" sz="2400" dirty="0"/>
              <a:t>2  230.1   37.8      69.2              22.1</a:t>
            </a:r>
          </a:p>
          <a:p>
            <a:r>
              <a:rPr lang="en-US" sz="2400" dirty="0"/>
              <a:t>3 44.5      39.3     45.1                12</a:t>
            </a:r>
          </a:p>
          <a:p>
            <a:r>
              <a:rPr lang="en-US" sz="2400" dirty="0"/>
              <a:t>4 17.2      45.9     69.3                12</a:t>
            </a:r>
          </a:p>
          <a:p>
            <a:r>
              <a:rPr lang="en-US" sz="2400" dirty="0"/>
              <a:t>5 151.5    41.3    58.5                 16.5</a:t>
            </a:r>
          </a:p>
          <a:p>
            <a:r>
              <a:rPr lang="en-US" sz="2400" dirty="0"/>
              <a:t>6 180.8    10.8    58.4                17.9</a:t>
            </a:r>
          </a:p>
          <a:p>
            <a:r>
              <a:rPr lang="en-US" sz="2400" dirty="0"/>
              <a:t>7 8.7         48.9    75                   7.2</a:t>
            </a:r>
          </a:p>
          <a:p>
            <a:r>
              <a:rPr lang="en-US" sz="2400" dirty="0"/>
              <a:t>8 57.5       32.8    23.5                11.8</a:t>
            </a:r>
          </a:p>
          <a:p>
            <a:endParaRPr lang="en-US" dirty="0"/>
          </a:p>
        </p:txBody>
      </p:sp>
    </p:spTree>
    <p:extLst>
      <p:ext uri="{BB962C8B-B14F-4D97-AF65-F5344CB8AC3E}">
        <p14:creationId xmlns:p14="http://schemas.microsoft.com/office/powerpoint/2010/main" val="81627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70EA-944F-9DCB-297C-AC8681E87813}"/>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a16="http://schemas.microsoft.com/office/drawing/2014/main" id="{F89A5824-F308-1056-E636-772E60C4F769}"/>
              </a:ext>
            </a:extLst>
          </p:cNvPr>
          <p:cNvSpPr>
            <a:spLocks noGrp="1"/>
          </p:cNvSpPr>
          <p:nvPr>
            <p:ph idx="1"/>
          </p:nvPr>
        </p:nvSpPr>
        <p:spPr/>
        <p:txBody>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pandas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pd</a:t>
            </a:r>
          </a:p>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numpy</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np</a:t>
            </a:r>
          </a:p>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sklearn.model_selection</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train_test_split</a:t>
            </a:r>
            <a:endParaRPr lang="en-US" b="0" dirty="0">
              <a:solidFill>
                <a:srgbClr val="000000"/>
              </a:solidFill>
              <a:effectLst/>
              <a:latin typeface="Courier New" panose="02070309020205020404" pitchFamily="49" charset="0"/>
            </a:endParaRPr>
          </a:p>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sklearn.linear_model</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LinearRegression</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data = </a:t>
            </a:r>
            <a:r>
              <a:rPr lang="en-US" b="0" dirty="0" err="1">
                <a:solidFill>
                  <a:srgbClr val="000000"/>
                </a:solidFill>
                <a:effectLst/>
                <a:latin typeface="Courier New" panose="02070309020205020404" pitchFamily="49" charset="0"/>
              </a:rPr>
              <a:t>pd.read_csv</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"https://raw.githubusercontent.com/</a:t>
            </a:r>
            <a:r>
              <a:rPr lang="en-US" b="0" dirty="0" err="1">
                <a:solidFill>
                  <a:srgbClr val="A31515"/>
                </a:solidFill>
                <a:effectLst/>
                <a:latin typeface="Courier New" panose="02070309020205020404" pitchFamily="49" charset="0"/>
              </a:rPr>
              <a:t>amankharwal</a:t>
            </a:r>
            <a:r>
              <a:rPr lang="en-US" b="0" dirty="0">
                <a:solidFill>
                  <a:srgbClr val="A31515"/>
                </a:solidFill>
                <a:effectLst/>
                <a:latin typeface="Courier New" panose="02070309020205020404" pitchFamily="49" charset="0"/>
              </a:rPr>
              <a:t>/website-data/master/advertising.csv"</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data.head</a:t>
            </a:r>
            <a:r>
              <a:rPr lang="en-US" b="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246670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6F75E52F-22B9-DDEC-BEB0-2EDAEDC34540}"/>
              </a:ext>
            </a:extLst>
          </p:cNvPr>
          <p:cNvSpPr>
            <a:spLocks noGrp="1"/>
          </p:cNvSpPr>
          <p:nvPr>
            <p:ph type="body" sz="half" idx="2"/>
          </p:nvPr>
        </p:nvSpPr>
        <p:spPr>
          <a:xfrm>
            <a:off x="838200" y="2705100"/>
            <a:ext cx="10666413" cy="3206122"/>
          </a:xfrm>
        </p:spPr>
        <p:txBody>
          <a:bodyPr/>
          <a:lstStyle/>
          <a:p>
            <a:r>
              <a:rPr lang="en-US" b="0" dirty="0" err="1">
                <a:solidFill>
                  <a:srgbClr val="000000"/>
                </a:solidFill>
                <a:effectLst/>
                <a:latin typeface="Courier New" panose="02070309020205020404" pitchFamily="49" charset="0"/>
              </a:rPr>
              <a:t>data.tail</a:t>
            </a:r>
            <a:r>
              <a:rPr lang="en-US" b="0" dirty="0">
                <a:solidFill>
                  <a:srgbClr val="000000"/>
                </a:solidFill>
                <a:effectLst/>
                <a:latin typeface="Courier New" panose="02070309020205020404" pitchFamily="49" charset="0"/>
              </a:rPr>
              <a:t>()</a:t>
            </a:r>
          </a:p>
          <a:p>
            <a:endParaRPr lang="en-US" baseline="-25000" dirty="0"/>
          </a:p>
        </p:txBody>
      </p:sp>
      <p:pic>
        <p:nvPicPr>
          <p:cNvPr id="9" name="Content Placeholder 8">
            <a:extLst>
              <a:ext uri="{FF2B5EF4-FFF2-40B4-BE49-F238E27FC236}">
                <a16:creationId xmlns:a16="http://schemas.microsoft.com/office/drawing/2014/main" id="{B5928A0A-55BB-D0C7-1B7E-1333D30E0AA2}"/>
              </a:ext>
            </a:extLst>
          </p:cNvPr>
          <p:cNvPicPr>
            <a:picLocks noGrp="1" noChangeAspect="1"/>
          </p:cNvPicPr>
          <p:nvPr>
            <p:ph idx="4294967295"/>
          </p:nvPr>
        </p:nvPicPr>
        <p:blipFill>
          <a:blip r:embed="rId2"/>
          <a:stretch>
            <a:fillRect/>
          </a:stretch>
        </p:blipFill>
        <p:spPr>
          <a:xfrm>
            <a:off x="2146300" y="184150"/>
            <a:ext cx="8331200" cy="2520950"/>
          </a:xfrm>
        </p:spPr>
      </p:pic>
      <p:pic>
        <p:nvPicPr>
          <p:cNvPr id="14" name="Picture 13">
            <a:extLst>
              <a:ext uri="{FF2B5EF4-FFF2-40B4-BE49-F238E27FC236}">
                <a16:creationId xmlns:a16="http://schemas.microsoft.com/office/drawing/2014/main" id="{A16A5086-1BC1-AE50-1EE0-A926538D167D}"/>
              </a:ext>
            </a:extLst>
          </p:cNvPr>
          <p:cNvPicPr>
            <a:picLocks noChangeAspect="1"/>
          </p:cNvPicPr>
          <p:nvPr/>
        </p:nvPicPr>
        <p:blipFill>
          <a:blip r:embed="rId3"/>
          <a:stretch>
            <a:fillRect/>
          </a:stretch>
        </p:blipFill>
        <p:spPr>
          <a:xfrm>
            <a:off x="2946400" y="3633646"/>
            <a:ext cx="6235700" cy="3040204"/>
          </a:xfrm>
          <a:prstGeom prst="rect">
            <a:avLst/>
          </a:prstGeom>
        </p:spPr>
      </p:pic>
    </p:spTree>
    <p:extLst>
      <p:ext uri="{BB962C8B-B14F-4D97-AF65-F5344CB8AC3E}">
        <p14:creationId xmlns:p14="http://schemas.microsoft.com/office/powerpoint/2010/main" val="210784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C365C1A6-A1F7-4E58-F682-E8EFB4A0846E}"/>
              </a:ext>
            </a:extLst>
          </p:cNvPr>
          <p:cNvSpPr>
            <a:spLocks noGrp="1"/>
          </p:cNvSpPr>
          <p:nvPr>
            <p:ph type="body" sz="half" idx="2"/>
          </p:nvPr>
        </p:nvSpPr>
        <p:spPr>
          <a:xfrm>
            <a:off x="1433513" y="304800"/>
            <a:ext cx="8915400" cy="6553200"/>
          </a:xfrm>
        </p:spPr>
        <p:txBody>
          <a:bodyPr/>
          <a:lstStyle/>
          <a:p>
            <a:r>
              <a:rPr lang="en-US" b="0" dirty="0">
                <a:solidFill>
                  <a:srgbClr val="000000"/>
                </a:solidFill>
                <a:effectLst/>
                <a:latin typeface="Courier New" panose="02070309020205020404" pitchFamily="49" charset="0"/>
              </a:rPr>
              <a:t>data.info()</a:t>
            </a:r>
          </a:p>
          <a:p>
            <a:endParaRPr lang="en-US" dirty="0"/>
          </a:p>
          <a:p>
            <a:endParaRPr lang="en-US" dirty="0"/>
          </a:p>
          <a:p>
            <a:r>
              <a:rPr lang="en-US" b="0" dirty="0" err="1">
                <a:solidFill>
                  <a:srgbClr val="000000"/>
                </a:solidFill>
                <a:effectLst/>
                <a:latin typeface="Courier New" panose="02070309020205020404" pitchFamily="49" charset="0"/>
              </a:rPr>
              <a:t>data.isnull</a:t>
            </a:r>
            <a:r>
              <a:rPr lang="en-US" b="0" dirty="0">
                <a:solidFill>
                  <a:srgbClr val="000000"/>
                </a:solidFill>
                <a:effectLst/>
                <a:latin typeface="Courier New" panose="02070309020205020404" pitchFamily="49" charset="0"/>
              </a:rPr>
              <a:t>().</a:t>
            </a:r>
            <a:r>
              <a:rPr lang="en-US" b="0" dirty="0">
                <a:solidFill>
                  <a:srgbClr val="795E26"/>
                </a:solidFill>
                <a:effectLst/>
                <a:latin typeface="Courier New" panose="02070309020205020404" pitchFamily="49" charset="0"/>
              </a:rPr>
              <a:t>sum</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plotly.express</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px</a:t>
            </a:r>
            <a:endParaRPr lang="en-US" b="0" dirty="0">
              <a:solidFill>
                <a:srgbClr val="000000"/>
              </a:solidFill>
              <a:effectLst/>
              <a:latin typeface="Courier New" panose="02070309020205020404" pitchFamily="49" charset="0"/>
            </a:endParaRPr>
          </a:p>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plotly.graph_objects</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go</a:t>
            </a:r>
          </a:p>
          <a:p>
            <a:r>
              <a:rPr lang="en-US" b="0" dirty="0">
                <a:solidFill>
                  <a:srgbClr val="000000"/>
                </a:solidFill>
                <a:effectLst/>
                <a:latin typeface="Courier New" panose="02070309020205020404" pitchFamily="49" charset="0"/>
              </a:rPr>
              <a:t>figure = </a:t>
            </a:r>
            <a:r>
              <a:rPr lang="en-US" b="0" dirty="0" err="1">
                <a:solidFill>
                  <a:srgbClr val="000000"/>
                </a:solidFill>
                <a:effectLst/>
                <a:latin typeface="Courier New" panose="02070309020205020404" pitchFamily="49" charset="0"/>
              </a:rPr>
              <a:t>px.scatter</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data_frame</a:t>
            </a:r>
            <a:r>
              <a:rPr lang="en-US" b="0" dirty="0">
                <a:solidFill>
                  <a:srgbClr val="000000"/>
                </a:solidFill>
                <a:effectLst/>
                <a:latin typeface="Courier New" panose="02070309020205020404" pitchFamily="49" charset="0"/>
              </a:rPr>
              <a:t>=data, x=</a:t>
            </a:r>
            <a:r>
              <a:rPr lang="en-US" b="0" dirty="0">
                <a:solidFill>
                  <a:srgbClr val="A31515"/>
                </a:solidFill>
                <a:effectLst/>
                <a:latin typeface="Courier New" panose="02070309020205020404" pitchFamily="49" charset="0"/>
              </a:rPr>
              <a:t>"Sales"</a:t>
            </a:r>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                    y=</a:t>
            </a:r>
            <a:r>
              <a:rPr lang="en-US" b="0" dirty="0">
                <a:solidFill>
                  <a:srgbClr val="A31515"/>
                </a:solidFill>
                <a:effectLst/>
                <a:latin typeface="Courier New" panose="02070309020205020404" pitchFamily="49" charset="0"/>
              </a:rPr>
              <a:t>"TV"</a:t>
            </a:r>
            <a:r>
              <a:rPr lang="en-US" b="0" dirty="0">
                <a:solidFill>
                  <a:srgbClr val="000000"/>
                </a:solidFill>
                <a:effectLst/>
                <a:latin typeface="Courier New" panose="02070309020205020404" pitchFamily="49" charset="0"/>
              </a:rPr>
              <a:t>, size=</a:t>
            </a:r>
            <a:r>
              <a:rPr lang="en-US" b="0" dirty="0">
                <a:solidFill>
                  <a:srgbClr val="A31515"/>
                </a:solidFill>
                <a:effectLst/>
                <a:latin typeface="Courier New" panose="02070309020205020404" pitchFamily="49" charset="0"/>
              </a:rPr>
              <a:t>"TV"</a:t>
            </a:r>
            <a:r>
              <a:rPr lang="en-US" b="0" dirty="0">
                <a:solidFill>
                  <a:srgbClr val="000000"/>
                </a:solidFill>
                <a:effectLst/>
                <a:latin typeface="Courier New" panose="02070309020205020404" pitchFamily="49" charset="0"/>
              </a:rPr>
              <a:t>, trendline=</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ols</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figure.show</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dirty="0"/>
          </a:p>
        </p:txBody>
      </p:sp>
      <p:pic>
        <p:nvPicPr>
          <p:cNvPr id="8" name="Picture 7">
            <a:extLst>
              <a:ext uri="{FF2B5EF4-FFF2-40B4-BE49-F238E27FC236}">
                <a16:creationId xmlns:a16="http://schemas.microsoft.com/office/drawing/2014/main" id="{32698150-AEF8-B458-E551-133CFE6185F1}"/>
              </a:ext>
            </a:extLst>
          </p:cNvPr>
          <p:cNvPicPr>
            <a:picLocks noChangeAspect="1"/>
          </p:cNvPicPr>
          <p:nvPr/>
        </p:nvPicPr>
        <p:blipFill>
          <a:blip r:embed="rId2"/>
          <a:stretch>
            <a:fillRect/>
          </a:stretch>
        </p:blipFill>
        <p:spPr>
          <a:xfrm>
            <a:off x="3619500" y="2133602"/>
            <a:ext cx="4343400" cy="2209799"/>
          </a:xfrm>
          <a:prstGeom prst="rect">
            <a:avLst/>
          </a:prstGeom>
        </p:spPr>
      </p:pic>
    </p:spTree>
    <p:extLst>
      <p:ext uri="{BB962C8B-B14F-4D97-AF65-F5344CB8AC3E}">
        <p14:creationId xmlns:p14="http://schemas.microsoft.com/office/powerpoint/2010/main" val="212277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32D2BB-B692-346F-17F6-B70391A9B4EE}"/>
              </a:ext>
            </a:extLst>
          </p:cNvPr>
          <p:cNvSpPr>
            <a:spLocks noGrp="1"/>
          </p:cNvSpPr>
          <p:nvPr>
            <p:ph type="body" sz="half" idx="2"/>
          </p:nvPr>
        </p:nvSpPr>
        <p:spPr>
          <a:xfrm>
            <a:off x="1638300" y="5219700"/>
            <a:ext cx="8915400" cy="1384300"/>
          </a:xfrm>
        </p:spPr>
        <p:txBody>
          <a:bodyPr>
            <a:normAutofit/>
          </a:bodyPr>
          <a:lstStyle/>
          <a:p>
            <a:r>
              <a:rPr lang="en-US" b="0" dirty="0">
                <a:solidFill>
                  <a:srgbClr val="000000"/>
                </a:solidFill>
                <a:effectLst/>
                <a:latin typeface="Courier New" panose="02070309020205020404" pitchFamily="49" charset="0"/>
              </a:rPr>
              <a:t>figure = </a:t>
            </a:r>
            <a:r>
              <a:rPr lang="en-US" b="0" dirty="0" err="1">
                <a:solidFill>
                  <a:srgbClr val="000000"/>
                </a:solidFill>
                <a:effectLst/>
                <a:latin typeface="Courier New" panose="02070309020205020404" pitchFamily="49" charset="0"/>
              </a:rPr>
              <a:t>px.scatter</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data_frame</a:t>
            </a:r>
            <a:r>
              <a:rPr lang="en-US" b="0" dirty="0">
                <a:solidFill>
                  <a:srgbClr val="000000"/>
                </a:solidFill>
                <a:effectLst/>
                <a:latin typeface="Courier New" panose="02070309020205020404" pitchFamily="49" charset="0"/>
              </a:rPr>
              <a:t>=data, x=</a:t>
            </a:r>
            <a:r>
              <a:rPr lang="en-US" b="0" dirty="0">
                <a:solidFill>
                  <a:srgbClr val="A31515"/>
                </a:solidFill>
                <a:effectLst/>
                <a:latin typeface="Courier New" panose="02070309020205020404" pitchFamily="49" charset="0"/>
              </a:rPr>
              <a:t>"Sales"</a:t>
            </a:r>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                    y=</a:t>
            </a:r>
            <a:r>
              <a:rPr lang="en-US" b="0" dirty="0">
                <a:solidFill>
                  <a:srgbClr val="A31515"/>
                </a:solidFill>
                <a:effectLst/>
                <a:latin typeface="Courier New" panose="02070309020205020404" pitchFamily="49" charset="0"/>
              </a:rPr>
              <a:t>"Radio"</a:t>
            </a:r>
            <a:r>
              <a:rPr lang="en-US" b="0" dirty="0">
                <a:solidFill>
                  <a:srgbClr val="000000"/>
                </a:solidFill>
                <a:effectLst/>
                <a:latin typeface="Courier New" panose="02070309020205020404" pitchFamily="49" charset="0"/>
              </a:rPr>
              <a:t>, size=</a:t>
            </a:r>
            <a:r>
              <a:rPr lang="en-US" b="0" dirty="0">
                <a:solidFill>
                  <a:srgbClr val="A31515"/>
                </a:solidFill>
                <a:effectLst/>
                <a:latin typeface="Courier New" panose="02070309020205020404" pitchFamily="49" charset="0"/>
              </a:rPr>
              <a:t>"Radio"</a:t>
            </a:r>
            <a:r>
              <a:rPr lang="en-US" b="0" dirty="0">
                <a:solidFill>
                  <a:srgbClr val="000000"/>
                </a:solidFill>
                <a:effectLst/>
                <a:latin typeface="Courier New" panose="02070309020205020404" pitchFamily="49" charset="0"/>
              </a:rPr>
              <a:t>, trendline=</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ols</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figure.show</a:t>
            </a:r>
            <a:r>
              <a:rPr lang="en-US" b="0" dirty="0">
                <a:solidFill>
                  <a:srgbClr val="000000"/>
                </a:solidFill>
                <a:effectLst/>
                <a:latin typeface="Courier New" panose="02070309020205020404" pitchFamily="49" charset="0"/>
              </a:rPr>
              <a:t>()</a:t>
            </a:r>
          </a:p>
          <a:p>
            <a:endParaRPr lang="en-US" dirty="0"/>
          </a:p>
        </p:txBody>
      </p:sp>
      <p:pic>
        <p:nvPicPr>
          <p:cNvPr id="5" name="Picture 4">
            <a:extLst>
              <a:ext uri="{FF2B5EF4-FFF2-40B4-BE49-F238E27FC236}">
                <a16:creationId xmlns:a16="http://schemas.microsoft.com/office/drawing/2014/main" id="{A848511C-5D5E-A9D9-C9CB-90A68D3C7186}"/>
              </a:ext>
            </a:extLst>
          </p:cNvPr>
          <p:cNvPicPr>
            <a:picLocks noChangeAspect="1"/>
          </p:cNvPicPr>
          <p:nvPr/>
        </p:nvPicPr>
        <p:blipFill>
          <a:blip r:embed="rId2"/>
          <a:stretch>
            <a:fillRect/>
          </a:stretch>
        </p:blipFill>
        <p:spPr>
          <a:xfrm>
            <a:off x="655615" y="661739"/>
            <a:ext cx="11536385" cy="3553321"/>
          </a:xfrm>
          <a:prstGeom prst="rect">
            <a:avLst/>
          </a:prstGeom>
        </p:spPr>
      </p:pic>
    </p:spTree>
    <p:extLst>
      <p:ext uri="{BB962C8B-B14F-4D97-AF65-F5344CB8AC3E}">
        <p14:creationId xmlns:p14="http://schemas.microsoft.com/office/powerpoint/2010/main" val="284108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6A6F68-E052-9F3E-1404-CF7801EA9070}"/>
              </a:ext>
            </a:extLst>
          </p:cNvPr>
          <p:cNvSpPr>
            <a:spLocks noGrp="1"/>
          </p:cNvSpPr>
          <p:nvPr>
            <p:ph type="body" sz="half" idx="2"/>
          </p:nvPr>
        </p:nvSpPr>
        <p:spPr>
          <a:xfrm>
            <a:off x="2144713" y="5401942"/>
            <a:ext cx="8915400" cy="1676400"/>
          </a:xfrm>
        </p:spPr>
        <p:txBody>
          <a:bodyPr/>
          <a:lstStyle/>
          <a:p>
            <a:r>
              <a:rPr lang="en-US" b="0" dirty="0">
                <a:solidFill>
                  <a:srgbClr val="000000"/>
                </a:solidFill>
                <a:effectLst/>
                <a:latin typeface="Courier New" panose="02070309020205020404" pitchFamily="49" charset="0"/>
              </a:rPr>
              <a:t>correlation=</a:t>
            </a:r>
            <a:r>
              <a:rPr lang="en-US" b="0" dirty="0" err="1">
                <a:solidFill>
                  <a:srgbClr val="000000"/>
                </a:solidFill>
                <a:effectLst/>
                <a:latin typeface="Courier New" panose="02070309020205020404" pitchFamily="49" charset="0"/>
              </a:rPr>
              <a:t>data.corr</a:t>
            </a:r>
            <a:r>
              <a:rPr lang="en-US" b="0" dirty="0">
                <a:solidFill>
                  <a:srgbClr val="000000"/>
                </a:solidFill>
                <a:effectLst/>
                <a:latin typeface="Courier New" panose="02070309020205020404" pitchFamily="49" charset="0"/>
              </a:rPr>
              <a:t>()</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(correlation[</a:t>
            </a:r>
            <a:r>
              <a:rPr lang="en-US" b="0" dirty="0">
                <a:solidFill>
                  <a:srgbClr val="A31515"/>
                </a:solidFill>
                <a:effectLst/>
                <a:latin typeface="Courier New" panose="02070309020205020404" pitchFamily="49" charset="0"/>
              </a:rPr>
              <a:t>"Sales"</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sort_values</a:t>
            </a:r>
            <a:r>
              <a:rPr lang="en-US" b="0" dirty="0">
                <a:solidFill>
                  <a:srgbClr val="000000"/>
                </a:solidFill>
                <a:effectLst/>
                <a:latin typeface="Courier New" panose="02070309020205020404" pitchFamily="49" charset="0"/>
              </a:rPr>
              <a:t>(ascending=</a:t>
            </a:r>
            <a:r>
              <a:rPr lang="en-US" b="0" dirty="0">
                <a:solidFill>
                  <a:srgbClr val="0000FF"/>
                </a:solidFill>
                <a:effectLst/>
                <a:latin typeface="Courier New" panose="02070309020205020404" pitchFamily="49" charset="0"/>
              </a:rPr>
              <a:t>False</a:t>
            </a:r>
            <a:r>
              <a:rPr lang="en-US" b="0" dirty="0">
                <a:solidFill>
                  <a:srgbClr val="000000"/>
                </a:solidFill>
                <a:effectLst/>
                <a:latin typeface="Courier New" panose="02070309020205020404" pitchFamily="49" charset="0"/>
              </a:rPr>
              <a:t>))</a:t>
            </a:r>
          </a:p>
          <a:p>
            <a:endParaRPr lang="en-US" dirty="0"/>
          </a:p>
        </p:txBody>
      </p:sp>
      <p:pic>
        <p:nvPicPr>
          <p:cNvPr id="5" name="Picture 4">
            <a:extLst>
              <a:ext uri="{FF2B5EF4-FFF2-40B4-BE49-F238E27FC236}">
                <a16:creationId xmlns:a16="http://schemas.microsoft.com/office/drawing/2014/main" id="{DC53D094-3968-A625-2648-201C5482C1A9}"/>
              </a:ext>
            </a:extLst>
          </p:cNvPr>
          <p:cNvPicPr>
            <a:picLocks noChangeAspect="1"/>
          </p:cNvPicPr>
          <p:nvPr/>
        </p:nvPicPr>
        <p:blipFill>
          <a:blip r:embed="rId2"/>
          <a:stretch>
            <a:fillRect/>
          </a:stretch>
        </p:blipFill>
        <p:spPr>
          <a:xfrm>
            <a:off x="673100" y="617858"/>
            <a:ext cx="11137900" cy="3590283"/>
          </a:xfrm>
          <a:prstGeom prst="rect">
            <a:avLst/>
          </a:prstGeom>
        </p:spPr>
      </p:pic>
    </p:spTree>
    <p:extLst>
      <p:ext uri="{BB962C8B-B14F-4D97-AF65-F5344CB8AC3E}">
        <p14:creationId xmlns:p14="http://schemas.microsoft.com/office/powerpoint/2010/main" val="35702754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105</TotalTime>
  <Words>439</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Century Gothic</vt:lpstr>
      <vt:lpstr>Courier New</vt:lpstr>
      <vt:lpstr>Lato</vt:lpstr>
      <vt:lpstr>Söhne</vt:lpstr>
      <vt:lpstr>Wingdings 3</vt:lpstr>
      <vt:lpstr>Wisp</vt:lpstr>
      <vt:lpstr>future sales prediction </vt:lpstr>
      <vt:lpstr>Dataset Description </vt:lpstr>
      <vt:lpstr>Data Cleaning</vt:lpstr>
      <vt:lpstr>Data Set </vt:lpstr>
      <vt:lpstr>Program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 </dc:title>
  <dc:creator>Raj RJ</dc:creator>
  <cp:lastModifiedBy>Raj RJ</cp:lastModifiedBy>
  <cp:revision>1</cp:revision>
  <dcterms:created xsi:type="dcterms:W3CDTF">2023-10-23T09:03:06Z</dcterms:created>
  <dcterms:modified xsi:type="dcterms:W3CDTF">2023-10-23T10:48:44Z</dcterms:modified>
</cp:coreProperties>
</file>