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9" r:id="rId3"/>
    <p:sldId id="258" r:id="rId4"/>
    <p:sldId id="260" r:id="rId5"/>
    <p:sldId id="261" r:id="rId6"/>
    <p:sldId id="262" r:id="rId7"/>
    <p:sldId id="263" r:id="rId8"/>
    <p:sldId id="270" r:id="rId9"/>
    <p:sldId id="264" r:id="rId10"/>
    <p:sldId id="271"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3" autoAdjust="0"/>
  </p:normalViewPr>
  <p:slideViewPr>
    <p:cSldViewPr>
      <p:cViewPr varScale="1">
        <p:scale>
          <a:sx n="94" d="100"/>
          <a:sy n="94" d="100"/>
        </p:scale>
        <p:origin x="-111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114EE6-CC73-4E17-AED0-1B07DAC74EE5}" type="datetimeFigureOut">
              <a:rPr lang="en-IN" smtClean="0"/>
              <a:t>27-06-2023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82D29-3111-4051-9B2B-E294E9868E50}" type="slidenum">
              <a:rPr lang="en-IN" smtClean="0"/>
              <a:t>‹#›</a:t>
            </a:fld>
            <a:endParaRPr lang="en-IN"/>
          </a:p>
        </p:txBody>
      </p:sp>
    </p:spTree>
    <p:extLst>
      <p:ext uri="{BB962C8B-B14F-4D97-AF65-F5344CB8AC3E}">
        <p14:creationId xmlns:p14="http://schemas.microsoft.com/office/powerpoint/2010/main" val="105918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982D29-3111-4051-9B2B-E294E9868E50}" type="slidenum">
              <a:rPr lang="en-IN" smtClean="0"/>
              <a:t>1</a:t>
            </a:fld>
            <a:endParaRPr lang="en-IN"/>
          </a:p>
        </p:txBody>
      </p:sp>
    </p:spTree>
    <p:extLst>
      <p:ext uri="{BB962C8B-B14F-4D97-AF65-F5344CB8AC3E}">
        <p14:creationId xmlns:p14="http://schemas.microsoft.com/office/powerpoint/2010/main" val="157607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982D29-3111-4051-9B2B-E294E9868E50}" type="slidenum">
              <a:rPr lang="en-IN" smtClean="0"/>
              <a:t>7</a:t>
            </a:fld>
            <a:endParaRPr lang="en-IN"/>
          </a:p>
        </p:txBody>
      </p:sp>
    </p:spTree>
    <p:extLst>
      <p:ext uri="{BB962C8B-B14F-4D97-AF65-F5344CB8AC3E}">
        <p14:creationId xmlns:p14="http://schemas.microsoft.com/office/powerpoint/2010/main" val="243763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D79D6E3-A63A-4818-AE9E-A063EB69D66B}" type="datetimeFigureOut">
              <a:rPr lang="en-IN" smtClean="0"/>
              <a:t>27-06-2023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6CF282C2-99A3-42F7-ADC3-91ED61D42F4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79D6E3-A63A-4818-AE9E-A063EB69D6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79D6E3-A63A-4818-AE9E-A063EB69D6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79D6E3-A63A-4818-AE9E-A063EB69D6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79D6E3-A63A-4818-AE9E-A063EB69D6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6CF282C2-99A3-42F7-ADC3-91ED61D42F4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79D6E3-A63A-4818-AE9E-A063EB69D66B}"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79D6E3-A63A-4818-AE9E-A063EB69D66B}"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79D6E3-A63A-4818-AE9E-A063EB69D66B}"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9D6E3-A63A-4818-AE9E-A063EB69D66B}"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79D6E3-A63A-4818-AE9E-A063EB69D66B}"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79D6E3-A63A-4818-AE9E-A063EB69D66B}"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F282C2-99A3-42F7-ADC3-91ED61D42F4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D79D6E3-A63A-4818-AE9E-A063EB69D66B}" type="datetimeFigureOut">
              <a:rPr lang="en-IN" smtClean="0"/>
              <a:t>27-06-2023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CF282C2-99A3-42F7-ADC3-91ED61D42F4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996952"/>
            <a:ext cx="7772400" cy="1224136"/>
          </a:xfrm>
        </p:spPr>
        <p:txBody>
          <a:bodyPr>
            <a:noAutofit/>
          </a:bodyPr>
          <a:lstStyle/>
          <a:p>
            <a:pPr algn="l"/>
            <a:r>
              <a:rPr lang="en-US" sz="4000" dirty="0" smtClean="0">
                <a:solidFill>
                  <a:srgbClr val="00B0F0"/>
                </a:solidFill>
                <a:latin typeface="Times New Roman" pitchFamily="18" charset="0"/>
                <a:cs typeface="Times New Roman" pitchFamily="18" charset="0"/>
              </a:rPr>
              <a:t>CUSTOMER SEGMENTATION ANALYSIS</a:t>
            </a:r>
            <a:endParaRPr lang="en-IN" sz="4000" dirty="0">
              <a:solidFill>
                <a:srgbClr val="00B0F0"/>
              </a:solidFill>
              <a:latin typeface="Times New Roman" pitchFamily="18" charset="0"/>
              <a:cs typeface="Times New Roman" pitchFamily="18" charset="0"/>
            </a:endParaRPr>
          </a:p>
        </p:txBody>
      </p:sp>
      <p:sp>
        <p:nvSpPr>
          <p:cNvPr id="4" name="Title 1"/>
          <p:cNvSpPr txBox="1">
            <a:spLocks/>
          </p:cNvSpPr>
          <p:nvPr/>
        </p:nvSpPr>
        <p:spPr>
          <a:xfrm>
            <a:off x="820000" y="692695"/>
            <a:ext cx="7772400" cy="1431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dirty="0" smtClean="0">
                <a:latin typeface="Times New Roman" pitchFamily="18" charset="0"/>
                <a:cs typeface="Times New Roman" pitchFamily="18" charset="0"/>
              </a:rPr>
              <a:t>Edubridge Project</a:t>
            </a:r>
            <a:endParaRPr lang="en-IN" sz="6000" b="1" dirty="0">
              <a:latin typeface="Times New Roman" pitchFamily="18" charset="0"/>
              <a:cs typeface="Times New Roman" pitchFamily="18" charset="0"/>
            </a:endParaRPr>
          </a:p>
        </p:txBody>
      </p:sp>
      <p:sp>
        <p:nvSpPr>
          <p:cNvPr id="5" name="Subtitle 2"/>
          <p:cNvSpPr txBox="1">
            <a:spLocks/>
          </p:cNvSpPr>
          <p:nvPr/>
        </p:nvSpPr>
        <p:spPr>
          <a:xfrm>
            <a:off x="5226224" y="5334501"/>
            <a:ext cx="3384376" cy="432048"/>
          </a:xfrm>
          <a:prstGeom prst="rect">
            <a:avLst/>
          </a:prstGeom>
          <a:solidFill>
            <a:schemeClr val="bg1"/>
          </a:solid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smtClean="0">
                <a:solidFill>
                  <a:schemeClr val="tx1"/>
                </a:solidFill>
                <a:latin typeface="Times New Roman" pitchFamily="18" charset="0"/>
                <a:cs typeface="Times New Roman" pitchFamily="18" charset="0"/>
              </a:rPr>
              <a:t>Presented By : Rejitha Ramesh</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4647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3466728" cy="5256624"/>
          </a:xfrm>
        </p:spPr>
        <p:txBody>
          <a:bodyPr>
            <a:normAutofit/>
          </a:bodyPr>
          <a:lstStyle/>
          <a:p>
            <a:r>
              <a:rPr lang="en-US" b="1" dirty="0" smtClean="0"/>
              <a:t>Elbow Method   </a:t>
            </a:r>
          </a:p>
          <a:p>
            <a:pPr marL="137160" indent="0">
              <a:buNone/>
            </a:pPr>
            <a:endParaRPr lang="en-US" b="1" dirty="0"/>
          </a:p>
          <a:p>
            <a:pPr marL="137160" indent="0">
              <a:buNone/>
            </a:pPr>
            <a:r>
              <a:rPr lang="en-US" dirty="0"/>
              <a:t>So from the graph we observed </a:t>
            </a:r>
            <a:r>
              <a:rPr lang="en-US" dirty="0" smtClean="0"/>
              <a:t>that the </a:t>
            </a:r>
            <a:r>
              <a:rPr lang="en-US" dirty="0"/>
              <a:t>at </a:t>
            </a:r>
            <a:r>
              <a:rPr lang="en-US" dirty="0" smtClean="0"/>
              <a:t>4 </a:t>
            </a:r>
            <a:r>
              <a:rPr lang="en-US" dirty="0"/>
              <a:t>there is bend and it </a:t>
            </a:r>
            <a:r>
              <a:rPr lang="en-US" dirty="0" smtClean="0"/>
              <a:t>can be considered as k which is no of clusters.</a:t>
            </a:r>
          </a:p>
          <a:p>
            <a:pPr marL="13716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844824"/>
            <a:ext cx="4666891" cy="4160528"/>
          </a:xfrm>
          <a:prstGeom prst="rect">
            <a:avLst/>
          </a:prstGeom>
        </p:spPr>
      </p:pic>
    </p:spTree>
    <p:extLst>
      <p:ext uri="{BB962C8B-B14F-4D97-AF65-F5344CB8AC3E}">
        <p14:creationId xmlns:p14="http://schemas.microsoft.com/office/powerpoint/2010/main" val="2443508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4114800" cy="4896544"/>
          </a:xfrm>
        </p:spPr>
        <p:txBody>
          <a:bodyPr/>
          <a:lstStyle/>
          <a:p>
            <a:r>
              <a:rPr lang="en-US" b="1" dirty="0" smtClean="0"/>
              <a:t>Scatterplot Analysis</a:t>
            </a:r>
          </a:p>
          <a:p>
            <a:endParaRPr lang="en-US" b="1" dirty="0"/>
          </a:p>
          <a:p>
            <a:pPr marL="137160" indent="0">
              <a:buNone/>
            </a:pPr>
            <a:r>
              <a:rPr lang="en-US" dirty="0" smtClean="0"/>
              <a:t>A scatterplot is a visualization technique we can perform PCA and we can see four different clusters that has been form.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1700808"/>
            <a:ext cx="4151384" cy="4297689"/>
          </a:xfrm>
          <a:prstGeom prst="rect">
            <a:avLst/>
          </a:prstGeom>
        </p:spPr>
      </p:pic>
    </p:spTree>
    <p:extLst>
      <p:ext uri="{BB962C8B-B14F-4D97-AF65-F5344CB8AC3E}">
        <p14:creationId xmlns:p14="http://schemas.microsoft.com/office/powerpoint/2010/main" val="306242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4042792" cy="5256584"/>
          </a:xfrm>
        </p:spPr>
        <p:txBody>
          <a:bodyPr/>
          <a:lstStyle/>
          <a:p>
            <a:r>
              <a:rPr lang="en-US" b="1" dirty="0" smtClean="0"/>
              <a:t>Countplot Analysis</a:t>
            </a:r>
          </a:p>
          <a:p>
            <a:pPr marL="137160" indent="0">
              <a:buNone/>
            </a:pPr>
            <a:endParaRPr lang="en-US" b="1" dirty="0"/>
          </a:p>
          <a:p>
            <a:pPr marL="137160" indent="0">
              <a:buNone/>
            </a:pPr>
            <a:r>
              <a:rPr lang="en-US" dirty="0" smtClean="0"/>
              <a:t>A countplot is a visual representation of the cluster 0 and 1 has the highest number of data points. Cluster 2 and 3 are having the lowest data points.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229" y="1916832"/>
            <a:ext cx="4007387" cy="4022224"/>
          </a:xfrm>
          <a:prstGeom prst="rect">
            <a:avLst/>
          </a:prstGeom>
        </p:spPr>
      </p:pic>
    </p:spTree>
    <p:extLst>
      <p:ext uri="{BB962C8B-B14F-4D97-AF65-F5344CB8AC3E}">
        <p14:creationId xmlns:p14="http://schemas.microsoft.com/office/powerpoint/2010/main" val="1578168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INFERENCE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608552"/>
          </a:xfrm>
        </p:spPr>
        <p:txBody>
          <a:bodyPr>
            <a:normAutofit/>
          </a:bodyPr>
          <a:lstStyle/>
          <a:p>
            <a:pPr marL="137160" indent="0" algn="just">
              <a:buNone/>
            </a:pPr>
            <a:r>
              <a:rPr lang="en-US" sz="2400" dirty="0"/>
              <a:t>In this project, segments of customers are created using the k-means clustering model and </a:t>
            </a:r>
            <a:r>
              <a:rPr lang="en-US" sz="2400" dirty="0" smtClean="0"/>
              <a:t>analyzed </a:t>
            </a:r>
            <a:r>
              <a:rPr lang="en-US" sz="2400" dirty="0"/>
              <a:t>the dataset, in various ways. Visualization of the data set has been done for the better understanding about all the elements and its relation between the data. We used a clustering approach called K-means </a:t>
            </a:r>
            <a:r>
              <a:rPr lang="en-US" sz="2400" dirty="0" smtClean="0"/>
              <a:t>clustering, in particular. k means </a:t>
            </a:r>
            <a:r>
              <a:rPr lang="en-US" sz="2400" dirty="0"/>
              <a:t>clustering is one of the most popular clustering methods, and it's frequently the first thing practitioners try when they're working on a clustering problem. </a:t>
            </a:r>
            <a:r>
              <a:rPr lang="en-US" sz="2400" dirty="0" smtClean="0"/>
              <a:t>k- </a:t>
            </a:r>
            <a:r>
              <a:rPr lang="en-US" sz="2400" dirty="0"/>
              <a:t>means are used to divide data points into discrete, </a:t>
            </a:r>
            <a:r>
              <a:rPr lang="en-US" sz="2400" dirty="0" smtClean="0"/>
              <a:t>non overlapping </a:t>
            </a:r>
            <a:r>
              <a:rPr lang="en-US" sz="2400" dirty="0"/>
              <a:t>groupings. </a:t>
            </a:r>
            <a:endParaRPr lang="en-IN" sz="2400" dirty="0"/>
          </a:p>
        </p:txBody>
      </p:sp>
    </p:spTree>
    <p:extLst>
      <p:ext uri="{BB962C8B-B14F-4D97-AF65-F5344CB8AC3E}">
        <p14:creationId xmlns:p14="http://schemas.microsoft.com/office/powerpoint/2010/main" val="3733923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20985" y="2967335"/>
            <a:ext cx="3902030" cy="923330"/>
          </a:xfrm>
          <a:prstGeom prst="rect">
            <a:avLst/>
          </a:prstGeom>
          <a:noFill/>
        </p:spPr>
        <p:txBody>
          <a:bodyPr wrap="non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lgerian" pitchFamily="82" charset="0"/>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lgerian" pitchFamily="82" charset="0"/>
            </a:endParaRPr>
          </a:p>
        </p:txBody>
      </p:sp>
    </p:spTree>
    <p:extLst>
      <p:ext uri="{BB962C8B-B14F-4D97-AF65-F5344CB8AC3E}">
        <p14:creationId xmlns:p14="http://schemas.microsoft.com/office/powerpoint/2010/main" val="3697360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548680"/>
            <a:ext cx="8219256" cy="1143000"/>
          </a:xfrm>
        </p:spPr>
        <p:txBody>
          <a:bodyPr>
            <a:normAutofit/>
          </a:bodyPr>
          <a:lstStyle/>
          <a:p>
            <a:r>
              <a:rPr lang="en-US" sz="4000" dirty="0" smtClean="0">
                <a:latin typeface="Times New Roman" pitchFamily="18" charset="0"/>
                <a:cs typeface="Times New Roman" pitchFamily="18" charset="0"/>
              </a:rPr>
              <a:t>PROBLEM STATEMENT</a:t>
            </a:r>
            <a:endParaRPr lang="en-IN" sz="4000" dirty="0"/>
          </a:p>
        </p:txBody>
      </p:sp>
      <p:sp>
        <p:nvSpPr>
          <p:cNvPr id="2" name="Content Placeholder 1"/>
          <p:cNvSpPr>
            <a:spLocks noGrp="1"/>
          </p:cNvSpPr>
          <p:nvPr>
            <p:ph idx="1"/>
          </p:nvPr>
        </p:nvSpPr>
        <p:spPr>
          <a:xfrm>
            <a:off x="457200" y="2060848"/>
            <a:ext cx="8229600" cy="4248512"/>
          </a:xfrm>
        </p:spPr>
        <p:txBody>
          <a:bodyPr>
            <a:normAutofit/>
          </a:bodyPr>
          <a:lstStyle/>
          <a:p>
            <a:pPr marL="137160" indent="0" algn="just">
              <a:buNone/>
            </a:pPr>
            <a:r>
              <a:rPr lang="en-US" sz="2400" dirty="0" smtClean="0"/>
              <a:t>The problem to be </a:t>
            </a:r>
            <a:r>
              <a:rPr lang="en-US" sz="2400" dirty="0" smtClean="0"/>
              <a:t>in investigated in this </a:t>
            </a:r>
            <a:r>
              <a:rPr lang="en-IN" sz="2400" dirty="0"/>
              <a:t>c</a:t>
            </a:r>
            <a:r>
              <a:rPr lang="en-IN" sz="2400" dirty="0" smtClean="0"/>
              <a:t>ustomer </a:t>
            </a:r>
            <a:r>
              <a:rPr lang="en-IN" sz="2400" dirty="0"/>
              <a:t>s</a:t>
            </a:r>
            <a:r>
              <a:rPr lang="en-IN" sz="2400" dirty="0" smtClean="0"/>
              <a:t>egmentation </a:t>
            </a:r>
            <a:r>
              <a:rPr lang="en-IN" sz="2400" dirty="0"/>
              <a:t>is the best application of unsupervised learning.</a:t>
            </a:r>
            <a:r>
              <a:rPr lang="en-US" sz="2400" dirty="0"/>
              <a:t> Using clustering, identify segments of customers in the dataset to target the potential user  base. They divide customers into various groups according to common characteristics like gender, age, interest, and spending habits so they can market to each group effectively. </a:t>
            </a:r>
            <a:endParaRPr lang="en-IN" sz="2400" dirty="0"/>
          </a:p>
        </p:txBody>
      </p:sp>
    </p:spTree>
    <p:extLst>
      <p:ext uri="{BB962C8B-B14F-4D97-AF65-F5344CB8AC3E}">
        <p14:creationId xmlns:p14="http://schemas.microsoft.com/office/powerpoint/2010/main" val="1313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1143000"/>
          </a:xfrm>
        </p:spPr>
        <p:txBody>
          <a:bodyPr>
            <a:normAutofit/>
          </a:bodyPr>
          <a:lstStyle/>
          <a:p>
            <a:r>
              <a:rPr lang="en-US"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t>In customer, customer segmentation is the process of dividing a broad consumer or business market, normally consisting of existing and potential customers, into subgroups of consumers based on some type of shared characteristics.</a:t>
            </a:r>
          </a:p>
          <a:p>
            <a:pPr algn="just"/>
            <a:r>
              <a:rPr lang="en-US" dirty="0" smtClean="0"/>
              <a:t>A case requires to develop customer segmentation to give recommendation like saving plans, loans, wealth, management, etc. on target customers groups.</a:t>
            </a:r>
            <a:endParaRPr lang="en-IN" dirty="0"/>
          </a:p>
        </p:txBody>
      </p:sp>
    </p:spTree>
    <p:extLst>
      <p:ext uri="{BB962C8B-B14F-4D97-AF65-F5344CB8AC3E}">
        <p14:creationId xmlns:p14="http://schemas.microsoft.com/office/powerpoint/2010/main" val="4223067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ABOUT DATASET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608552"/>
          </a:xfrm>
        </p:spPr>
        <p:txBody>
          <a:bodyPr/>
          <a:lstStyle/>
          <a:p>
            <a:pPr algn="just"/>
            <a:r>
              <a:rPr lang="en-US" dirty="0" smtClean="0"/>
              <a:t>The sample Dataset summarizes the usage behavior of about 9000 active credit card holders during the last 6 months. The file is at a customer level with 18 behavioral variables.</a:t>
            </a:r>
          </a:p>
          <a:p>
            <a:pPr algn="just"/>
            <a:r>
              <a:rPr lang="en-US" dirty="0" smtClean="0"/>
              <a:t>Variables of Datasets are: Balance, Balance Frequency, Purchase, Cash Advance, Purchases Frequency, Credit Limit, Payments, Tenure, Minimum Payments, etc.</a:t>
            </a:r>
          </a:p>
        </p:txBody>
      </p:sp>
      <p:sp>
        <p:nvSpPr>
          <p:cNvPr id="4" name="Title 1"/>
          <p:cNvSpPr txBox="1">
            <a:spLocks/>
          </p:cNvSpPr>
          <p:nvPr/>
        </p:nvSpPr>
        <p:spPr>
          <a:xfrm>
            <a:off x="467544" y="26064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dirty="0" smtClean="0">
                <a:latin typeface="Times New Roman" pitchFamily="18" charset="0"/>
                <a:cs typeface="Times New Roman" pitchFamily="18" charset="0"/>
              </a:rPr>
              <a:t>ABOUT DATASET</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2666585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TECH</a:t>
            </a:r>
            <a:r>
              <a:rPr lang="en-US" dirty="0" smtClean="0">
                <a:latin typeface="Times New Roman" pitchFamily="18" charset="0"/>
                <a:cs typeface="Times New Roman" pitchFamily="18" charset="0"/>
              </a:rPr>
              <a:t> TOOLKIT USED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72816"/>
            <a:ext cx="8229600" cy="4536544"/>
          </a:xfrm>
        </p:spPr>
        <p:txBody>
          <a:bodyPr/>
          <a:lstStyle/>
          <a:p>
            <a:r>
              <a:rPr lang="en-US" b="1" dirty="0" smtClean="0"/>
              <a:t>Python:</a:t>
            </a:r>
            <a:r>
              <a:rPr lang="en-US" dirty="0" smtClean="0"/>
              <a:t> Python is  the programming language </a:t>
            </a:r>
          </a:p>
          <a:p>
            <a:pPr marL="137160" indent="0">
              <a:buNone/>
            </a:pPr>
            <a:r>
              <a:rPr lang="en-US" dirty="0" smtClean="0"/>
              <a:t>     which is used to code the project. Various</a:t>
            </a:r>
          </a:p>
          <a:p>
            <a:pPr marL="137160" indent="0">
              <a:buNone/>
            </a:pPr>
            <a:r>
              <a:rPr lang="en-US" dirty="0" smtClean="0"/>
              <a:t>     algorithms used are coded in python.</a:t>
            </a:r>
            <a:endParaRPr lang="en-US" dirty="0"/>
          </a:p>
          <a:p>
            <a:pPr marL="137160" indent="0">
              <a:buNone/>
            </a:pPr>
            <a:endParaRPr lang="en-US" dirty="0"/>
          </a:p>
          <a:p>
            <a:r>
              <a:rPr lang="en-US" b="1" dirty="0" err="1" smtClean="0"/>
              <a:t>Jupyter</a:t>
            </a:r>
            <a:r>
              <a:rPr lang="en-US" b="1" dirty="0" smtClean="0"/>
              <a:t> Notebook: </a:t>
            </a:r>
            <a:r>
              <a:rPr lang="en-US" dirty="0" err="1" smtClean="0"/>
              <a:t>Jupyter</a:t>
            </a:r>
            <a:r>
              <a:rPr lang="en-US" dirty="0" smtClean="0"/>
              <a:t> notebook is the effective IDE used for coding in python. It is very easy to use and widely used over the industry.</a:t>
            </a:r>
            <a:endParaRPr lang="en-IN"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29895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ALGORITHMS USED IN THE PROJECT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69160"/>
          </a:xfrm>
        </p:spPr>
        <p:txBody>
          <a:bodyPr/>
          <a:lstStyle/>
          <a:p>
            <a:pPr algn="just"/>
            <a:r>
              <a:rPr lang="en-US" sz="2000" dirty="0" smtClean="0"/>
              <a:t>Here we have used k-means clustering algorithm, which is part of Unsupervised Learning Algorithm.</a:t>
            </a:r>
          </a:p>
          <a:p>
            <a:pPr algn="just"/>
            <a:r>
              <a:rPr lang="en-US" sz="2000" dirty="0" smtClean="0"/>
              <a:t>It is an iterative algorithm that divides the unlabeled dataset into k different clusters in such a way that each dataset belongs only one  group that has similar properties.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501008"/>
            <a:ext cx="5976664" cy="3096344"/>
          </a:xfrm>
          <a:prstGeom prst="rect">
            <a:avLst/>
          </a:prstGeom>
        </p:spPr>
      </p:pic>
    </p:spTree>
    <p:extLst>
      <p:ext uri="{BB962C8B-B14F-4D97-AF65-F5344CB8AC3E}">
        <p14:creationId xmlns:p14="http://schemas.microsoft.com/office/powerpoint/2010/main" val="1099794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effectLst/>
                <a:latin typeface="Times New Roman" pitchFamily="18" charset="0"/>
                <a:cs typeface="Times New Roman" pitchFamily="18" charset="0"/>
              </a:rPr>
              <a:t> HOW DOES THE K-MEANS ALGORITHM WORK?</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608552"/>
          </a:xfrm>
        </p:spPr>
        <p:txBody>
          <a:bodyPr>
            <a:normAutofit/>
          </a:bodyPr>
          <a:lstStyle/>
          <a:p>
            <a:r>
              <a:rPr lang="en-US" sz="2000" b="1" dirty="0"/>
              <a:t>Step-1:</a:t>
            </a:r>
            <a:r>
              <a:rPr lang="en-US" sz="2000" dirty="0"/>
              <a:t> Select the number K to decide the number of clusters</a:t>
            </a:r>
            <a:r>
              <a:rPr lang="en-US" sz="2000" dirty="0" smtClean="0"/>
              <a:t>.</a:t>
            </a:r>
          </a:p>
          <a:p>
            <a:r>
              <a:rPr lang="en-US" sz="2000" b="1" dirty="0"/>
              <a:t>Step-2:</a:t>
            </a:r>
            <a:r>
              <a:rPr lang="en-US" sz="2000" dirty="0"/>
              <a:t> Select random K points or centroids. (It can be other from the input dataset</a:t>
            </a:r>
            <a:r>
              <a:rPr lang="en-US" sz="2000" dirty="0" smtClean="0"/>
              <a:t>).</a:t>
            </a:r>
          </a:p>
          <a:p>
            <a:r>
              <a:rPr lang="en-US" sz="2000" b="1" dirty="0"/>
              <a:t>Step-3:</a:t>
            </a:r>
            <a:r>
              <a:rPr lang="en-US" sz="2000" dirty="0"/>
              <a:t> Assign each data point to their closest centroid, which will </a:t>
            </a:r>
            <a:r>
              <a:rPr lang="en-US" sz="2000" dirty="0" smtClean="0"/>
              <a:t>form </a:t>
            </a:r>
            <a:r>
              <a:rPr lang="en-US" sz="2000" dirty="0"/>
              <a:t>the predefined K clusters</a:t>
            </a:r>
            <a:r>
              <a:rPr lang="en-US" sz="2000" dirty="0" smtClean="0"/>
              <a:t>.</a:t>
            </a:r>
          </a:p>
          <a:p>
            <a:r>
              <a:rPr lang="en-US" sz="2000" b="1" dirty="0"/>
              <a:t>Step-4:</a:t>
            </a:r>
            <a:r>
              <a:rPr lang="en-US" sz="2000" dirty="0"/>
              <a:t> Calculate the variance and place a new centroid of each cluster</a:t>
            </a:r>
            <a:r>
              <a:rPr lang="en-US" sz="2000" dirty="0" smtClean="0"/>
              <a:t>.</a:t>
            </a:r>
          </a:p>
          <a:p>
            <a:r>
              <a:rPr lang="en-US" sz="2000" b="1" dirty="0"/>
              <a:t>Step-5:</a:t>
            </a:r>
            <a:r>
              <a:rPr lang="en-US" sz="2000" dirty="0"/>
              <a:t> Repeat the third steps, which means reassign each </a:t>
            </a:r>
            <a:r>
              <a:rPr lang="en-US" sz="2000" dirty="0" smtClean="0"/>
              <a:t>data point </a:t>
            </a:r>
            <a:r>
              <a:rPr lang="en-US" sz="2000" dirty="0"/>
              <a:t>to the </a:t>
            </a:r>
            <a:r>
              <a:rPr lang="en-US" sz="2000" dirty="0" smtClean="0"/>
              <a:t>new </a:t>
            </a:r>
            <a:r>
              <a:rPr lang="en-US" sz="2000" dirty="0"/>
              <a:t>closest centroid of each cluster</a:t>
            </a:r>
            <a:r>
              <a:rPr lang="en-US" sz="2000" dirty="0" smtClean="0"/>
              <a:t>.</a:t>
            </a:r>
          </a:p>
          <a:p>
            <a:r>
              <a:rPr lang="en-US" sz="2000" b="1" dirty="0"/>
              <a:t>Step-6:</a:t>
            </a:r>
            <a:r>
              <a:rPr lang="en-US" sz="2000" dirty="0"/>
              <a:t> If any reassignment occurs, then go to step-4 else go to FINISH</a:t>
            </a:r>
            <a:r>
              <a:rPr lang="en-US" sz="2000" dirty="0" smtClean="0"/>
              <a:t>.</a:t>
            </a:r>
          </a:p>
          <a:p>
            <a:r>
              <a:rPr lang="en-US" sz="2000" b="1" dirty="0"/>
              <a:t>Step-7</a:t>
            </a:r>
            <a:r>
              <a:rPr lang="en-US" sz="2000" dirty="0"/>
              <a:t>: The model is ready.</a:t>
            </a:r>
            <a:endParaRPr lang="en-IN" sz="2000" dirty="0"/>
          </a:p>
        </p:txBody>
      </p:sp>
    </p:spTree>
    <p:extLst>
      <p:ext uri="{BB962C8B-B14F-4D97-AF65-F5344CB8AC3E}">
        <p14:creationId xmlns:p14="http://schemas.microsoft.com/office/powerpoint/2010/main" val="2440367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METHODOLOGY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72816"/>
            <a:ext cx="8229600" cy="4536544"/>
          </a:xfrm>
        </p:spPr>
        <p:txBody>
          <a:bodyPr/>
          <a:lstStyle/>
          <a:p>
            <a:r>
              <a:rPr lang="en-US" dirty="0" smtClean="0"/>
              <a:t>First </a:t>
            </a:r>
            <a:r>
              <a:rPr lang="en-US" dirty="0"/>
              <a:t>of all we will import all the necessary libraries or modules (pandas, numpy, seaborn</a:t>
            </a:r>
            <a:r>
              <a:rPr lang="en-US" dirty="0" smtClean="0"/>
              <a:t>).</a:t>
            </a:r>
          </a:p>
          <a:p>
            <a:r>
              <a:rPr lang="en-IN" dirty="0"/>
              <a:t>Data </a:t>
            </a:r>
            <a:r>
              <a:rPr lang="en-IN" dirty="0" smtClean="0"/>
              <a:t>pre-processing</a:t>
            </a:r>
          </a:p>
          <a:p>
            <a:r>
              <a:rPr lang="en-IN" dirty="0"/>
              <a:t>Exploratory Data </a:t>
            </a:r>
            <a:r>
              <a:rPr lang="en-IN" dirty="0" smtClean="0"/>
              <a:t>analysis</a:t>
            </a:r>
          </a:p>
          <a:p>
            <a:r>
              <a:rPr lang="en-IN" dirty="0"/>
              <a:t>Model Building </a:t>
            </a:r>
            <a:endParaRPr lang="en-IN" dirty="0" smtClean="0"/>
          </a:p>
          <a:p>
            <a:r>
              <a:rPr lang="en-IN" dirty="0"/>
              <a:t>Model Deployment</a:t>
            </a:r>
          </a:p>
        </p:txBody>
      </p:sp>
    </p:spTree>
    <p:extLst>
      <p:ext uri="{BB962C8B-B14F-4D97-AF65-F5344CB8AC3E}">
        <p14:creationId xmlns:p14="http://schemas.microsoft.com/office/powerpoint/2010/main" val="602173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EXPLORATORY DATA ANALYSIS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4042792" cy="4709160"/>
          </a:xfrm>
        </p:spPr>
        <p:txBody>
          <a:bodyPr/>
          <a:lstStyle/>
          <a:p>
            <a:r>
              <a:rPr lang="en-US" b="1" dirty="0" smtClean="0"/>
              <a:t>Overall Analysis</a:t>
            </a:r>
          </a:p>
          <a:p>
            <a:endParaRPr lang="en-US" dirty="0"/>
          </a:p>
          <a:p>
            <a:pPr marL="137160" indent="0">
              <a:buNone/>
            </a:pPr>
            <a:r>
              <a:rPr lang="en-US" dirty="0" smtClean="0"/>
              <a:t>The visual shows the</a:t>
            </a:r>
          </a:p>
          <a:p>
            <a:pPr marL="137160" indent="0">
              <a:buNone/>
            </a:pPr>
            <a:r>
              <a:rPr lang="en-US" dirty="0" smtClean="0"/>
              <a:t>overall analysis and it </a:t>
            </a:r>
          </a:p>
          <a:p>
            <a:pPr marL="137160" indent="0">
              <a:buNone/>
            </a:pPr>
            <a:r>
              <a:rPr lang="en-US" dirty="0" smtClean="0"/>
              <a:t>belongs to cluster 2 and</a:t>
            </a:r>
          </a:p>
          <a:p>
            <a:pPr marL="137160" indent="0">
              <a:buNone/>
            </a:pPr>
            <a:r>
              <a:rPr lang="en-US" dirty="0" smtClean="0"/>
              <a:t>the highest frequency </a:t>
            </a:r>
          </a:p>
          <a:p>
            <a:pPr marL="137160" indent="0">
              <a:buNone/>
            </a:pPr>
            <a:r>
              <a:rPr lang="en-US" dirty="0" smtClean="0"/>
              <a:t>is for 7000 and lowest for 0. </a:t>
            </a:r>
          </a:p>
          <a:p>
            <a:pPr marL="13716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132856"/>
            <a:ext cx="4084277" cy="4032448"/>
          </a:xfrm>
          <a:prstGeom prst="rect">
            <a:avLst/>
          </a:prstGeom>
        </p:spPr>
      </p:pic>
    </p:spTree>
    <p:extLst>
      <p:ext uri="{BB962C8B-B14F-4D97-AF65-F5344CB8AC3E}">
        <p14:creationId xmlns:p14="http://schemas.microsoft.com/office/powerpoint/2010/main" val="2165225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784</TotalTime>
  <Words>573</Words>
  <Application>Microsoft Office PowerPoint</Application>
  <PresentationFormat>On-screen Show (4:3)</PresentationFormat>
  <Paragraphs>59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CUSTOMER SEGMENTATION ANALYSIS</vt:lpstr>
      <vt:lpstr>PROBLEM STATEMENT</vt:lpstr>
      <vt:lpstr>INTRODUCTION</vt:lpstr>
      <vt:lpstr>ABOUT DATASET</vt:lpstr>
      <vt:lpstr>TECH TOOLKIT USED</vt:lpstr>
      <vt:lpstr>ALGORITHMS USED IN THE PROJECT</vt:lpstr>
      <vt:lpstr> HOW DOES THE K-MEANS ALGORITHM WORK?</vt:lpstr>
      <vt:lpstr>METHODOLOGY</vt:lpstr>
      <vt:lpstr>EXPLORATORY DATA ANALYSIS</vt:lpstr>
      <vt:lpstr>PowerPoint Presentation</vt:lpstr>
      <vt:lpstr>PowerPoint Presentation</vt:lpstr>
      <vt:lpstr>PowerPoint Presentation</vt:lpstr>
      <vt:lpstr>INFERENCE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Lenovo</dc:creator>
  <cp:lastModifiedBy>Lenovo</cp:lastModifiedBy>
  <cp:revision>42</cp:revision>
  <dcterms:created xsi:type="dcterms:W3CDTF">2023-04-25T04:51:54Z</dcterms:created>
  <dcterms:modified xsi:type="dcterms:W3CDTF">2023-06-26T21:23:38Z</dcterms:modified>
</cp:coreProperties>
</file>