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8" r:id="rId5"/>
    <p:sldId id="263" r:id="rId6"/>
    <p:sldId id="264" r:id="rId7"/>
    <p:sldId id="265" r:id="rId8"/>
    <p:sldId id="266" r:id="rId9"/>
    <p:sldId id="259" r:id="rId10"/>
    <p:sldId id="260" r:id="rId11"/>
    <p:sldId id="271" r:id="rId12"/>
    <p:sldId id="261" r:id="rId13"/>
    <p:sldId id="270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6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 autoAdjust="0"/>
  </p:normalViewPr>
  <p:slideViewPr>
    <p:cSldViewPr snapToGrid="0">
      <p:cViewPr>
        <p:scale>
          <a:sx n="78" d="100"/>
          <a:sy n="78" d="100"/>
        </p:scale>
        <p:origin x="-859" y="-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4" y="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0DB3-E747-4A16-8BDB-4A8B2E60609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2A6-B21B-4373-A2D7-11723D026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0DB3-E747-4A16-8BDB-4A8B2E60609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2A6-B21B-4373-A2D7-11723D026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0DB3-E747-4A16-8BDB-4A8B2E60609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2A6-B21B-4373-A2D7-11723D026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0DB3-E747-4A16-8BDB-4A8B2E60609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2A6-B21B-4373-A2D7-11723D026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0DB3-E747-4A16-8BDB-4A8B2E60609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2A6-B21B-4373-A2D7-11723D026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0DB3-E747-4A16-8BDB-4A8B2E60609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2A6-B21B-4373-A2D7-11723D026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0DB3-E747-4A16-8BDB-4A8B2E60609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2A6-B21B-4373-A2D7-11723D026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0DB3-E747-4A16-8BDB-4A8B2E60609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2A6-B21B-4373-A2D7-11723D026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0DB3-E747-4A16-8BDB-4A8B2E60609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2A6-B21B-4373-A2D7-11723D0266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0DB3-E747-4A16-8BDB-4A8B2E60609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2A6-B21B-4373-A2D7-11723D02661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0DB3-E747-4A16-8BDB-4A8B2E606095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162A6-B21B-4373-A2D7-11723D02661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C6162A6-B21B-4373-A2D7-11723D02661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FE60DB3-E747-4A16-8BDB-4A8B2E606095}" type="datetimeFigureOut">
              <a:rPr lang="en-IN" smtClean="0"/>
              <a:t>06-07-2022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intro.asp" TargetMode="External"/><Relationship Id="rId2" Type="http://schemas.openxmlformats.org/officeDocument/2006/relationships/hyperlink" Target="https://www.tutorialspoint.com/php/php_introduction.htm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aptainozlem/framingham-chd-preprocessed-data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 DISEASE PREDICTION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04293" y="4443664"/>
            <a:ext cx="4195986" cy="2292201"/>
          </a:xfrm>
        </p:spPr>
        <p:txBody>
          <a:bodyPr/>
          <a:lstStyle/>
          <a:p>
            <a:pPr algn="l"/>
            <a:r>
              <a:rPr lang="en-US" dirty="0" smtClean="0"/>
              <a:t>Submitted By,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Rejitha</a:t>
            </a:r>
            <a:r>
              <a:rPr lang="en-US" dirty="0" smtClean="0"/>
              <a:t> Ramesh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S4MCA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No: 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4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536154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5293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94" y="163666"/>
            <a:ext cx="10058400" cy="639416"/>
          </a:xfrm>
        </p:spPr>
        <p:txBody>
          <a:bodyPr/>
          <a:lstStyle/>
          <a:p>
            <a:r>
              <a:rPr lang="en-US" sz="36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FLOWCHART OF SVM</a:t>
            </a:r>
            <a:endParaRPr lang="en-IN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67" y="1053041"/>
            <a:ext cx="5088465" cy="561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0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PROJECT PIPELINE</a:t>
            </a:r>
            <a:endParaRPr lang="en-IN" sz="3600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9530"/>
            <a:ext cx="8989612" cy="497328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98" y="1238885"/>
            <a:ext cx="4643561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0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418107"/>
            <a:ext cx="10058400" cy="925663"/>
          </a:xfrm>
        </p:spPr>
        <p:txBody>
          <a:bodyPr/>
          <a:lstStyle/>
          <a:p>
            <a:r>
              <a:rPr lang="en-US" sz="36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PREPROCESSING OF DATA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85" y="2057400"/>
            <a:ext cx="9544216" cy="3928533"/>
          </a:xfrm>
        </p:spPr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dataset contains missing values in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 attributes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BPMeds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glucose,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totChol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CigsPerDay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Handle the missing data in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BPMeds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glucose,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totChol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CigsPerDay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with mean value.</a:t>
            </a:r>
            <a:endParaRPr lang="en-I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pPr lvl="1" algn="just"/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import </a:t>
            </a:r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as </a:t>
            </a:r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np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BPMeds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']=</a:t>
            </a:r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BPMeds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'].replace(</a:t>
            </a:r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np.NaN,df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BPMeds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'].mean())</a:t>
            </a:r>
          </a:p>
          <a:p>
            <a:pPr lvl="1" algn="just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[24:34]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8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67" y="2374372"/>
            <a:ext cx="8043332" cy="1143000"/>
          </a:xfrm>
        </p:spPr>
        <p:txBody>
          <a:bodyPr/>
          <a:lstStyle/>
          <a:p>
            <a:r>
              <a:rPr lang="en-US" sz="48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8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3" y="685800"/>
            <a:ext cx="9914468" cy="80433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GENDER V/S TENYEARCHD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22" y="1925106"/>
            <a:ext cx="6035145" cy="384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0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2" y="745067"/>
            <a:ext cx="10212916" cy="11684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V/S TENYEARCHD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66" y="2181755"/>
            <a:ext cx="6210301" cy="360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285" y="601134"/>
            <a:ext cx="10212916" cy="11684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CURRENTSMOKER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V/S TENYEARCHD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54" y="1977497"/>
            <a:ext cx="6949546" cy="388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7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2" y="626533"/>
            <a:ext cx="10212916" cy="11684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BPMEDS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V/S TENYEARCHD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47" y="2133071"/>
            <a:ext cx="7117820" cy="374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03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885" y="575733"/>
            <a:ext cx="10212916" cy="11684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HEARTRATE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V/S TENYEARCHD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2016655"/>
            <a:ext cx="7399867" cy="39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32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48641"/>
            <a:ext cx="10058400" cy="938254"/>
          </a:xfrm>
        </p:spPr>
        <p:txBody>
          <a:bodyPr/>
          <a:lstStyle/>
          <a:p>
            <a:r>
              <a:rPr lang="en-US" sz="36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HEART DISEASE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2122998"/>
            <a:ext cx="9136049" cy="3515802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heart is one of the main parts of the human body after the brain.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Heart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Disease is even highlighted as a silent killer which leads to the death of the person without obvious symptoms. 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early diagnosis of heart disease plays a vital role in making decisions on lifestyle changes in high-risk patients and in turn reduces the complications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project aims to predict future Heart Disease by analyzing data of patients which classifies whether they have heart disease or not using machine-learning algorithm. </a:t>
            </a:r>
            <a:endParaRPr lang="en-I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19" y="609600"/>
            <a:ext cx="10212916" cy="11684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FEATURES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1862667"/>
            <a:ext cx="9899649" cy="4207933"/>
          </a:xfrm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Demographic: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Gender: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male or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Age: Age of the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Behavioral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Current Smoker: whether or not the patient is a current smoker 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Cigs Per Day: the number of cigarettes that the person smoked on average in one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day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46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719667"/>
            <a:ext cx="9281582" cy="5418666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Information on medical history: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BP Meds: whether or not the patient was on blood pressure medication 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Prevalent Stroke: whether or not the patient had previously had a stroke 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Prevalent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Hyp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whether or not the patient was hypertensive 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Diabetes: whether or not the patient had diabetes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Information on current medical condition: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Chol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total cholesterol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 BP: systolic blood pressure 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BP: diastolic blood pressure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Body Mass Index 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Heart Rate: heart rate 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Glucose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glucose level </a:t>
            </a:r>
          </a:p>
        </p:txBody>
      </p:sp>
    </p:spTree>
    <p:extLst>
      <p:ext uri="{BB962C8B-B14F-4D97-AF65-F5344CB8AC3E}">
        <p14:creationId xmlns:p14="http://schemas.microsoft.com/office/powerpoint/2010/main" val="7435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864" y="797668"/>
            <a:ext cx="9638671" cy="100573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RESULT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017" y="1456267"/>
            <a:ext cx="9450915" cy="4927599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model has an accuracy of 85.92% using the parameters. The accuracy, confusion matrix and classification report are:</a:t>
            </a:r>
            <a:endParaRPr lang="en-I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28" y="2996119"/>
            <a:ext cx="8246725" cy="325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4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33" y="524934"/>
            <a:ext cx="9889068" cy="11684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UI DESIGN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1473200"/>
            <a:ext cx="9078382" cy="5173133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Home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endParaRPr lang="en-IN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Lenovo\Pictures\Screenshots\Screenshot (116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2" y="1989667"/>
            <a:ext cx="8525934" cy="4521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93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885" y="612843"/>
            <a:ext cx="9577916" cy="5957291"/>
          </a:xfrm>
        </p:spPr>
        <p:txBody>
          <a:bodyPr/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</a:t>
            </a:r>
            <a:r>
              <a:rPr lang="en-US" sz="2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UI Design</a:t>
            </a:r>
            <a:endParaRPr lang="en-US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:\Users\Lenovo\Pictures\Screenshots\Screenshot (120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85" y="1468877"/>
            <a:ext cx="9116835" cy="4756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4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749030"/>
            <a:ext cx="9951349" cy="904672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953" y="2217906"/>
            <a:ext cx="9027270" cy="3336587"/>
          </a:xfrm>
        </p:spPr>
        <p:txBody>
          <a:bodyPr>
            <a:norm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SVM is used for heart disease prediction.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Various features were trained using the algorithm 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Predictions were made based on the inputs given.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model gives 85.92% accuracy and predict the result.</a:t>
            </a:r>
          </a:p>
          <a:p>
            <a:pPr marL="571500" indent="-571500">
              <a:buFont typeface="Arial" pitchFamily="34" charset="0"/>
              <a:buChar char="•"/>
            </a:pPr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64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47" y="739301"/>
            <a:ext cx="10212916" cy="104194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Future work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110902"/>
            <a:ext cx="8861851" cy="3667328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 the Actual disease.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incorporated with another diseases like lung disease.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developed as a mobile application.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56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38" y="914400"/>
            <a:ext cx="10212916" cy="97384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634" y="2042809"/>
            <a:ext cx="9717886" cy="4289897"/>
          </a:xfrm>
        </p:spPr>
        <p:txBody>
          <a:bodyPr>
            <a:normAutofit fontScale="92500" lnSpcReduction="20000"/>
          </a:bodyPr>
          <a:lstStyle/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Rahul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Katarya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Polipireddy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Srinivas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(2020), IEEE, Predicting Heart Disease at Early Stages using Machine Learning: A Survey.</a:t>
            </a:r>
            <a:endParaRPr lang="en-IN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Cincy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Raju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Philipsy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Siji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Chacko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 Padma Suresh,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 (2018), IEEE, A Survey on Predicting Heart Disease using Data Mining Techniques.</a:t>
            </a:r>
            <a:endParaRPr lang="en-IN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Archana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Singh,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Rakesh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(2020), IEEE, Heart Disease Prediction Using Machine Learning Algorithms.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IN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6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https://www.tutorialspoint.com/php/php_introduction.htm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endParaRPr lang="en-IN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6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https://www.w3schools.com/python/python_intro.asp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</a:t>
            </a:r>
            <a:endParaRPr lang="en-IN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821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66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IN" sz="36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4946"/>
            <a:ext cx="10160000" cy="4595853"/>
          </a:xfrm>
        </p:spPr>
        <p:txBody>
          <a:bodyPr/>
          <a:lstStyle/>
          <a:p>
            <a:pPr indent="-342900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major challenge in heart disease is its detection.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indent="-342900"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instruments available which can predict heart disease but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either 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expensive or are not efficient to calculate chance of heart disease in human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-342900"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Early detection of cardiac diseases can decrease the mortality rate and overall complications.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715" y="548713"/>
            <a:ext cx="10058400" cy="671221"/>
          </a:xfrm>
        </p:spPr>
        <p:txBody>
          <a:bodyPr/>
          <a:lstStyle/>
          <a:p>
            <a:r>
              <a:rPr lang="en-US" sz="36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SUPPORTING LITERATURE 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0587" y="2033081"/>
            <a:ext cx="9206595" cy="3725693"/>
          </a:xfrm>
        </p:spPr>
        <p:txBody>
          <a:bodyPr>
            <a:normAutofit/>
          </a:bodyPr>
          <a:lstStyle/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78336"/>
              </p:ext>
            </p:extLst>
          </p:nvPr>
        </p:nvGraphicFramePr>
        <p:xfrm>
          <a:off x="418290" y="1721794"/>
          <a:ext cx="10749063" cy="474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33"/>
                <a:gridCol w="2626468"/>
                <a:gridCol w="3044758"/>
                <a:gridCol w="1021404"/>
                <a:gridCol w="3200400"/>
              </a:tblGrid>
              <a:tr h="645023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Sl</a:t>
                      </a:r>
                      <a:r>
                        <a:rPr lang="en-US" baseline="0" dirty="0" smtClean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Journal Name/Publisher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Summary</a:t>
                      </a:r>
                      <a:endParaRPr lang="en-IN" dirty="0"/>
                    </a:p>
                  </a:txBody>
                  <a:tcPr/>
                </a:tc>
              </a:tr>
              <a:tr h="15398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Predicting Heart Disease at Early Stages using Machine Learning: A Survey.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International Conference on Advanced Computing and Communication System (ICACCS).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SVM algorithm is used.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SVM predicted the disease with 92.22% accuracy.</a:t>
                      </a: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0734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Survey on Predicting Heart Disease using Data Mining Techniques.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IEEE Conference on Emerging Devices and Smart Systems (ICEDSS).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SVM algorithm is used.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SVM predicted the disease with 99.3% accuracy.</a:t>
                      </a: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511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Heart Disease Prediction Using Machine using Machine Learning Algorithm.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International Conference on Electrical and Electronics Engineering (ICE3-2020).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SVM algorithm is used.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SVM predicted the disease with 83% accuracy.</a:t>
                      </a: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958" y="644055"/>
            <a:ext cx="10153816" cy="739471"/>
          </a:xfrm>
        </p:spPr>
        <p:txBody>
          <a:bodyPr/>
          <a:lstStyle/>
          <a:p>
            <a:r>
              <a:rPr lang="en-US" sz="36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DATASET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1995777"/>
            <a:ext cx="9796007" cy="3643023"/>
          </a:xfrm>
        </p:spPr>
        <p:txBody>
          <a:bodyPr/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1.   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Source of Dataset</a:t>
            </a:r>
          </a:p>
          <a:p>
            <a:endParaRPr lang="en-US" b="1" u="sng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dataset is “framingham.csv”. The dataset is downloaded from reliable source kaggle.com. It contains sufficient parameters to predict the model. 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https://www.kaggle.com/datasets/captainozlem/framingham-chd-preprocessed-data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40036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06449"/>
            <a:ext cx="9144000" cy="4732351"/>
          </a:xfrm>
        </p:spPr>
        <p:txBody>
          <a:bodyPr/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2.   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Basic Description About </a:t>
            </a:r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ataset</a:t>
            </a:r>
          </a:p>
          <a:p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dataset used for Heart disease prediction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dataset is “framingham.csv”. This dataset consists of various attributes like gender, age, current smoker, BP meds, heart rate…etc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dataset provides the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patients information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includes over 4,000 records and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attributes. Variables each attribute is a potential risk factor. 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classification goal is to predict whether the patient has 10-year risk of future coronary heart disease (CHD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9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272" y="222637"/>
            <a:ext cx="9859617" cy="6440556"/>
          </a:xfrm>
        </p:spPr>
        <p:txBody>
          <a:bodyPr/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3.   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Feature List &amp; Class of The Dataset</a:t>
            </a:r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453744"/>
              </p:ext>
            </p:extLst>
          </p:nvPr>
        </p:nvGraphicFramePr>
        <p:xfrm>
          <a:off x="564543" y="900419"/>
          <a:ext cx="10392354" cy="5782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6960"/>
                <a:gridCol w="2299196"/>
                <a:gridCol w="4866198"/>
              </a:tblGrid>
              <a:tr h="228187"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</a:tr>
              <a:tr h="228187"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Gender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Numerical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l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Gender of the patient.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</a:tr>
              <a:tr h="228187"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Numerical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Age of the patient.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</a:tr>
              <a:tr h="348459"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Education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Numerical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further information provided.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</a:tr>
              <a:tr h="348459"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Current Smoker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Numerical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Whether or not the patient is a current </a:t>
                      </a:r>
                      <a:r>
                        <a:rPr lang="en-IN" sz="11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smoker</a:t>
                      </a: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</a:tr>
              <a:tr h="589005"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Cigs Per Day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Numerical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number of cigarettes that the person smoked </a:t>
                      </a:r>
                      <a:r>
                        <a:rPr lang="en-IN" sz="11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on </a:t>
                      </a: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average in one day.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</a:tr>
              <a:tr h="468732"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BP Meds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Numerical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Whether or not the patient was on blood pressure medication.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</a:tr>
              <a:tr h="468732"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Prevalent Stroke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Numerical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Whether or not the patient had previously had a stroke.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</a:tr>
              <a:tr h="348459"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Prevalent </a:t>
                      </a:r>
                      <a:r>
                        <a:rPr lang="en-IN" sz="1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Hyp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Numerical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Whether or not the patient was hypertensive.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</a:tr>
              <a:tr h="348459"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Diabetes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Numerical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Whether or not the patient had diabetes.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</a:tr>
              <a:tr h="348459"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 Chol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Numerical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 cholesterol level of patient.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</a:tr>
              <a:tr h="348459"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 BP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Numerical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Systolic blood pressure of patient.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</a:tr>
              <a:tr h="348459"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Dia</a:t>
                      </a: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BP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Numerical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Diastolic blood pressure of patient.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</a:tr>
              <a:tr h="228187"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BMI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Numerical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Body Mass Index of patient.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</a:tr>
              <a:tr h="228187"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Heart Rate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Numerical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Heart rate of patient.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</a:tr>
              <a:tr h="228187"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Glucose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Numerical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Glucose level of patient.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</a:tr>
              <a:tr h="348459"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 year risk of coronary heart disease (CHD)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Numerical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  <a:tc>
                  <a:txBody>
                    <a:bodyPr/>
                    <a:lstStyle/>
                    <a:p>
                      <a:pPr marL="27305" marR="48260" indent="402590" algn="just">
                        <a:lnSpc>
                          <a:spcPct val="146000"/>
                        </a:lnSpc>
                        <a:spcAft>
                          <a:spcPts val="765"/>
                        </a:spcAft>
                      </a:pPr>
                      <a:r>
                        <a:rPr lang="en-IN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Binary: “1”, means “Yes”, “0” means “No”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9953" marR="2995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85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131" y="508884"/>
            <a:ext cx="10058400" cy="795130"/>
          </a:xfrm>
        </p:spPr>
        <p:txBody>
          <a:bodyPr/>
          <a:lstStyle/>
          <a:p>
            <a:r>
              <a:rPr lang="en-US" sz="36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IDENTIFYING AND ANALYSIS OF ALGORITH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2083242"/>
            <a:ext cx="9318929" cy="355555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Various standard machine learning algorithms are used to predict Heart. 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Among the selected algorithms, the Support Vector Machine provided the best accuracy. 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Support Vector Machine or SVM is one of the most popular Supervised Learning algorithms, which is used for Classification as well as Regression problems. </a:t>
            </a:r>
            <a:endParaRPr lang="en-I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8961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SUPPORT VECTOR MACHINE</a:t>
            </a:r>
            <a:endParaRPr lang="en-IN" sz="3600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1092"/>
            <a:ext cx="10160000" cy="46197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directed study model that classifies by separating the objects using a hyperplane.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both classification and regression.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hyperplanes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drawn with the help of the margins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 is to maximize the distance between the hyperplane and the margin.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 of SVM is that it can distinguish linear and non linear objects.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9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1539</TotalTime>
  <Words>1088</Words>
  <Application>Microsoft Office PowerPoint</Application>
  <PresentationFormat>Custom</PresentationFormat>
  <Paragraphs>205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Adjacency</vt:lpstr>
      <vt:lpstr>HEART DISEASE PREDICTION</vt:lpstr>
      <vt:lpstr>HEART DISEASE</vt:lpstr>
      <vt:lpstr>PROBLEM DEFINITION</vt:lpstr>
      <vt:lpstr>SUPPORTING LITERATURE </vt:lpstr>
      <vt:lpstr>DATASET</vt:lpstr>
      <vt:lpstr>PowerPoint Presentation</vt:lpstr>
      <vt:lpstr>PowerPoint Presentation</vt:lpstr>
      <vt:lpstr>IDENTIFYING AND ANALYSIS OF ALGORITH</vt:lpstr>
      <vt:lpstr>SUPPORT VECTOR MACHINE</vt:lpstr>
      <vt:lpstr>PowerPoint Presentation</vt:lpstr>
      <vt:lpstr>FLOWCHART OF SVM</vt:lpstr>
      <vt:lpstr>PROPOSED PROJECT PIPELINE</vt:lpstr>
      <vt:lpstr>PREPROCESSING OF DATA</vt:lpstr>
      <vt:lpstr>DATA VISUALIZATION</vt:lpstr>
      <vt:lpstr>GENDER V/S TENYEARCHD</vt:lpstr>
      <vt:lpstr>AGE V/S TENYEARCHD</vt:lpstr>
      <vt:lpstr>CURRENTSMOKER V/S TENYEARCHD</vt:lpstr>
      <vt:lpstr>BPMEDS V/S TENYEARCHD</vt:lpstr>
      <vt:lpstr>HEARTRATE V/S TENYEARCHD</vt:lpstr>
      <vt:lpstr>FEATURES</vt:lpstr>
      <vt:lpstr>PowerPoint Presentation</vt:lpstr>
      <vt:lpstr>RESULT</vt:lpstr>
      <vt:lpstr>UI DESIGN</vt:lpstr>
      <vt:lpstr>PowerPoint Presentation</vt:lpstr>
      <vt:lpstr>   CONCLUSION </vt:lpstr>
      <vt:lpstr>      Future work </vt:lpstr>
      <vt:lpstr>    references 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</dc:title>
  <dc:creator>HP</dc:creator>
  <cp:lastModifiedBy>Lenovo</cp:lastModifiedBy>
  <cp:revision>80</cp:revision>
  <dcterms:created xsi:type="dcterms:W3CDTF">2022-02-12T14:37:31Z</dcterms:created>
  <dcterms:modified xsi:type="dcterms:W3CDTF">2022-07-06T17:09:43Z</dcterms:modified>
</cp:coreProperties>
</file>