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263" r:id="rId3"/>
    <p:sldId id="291" r:id="rId4"/>
    <p:sldId id="292" r:id="rId5"/>
    <p:sldId id="293" r:id="rId6"/>
    <p:sldId id="294" r:id="rId7"/>
    <p:sldId id="284" r:id="rId8"/>
    <p:sldId id="279" r:id="rId9"/>
    <p:sldId id="280" r:id="rId10"/>
    <p:sldId id="285" r:id="rId11"/>
    <p:sldId id="283" r:id="rId12"/>
    <p:sldId id="286" r:id="rId13"/>
    <p:sldId id="281" r:id="rId14"/>
    <p:sldId id="274" r:id="rId15"/>
    <p:sldId id="275" r:id="rId16"/>
    <p:sldId id="272" r:id="rId17"/>
    <p:sldId id="287" r:id="rId18"/>
    <p:sldId id="289" r:id="rId19"/>
    <p:sldId id="276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71C74BB-DE7E-424E-AB67-95315964A559}">
          <p14:sldIdLst>
            <p14:sldId id="261"/>
            <p14:sldId id="263"/>
            <p14:sldId id="291"/>
            <p14:sldId id="292"/>
            <p14:sldId id="293"/>
            <p14:sldId id="294"/>
            <p14:sldId id="284"/>
            <p14:sldId id="279"/>
            <p14:sldId id="280"/>
            <p14:sldId id="285"/>
            <p14:sldId id="283"/>
            <p14:sldId id="286"/>
            <p14:sldId id="281"/>
            <p14:sldId id="274"/>
            <p14:sldId id="275"/>
            <p14:sldId id="272"/>
            <p14:sldId id="287"/>
            <p14:sldId id="289"/>
            <p14:sldId id="276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48" userDrawn="1">
          <p15:clr>
            <a:srgbClr val="A4A3A4"/>
          </p15:clr>
        </p15:guide>
        <p15:guide id="2" pos="1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D8E"/>
    <a:srgbClr val="436FC1"/>
    <a:srgbClr val="A2A4A4"/>
    <a:srgbClr val="5999D3"/>
    <a:srgbClr val="254175"/>
    <a:srgbClr val="6D6868"/>
    <a:srgbClr val="005296"/>
    <a:srgbClr val="00589F"/>
    <a:srgbClr val="005FA8"/>
    <a:srgbClr val="005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6208"/>
  </p:normalViewPr>
  <p:slideViewPr>
    <p:cSldViewPr snapToGrid="0" snapToObjects="1" showGuides="1">
      <p:cViewPr varScale="1">
        <p:scale>
          <a:sx n="82" d="100"/>
          <a:sy n="82" d="100"/>
        </p:scale>
        <p:origin x="499" y="77"/>
      </p:cViewPr>
      <p:guideLst>
        <p:guide orient="horz" pos="3748"/>
        <p:guide pos="1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2014625906912284"/>
          <c:y val="1.2371710301615305E-2"/>
          <c:w val="0.71093131134602616"/>
          <c:h val="0.87361942957693195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Churner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dLbl>
              <c:idx val="0"/>
              <c:layout>
                <c:manualLayout>
                  <c:x val="-4.4762767903991033E-3"/>
                  <c:y val="8.491115079166294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defRPr>
                    </a:pPr>
                    <a:fld id="{6802BC45-B036-4AAF-A713-1E49FDF6E8B4}" type="VALUE">
                      <a:rPr lang="en-US" sz="16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>
                          <a:outerShdw blurRad="50800" dist="38100" algn="l" rotWithShape="0">
                            <a:prstClr val="black">
                              <a:alpha val="40000"/>
                            </a:prstClr>
                          </a:outerShdw>
                        </a:effectLst>
                      </a:rPr>
                      <a:pPr>
                        <a:defRPr>
                          <a:ln>
                            <a:solidFill>
                              <a:schemeClr val="bg1"/>
                            </a:solidFill>
                          </a:ln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ln>
                        <a:solidFill>
                          <a:schemeClr val="bg1"/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en-I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320951630598371"/>
                      <c:h val="7.0684148822465986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5733-4547-8A95-D17E83C7E6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0.00%</c:formatCode>
                <c:ptCount val="1"/>
                <c:pt idx="0">
                  <c:v>0.16839999999999999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33-4547-8A95-D17E83C7E6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Non-Churner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5733-4547-8A95-D17E83C7E6D7}"/>
              </c:ext>
            </c:extLst>
          </c:dPt>
          <c:dLbls>
            <c:dLbl>
              <c:idx val="0"/>
              <c:layout>
                <c:manualLayout>
                  <c:x val="1.1398879967404246E-2"/>
                  <c:y val="0.2185534522472279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bg1"/>
                      </a:solidFill>
                      <a:effectLst>
                        <a:outerShdw blurRad="50800" dist="38100" algn="l" rotWithShape="0">
                          <a:prstClr val="black">
                            <a:alpha val="40000"/>
                          </a:prst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733-4547-8A95-D17E83C7E6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0.00%</c:formatCode>
                <c:ptCount val="1"/>
                <c:pt idx="0">
                  <c:v>0.83160000000000001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733-4547-8A95-D17E83C7E6D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07700223"/>
        <c:axId val="107698783"/>
        <c:axId val="1931511615"/>
      </c:bar3DChart>
      <c:catAx>
        <c:axId val="1077002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7698783"/>
        <c:crosses val="autoZero"/>
        <c:auto val="1"/>
        <c:lblAlgn val="ctr"/>
        <c:lblOffset val="100"/>
        <c:noMultiLvlLbl val="0"/>
      </c:catAx>
      <c:valAx>
        <c:axId val="107698783"/>
        <c:scaling>
          <c:orientation val="minMax"/>
        </c:scaling>
        <c:delete val="1"/>
        <c:axPos val="l"/>
        <c:numFmt formatCode="0.00%" sourceLinked="1"/>
        <c:majorTickMark val="out"/>
        <c:minorTickMark val="none"/>
        <c:tickLblPos val="nextTo"/>
        <c:crossAx val="107700223"/>
        <c:crosses val="autoZero"/>
        <c:crossBetween val="between"/>
      </c:valAx>
      <c:serAx>
        <c:axId val="1931511615"/>
        <c:scaling>
          <c:orientation val="minMax"/>
        </c:scaling>
        <c:delete val="1"/>
        <c:axPos val="b"/>
        <c:majorTickMark val="out"/>
        <c:minorTickMark val="none"/>
        <c:tickLblPos val="nextTo"/>
        <c:crossAx val="107698783"/>
        <c:crosses val="autoZero"/>
      </c:ser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>
          <a:outerShdw dist="50800" dir="5400000" algn="ctr" rotWithShape="0">
            <a:srgbClr val="000000">
              <a:alpha val="43137"/>
            </a:srgbClr>
          </a:outerShdw>
        </a:effectLst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5452128444881891"/>
          <c:y val="9.0773431916004427E-2"/>
          <c:w val="0.81171702755905517"/>
          <c:h val="0.77054522818988502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Importance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/>
              <a:lightRig rig="threePt" dir="t"/>
            </a:scene3d>
            <a:sp3d prstMaterial="plastic"/>
          </c:spPr>
          <c:invertIfNegative val="0"/>
          <c:cat>
            <c:strRef>
              <c:f>Sheet1!$A$2:$A$6</c:f>
              <c:strCache>
                <c:ptCount val="5"/>
                <c:pt idx="0">
                  <c:v>Loyalty_Score</c:v>
                </c:pt>
                <c:pt idx="1">
                  <c:v>Gender_Male</c:v>
                </c:pt>
                <c:pt idx="2">
                  <c:v>CC_Agent_Score</c:v>
                </c:pt>
                <c:pt idx="3">
                  <c:v>Complain_ly_1.0</c:v>
                </c:pt>
                <c:pt idx="4">
                  <c:v>Tenure_Group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3.3748E-2</c:v>
                </c:pt>
                <c:pt idx="1">
                  <c:v>3.3792000000000003E-2</c:v>
                </c:pt>
                <c:pt idx="2">
                  <c:v>3.4502999999999999E-2</c:v>
                </c:pt>
                <c:pt idx="3">
                  <c:v>6.4297999999999994E-2</c:v>
                </c:pt>
                <c:pt idx="4">
                  <c:v>6.5142000000000005E-2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24-4349-A36F-3463F16392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41641647"/>
        <c:axId val="1641642607"/>
        <c:axId val="0"/>
      </c:bar3DChart>
      <c:catAx>
        <c:axId val="16416416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641642607"/>
        <c:crosses val="autoZero"/>
        <c:auto val="1"/>
        <c:lblAlgn val="ctr"/>
        <c:lblOffset val="100"/>
        <c:noMultiLvlLbl val="0"/>
      </c:catAx>
      <c:valAx>
        <c:axId val="1641642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16416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896B-F54D-CB4E-8E1F-E922CD267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9CB30-EEA7-6C48-BA49-131675470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C9555-C9B4-D94D-A6AC-7000721C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0B8D3-9A29-B64E-B444-0F0A1CB1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229D4-3156-F845-AAA9-9F4AAF57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3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F07356-A34D-4F4D-A489-BAAA1D2552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25" t="12803" r="7288" b="46015"/>
          <a:stretch/>
        </p:blipFill>
        <p:spPr>
          <a:xfrm>
            <a:off x="0" y="0"/>
            <a:ext cx="12192000" cy="36168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B503D70-FF35-A949-A3D8-E63C868F36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686" t="451" r="7375" b="1"/>
          <a:stretch/>
        </p:blipFill>
        <p:spPr>
          <a:xfrm rot="20436793">
            <a:off x="-188402" y="2374729"/>
            <a:ext cx="13432426" cy="5601308"/>
          </a:xfrm>
          <a:custGeom>
            <a:avLst/>
            <a:gdLst>
              <a:gd name="connsiteX0" fmla="*/ 12359125 w 13432426"/>
              <a:gd name="connsiteY0" fmla="*/ 0 h 5601308"/>
              <a:gd name="connsiteX1" fmla="*/ 13432426 w 13432426"/>
              <a:gd name="connsiteY1" fmla="*/ 377691 h 5601308"/>
              <a:gd name="connsiteX2" fmla="*/ 13432426 w 13432426"/>
              <a:gd name="connsiteY2" fmla="*/ 778593 h 5601308"/>
              <a:gd name="connsiteX3" fmla="*/ 11735330 w 13432426"/>
              <a:gd name="connsiteY3" fmla="*/ 5601308 h 5601308"/>
              <a:gd name="connsiteX4" fmla="*/ 9605975 w 13432426"/>
              <a:gd name="connsiteY4" fmla="*/ 5601308 h 5601308"/>
              <a:gd name="connsiteX5" fmla="*/ 0 w 13432426"/>
              <a:gd name="connsiteY5" fmla="*/ 2221001 h 5601308"/>
              <a:gd name="connsiteX6" fmla="*/ 781562 w 13432426"/>
              <a:gd name="connsiteY6" fmla="*/ 0 h 560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2426" h="5601308">
                <a:moveTo>
                  <a:pt x="12359125" y="0"/>
                </a:moveTo>
                <a:lnTo>
                  <a:pt x="13432426" y="377691"/>
                </a:lnTo>
                <a:lnTo>
                  <a:pt x="13432426" y="778593"/>
                </a:lnTo>
                <a:lnTo>
                  <a:pt x="11735330" y="5601308"/>
                </a:lnTo>
                <a:lnTo>
                  <a:pt x="9605975" y="5601308"/>
                </a:lnTo>
                <a:lnTo>
                  <a:pt x="0" y="2221001"/>
                </a:lnTo>
                <a:lnTo>
                  <a:pt x="781562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9360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8BA7AC-F33E-C740-BF8D-F8385FEFA6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25" t="16383" r="11065" b="12297"/>
          <a:stretch/>
        </p:blipFill>
        <p:spPr>
          <a:xfrm>
            <a:off x="0" y="0"/>
            <a:ext cx="113284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2832F23-5F8E-C24A-924C-295E5E3C0658}"/>
              </a:ext>
            </a:extLst>
          </p:cNvPr>
          <p:cNvSpPr/>
          <p:nvPr userDrawn="1"/>
        </p:nvSpPr>
        <p:spPr>
          <a:xfrm>
            <a:off x="10778066" y="5338233"/>
            <a:ext cx="1130300" cy="1130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2580000" sx="104000" sy="10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4B41FC5-8BC2-BB44-AC5B-4D88A06355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62216" y="5520267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43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832F23-5F8E-C24A-924C-295E5E3C0658}"/>
              </a:ext>
            </a:extLst>
          </p:cNvPr>
          <p:cNvSpPr/>
          <p:nvPr userDrawn="1"/>
        </p:nvSpPr>
        <p:spPr>
          <a:xfrm>
            <a:off x="10778066" y="5338233"/>
            <a:ext cx="1130300" cy="1130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2580000" sx="104000" sy="10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4B41FC5-8BC2-BB44-AC5B-4D88A06355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2216" y="5520267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64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1018-2976-AA49-A740-DDC5D6D7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3960F-3B9D-134F-920F-56EC4DE5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9E991-8828-2049-9393-950FD703A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D5707-B915-DA47-9178-0C1ABADB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4392B-A7E4-D143-BD60-F9538421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51E37-109A-B343-B780-F7233ACA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0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2277-4EFA-E743-8BB3-E6C403E66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D57E5-3218-D44D-89DB-D869107F7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F2D83-EAB4-CA44-A7F7-C18A4A715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5B392-C1F3-764E-9AA3-457044F1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4A54A-FF07-7C48-999A-67D71B4B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8022A-1337-0B44-AEA8-E4615BE3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58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3C27-9C65-3E45-873D-7188A540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68386-7936-D842-93AB-FC92510A5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51898-E20A-7241-B4F6-77B54730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5934C-A9FF-B24C-8179-DD4A08F8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2683F-F7E4-5848-A263-3A612EE6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80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2FD4F-C622-364D-BAB7-1FCE29216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6E67C-1202-244C-8382-954898328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55452-BB22-FC4D-B6DC-D4C0270D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DABA5-026E-9641-AAB0-00A2093D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73DA-7F7F-9343-A113-D4F5DF98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6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2A24-3BCF-104F-B2B4-808FFA12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9C088-CD2E-5547-B2FF-83C53C83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FA407-11D9-5947-BBF3-D9FAD7D3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7F927-7DAC-9341-842B-0FD264B3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5873C-CF74-1049-BA6C-9C81E0EE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7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A87C-251F-CB4D-AA3C-16067809D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BE4E9-9A6A-714C-9DDC-E4500738C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49ECF-C4D9-6E4A-840B-E852BB7D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AB227-288D-904A-95BB-5BE98828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B549-73B6-8C4B-B667-111ADF17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1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7E6A-42EF-944F-A701-188B72DA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11A28-F85A-CD49-95B6-8BDD3110B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70336-DDE3-E147-AAC4-D175A5EE4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FC7F5-0F77-CC4E-A7F3-E09E89CD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B59C2-A178-754D-898A-11EDEB4AD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72E9B-7AC7-E942-A5A8-7CF1D9F2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3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D4EE-9647-124A-A396-2CD16418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BC021-8473-1247-A0A3-6E92389A5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61C68-B174-6F42-A27E-E6DFD2819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A13931-4430-B94E-B071-1A9E67B5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A3A001-AFF5-8242-A49C-787813881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47992-8148-4B4B-88CE-1BD94B62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778456-4CE9-8E47-A1D5-F506F16D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1E0FB-33FF-614D-A183-66470F06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6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ACE1-36CE-3A43-83D4-971EE0EF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4C53A-F68C-C543-B6B1-7918BAF3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ACA56-584B-8249-9BAB-AD509316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22BB5-F0BF-C94C-BF58-AFC82296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B40D476-EEF5-7540-AF03-C95B5E3AB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25" t="16383" r="11065" b="12297"/>
          <a:stretch/>
        </p:blipFill>
        <p:spPr>
          <a:xfrm>
            <a:off x="0" y="0"/>
            <a:ext cx="11328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0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B40D476-EEF5-7540-AF03-C95B5E3AB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619" t="13182" r="3002" b="757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4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9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80D5B3-FA64-FD40-A370-F37EF9C6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7060-FA86-7942-99EC-88B397F15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D0105-0DFD-3F40-AA87-1642704DF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2BF8E-211B-9C43-825C-0671E50D7E39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3CF04-95E7-7144-8A2B-1D7ADE927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8691-866E-CF46-9919-541469EDC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5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7" r:id="rId8"/>
    <p:sldLayoutId id="2147483673" r:id="rId9"/>
    <p:sldLayoutId id="2147483675" r:id="rId10"/>
    <p:sldLayoutId id="2147483674" r:id="rId11"/>
    <p:sldLayoutId id="2147483676" r:id="rId12"/>
    <p:sldLayoutId id="2147483668" r:id="rId13"/>
    <p:sldLayoutId id="2147483669" r:id="rId14"/>
    <p:sldLayoutId id="2147483670" r:id="rId15"/>
    <p:sldLayoutId id="214748367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29C9A12-266A-D47D-EED8-E23DF3EC1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453955">
            <a:off x="4049658" y="2744436"/>
            <a:ext cx="4092683" cy="23132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8621ED-814E-F441-93A2-B7DC230A7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152" y="6137847"/>
            <a:ext cx="2540209" cy="4962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890AA6-3288-7A41-9F48-31D099259D5C}"/>
              </a:ext>
            </a:extLst>
          </p:cNvPr>
          <p:cNvSpPr txBox="1"/>
          <p:nvPr/>
        </p:nvSpPr>
        <p:spPr>
          <a:xfrm>
            <a:off x="1413125" y="551819"/>
            <a:ext cx="9365748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Churn Prediction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740E41-0F8D-4151-979A-4270FBA95E57}"/>
              </a:ext>
            </a:extLst>
          </p:cNvPr>
          <p:cNvSpPr txBox="1"/>
          <p:nvPr/>
        </p:nvSpPr>
        <p:spPr>
          <a:xfrm>
            <a:off x="9168568" y="4287796"/>
            <a:ext cx="24228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indent="0" algn="just"/>
            <a:r>
              <a:rPr lang="en-IN" sz="2800" b="1" dirty="0">
                <a:solidFill>
                  <a:srgbClr val="FF0000"/>
                </a:solidFill>
              </a:rPr>
              <a:t>Presented By :</a:t>
            </a:r>
          </a:p>
          <a:p>
            <a:pPr marL="25400" indent="0" algn="just"/>
            <a:r>
              <a:rPr lang="en-IN" sz="2800" b="1" dirty="0">
                <a:solidFill>
                  <a:srgbClr val="FF0000"/>
                </a:solidFill>
              </a:rPr>
              <a:t>Rejin CR</a:t>
            </a:r>
          </a:p>
          <a:p>
            <a:pPr marL="25400" indent="0" algn="just"/>
            <a:r>
              <a:rPr lang="en-IN" sz="2800" b="1" dirty="0">
                <a:solidFill>
                  <a:srgbClr val="FF0000"/>
                </a:solidFill>
              </a:rPr>
              <a:t>28-03-2025</a:t>
            </a:r>
          </a:p>
          <a:p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21083F-702B-839C-985B-E7A58609642D}"/>
              </a:ext>
            </a:extLst>
          </p:cNvPr>
          <p:cNvSpPr txBox="1"/>
          <p:nvPr/>
        </p:nvSpPr>
        <p:spPr>
          <a:xfrm>
            <a:off x="1559959" y="1436249"/>
            <a:ext cx="9365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Data-Driven</a:t>
            </a:r>
            <a:r>
              <a:rPr lang="en-IN" sz="2800" b="0" i="0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en-IN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Retention</a:t>
            </a:r>
            <a:r>
              <a:rPr lang="en-IN" sz="2800" b="0" i="0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en-IN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en-US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4503C88-658D-F711-B88C-2729D2AB2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95892">
            <a:off x="4109967" y="2608657"/>
            <a:ext cx="4224581" cy="23878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5227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6839D-9BE1-3512-014A-0F95B2C7C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2CF6819-A263-3AA0-249A-433F36F6817C}"/>
              </a:ext>
            </a:extLst>
          </p:cNvPr>
          <p:cNvSpPr/>
          <p:nvPr/>
        </p:nvSpPr>
        <p:spPr>
          <a:xfrm>
            <a:off x="0" y="0"/>
            <a:ext cx="11299371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i="0" dirty="0">
                <a:solidFill>
                  <a:srgbClr val="F8FAFF"/>
                </a:solidFill>
                <a:effectLst/>
                <a:latin typeface="DeepSeek-CJK-patch"/>
              </a:rPr>
              <a:t>)</a:t>
            </a:r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Showdown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A63EC9-4895-78D3-D82D-D02077712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62" y="637465"/>
            <a:ext cx="8391970" cy="582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792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D52DB-C43A-F21E-5767-DF76D0437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3F8ADBD-4784-455E-DECF-35301F33BF3D}"/>
              </a:ext>
            </a:extLst>
          </p:cNvPr>
          <p:cNvSpPr/>
          <p:nvPr/>
        </p:nvSpPr>
        <p:spPr>
          <a:xfrm>
            <a:off x="0" y="0"/>
            <a:ext cx="11299371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i="0" dirty="0">
                <a:solidFill>
                  <a:srgbClr val="F8FAFF"/>
                </a:solidFill>
                <a:effectLst/>
                <a:latin typeface="DeepSeek-CJK-patch"/>
              </a:rPr>
              <a:t>)</a:t>
            </a:r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Showdown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208E28-7C65-834E-98A2-C7090BEE9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92" y="1111054"/>
            <a:ext cx="7388894" cy="501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71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47F9A-FCD9-31A9-6264-1DED3D715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6531674-8B83-7F11-34A4-B653F2AA4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880" y="1083022"/>
            <a:ext cx="8087359" cy="51387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B5CC76-7622-691E-61ED-A81E4FD14CAD}"/>
              </a:ext>
            </a:extLst>
          </p:cNvPr>
          <p:cNvSpPr/>
          <p:nvPr/>
        </p:nvSpPr>
        <p:spPr>
          <a:xfrm>
            <a:off x="0" y="0"/>
            <a:ext cx="11299371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i="0" dirty="0">
                <a:solidFill>
                  <a:srgbClr val="F8FAFF"/>
                </a:solidFill>
                <a:effectLst/>
                <a:latin typeface="DeepSeek-CJK-patch"/>
              </a:rPr>
              <a:t>)</a:t>
            </a:r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Showdown </a:t>
            </a:r>
          </a:p>
        </p:txBody>
      </p:sp>
    </p:spTree>
    <p:extLst>
      <p:ext uri="{BB962C8B-B14F-4D97-AF65-F5344CB8AC3E}">
        <p14:creationId xmlns:p14="http://schemas.microsoft.com/office/powerpoint/2010/main" val="2709055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C58FB-493F-CF3C-EBED-28268E70E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C374D8-CF4E-DB12-CE81-0EB11AD055FF}"/>
              </a:ext>
            </a:extLst>
          </p:cNvPr>
          <p:cNvSpPr/>
          <p:nvPr/>
        </p:nvSpPr>
        <p:spPr>
          <a:xfrm>
            <a:off x="0" y="0"/>
            <a:ext cx="11299371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i="0" dirty="0">
                <a:solidFill>
                  <a:srgbClr val="F8FAFF"/>
                </a:solidFill>
                <a:effectLst/>
                <a:latin typeface="DeepSeek-CJK-patch"/>
              </a:rPr>
              <a:t>)</a:t>
            </a:r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Showdown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93D478-3C33-5A60-7295-948D0549A101}"/>
              </a:ext>
            </a:extLst>
          </p:cNvPr>
          <p:cNvSpPr txBox="1"/>
          <p:nvPr/>
        </p:nvSpPr>
        <p:spPr>
          <a:xfrm>
            <a:off x="372636" y="1325264"/>
            <a:ext cx="1069633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sz="2400" b="1" i="0" dirty="0">
                <a:solidFill>
                  <a:srgbClr val="014D8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Best Model: SVC</a:t>
            </a:r>
            <a:endParaRPr lang="en-US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1" i="1" dirty="0"/>
              <a:t>Highest Recall on Validation Set: 0.90429 </a:t>
            </a:r>
            <a:endParaRPr lang="en-US" sz="2400" i="1" dirty="0"/>
          </a:p>
          <a:p>
            <a:pPr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1" i="1" dirty="0"/>
              <a:t>Balanced Performance: </a:t>
            </a:r>
            <a:r>
              <a:rPr lang="en-US" sz="2400" i="1" dirty="0"/>
              <a:t>Strong precision (0.881) and F1-score (0.893)</a:t>
            </a:r>
          </a:p>
          <a:p>
            <a:pPr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1" i="1" dirty="0"/>
              <a:t>Generalization: </a:t>
            </a:r>
            <a:r>
              <a:rPr lang="en-US" sz="2400" i="1" dirty="0"/>
              <a:t>Small gap between training (0.998) and validation (0.904) recall, suggesting minimal overfitting.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2400" b="0" i="1" dirty="0">
              <a:effectLst/>
            </a:endParaRPr>
          </a:p>
          <a:p>
            <a:pPr>
              <a:spcBef>
                <a:spcPts val="300"/>
              </a:spcBef>
            </a:pPr>
            <a:r>
              <a:rPr lang="en-IN" sz="2400" b="1" dirty="0">
                <a:solidFill>
                  <a:srgbClr val="014D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 Model: </a:t>
            </a:r>
            <a:r>
              <a:rPr lang="en-IN" sz="2400" b="1" dirty="0" err="1">
                <a:solidFill>
                  <a:srgbClr val="014D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RandomForest</a:t>
            </a:r>
            <a:endParaRPr lang="en-US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400" b="1" i="1" dirty="0"/>
              <a:t>Second-Highest Recall:</a:t>
            </a:r>
            <a:r>
              <a:rPr lang="en-IN" sz="2400" i="1" dirty="0"/>
              <a:t> 0.864686 (better than </a:t>
            </a:r>
            <a:r>
              <a:rPr lang="en-IN" sz="2400" i="1" dirty="0" err="1"/>
              <a:t>XGBoost</a:t>
            </a:r>
            <a:r>
              <a:rPr lang="en-IN" sz="2400" i="1" dirty="0"/>
              <a:t> and </a:t>
            </a:r>
            <a:r>
              <a:rPr lang="en-IN" sz="2400" i="1" dirty="0" err="1"/>
              <a:t>LogisticRegression</a:t>
            </a:r>
            <a:r>
              <a:rPr lang="en-IN" sz="2400" i="1" dirty="0"/>
              <a:t>).</a:t>
            </a:r>
          </a:p>
          <a:p>
            <a:pPr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400" b="1" i="1" dirty="0"/>
              <a:t>Robustness: </a:t>
            </a:r>
            <a:r>
              <a:rPr lang="en-IN" sz="2400" i="1" dirty="0"/>
              <a:t>Handles non-linear patterns well and less prone to overfitting than </a:t>
            </a:r>
            <a:r>
              <a:rPr lang="en-IN" sz="2400" i="1" dirty="0" err="1"/>
              <a:t>XGBoost</a:t>
            </a:r>
            <a:r>
              <a:rPr lang="en-IN" sz="2400" i="1" dirty="0"/>
              <a:t> (validation recall drop: 0.978 → 0.802).</a:t>
            </a:r>
          </a:p>
          <a:p>
            <a:pPr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400" b="1" i="1" dirty="0"/>
              <a:t>Interpretability: </a:t>
            </a:r>
            <a:r>
              <a:rPr lang="en-IN" sz="2400" i="1" dirty="0"/>
              <a:t>Provides feature importance for business insights.</a:t>
            </a:r>
            <a:br>
              <a:rPr lang="en-US" sz="2400" b="1" i="1" dirty="0"/>
            </a:br>
            <a:r>
              <a:rPr lang="en-US" sz="2400" b="1" i="1" dirty="0"/>
              <a:t>	</a:t>
            </a:r>
            <a:endParaRPr lang="en-IN" sz="2400" b="1" i="1" dirty="0"/>
          </a:p>
        </p:txBody>
      </p:sp>
    </p:spTree>
    <p:extLst>
      <p:ext uri="{BB962C8B-B14F-4D97-AF65-F5344CB8AC3E}">
        <p14:creationId xmlns:p14="http://schemas.microsoft.com/office/powerpoint/2010/main" val="2243419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69BBC-F885-7509-7D38-EA5F69576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533483-39E7-0845-9905-682BC8039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61072">
            <a:off x="7498572" y="507872"/>
            <a:ext cx="3486656" cy="42856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5EC316E-20B9-1E26-9983-74B3F538F6BA}"/>
              </a:ext>
            </a:extLst>
          </p:cNvPr>
          <p:cNvSpPr/>
          <p:nvPr/>
        </p:nvSpPr>
        <p:spPr>
          <a:xfrm>
            <a:off x="0" y="0"/>
            <a:ext cx="11299371" cy="120032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i="0" dirty="0">
                <a:solidFill>
                  <a:srgbClr val="F8FAFF"/>
                </a:solidFill>
                <a:effectLst/>
                <a:latin typeface="DeepSeek-CJK-patch"/>
              </a:rPr>
              <a:t>)</a:t>
            </a:r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SVC Won</a:t>
            </a:r>
          </a:p>
          <a:p>
            <a:pPr algn="ctr"/>
            <a:r>
              <a:rPr lang="en-US" sz="3200" dirty="0"/>
              <a:t>Technical Edge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06CBFC-00C6-347F-1266-DE1F6E770991}"/>
              </a:ext>
            </a:extLst>
          </p:cNvPr>
          <p:cNvSpPr txBox="1"/>
          <p:nvPr/>
        </p:nvSpPr>
        <p:spPr>
          <a:xfrm>
            <a:off x="559772" y="1494329"/>
            <a:ext cx="10696338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1" i="1" dirty="0"/>
              <a:t>Best at capturing true churners </a:t>
            </a:r>
            <a:br>
              <a:rPr lang="en-US" sz="2400" b="1" i="1" dirty="0"/>
            </a:br>
            <a:r>
              <a:rPr lang="en-US" sz="2400" b="1" i="1" dirty="0"/>
              <a:t>	</a:t>
            </a:r>
            <a:r>
              <a:rPr lang="en-US" sz="2400" i="1" dirty="0"/>
              <a:t>Recall on Validation Set: 0.90429</a:t>
            </a:r>
          </a:p>
          <a:p>
            <a:pPr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1" i="1" dirty="0"/>
              <a:t>Strong Precision and F1-score indicating fewer false alarms.</a:t>
            </a:r>
          </a:p>
          <a:p>
            <a:pPr>
              <a:spcBef>
                <a:spcPts val="300"/>
              </a:spcBef>
            </a:pPr>
            <a:r>
              <a:rPr lang="en-US" sz="2400" i="1" dirty="0"/>
              <a:t>	Strong precision (0.881) and F1-score (0.893)</a:t>
            </a:r>
            <a:endParaRPr lang="en-US" sz="2400" b="1" i="1" dirty="0"/>
          </a:p>
          <a:p>
            <a:pPr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1" i="1" dirty="0"/>
              <a:t>Best Generalization and minimal overfitting.</a:t>
            </a:r>
          </a:p>
          <a:p>
            <a:pPr marL="114300" lvl="1">
              <a:spcBef>
                <a:spcPts val="300"/>
              </a:spcBef>
            </a:pPr>
            <a:r>
              <a:rPr lang="en-US" sz="2400" b="1" i="1" dirty="0"/>
              <a:t>	</a:t>
            </a:r>
            <a:r>
              <a:rPr lang="en-US" sz="2400" i="1" dirty="0"/>
              <a:t>Highest Accuracy (0.963374)</a:t>
            </a:r>
          </a:p>
          <a:p>
            <a:pPr marL="114300" lvl="1">
              <a:spcBef>
                <a:spcPts val="300"/>
              </a:spcBef>
            </a:pPr>
            <a:r>
              <a:rPr lang="en-US" sz="2400" i="1" dirty="0"/>
              <a:t>	Minimal Difference b/w Train and Val scores(</a:t>
            </a:r>
            <a:r>
              <a:rPr lang="en-IN" sz="2400" b="0" i="0" dirty="0">
                <a:solidFill>
                  <a:srgbClr val="1F1F1F"/>
                </a:solidFill>
                <a:effectLst/>
                <a:latin typeface="Google Sans"/>
              </a:rPr>
              <a:t>0.089</a:t>
            </a:r>
            <a:r>
              <a:rPr lang="en-US" sz="2400" i="1" dirty="0"/>
              <a:t>)</a:t>
            </a:r>
          </a:p>
          <a:p>
            <a:pPr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2400" b="1" i="1" dirty="0"/>
          </a:p>
          <a:p>
            <a:pPr algn="l">
              <a:buNone/>
            </a:pP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85AE87-0120-00AF-8D8D-FA426DE2F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617" y="4879101"/>
            <a:ext cx="8086237" cy="150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40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23B51-E01A-AE41-B7E1-9C253C6CB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E1728DE-12DE-9528-5F1E-3410BBDB8DC1}"/>
              </a:ext>
            </a:extLst>
          </p:cNvPr>
          <p:cNvSpPr/>
          <p:nvPr/>
        </p:nvSpPr>
        <p:spPr>
          <a:xfrm>
            <a:off x="0" y="0"/>
            <a:ext cx="11299371" cy="120032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i="0" dirty="0">
                <a:solidFill>
                  <a:srgbClr val="F8FAFF"/>
                </a:solidFill>
                <a:effectLst/>
                <a:latin typeface="DeepSeek-CJK-patch"/>
              </a:rPr>
              <a:t>)</a:t>
            </a:r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Churn Red Flags</a:t>
            </a:r>
          </a:p>
          <a:p>
            <a:pPr algn="ctr"/>
            <a:r>
              <a:rPr lang="en-US" sz="3200" dirty="0"/>
              <a:t>Top Features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83337C2-6AC6-25D2-6F86-4C0478B87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8867766"/>
              </p:ext>
            </p:extLst>
          </p:nvPr>
        </p:nvGraphicFramePr>
        <p:xfrm>
          <a:off x="346165" y="875209"/>
          <a:ext cx="1060704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37443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0" y="0"/>
            <a:ext cx="11308701" cy="120032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 Plan</a:t>
            </a:r>
          </a:p>
          <a:p>
            <a:pPr algn="ctr"/>
            <a:r>
              <a:rPr lang="en-US" sz="3200" dirty="0">
                <a:cs typeface="Arial" panose="020B0604020202020204" pitchFamily="34" charset="0"/>
              </a:rPr>
              <a:t>Recommendations</a:t>
            </a:r>
            <a:endParaRPr lang="en-US" sz="4000" dirty="0"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425751" y="1252994"/>
            <a:ext cx="10696338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🚀 "Now" (Quick Wins, High Impact)</a:t>
            </a:r>
          </a:p>
          <a:p>
            <a:pPr>
              <a:spcBef>
                <a:spcPts val="300"/>
              </a:spcBef>
            </a:pPr>
            <a:endParaRPr lang="en-US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300"/>
              </a:spcBef>
            </a:pPr>
            <a:r>
              <a:rPr lang="en-US" sz="2000" b="1" i="1" dirty="0">
                <a:effectLst/>
              </a:rPr>
              <a:t>1.Launch a "First 90 Days" Retention Program</a:t>
            </a:r>
          </a:p>
          <a:p>
            <a:pPr marL="342900" indent="-3429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i="1" dirty="0">
                <a:effectLst/>
              </a:rPr>
              <a:t>Target: Short-tenure customers (&lt;6 months).</a:t>
            </a:r>
            <a:endParaRPr lang="en-US" sz="2000" i="1" dirty="0"/>
          </a:p>
          <a:p>
            <a:pPr marL="342900" indent="-3429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i="1" dirty="0">
                <a:effectLst/>
              </a:rPr>
              <a:t>Actions:</a:t>
            </a:r>
            <a:br>
              <a:rPr lang="en-US" sz="2000" i="1" dirty="0">
                <a:effectLst/>
              </a:rPr>
            </a:br>
            <a:r>
              <a:rPr lang="en-US" sz="2000" i="1" dirty="0">
                <a:effectLst/>
              </a:rPr>
              <a:t>       - Send personalized welcome kits.</a:t>
            </a:r>
            <a:br>
              <a:rPr lang="en-US" sz="2000" i="1" dirty="0">
                <a:effectLst/>
              </a:rPr>
            </a:br>
            <a:r>
              <a:rPr lang="en-US" sz="2000" i="1" dirty="0">
                <a:effectLst/>
              </a:rPr>
              <a:t>       - Offer a "loyalty bonus" (e.g., 10% cashback after 3 months).</a:t>
            </a:r>
            <a:br>
              <a:rPr lang="en-US" sz="2000" i="1" dirty="0">
                <a:effectLst/>
              </a:rPr>
            </a:br>
            <a:endParaRPr lang="en-US" sz="2000" i="1" dirty="0">
              <a:effectLst/>
            </a:endParaRPr>
          </a:p>
          <a:p>
            <a:pPr algn="l">
              <a:spcBef>
                <a:spcPts val="300"/>
              </a:spcBef>
            </a:pPr>
            <a:r>
              <a:rPr lang="en-IN" sz="2000" b="1" i="1" dirty="0">
                <a:effectLst/>
              </a:rPr>
              <a:t>2. 24-Hour Complaint Resolution Pledge</a:t>
            </a: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i="1" dirty="0"/>
              <a:t>Assign a rapid-response team to address complaints flagged in the last year.</a:t>
            </a: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i="1" dirty="0"/>
              <a:t>Track resolution time and customer satisfaction post-fix.</a:t>
            </a:r>
            <a:br>
              <a:rPr lang="en-US" sz="2000" i="1" dirty="0"/>
            </a:br>
            <a:endParaRPr lang="en-US" sz="2000" i="1" dirty="0"/>
          </a:p>
          <a:p>
            <a:pPr algn="l">
              <a:spcBef>
                <a:spcPts val="300"/>
              </a:spcBef>
            </a:pPr>
            <a:r>
              <a:rPr lang="en-IN" sz="2000" b="1" i="1" dirty="0">
                <a:effectLst/>
              </a:rPr>
              <a:t>3. Boost CC Agent Performance</a:t>
            </a:r>
          </a:p>
          <a:p>
            <a:pPr marL="342900" indent="-3429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i="1" dirty="0">
                <a:effectLst/>
              </a:rPr>
              <a:t>Implement weekly training sessions focused on low-scoring agents (scores ≤2).</a:t>
            </a:r>
          </a:p>
          <a:p>
            <a:pPr marL="342900" indent="-3429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i="1" dirty="0">
                <a:effectLst/>
              </a:rPr>
              <a:t>Tie bonuses to customer satisfaction metrics.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23734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CB96A-C6E1-F18A-C468-E62DE838C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4AE020-6DC3-D2A2-E0EC-5F0BE5B656DB}"/>
              </a:ext>
            </a:extLst>
          </p:cNvPr>
          <p:cNvSpPr/>
          <p:nvPr/>
        </p:nvSpPr>
        <p:spPr>
          <a:xfrm>
            <a:off x="0" y="0"/>
            <a:ext cx="11308701" cy="120032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 Plan</a:t>
            </a:r>
          </a:p>
          <a:p>
            <a:pPr algn="ctr"/>
            <a:r>
              <a:rPr lang="en-US" sz="3200" dirty="0">
                <a:cs typeface="Arial" panose="020B0604020202020204" pitchFamily="34" charset="0"/>
              </a:rPr>
              <a:t>Recommendations</a:t>
            </a:r>
            <a:endParaRPr lang="en-US" sz="4000" dirty="0"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02DB7E-4B4E-F225-96F4-2EF1A01DC55A}"/>
              </a:ext>
            </a:extLst>
          </p:cNvPr>
          <p:cNvSpPr txBox="1"/>
          <p:nvPr/>
        </p:nvSpPr>
        <p:spPr>
          <a:xfrm>
            <a:off x="435081" y="1274977"/>
            <a:ext cx="10696338" cy="515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⏳ "Next" (Mid-Term, Strategic)</a:t>
            </a:r>
          </a:p>
          <a:p>
            <a:pPr>
              <a:buNone/>
            </a:pPr>
            <a:endParaRPr lang="en-US" sz="2000" b="1" i="1" dirty="0"/>
          </a:p>
          <a:p>
            <a:pPr algn="l">
              <a:spcBef>
                <a:spcPts val="300"/>
              </a:spcBef>
            </a:pPr>
            <a:r>
              <a:rPr lang="en-US" sz="2000" b="1" i="1" dirty="0"/>
              <a:t>1. Personalized Campaigns for High-Risk Segments</a:t>
            </a:r>
            <a:endParaRPr lang="en-US" sz="2000" b="1" i="1" dirty="0">
              <a:effectLst/>
            </a:endParaRPr>
          </a:p>
          <a:p>
            <a:pPr marL="342900" indent="-3429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i="1" dirty="0">
                <a:effectLst/>
              </a:rPr>
              <a:t>Target</a:t>
            </a:r>
            <a:r>
              <a:rPr lang="en-US" sz="2000" i="1" dirty="0"/>
              <a:t>: Single males in Tier 1 cities.</a:t>
            </a: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i="1" dirty="0">
                <a:effectLst/>
              </a:rPr>
              <a:t>Actions:</a:t>
            </a:r>
            <a:br>
              <a:rPr lang="en-US" sz="2000" i="1" dirty="0">
                <a:effectLst/>
              </a:rPr>
            </a:br>
            <a:r>
              <a:rPr lang="en-US" sz="2000" i="1" dirty="0">
                <a:effectLst/>
              </a:rPr>
              <a:t>       - </a:t>
            </a:r>
            <a:r>
              <a:rPr lang="en-US" sz="2000" i="1" dirty="0"/>
              <a:t>Curate gender-specific offers (e.g., "Exclusive Male-Only Discounts").</a:t>
            </a:r>
            <a:br>
              <a:rPr lang="en-US" sz="2000" i="1" dirty="0"/>
            </a:br>
            <a:r>
              <a:rPr lang="en-US" sz="2000" i="1" dirty="0"/>
              <a:t>       - Partner with local influencers for hyper-local engagement.</a:t>
            </a:r>
          </a:p>
          <a:p>
            <a:pPr>
              <a:spcBef>
                <a:spcPts val="300"/>
              </a:spcBef>
            </a:pPr>
            <a:endParaRPr lang="en-US" sz="2000" b="1" i="1" dirty="0"/>
          </a:p>
          <a:p>
            <a:pPr>
              <a:spcBef>
                <a:spcPts val="300"/>
              </a:spcBef>
            </a:pPr>
            <a:r>
              <a:rPr lang="en-IN" sz="2000" b="1" i="1" dirty="0"/>
              <a:t>2. Payment Method Optimization</a:t>
            </a:r>
            <a:endParaRPr lang="en-IN" sz="2000" i="1" dirty="0"/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i="1" dirty="0"/>
              <a:t>Phase out COD for high-churn segments; incentivize UPI/Wallet use with 1% cashback.</a:t>
            </a: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 algn="l">
              <a:spcBef>
                <a:spcPts val="300"/>
              </a:spcBef>
            </a:pPr>
            <a:r>
              <a:rPr lang="en-IN" sz="2000" b="1" i="1" dirty="0">
                <a:effectLst/>
              </a:rPr>
              <a:t>3</a:t>
            </a:r>
            <a:r>
              <a:rPr lang="en-IN" sz="2000" b="1" i="1" dirty="0"/>
              <a:t>. Predictive Churn Alerts</a:t>
            </a:r>
            <a:endParaRPr lang="en-IN" sz="2000" i="1" dirty="0"/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i="1" dirty="0"/>
              <a:t>Integrate model insights into CRM to flag at-risk customers (e.g., low loyalty score + recent complaint). </a:t>
            </a: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i="1" dirty="0"/>
              <a:t>Auto-trigger retention offers (e.g., "We miss you! Here’s 15% off").</a:t>
            </a:r>
          </a:p>
        </p:txBody>
      </p:sp>
    </p:spTree>
    <p:extLst>
      <p:ext uri="{BB962C8B-B14F-4D97-AF65-F5344CB8AC3E}">
        <p14:creationId xmlns:p14="http://schemas.microsoft.com/office/powerpoint/2010/main" val="3781673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A65F9-9762-5EF7-9114-EC16EAD80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43C4FEB-8BC9-88B7-DED2-79848D1F3D3F}"/>
              </a:ext>
            </a:extLst>
          </p:cNvPr>
          <p:cNvSpPr/>
          <p:nvPr/>
        </p:nvSpPr>
        <p:spPr>
          <a:xfrm>
            <a:off x="0" y="0"/>
            <a:ext cx="11308701" cy="120032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 Plan</a:t>
            </a:r>
          </a:p>
          <a:p>
            <a:pPr algn="ctr"/>
            <a:r>
              <a:rPr lang="en-US" sz="3200" dirty="0">
                <a:cs typeface="Arial" panose="020B0604020202020204" pitchFamily="34" charset="0"/>
              </a:rPr>
              <a:t>Recommendations</a:t>
            </a:r>
            <a:endParaRPr lang="en-US" sz="4000" dirty="0"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2EFEE8-110B-1E51-CE8B-0F13F7B2BEC6}"/>
              </a:ext>
            </a:extLst>
          </p:cNvPr>
          <p:cNvSpPr txBox="1"/>
          <p:nvPr/>
        </p:nvSpPr>
        <p:spPr>
          <a:xfrm>
            <a:off x="435081" y="1274977"/>
            <a:ext cx="1069633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🔮 "Future" (Long-Term, Scalable)</a:t>
            </a:r>
          </a:p>
          <a:p>
            <a:pPr>
              <a:buNone/>
            </a:pPr>
            <a:endParaRPr lang="en-US" sz="2000" b="1" i="1" dirty="0"/>
          </a:p>
          <a:p>
            <a:pPr algn="l">
              <a:spcBef>
                <a:spcPts val="300"/>
              </a:spcBef>
            </a:pPr>
            <a:r>
              <a:rPr lang="en-US" sz="2000" b="1" i="1" dirty="0"/>
              <a:t>1. </a:t>
            </a:r>
            <a:r>
              <a:rPr lang="en-IN" sz="2000" b="1" i="1" dirty="0"/>
              <a:t>Dynamic Pricing</a:t>
            </a:r>
            <a:endParaRPr lang="en-US" sz="2000" i="1" dirty="0"/>
          </a:p>
          <a:p>
            <a:pPr marL="342900" indent="-3429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i="1" dirty="0"/>
              <a:t>Adjust discounts/rewards in real-time based on churn probability.</a:t>
            </a:r>
          </a:p>
          <a:p>
            <a:pPr>
              <a:spcBef>
                <a:spcPts val="300"/>
              </a:spcBef>
            </a:pPr>
            <a:endParaRPr lang="en-US" sz="2000" b="1" i="1" dirty="0"/>
          </a:p>
          <a:p>
            <a:pPr>
              <a:spcBef>
                <a:spcPts val="300"/>
              </a:spcBef>
            </a:pPr>
            <a:r>
              <a:rPr lang="en-IN" sz="2000" b="1" i="1" dirty="0"/>
              <a:t>2. Gamified Loyalty Program</a:t>
            </a:r>
            <a:endParaRPr lang="en-IN" sz="2000" i="1" dirty="0"/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i="1" dirty="0"/>
              <a:t>Launch tiered rewards (e.g., "Gold Tier" for consistent spenders) with non-monetary perks (early access, VIP support).</a:t>
            </a: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>
              <a:spcBef>
                <a:spcPts val="300"/>
              </a:spcBef>
            </a:pPr>
            <a:r>
              <a:rPr lang="en-IN" sz="2000" b="1" i="1" dirty="0">
                <a:effectLst/>
              </a:rPr>
              <a:t>3</a:t>
            </a:r>
            <a:r>
              <a:rPr lang="en-IN" sz="2000" b="1" i="1" dirty="0"/>
              <a:t>. City-Tier Service Hubs</a:t>
            </a:r>
            <a:endParaRPr lang="en-IN" sz="2000" i="1" dirty="0"/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i="1" dirty="0"/>
              <a:t>Open localized support centers in Tier 1 cities to address geographic churn drivers.</a:t>
            </a:r>
          </a:p>
        </p:txBody>
      </p:sp>
    </p:spTree>
    <p:extLst>
      <p:ext uri="{BB962C8B-B14F-4D97-AF65-F5344CB8AC3E}">
        <p14:creationId xmlns:p14="http://schemas.microsoft.com/office/powerpoint/2010/main" val="1564793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DCEAD-4173-BC2F-27E0-AE4D0BB8B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375B223-BF3E-C535-9BF8-9F6AFF27353E}"/>
              </a:ext>
            </a:extLst>
          </p:cNvPr>
          <p:cNvSpPr/>
          <p:nvPr/>
        </p:nvSpPr>
        <p:spPr>
          <a:xfrm>
            <a:off x="0" y="2828835"/>
            <a:ext cx="11308701" cy="120032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Q&amp;A Ready</a:t>
            </a:r>
          </a:p>
          <a:p>
            <a:pPr algn="ctr"/>
            <a:r>
              <a:rPr lang="en-IN" sz="3200" b="0" i="0" dirty="0">
                <a:effectLst/>
              </a:rPr>
              <a:t>Your Questions</a:t>
            </a:r>
            <a:endParaRPr lang="en-US" sz="4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70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0" y="2893"/>
            <a:ext cx="11296649" cy="120032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4000" b="1" i="0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Churn Crisis</a:t>
            </a:r>
            <a:r>
              <a:rPr lang="en-US" sz="4000" b="1" i="0" dirty="0">
                <a:solidFill>
                  <a:srgbClr val="F8FAFF"/>
                </a:solidFill>
                <a:effectLst/>
                <a:latin typeface="DeepSeek-CJK-patch"/>
              </a:rPr>
              <a:t>)</a:t>
            </a:r>
          </a:p>
          <a:p>
            <a:pPr algn="ctr"/>
            <a:r>
              <a:rPr lang="en-US" sz="3200" dirty="0"/>
              <a:t>Business Problem</a:t>
            </a:r>
            <a:endParaRPr lang="en-IN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2910762" y="1332076"/>
            <a:ext cx="8566862" cy="546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Problem:</a:t>
            </a:r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b="1" i="1" dirty="0">
                <a:cs typeface="Arial" panose="020B0604020202020204" pitchFamily="34" charset="0"/>
              </a:rPr>
              <a:t>"16.84% of customers churned yearly → $1.463B lost revenue.“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2400" b="1" i="1" dirty="0">
              <a:cs typeface="Arial" panose="020B0604020202020204" pitchFamily="34" charset="0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I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constraints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b="1" i="1" dirty="0">
              <a:cs typeface="Arial" panose="020B0604020202020204" pitchFamily="34" charset="0"/>
            </a:endParaRPr>
          </a:p>
          <a:p>
            <a:pPr algn="l">
              <a:spcBef>
                <a:spcPts val="300"/>
              </a:spcBef>
            </a:pPr>
            <a:r>
              <a:rPr lang="en-IN" sz="2400" b="1" i="1" dirty="0">
                <a:cs typeface="Arial" panose="020B0604020202020204" pitchFamily="34" charset="0"/>
              </a:rPr>
              <a:t>⚖️ "Class imbalance (1:5 ratio)“</a:t>
            </a:r>
          </a:p>
          <a:p>
            <a:pPr algn="l">
              <a:spcBef>
                <a:spcPts val="300"/>
              </a:spcBef>
            </a:pPr>
            <a:r>
              <a:rPr lang="en-US" sz="2400" b="1" i="1" dirty="0">
                <a:cs typeface="Arial" panose="020B0604020202020204" pitchFamily="34" charset="0"/>
              </a:rPr>
              <a:t>❌ "False negatives cost 5x more than false alarms“</a:t>
            </a:r>
          </a:p>
          <a:p>
            <a:pPr algn="l">
              <a:spcBef>
                <a:spcPts val="300"/>
              </a:spcBef>
            </a:pPr>
            <a:endParaRPr lang="en-IN" sz="2400" b="1" i="1" dirty="0">
              <a:cs typeface="Arial" panose="020B0604020202020204" pitchFamily="34" charset="0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sz="2400" b="1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b="1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b="1" i="1" dirty="0">
                <a:cs typeface="Arial" panose="020B0604020202020204" pitchFamily="34" charset="0"/>
              </a:rPr>
              <a:t>"Maximize Recall to identify ≥90% of potential churners 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b="1" i="1" dirty="0">
                <a:cs typeface="Arial" panose="020B0604020202020204" pitchFamily="34" charset="0"/>
              </a:rPr>
              <a:t>for proactive retention"</a:t>
            </a:r>
            <a:endParaRPr lang="en-US" sz="2400" b="1" i="0" dirty="0">
              <a:effectLst/>
              <a:cs typeface="Arial" panose="020B0604020202020204" pitchFamily="34" charset="0"/>
            </a:endParaRPr>
          </a:p>
          <a:p>
            <a:pPr>
              <a:spcBef>
                <a:spcPts val="300"/>
              </a:spcBef>
            </a:pPr>
            <a:r>
              <a:rPr lang="en-US" sz="2400" b="1" dirty="0">
                <a:cs typeface="Arial" panose="020B0604020202020204" pitchFamily="34" charset="0"/>
              </a:rPr>
              <a:t> 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400" b="1" i="0" dirty="0">
              <a:effectLst/>
              <a:cs typeface="Arial" panose="020B0604020202020204" pitchFamily="34" charset="0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566F8BD4-6121-F29A-87EE-6E585A8A68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2857575"/>
              </p:ext>
            </p:extLst>
          </p:nvPr>
        </p:nvGraphicFramePr>
        <p:xfrm>
          <a:off x="-1038224" y="53852"/>
          <a:ext cx="5400674" cy="7187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3" name="Graphic 12" descr="Dollar with solid fill">
            <a:extLst>
              <a:ext uri="{FF2B5EF4-FFF2-40B4-BE49-F238E27FC236}">
                <a16:creationId xmlns:a16="http://schemas.microsoft.com/office/drawing/2014/main" id="{B0FE5A6D-004D-DBE8-B068-7C58D1AD7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4669" y="3245046"/>
            <a:ext cx="805542" cy="805542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13C6053-3DDE-8464-1071-EAEDF943A4FC}"/>
              </a:ext>
            </a:extLst>
          </p:cNvPr>
          <p:cNvCxnSpPr>
            <a:cxnSpLocks/>
          </p:cNvCxnSpPr>
          <p:nvPr/>
        </p:nvCxnSpPr>
        <p:spPr>
          <a:xfrm rot="5400000">
            <a:off x="413140" y="2380930"/>
            <a:ext cx="1432361" cy="631276"/>
          </a:xfrm>
          <a:prstGeom prst="bentConnector3">
            <a:avLst>
              <a:gd name="adj1" fmla="val 62377"/>
            </a:avLst>
          </a:prstGeom>
          <a:ln w="76200">
            <a:solidFill>
              <a:srgbClr val="FF0000"/>
            </a:solidFill>
            <a:tailEnd type="triangle"/>
          </a:ln>
          <a:scene3d>
            <a:camera prst="isometricOffAxis2Lef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036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502AB-3A25-978D-C7AF-0944B8117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558027-B6F0-DD90-50C1-6B4726E1BF59}"/>
              </a:ext>
            </a:extLst>
          </p:cNvPr>
          <p:cNvSpPr/>
          <p:nvPr/>
        </p:nvSpPr>
        <p:spPr>
          <a:xfrm>
            <a:off x="0" y="2811833"/>
            <a:ext cx="11308701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1436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F5A1A-0F65-D8DF-83AC-90039D3FE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76DC71-3B1C-4EF7-0900-68D6F1A17ABF}"/>
              </a:ext>
            </a:extLst>
          </p:cNvPr>
          <p:cNvSpPr/>
          <p:nvPr/>
        </p:nvSpPr>
        <p:spPr>
          <a:xfrm>
            <a:off x="-18657" y="0"/>
            <a:ext cx="11355351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IN" sz="40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IN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Data Journey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DD150F1-E6FC-31F7-8B11-26A0EC8C2C8E}"/>
              </a:ext>
            </a:extLst>
          </p:cNvPr>
          <p:cNvSpPr/>
          <p:nvPr/>
        </p:nvSpPr>
        <p:spPr>
          <a:xfrm>
            <a:off x="1869933" y="882284"/>
            <a:ext cx="2217578" cy="115699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effectLst/>
              </a:rPr>
              <a:t>Data Cleaning</a:t>
            </a:r>
          </a:p>
          <a:p>
            <a:pPr algn="ctr"/>
            <a:r>
              <a:rPr lang="en-IN" sz="3600" dirty="0">
                <a:effectLst/>
              </a:rPr>
              <a:t>🧹</a:t>
            </a:r>
            <a:endParaRPr lang="en-IN" sz="2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0E4EB88-16D9-5093-CE31-225D5D3108B9}"/>
              </a:ext>
            </a:extLst>
          </p:cNvPr>
          <p:cNvSpPr/>
          <p:nvPr/>
        </p:nvSpPr>
        <p:spPr>
          <a:xfrm>
            <a:off x="4456170" y="896825"/>
            <a:ext cx="2217578" cy="115699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Data Exploration</a:t>
            </a:r>
            <a:endParaRPr lang="en-IN" b="1" dirty="0">
              <a:effectLst/>
            </a:endParaRPr>
          </a:p>
          <a:p>
            <a:pPr algn="ctr"/>
            <a:r>
              <a:rPr lang="en-IN" sz="3600" b="0" i="0" dirty="0">
                <a:solidFill>
                  <a:srgbClr val="F8FAFF"/>
                </a:solidFill>
                <a:effectLst/>
                <a:latin typeface="DeepSeek-CJK-patch"/>
              </a:rPr>
              <a:t>📊</a:t>
            </a:r>
            <a:endParaRPr lang="en-IN" sz="20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CE902E-5357-FA40-1B53-7F784D6A61AF}"/>
              </a:ext>
            </a:extLst>
          </p:cNvPr>
          <p:cNvSpPr/>
          <p:nvPr/>
        </p:nvSpPr>
        <p:spPr>
          <a:xfrm>
            <a:off x="7042407" y="882284"/>
            <a:ext cx="2217578" cy="115699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effectLst/>
              </a:rPr>
              <a:t>Feature Engineering</a:t>
            </a:r>
          </a:p>
          <a:p>
            <a:pPr algn="ctr"/>
            <a:r>
              <a:rPr lang="en-IN" sz="3600" b="0" i="0" dirty="0">
                <a:solidFill>
                  <a:srgbClr val="F8FAFF"/>
                </a:solidFill>
                <a:effectLst/>
                <a:latin typeface="DeepSeek-CJK-patch"/>
              </a:rPr>
              <a:t>✂️</a:t>
            </a:r>
            <a:endParaRPr lang="en-IN" sz="2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42FE490-4AA6-4687-5703-F214E593DF0D}"/>
              </a:ext>
            </a:extLst>
          </p:cNvPr>
          <p:cNvSpPr/>
          <p:nvPr/>
        </p:nvSpPr>
        <p:spPr>
          <a:xfrm>
            <a:off x="8341217" y="2288134"/>
            <a:ext cx="2217578" cy="115699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effectLst/>
              </a:rPr>
              <a:t>Train-Test Split</a:t>
            </a:r>
          </a:p>
          <a:p>
            <a:pPr algn="ctr"/>
            <a:r>
              <a:rPr lang="en-IN" sz="3600" b="0" i="0" dirty="0">
                <a:solidFill>
                  <a:srgbClr val="F8FAFF"/>
                </a:solidFill>
                <a:effectLst/>
                <a:latin typeface="DeepSeek-CJK-patch"/>
              </a:rPr>
              <a:t>🎯</a:t>
            </a:r>
            <a:endParaRPr lang="en-IN" sz="2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5499794-62F5-D108-4CAF-960E7B94D93A}"/>
              </a:ext>
            </a:extLst>
          </p:cNvPr>
          <p:cNvSpPr/>
          <p:nvPr/>
        </p:nvSpPr>
        <p:spPr>
          <a:xfrm>
            <a:off x="8387576" y="3754817"/>
            <a:ext cx="2216125" cy="115699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effectLst/>
              </a:rPr>
              <a:t>Scaling &amp; Encoding</a:t>
            </a:r>
          </a:p>
          <a:p>
            <a:pPr algn="ctr"/>
            <a:r>
              <a:rPr lang="en-IN" sz="3600" b="0" i="0" dirty="0">
                <a:solidFill>
                  <a:srgbClr val="F8FAFF"/>
                </a:solidFill>
                <a:effectLst/>
                <a:latin typeface="DeepSeek-CJK-patch"/>
              </a:rPr>
              <a:t>✨</a:t>
            </a:r>
            <a:endParaRPr lang="en-IN" sz="20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CAA664-CE92-2A5E-83B9-E694A475511D}"/>
              </a:ext>
            </a:extLst>
          </p:cNvPr>
          <p:cNvSpPr/>
          <p:nvPr/>
        </p:nvSpPr>
        <p:spPr>
          <a:xfrm>
            <a:off x="7042407" y="5210290"/>
            <a:ext cx="2216125" cy="115699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effectLst/>
              </a:rPr>
              <a:t>SMOTE Resampling</a:t>
            </a:r>
          </a:p>
          <a:p>
            <a:pPr algn="ctr"/>
            <a:r>
              <a:rPr lang="en-IN" sz="3600" b="0" i="0" dirty="0">
                <a:solidFill>
                  <a:srgbClr val="F8FAFF"/>
                </a:solidFill>
                <a:effectLst/>
                <a:latin typeface="DeepSeek-CJK-patch"/>
              </a:rPr>
              <a:t>⚖️</a:t>
            </a:r>
            <a:endParaRPr lang="en-IN" sz="20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98F91C9-CE16-9C6A-6C9E-24F81AF5BF1F}"/>
              </a:ext>
            </a:extLst>
          </p:cNvPr>
          <p:cNvSpPr/>
          <p:nvPr/>
        </p:nvSpPr>
        <p:spPr>
          <a:xfrm>
            <a:off x="4454717" y="5210290"/>
            <a:ext cx="2217578" cy="115699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effectLst/>
              </a:rPr>
              <a:t>Model Training</a:t>
            </a:r>
          </a:p>
          <a:p>
            <a:pPr algn="ctr"/>
            <a:r>
              <a:rPr lang="en-IN" sz="3600" b="0" i="0" dirty="0">
                <a:solidFill>
                  <a:srgbClr val="F8FAFF"/>
                </a:solidFill>
                <a:effectLst/>
                <a:latin typeface="DeepSeek-CJK-patch"/>
              </a:rPr>
              <a:t>🤖</a:t>
            </a:r>
            <a:endParaRPr lang="en-IN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4343345-6DE9-0F3A-A708-DA3EE4B6FB81}"/>
              </a:ext>
            </a:extLst>
          </p:cNvPr>
          <p:cNvSpPr/>
          <p:nvPr/>
        </p:nvSpPr>
        <p:spPr>
          <a:xfrm>
            <a:off x="1867027" y="5204757"/>
            <a:ext cx="2217578" cy="115699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effectLst/>
              </a:rPr>
              <a:t>Model Tuning</a:t>
            </a:r>
          </a:p>
          <a:p>
            <a:pPr algn="ctr"/>
            <a:r>
              <a:rPr lang="en-IN" sz="3600" b="0" i="0" dirty="0">
                <a:solidFill>
                  <a:srgbClr val="F8FAFF"/>
                </a:solidFill>
                <a:effectLst/>
                <a:latin typeface="DeepSeek-CJK-patch"/>
              </a:rPr>
              <a:t>⚙️</a:t>
            </a:r>
            <a:endParaRPr lang="en-IN" sz="20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0E632AA-1C28-6BA5-305D-6EF85B494510}"/>
              </a:ext>
            </a:extLst>
          </p:cNvPr>
          <p:cNvSpPr/>
          <p:nvPr/>
        </p:nvSpPr>
        <p:spPr>
          <a:xfrm>
            <a:off x="806049" y="3749212"/>
            <a:ext cx="2217578" cy="115699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effectLst/>
              </a:rPr>
              <a:t>Model Evaluation</a:t>
            </a:r>
          </a:p>
          <a:p>
            <a:pPr algn="ctr"/>
            <a:r>
              <a:rPr lang="en-IN" sz="3600" b="0" i="0" dirty="0">
                <a:solidFill>
                  <a:srgbClr val="F8FAFF"/>
                </a:solidFill>
                <a:effectLst/>
                <a:latin typeface="DeepSeek-CJK-patch"/>
              </a:rPr>
              <a:t>📈</a:t>
            </a:r>
            <a:endParaRPr lang="en-IN" sz="20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9E81EC1-F135-B496-1442-7529E41CEFF1}"/>
              </a:ext>
            </a:extLst>
          </p:cNvPr>
          <p:cNvSpPr/>
          <p:nvPr/>
        </p:nvSpPr>
        <p:spPr>
          <a:xfrm>
            <a:off x="759690" y="2288134"/>
            <a:ext cx="2217578" cy="115699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effectLst/>
              </a:rPr>
              <a:t>Model Deployment</a:t>
            </a:r>
          </a:p>
          <a:p>
            <a:pPr algn="ctr"/>
            <a:r>
              <a:rPr lang="en-IN" sz="3600" b="0" i="0" dirty="0">
                <a:solidFill>
                  <a:srgbClr val="F8FAFF"/>
                </a:solidFill>
                <a:effectLst/>
                <a:latin typeface="DeepSeek-CJK-patch"/>
              </a:rPr>
              <a:t>🚀</a:t>
            </a:r>
            <a:endParaRPr lang="en-IN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0AC182-1E0C-FF3F-CF42-90CC5317EDFB}"/>
              </a:ext>
            </a:extLst>
          </p:cNvPr>
          <p:cNvSpPr txBox="1"/>
          <p:nvPr/>
        </p:nvSpPr>
        <p:spPr>
          <a:xfrm>
            <a:off x="2612548" y="3409501"/>
            <a:ext cx="61255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dirty="0"/>
              <a:t>Model Workflow</a:t>
            </a:r>
          </a:p>
        </p:txBody>
      </p:sp>
      <p:pic>
        <p:nvPicPr>
          <p:cNvPr id="17" name="Graphic 16" descr="Line arrow: Straight with solid fill">
            <a:extLst>
              <a:ext uri="{FF2B5EF4-FFF2-40B4-BE49-F238E27FC236}">
                <a16:creationId xmlns:a16="http://schemas.microsoft.com/office/drawing/2014/main" id="{DD462DB9-80F2-0DD8-7118-60B77398B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976317" y="1145746"/>
            <a:ext cx="571628" cy="630071"/>
          </a:xfrm>
          <a:prstGeom prst="rect">
            <a:avLst/>
          </a:prstGeom>
        </p:spPr>
      </p:pic>
      <p:pic>
        <p:nvPicPr>
          <p:cNvPr id="18" name="Graphic 17" descr="Line arrow: Straight with solid fill">
            <a:extLst>
              <a:ext uri="{FF2B5EF4-FFF2-40B4-BE49-F238E27FC236}">
                <a16:creationId xmlns:a16="http://schemas.microsoft.com/office/drawing/2014/main" id="{4592C2ED-9904-89F8-3EFA-ACBE58075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599052" y="1145746"/>
            <a:ext cx="571627" cy="630071"/>
          </a:xfrm>
          <a:prstGeom prst="rect">
            <a:avLst/>
          </a:prstGeom>
        </p:spPr>
      </p:pic>
      <p:pic>
        <p:nvPicPr>
          <p:cNvPr id="19" name="Graphic 18" descr="Line arrow: Straight with solid fill">
            <a:extLst>
              <a:ext uri="{FF2B5EF4-FFF2-40B4-BE49-F238E27FC236}">
                <a16:creationId xmlns:a16="http://schemas.microsoft.com/office/drawing/2014/main" id="{FEC78BBA-09A9-8CD5-9F02-3012D0D48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 flipH="1">
            <a:off x="9260390" y="3302586"/>
            <a:ext cx="469042" cy="630071"/>
          </a:xfrm>
          <a:prstGeom prst="rect">
            <a:avLst/>
          </a:prstGeom>
        </p:spPr>
      </p:pic>
      <p:pic>
        <p:nvPicPr>
          <p:cNvPr id="20" name="Graphic 19" descr="Line arrow: Straight with solid fill">
            <a:extLst>
              <a:ext uri="{FF2B5EF4-FFF2-40B4-BE49-F238E27FC236}">
                <a16:creationId xmlns:a16="http://schemas.microsoft.com/office/drawing/2014/main" id="{50277C96-72AA-CE3F-3A9C-0895B7690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 flipH="1">
            <a:off x="1705003" y="3265262"/>
            <a:ext cx="450382" cy="630071"/>
          </a:xfrm>
          <a:prstGeom prst="rect">
            <a:avLst/>
          </a:prstGeom>
        </p:spPr>
      </p:pic>
      <p:pic>
        <p:nvPicPr>
          <p:cNvPr id="21" name="Graphic 20" descr="Line arrow: Straight with solid fill">
            <a:extLst>
              <a:ext uri="{FF2B5EF4-FFF2-40B4-BE49-F238E27FC236}">
                <a16:creationId xmlns:a16="http://schemas.microsoft.com/office/drawing/2014/main" id="{B3AE217F-353C-2CD4-1FEB-975B6E8B6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6316" y="5477550"/>
            <a:ext cx="582987" cy="630071"/>
          </a:xfrm>
          <a:prstGeom prst="rect">
            <a:avLst/>
          </a:prstGeom>
        </p:spPr>
      </p:pic>
      <p:pic>
        <p:nvPicPr>
          <p:cNvPr id="22" name="Graphic 21" descr="Line arrow: Straight with solid fill">
            <a:extLst>
              <a:ext uri="{FF2B5EF4-FFF2-40B4-BE49-F238E27FC236}">
                <a16:creationId xmlns:a16="http://schemas.microsoft.com/office/drawing/2014/main" id="{9F1AFB48-3648-1FCC-3A7F-D39D607C7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8272" y="5486881"/>
            <a:ext cx="631670" cy="630071"/>
          </a:xfrm>
          <a:prstGeom prst="rect">
            <a:avLst/>
          </a:prstGeom>
        </p:spPr>
      </p:pic>
      <p:pic>
        <p:nvPicPr>
          <p:cNvPr id="23" name="Graphic 22" descr="Line arrow: Straight with solid fill">
            <a:extLst>
              <a:ext uri="{FF2B5EF4-FFF2-40B4-BE49-F238E27FC236}">
                <a16:creationId xmlns:a16="http://schemas.microsoft.com/office/drawing/2014/main" id="{B820B0BE-C233-524C-DF1A-5CF2FBFC7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74638" flipH="1">
            <a:off x="8635317" y="4757878"/>
            <a:ext cx="609720" cy="630071"/>
          </a:xfrm>
          <a:prstGeom prst="rect">
            <a:avLst/>
          </a:prstGeom>
        </p:spPr>
      </p:pic>
      <p:pic>
        <p:nvPicPr>
          <p:cNvPr id="24" name="Graphic 23" descr="Line arrow: Straight with solid fill">
            <a:extLst>
              <a:ext uri="{FF2B5EF4-FFF2-40B4-BE49-F238E27FC236}">
                <a16:creationId xmlns:a16="http://schemas.microsoft.com/office/drawing/2014/main" id="{39593D5B-758B-D90D-6DD7-741B6C58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005655" flipH="1">
            <a:off x="8716691" y="1887880"/>
            <a:ext cx="489220" cy="630071"/>
          </a:xfrm>
          <a:prstGeom prst="rect">
            <a:avLst/>
          </a:prstGeom>
        </p:spPr>
      </p:pic>
      <p:pic>
        <p:nvPicPr>
          <p:cNvPr id="25" name="Graphic 24" descr="Line arrow: Straight with solid fill">
            <a:extLst>
              <a:ext uri="{FF2B5EF4-FFF2-40B4-BE49-F238E27FC236}">
                <a16:creationId xmlns:a16="http://schemas.microsoft.com/office/drawing/2014/main" id="{379A444C-25ED-B8AF-412C-69285D430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291335" flipH="1">
            <a:off x="2104373" y="4761490"/>
            <a:ext cx="589777" cy="63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3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E3587-F0B2-0270-F4A5-9913C97DE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6" name="Add-in 25">
                <a:extLst>
                  <a:ext uri="{FF2B5EF4-FFF2-40B4-BE49-F238E27FC236}">
                    <a16:creationId xmlns:a16="http://schemas.microsoft.com/office/drawing/2014/main" id="{B25E70E3-8329-EFA7-0EA5-70C706B597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5791918"/>
                  </p:ext>
                </p:extLst>
              </p:nvPr>
            </p:nvGraphicFramePr>
            <p:xfrm>
              <a:off x="419488" y="737118"/>
              <a:ext cx="10282723" cy="59436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6" name="Add-in 25">
                <a:extLst>
                  <a:ext uri="{FF2B5EF4-FFF2-40B4-BE49-F238E27FC236}">
                    <a16:creationId xmlns:a16="http://schemas.microsoft.com/office/drawing/2014/main" id="{B25E70E3-8329-EFA7-0EA5-70C706B597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488" y="737118"/>
                <a:ext cx="10282723" cy="59436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938A9D6E-C17D-E54C-3626-707C4A8756C2}"/>
              </a:ext>
            </a:extLst>
          </p:cNvPr>
          <p:cNvSpPr/>
          <p:nvPr/>
        </p:nvSpPr>
        <p:spPr>
          <a:xfrm>
            <a:off x="-18657" y="0"/>
            <a:ext cx="11346020" cy="120032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IN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Analytical Focus</a:t>
            </a:r>
          </a:p>
          <a:p>
            <a:pPr algn="ctr"/>
            <a:r>
              <a:rPr lang="en-IN" sz="3200" dirty="0">
                <a:effectLst/>
                <a:cs typeface="Arial" panose="020B0604020202020204" pitchFamily="34" charset="0"/>
              </a:rPr>
              <a:t>Demographic Trends</a:t>
            </a:r>
            <a:endParaRPr lang="en-IN" sz="32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691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4F539-8BDF-E7A9-7AFC-2301E4CFB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>
                <a:extLst>
                  <a:ext uri="{FF2B5EF4-FFF2-40B4-BE49-F238E27FC236}">
                    <a16:creationId xmlns:a16="http://schemas.microsoft.com/office/drawing/2014/main" id="{C1DC040E-D604-9AB0-AEAD-578E5B0A02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7534679"/>
                  </p:ext>
                </p:extLst>
              </p:nvPr>
            </p:nvGraphicFramePr>
            <p:xfrm>
              <a:off x="447481" y="727788"/>
              <a:ext cx="10329376" cy="588761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Add-in 4">
                <a:extLst>
                  <a:ext uri="{FF2B5EF4-FFF2-40B4-BE49-F238E27FC236}">
                    <a16:creationId xmlns:a16="http://schemas.microsoft.com/office/drawing/2014/main" id="{C1DC040E-D604-9AB0-AEAD-578E5B0A02D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481" y="727788"/>
                <a:ext cx="10329376" cy="5887615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60BB1DF-BA6B-6B66-5CEF-9327CDECBECF}"/>
              </a:ext>
            </a:extLst>
          </p:cNvPr>
          <p:cNvSpPr/>
          <p:nvPr/>
        </p:nvSpPr>
        <p:spPr>
          <a:xfrm>
            <a:off x="-18657" y="0"/>
            <a:ext cx="11327359" cy="120032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IN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Analytical Focus</a:t>
            </a:r>
          </a:p>
          <a:p>
            <a:pPr algn="ctr"/>
            <a:r>
              <a:rPr lang="en-IN" sz="3200" b="0" dirty="0">
                <a:effectLst/>
              </a:rPr>
              <a:t>Behavioural Risk Factors</a:t>
            </a:r>
            <a:endParaRPr lang="en-IN" sz="32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190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5BF0A-DBDC-CADA-0F9C-8FB70C292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 5">
                <a:extLst>
                  <a:ext uri="{FF2B5EF4-FFF2-40B4-BE49-F238E27FC236}">
                    <a16:creationId xmlns:a16="http://schemas.microsoft.com/office/drawing/2014/main" id="{B68AE6C3-8B32-98AC-0544-18A80C86F37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07909" y="681135"/>
              <a:ext cx="10440949" cy="614887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Add-in 5">
                <a:extLst>
                  <a:ext uri="{FF2B5EF4-FFF2-40B4-BE49-F238E27FC236}">
                    <a16:creationId xmlns:a16="http://schemas.microsoft.com/office/drawing/2014/main" id="{B68AE6C3-8B32-98AC-0544-18A80C86F3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909" y="681135"/>
                <a:ext cx="10440949" cy="6148871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0AA97F97-8E75-485D-B093-B3DC7390C23F}"/>
              </a:ext>
            </a:extLst>
          </p:cNvPr>
          <p:cNvSpPr/>
          <p:nvPr/>
        </p:nvSpPr>
        <p:spPr>
          <a:xfrm>
            <a:off x="-18657" y="0"/>
            <a:ext cx="11355351" cy="120032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IN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Analytical Focus</a:t>
            </a:r>
          </a:p>
          <a:p>
            <a:pPr algn="ctr"/>
            <a:r>
              <a:rPr lang="en-IN" sz="3200" b="0" dirty="0">
                <a:effectLst/>
              </a:rPr>
              <a:t>Complaints &amp; Revenue Leakage</a:t>
            </a:r>
            <a:endParaRPr lang="en-IN" sz="32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903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83283-4C60-91F2-8B7D-3F40CA07F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CDBB77E-F2DD-E995-8707-3C5344549651}"/>
              </a:ext>
            </a:extLst>
          </p:cNvPr>
          <p:cNvSpPr/>
          <p:nvPr/>
        </p:nvSpPr>
        <p:spPr>
          <a:xfrm>
            <a:off x="0" y="0"/>
            <a:ext cx="11299371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i="0" dirty="0">
                <a:solidFill>
                  <a:srgbClr val="F8FAFF"/>
                </a:solidFill>
                <a:effectLst/>
                <a:latin typeface="DeepSeek-CJK-patch"/>
              </a:rPr>
              <a:t>)</a:t>
            </a:r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Showdown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1F59CA-3072-A262-CEF0-50DCD0BC6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324" y="817758"/>
            <a:ext cx="7920000" cy="569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79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CBCB9-5D48-8794-BA95-8B96C6F8D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C420FAD-5369-55A2-3420-DF28D1B8FCD8}"/>
              </a:ext>
            </a:extLst>
          </p:cNvPr>
          <p:cNvSpPr/>
          <p:nvPr/>
        </p:nvSpPr>
        <p:spPr>
          <a:xfrm>
            <a:off x="0" y="0"/>
            <a:ext cx="11299371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i="0" dirty="0">
                <a:solidFill>
                  <a:srgbClr val="F8FAFF"/>
                </a:solidFill>
                <a:effectLst/>
                <a:latin typeface="DeepSeek-CJK-patch"/>
              </a:rPr>
              <a:t>)</a:t>
            </a:r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Showdown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38F2D9-AD5C-4A8B-457F-68AE4A65C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017" y="697682"/>
            <a:ext cx="8513452" cy="585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73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1A3F9-D1A6-DBF2-0BA6-486DAD690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6B4057-392E-2B14-89EE-09BD33B92131}"/>
              </a:ext>
            </a:extLst>
          </p:cNvPr>
          <p:cNvSpPr/>
          <p:nvPr/>
        </p:nvSpPr>
        <p:spPr>
          <a:xfrm>
            <a:off x="0" y="0"/>
            <a:ext cx="11299371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i="0" dirty="0">
                <a:solidFill>
                  <a:srgbClr val="F8FAFF"/>
                </a:solidFill>
                <a:effectLst/>
                <a:latin typeface="DeepSeek-CJK-patch"/>
              </a:rPr>
              <a:t>)</a:t>
            </a:r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Showdown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204B74-C401-49C3-EC6D-B0403806575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872492" y="804853"/>
            <a:ext cx="7920000" cy="56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5556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3922BB2-31A3-4529-92BB-34F9EB9CC323}">
  <we:reference id="wa200005669" version="2.0.0.0" store="en-US" storeType="OMEX"/>
  <we:alternateReferences>
    <we:reference id="WA200005669" version="2.0.0.0" store="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1586E2AE-3801-4D14-8EE4-59F28E158E56}">
  <we:reference id="wa200004798" version="1.0.1.0" store="en-US" storeType="OMEX"/>
  <we:alternateReferences>
    <we:reference id="WA200004798" version="1.0.1.0" store="WA200004798" storeType="OMEX"/>
  </we:alternateReferences>
  <we:properties>
    <we:property name="embedForm" value="&quot;{\&quot;site\&quot;:\&quot;\&quot;,\&quot;domain\&quot;:\&quot;public.tableau.com\&quot;,\&quot;worksheet\&quot;:\&quot;CustomerDemographics\&quot;,\&quot;dashboard\&quot;:\&quot;eCommCustomerChurnPrediction\&quot;,\&quot;tabs\&quot;:true,\&quot;toolbar\&quot;:true}&quot;"/>
    <we:property name="embedUrl" value="&quot;\&quot;https://public.tableau.com/views/eCommCustomerChurnPrediction/CustomerDemographics\&quot;&quot;"/>
    <we:property name="filters" value="&quot;[]&quot;"/>
    <we:property name="isInstalled" value="&quot;true&quot;"/>
    <we:property name="marks" value="&quot;[]&quot;"/>
    <we:property name="parameters" value="&quot;[]&quot;"/>
    <we:property name="serverType" value="&quot;\&quot;public\&quot;&quot;"/>
    <we:property name="tabs" value="&quot;null&quot;"/>
    <we:property name="toolbar" value="&quot;null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3B04CC45-6CC2-4EFD-80CE-5233EE52A10F}">
  <we:reference id="wa200004798" version="1.0.1.0" store="en-US" storeType="OMEX"/>
  <we:alternateReferences>
    <we:reference id="WA200004798" version="1.0.1.0" store="WA200004798" storeType="OMEX"/>
  </we:alternateReferences>
  <we:properties>
    <we:property name="embedForm" value="&quot;{\&quot;site\&quot;:\&quot;\&quot;,\&quot;domain\&quot;:\&quot;public.tableau.com\&quot;,\&quot;worksheet\&quot;:\&quot;UsageStatistics\&quot;,\&quot;dashboard\&quot;:\&quot;eCommCustomerChurnPrediction\&quot;,\&quot;tabs\&quot;:true,\&quot;toolbar\&quot;:true}&quot;"/>
    <we:property name="embedUrl" value="&quot;\&quot;https://public.tableau.com/views/eCommCustomerChurnPrediction/UsageStatistics\&quot;&quot;"/>
    <we:property name="filters" value="&quot;[]&quot;"/>
    <we:property name="isInstalled" value="&quot;true&quot;"/>
    <we:property name="marks" value="&quot;[]&quot;"/>
    <we:property name="parameters" value="&quot;[]&quot;"/>
    <we:property name="serverType" value="&quot;\&quot;public\&quot;&quot;"/>
    <we:property name="tabs" value="&quot;null&quot;"/>
    <we:property name="toolbar" value="&quot;null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93AE1CB9-1591-480C-903C-C1BE7FFC9FA2}">
  <we:reference id="wa200004798" version="1.0.1.0" store="en-US" storeType="OMEX"/>
  <we:alternateReferences>
    <we:reference id="WA200004798" version="1.0.1.0" store="WA200004798" storeType="OMEX"/>
  </we:alternateReferences>
  <we:properties>
    <we:property name="embedForm" value="&quot;{\&quot;site\&quot;:\&quot;\&quot;,\&quot;domain\&quot;:\&quot;public.tableau.com\&quot;,\&quot;worksheet\&quot;:\&quot;CCEngagements\&quot;,\&quot;dashboard\&quot;:\&quot;eCommCustomerChurnPrediction\&quot;,\&quot;tabs\&quot;:true,\&quot;toolbar\&quot;:true}&quot;"/>
    <we:property name="embedUrl" value="&quot;\&quot;https://public.tableau.com/views/eCommCustomerChurnPrediction/CCEngagements\&quot;&quot;"/>
    <we:property name="filters" value="&quot;[]&quot;"/>
    <we:property name="isInstalled" value="&quot;true&quot;"/>
    <we:property name="marks" value="&quot;[]&quot;"/>
    <we:property name="parameters" value="&quot;[]&quot;"/>
    <we:property name="serverType" value="&quot;\&quot;public\&quot;&quot;"/>
    <we:property name="tabs" value="&quot;null&quot;"/>
    <we:property name="toolbar" value="&quot;null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3613</TotalTime>
  <Words>637</Words>
  <Application>Microsoft Office PowerPoint</Application>
  <PresentationFormat>Widescreen</PresentationFormat>
  <Paragraphs>116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DeepSeek-CJK-patch</vt:lpstr>
      <vt:lpstr>Google Sans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Rejin Raveendran</dc:creator>
  <cp:keywords>Capstone Project</cp:keywords>
  <cp:lastModifiedBy>Rejin Raveendran</cp:lastModifiedBy>
  <cp:revision>83</cp:revision>
  <dcterms:created xsi:type="dcterms:W3CDTF">2019-12-31T09:37:22Z</dcterms:created>
  <dcterms:modified xsi:type="dcterms:W3CDTF">2025-03-30T09:03:05Z</dcterms:modified>
</cp:coreProperties>
</file>