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Tahom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7faf9e0a9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7faf9e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7faf9e0a9_0_4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7faf9e0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7faf9e0a9_0_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7faf9e0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faf9e0a9_0_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faf9e0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faf9e0a9_0_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faf9e0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faf9e0a9_0_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faf9e0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300" cy="2052600"/>
          </a:xfrm>
          <a:prstGeom prst="rect">
            <a:avLst/>
          </a:prstGeom>
        </p:spPr>
        <p:txBody>
          <a:bodyPr anchorCtr="0" anchor="b" bIns="66425" lIns="66425" spcFirstLastPara="1" rIns="66425" wrap="square" tIns="66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300" cy="7926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300" cy="1963500"/>
          </a:xfrm>
          <a:prstGeom prst="rect">
            <a:avLst/>
          </a:prstGeom>
        </p:spPr>
        <p:txBody>
          <a:bodyPr anchorCtr="0" anchor="b" bIns="66425" lIns="66425" spcFirstLastPara="1" rIns="66425" wrap="square" tIns="66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300" cy="13008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300" cy="8418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300" cy="34164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4000200" cy="34164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4000200" cy="34164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6425" lIns="66425" spcFirstLastPara="1" rIns="66425" wrap="square" tIns="6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66425" lIns="66425" spcFirstLastPara="1" rIns="66425" wrap="square" tIns="66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6425" lIns="66425" spcFirstLastPara="1" rIns="66425" wrap="square" tIns="66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6425" lIns="66425" spcFirstLastPara="1" rIns="66425" wrap="square" tIns="66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6425" lIns="66425" spcFirstLastPara="1" rIns="66425" wrap="square" tIns="66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425" lIns="66425" spcFirstLastPara="1" rIns="66425" wrap="square" tIns="66425">
            <a:norm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3c33hcgiwev3.cloudfront.net/aacF81H_TsWnBfNR_x7FIg_36299b28fa0c4a5aba836111daad12f1_DAC8-Case-Study-1.pdf?Expires=1674086400&amp;Signature=BnSemZf2ioylF4NN6rTNdrlqn81Cb-nIiF68gtwX2jymVCLdUXsZFKyuz7s2XVdg15F84dOeieHXnMdXwqTDiWXgtZF5mdCSKy93ELLLx86~S8WDwc9xb66QvBTEeW53oksvX5lJPk~JO~~6mWk2AY9VwtjxLC3QdK5rOG2K2nI_&amp;Key-Pair-Id=APKAJLTNE6QMUY6HBC5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E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2175" y="1728300"/>
            <a:ext cx="52248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6425" lIns="66425" spcFirstLastPara="1" rIns="66425" wrap="square" tIns="66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9AC2E6"/>
                </a:solidFill>
                <a:latin typeface="Tahoma"/>
                <a:ea typeface="Tahoma"/>
                <a:cs typeface="Tahoma"/>
                <a:sym typeface="Tahoma"/>
              </a:rPr>
              <a:t>CYCLISTIC BIKE-SHARE DATA ANALYSIS</a:t>
            </a:r>
            <a:endParaRPr b="1" sz="2600">
              <a:solidFill>
                <a:srgbClr val="9AC2E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0" y="1475700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29700" y="2961600"/>
            <a:ext cx="38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AC2E6"/>
                </a:solidFill>
              </a:rPr>
              <a:t>REJITHA DAS</a:t>
            </a:r>
            <a:endParaRPr sz="1500">
              <a:solidFill>
                <a:srgbClr val="9AC2E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9875" y="4387225"/>
            <a:ext cx="3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AC2E6"/>
                </a:solidFill>
              </a:rPr>
              <a:t>GOOGLE DATA ANALYTICS CAPSTONE</a:t>
            </a:r>
            <a:endParaRPr sz="1200">
              <a:solidFill>
                <a:srgbClr val="9AC2E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45125" y="575800"/>
            <a:ext cx="82026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3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ABOUT COMPANY</a:t>
            </a:r>
            <a:endParaRPr sz="273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45125" y="1223400"/>
            <a:ext cx="74973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Cyclisti</a:t>
            </a:r>
            <a:r>
              <a:rPr b="1" lang="en-GB" sz="1700">
                <a:solidFill>
                  <a:srgbClr val="073763"/>
                </a:solidFill>
                <a:highlight>
                  <a:schemeClr val="lt1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is a popular bike-sharing company based in Chicago , with more than 5,824 bikes that are geo-tracked and locked into a network of 692 stations.Bikes can be unlocked at any time and brought back to any other station in the network.</a:t>
            </a:r>
            <a:endParaRPr sz="1700">
              <a:solidFill>
                <a:srgbClr val="073763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Until</a:t>
            </a:r>
            <a:r>
              <a:rPr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now, Cyclistic's marketing strategy relied on building public awareness and appealing to a broad consumer segment.One tactic that helped make things possible was the price plans flexibility: single-ride passes, full-day permits, and annual memberships.</a:t>
            </a:r>
            <a:r>
              <a:rPr b="1" lang="en-GB" sz="1700">
                <a:solidFill>
                  <a:srgbClr val="073763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Customers who purchase single-ride or full-day passes are referred to as casual riders while those who purchase annual memberships are Cyclistic members.</a:t>
            </a:r>
            <a:endParaRPr b="1" sz="2000">
              <a:solidFill>
                <a:srgbClr val="073763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2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850" y="870000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AC2E6"/>
                </a:solidFill>
              </a:rPr>
              <a:t>BUSINESS PROBLEM</a:t>
            </a:r>
            <a:endParaRPr i="1">
              <a:solidFill>
                <a:srgbClr val="9AC2E6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88800" y="1553950"/>
            <a:ext cx="814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2200"/>
              <a:buFont typeface="Tahoma"/>
              <a:buAutoNum type="arabicPeriod"/>
            </a:pPr>
            <a:r>
              <a:rPr i="1" lang="en-GB" sz="22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How do annual members and Casual riders use Cyclistic bikes differently?</a:t>
            </a:r>
            <a:endParaRPr i="1" sz="22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2200"/>
              <a:buFont typeface="Tahoma"/>
              <a:buAutoNum type="arabicPeriod"/>
            </a:pPr>
            <a:r>
              <a:rPr i="1" lang="en-GB" sz="22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Why would Casual riders buy Cyclistic annual memberships?</a:t>
            </a:r>
            <a:endParaRPr i="1" sz="22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2200"/>
              <a:buFont typeface="Tahoma"/>
              <a:buAutoNum type="arabicPeriod"/>
            </a:pPr>
            <a:r>
              <a:rPr i="1" lang="en-GB" sz="22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How can Cyclistic use digital media to influence Casual riders to become members?</a:t>
            </a:r>
            <a:endParaRPr i="1" sz="24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24400" y="108797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3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sz="273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40000" y="1815500"/>
            <a:ext cx="84891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Out of the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5.6 million riders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59% were members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40% were casual riders. </a:t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On average,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member riders took 12.35 minutes 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per ride, whereas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casual riders took 21.32 minutes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per ride. </a:t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Casual riders spend more time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on bikes, despite being a smaller group compared to members.</a:t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Electric bikes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were a hit among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casual riders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, while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classic bikes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were preferred by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member riders. </a:t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2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40000" y="108797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ANALYSIS</a:t>
            </a:r>
            <a:endParaRPr sz="2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0000" y="1815500"/>
            <a:ext cx="84891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1700"/>
              <a:buFont typeface="Tahoma"/>
              <a:buChar char="●"/>
            </a:pP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Saturdays 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were the 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busiest day for riders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, with 51% being casual and 48% being members. </a:t>
            </a:r>
            <a:endParaRPr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1700"/>
              <a:buFont typeface="Tahoma"/>
              <a:buChar char="●"/>
            </a:pP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During the 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weekend, there is an increase in casual riders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, suggesting they use the 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service during their leisure time.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AC2E6"/>
              </a:buClr>
              <a:buSzPts val="1700"/>
              <a:buFont typeface="Tahoma"/>
              <a:buChar char="●"/>
            </a:pP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Thursday and Wednesday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 were the 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busiest days for member riders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, indicating they may use the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 service for work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related purposes</a:t>
            </a:r>
            <a:r>
              <a:rPr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40000" y="108797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sz="27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40000" y="1815500"/>
            <a:ext cx="84891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Font typeface="Tahoma"/>
              <a:buChar char="●"/>
            </a:pP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During the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summer months,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when the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weather is warmer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and outdoor activities are more popular both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member and casual riders were most active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, with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July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being the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busiest month for casual riders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August 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members. </a:t>
            </a:r>
            <a:endParaRPr b="1"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Font typeface="Tahoma"/>
              <a:buChar char="●"/>
            </a:pP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Both groups showed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peak activity in the afternoon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, with a </a:t>
            </a:r>
            <a:r>
              <a:rPr b="1"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peak time of 5 PM</a:t>
            </a:r>
            <a:r>
              <a:rPr lang="en-GB" sz="1700">
                <a:solidFill>
                  <a:srgbClr val="0B5394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2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0000" y="554025"/>
            <a:ext cx="8520300" cy="572700"/>
          </a:xfrm>
          <a:prstGeom prst="rect">
            <a:avLst/>
          </a:prstGeom>
        </p:spPr>
        <p:txBody>
          <a:bodyPr anchorCtr="0" anchor="t" bIns="66425" lIns="66425" spcFirstLastPara="1" rIns="66425" wrap="square" tIns="66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KEY FINDINGS &amp; RECOMMENDATIONS</a:t>
            </a:r>
            <a:endParaRPr i="1" sz="2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55600" y="1224800"/>
            <a:ext cx="84891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How do annual members and Casual riders use Cyclistic bikes differently?</a:t>
            </a:r>
            <a:endParaRPr i="1"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Both</a:t>
            </a:r>
            <a:r>
              <a:rPr i="1" lang="en-GB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 riders use bikes differently based on their individual needs. Annual members may use the service for work-related purposes, while Casual riders may use the bikes for leisure.</a:t>
            </a:r>
            <a:endParaRPr i="1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Why would Casual riders buy Cyclistic annual memberships?</a:t>
            </a:r>
            <a:endParaRPr i="1"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They may consider purchasing annual memberships if they find  purchasing single rides or full-day passes </a:t>
            </a:r>
            <a:r>
              <a:rPr i="1" lang="en-GB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is more cost-effective for frequent use. </a:t>
            </a:r>
            <a:endParaRPr i="1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How can Cyclistic use digital media to influence Casual riders to become members?</a:t>
            </a:r>
            <a:endParaRPr i="1" sz="1700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AC2E6"/>
                </a:solidFill>
                <a:highlight>
                  <a:srgbClr val="000A25"/>
                </a:highlight>
                <a:latin typeface="Tahoma"/>
                <a:ea typeface="Tahoma"/>
                <a:cs typeface="Tahoma"/>
                <a:sym typeface="Tahoma"/>
              </a:rPr>
              <a:t>Can be used to influence casual riders to become members by offering special discounts &amp; promotions , can be used to improve customer experience for casual riders by addressing issues with bikes or stations , and can create targeted marketing campaigns, to increase the chances of converting them into members.</a:t>
            </a:r>
            <a:endParaRPr i="1">
              <a:solidFill>
                <a:srgbClr val="9AC2E6"/>
              </a:solidFill>
              <a:highlight>
                <a:srgbClr val="000A25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