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5"/>
  </p:notesMasterIdLst>
  <p:sldIdLst>
    <p:sldId id="256" r:id="rId2"/>
    <p:sldId id="257" r:id="rId3"/>
    <p:sldId id="258" r:id="rId4"/>
    <p:sldId id="263" r:id="rId5"/>
    <p:sldId id="320" r:id="rId6"/>
    <p:sldId id="312" r:id="rId7"/>
    <p:sldId id="313" r:id="rId8"/>
    <p:sldId id="314" r:id="rId9"/>
    <p:sldId id="315" r:id="rId10"/>
    <p:sldId id="316" r:id="rId11"/>
    <p:sldId id="318" r:id="rId12"/>
    <p:sldId id="319" r:id="rId13"/>
    <p:sldId id="317" r:id="rId14"/>
  </p:sldIdLst>
  <p:sldSz cx="9144000" cy="5143500" type="screen16x9"/>
  <p:notesSz cx="6858000" cy="9144000"/>
  <p:embeddedFontLst>
    <p:embeddedFont>
      <p:font typeface="Heebo" pitchFamily="2" charset="-79"/>
      <p:regular r:id="rId16"/>
      <p:bold r:id="rId17"/>
    </p:embeddedFont>
    <p:embeddedFont>
      <p:font typeface="Heebo SemiBold" panose="020B0604020202020204" charset="-79"/>
      <p:regular r:id="rId18"/>
      <p:bold r:id="rId19"/>
    </p:embeddedFont>
    <p:embeddedFont>
      <p:font typeface="Mulish" panose="020B0604020202020204" charset="0"/>
      <p:regular r:id="rId20"/>
      <p:bold r:id="rId21"/>
      <p:italic r:id="rId22"/>
      <p:boldItalic r:id="rId23"/>
    </p:embeddedFont>
    <p:embeddedFont>
      <p:font typeface="Nunito Light" pitchFamily="2" charset="0"/>
      <p:regular r:id="rId24"/>
      <p:italic r:id="rId25"/>
    </p:embeddedFont>
    <p:embeddedFont>
      <p:font typeface="Segoe UI" panose="020B0502040204020203" pitchFamily="34" charset="0"/>
      <p:regular r:id="rId26"/>
      <p:bold r:id="rId27"/>
      <p:italic r:id="rId28"/>
      <p:boldItalic r:id="rId29"/>
    </p:embeddedFont>
    <p:embeddedFont>
      <p:font typeface="Segoe UI Semibold" panose="020B0702040204020203" pitchFamily="34"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785"/>
    <a:srgbClr val="000000"/>
    <a:srgbClr val="454545"/>
    <a:srgbClr val="4269CE"/>
    <a:srgbClr val="2643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FA77E4-B0A0-43C3-8F6C-40007157E807}">
  <a:tblStyle styleId="{03FA77E4-B0A0-43C3-8F6C-40007157E8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28a877fe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28a877f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454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298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148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28a877fe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28a877f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247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819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632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489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37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94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24850"/>
            <a:ext cx="3503700" cy="1917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722975"/>
            <a:ext cx="2353800" cy="7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7" name="Google Shape;17;p4"/>
          <p:cNvSpPr txBox="1">
            <a:spLocks noGrp="1"/>
          </p:cNvSpPr>
          <p:nvPr>
            <p:ph type="body" idx="1"/>
          </p:nvPr>
        </p:nvSpPr>
        <p:spPr>
          <a:xfrm>
            <a:off x="720000" y="1215751"/>
            <a:ext cx="7704000" cy="375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18" name="Google Shape;18;p4"/>
          <p:cNvGrpSpPr/>
          <p:nvPr/>
        </p:nvGrpSpPr>
        <p:grpSpPr>
          <a:xfrm>
            <a:off x="7676943" y="3752684"/>
            <a:ext cx="1572210" cy="1457714"/>
            <a:chOff x="4276575" y="600075"/>
            <a:chExt cx="4972200" cy="4610100"/>
          </a:xfrm>
        </p:grpSpPr>
        <p:cxnSp>
          <p:nvCxnSpPr>
            <p:cNvPr id="19" name="Google Shape;19;p4"/>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20" name="Google Shape;20;p4"/>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6" name="Google Shape;56;p13"/>
          <p:cNvSpPr txBox="1">
            <a:spLocks noGrp="1"/>
          </p:cNvSpPr>
          <p:nvPr>
            <p:ph type="subTitle" idx="1"/>
          </p:nvPr>
        </p:nvSpPr>
        <p:spPr>
          <a:xfrm>
            <a:off x="719976" y="2342337"/>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subTitle" idx="2"/>
          </p:nvPr>
        </p:nvSpPr>
        <p:spPr>
          <a:xfrm>
            <a:off x="3419247" y="2342337"/>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3"/>
          <p:cNvSpPr txBox="1">
            <a:spLocks noGrp="1"/>
          </p:cNvSpPr>
          <p:nvPr>
            <p:ph type="subTitle" idx="3"/>
          </p:nvPr>
        </p:nvSpPr>
        <p:spPr>
          <a:xfrm>
            <a:off x="719976" y="4004337"/>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subTitle" idx="4"/>
          </p:nvPr>
        </p:nvSpPr>
        <p:spPr>
          <a:xfrm>
            <a:off x="3419247" y="4004337"/>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 name="Google Shape;60;p13"/>
          <p:cNvSpPr txBox="1">
            <a:spLocks noGrp="1"/>
          </p:cNvSpPr>
          <p:nvPr>
            <p:ph type="subTitle" idx="5"/>
          </p:nvPr>
        </p:nvSpPr>
        <p:spPr>
          <a:xfrm>
            <a:off x="6118524" y="2342337"/>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13"/>
          <p:cNvSpPr txBox="1">
            <a:spLocks noGrp="1"/>
          </p:cNvSpPr>
          <p:nvPr>
            <p:ph type="subTitle" idx="6"/>
          </p:nvPr>
        </p:nvSpPr>
        <p:spPr>
          <a:xfrm>
            <a:off x="6118524" y="4004337"/>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13"/>
          <p:cNvSpPr txBox="1">
            <a:spLocks noGrp="1"/>
          </p:cNvSpPr>
          <p:nvPr>
            <p:ph type="title" idx="7" hasCustomPrompt="1"/>
          </p:nvPr>
        </p:nvSpPr>
        <p:spPr>
          <a:xfrm>
            <a:off x="719976" y="1477425"/>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title" idx="8" hasCustomPrompt="1"/>
          </p:nvPr>
        </p:nvSpPr>
        <p:spPr>
          <a:xfrm>
            <a:off x="719976" y="313942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title" idx="9" hasCustomPrompt="1"/>
          </p:nvPr>
        </p:nvSpPr>
        <p:spPr>
          <a:xfrm>
            <a:off x="3419247" y="1477425"/>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title" idx="13" hasCustomPrompt="1"/>
          </p:nvPr>
        </p:nvSpPr>
        <p:spPr>
          <a:xfrm>
            <a:off x="3419247" y="313942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14" hasCustomPrompt="1"/>
          </p:nvPr>
        </p:nvSpPr>
        <p:spPr>
          <a:xfrm>
            <a:off x="6118526" y="1477425"/>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15" hasCustomPrompt="1"/>
          </p:nvPr>
        </p:nvSpPr>
        <p:spPr>
          <a:xfrm>
            <a:off x="6118526" y="313942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atin typeface="Heebo"/>
                <a:ea typeface="Heebo"/>
                <a:cs typeface="Heebo"/>
                <a:sym typeface="Heeb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16"/>
          </p:nvPr>
        </p:nvSpPr>
        <p:spPr>
          <a:xfrm>
            <a:off x="719976" y="20851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69" name="Google Shape;69;p13"/>
          <p:cNvSpPr txBox="1">
            <a:spLocks noGrp="1"/>
          </p:cNvSpPr>
          <p:nvPr>
            <p:ph type="subTitle" idx="17"/>
          </p:nvPr>
        </p:nvSpPr>
        <p:spPr>
          <a:xfrm>
            <a:off x="3419247" y="20851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70" name="Google Shape;70;p13"/>
          <p:cNvSpPr txBox="1">
            <a:spLocks noGrp="1"/>
          </p:cNvSpPr>
          <p:nvPr>
            <p:ph type="subTitle" idx="18"/>
          </p:nvPr>
        </p:nvSpPr>
        <p:spPr>
          <a:xfrm>
            <a:off x="6118524" y="20851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71" name="Google Shape;71;p13"/>
          <p:cNvSpPr txBox="1">
            <a:spLocks noGrp="1"/>
          </p:cNvSpPr>
          <p:nvPr>
            <p:ph type="subTitle" idx="19"/>
          </p:nvPr>
        </p:nvSpPr>
        <p:spPr>
          <a:xfrm>
            <a:off x="719976" y="374722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72" name="Google Shape;72;p13"/>
          <p:cNvSpPr txBox="1">
            <a:spLocks noGrp="1"/>
          </p:cNvSpPr>
          <p:nvPr>
            <p:ph type="subTitle" idx="20"/>
          </p:nvPr>
        </p:nvSpPr>
        <p:spPr>
          <a:xfrm>
            <a:off x="3419247" y="374722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73" name="Google Shape;73;p13"/>
          <p:cNvSpPr txBox="1">
            <a:spLocks noGrp="1"/>
          </p:cNvSpPr>
          <p:nvPr>
            <p:ph type="subTitle" idx="21"/>
          </p:nvPr>
        </p:nvSpPr>
        <p:spPr>
          <a:xfrm>
            <a:off x="6118524" y="374722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rtl="0">
              <a:lnSpc>
                <a:spcPct val="100000"/>
              </a:lnSpc>
              <a:spcBef>
                <a:spcPts val="0"/>
              </a:spcBef>
              <a:spcAft>
                <a:spcPts val="0"/>
              </a:spcAft>
              <a:buSzPts val="2400"/>
              <a:buFont typeface="Heebo"/>
              <a:buNone/>
              <a:defRPr sz="2400">
                <a:latin typeface="Heebo"/>
                <a:ea typeface="Heebo"/>
                <a:cs typeface="Heebo"/>
                <a:sym typeface="Heebo"/>
              </a:defRPr>
            </a:lvl2pPr>
            <a:lvl3pPr lvl="2" rtl="0">
              <a:lnSpc>
                <a:spcPct val="100000"/>
              </a:lnSpc>
              <a:spcBef>
                <a:spcPts val="0"/>
              </a:spcBef>
              <a:spcAft>
                <a:spcPts val="0"/>
              </a:spcAft>
              <a:buSzPts val="2400"/>
              <a:buFont typeface="Heebo"/>
              <a:buNone/>
              <a:defRPr sz="2400">
                <a:latin typeface="Heebo"/>
                <a:ea typeface="Heebo"/>
                <a:cs typeface="Heebo"/>
                <a:sym typeface="Heebo"/>
              </a:defRPr>
            </a:lvl3pPr>
            <a:lvl4pPr lvl="3" rtl="0">
              <a:lnSpc>
                <a:spcPct val="100000"/>
              </a:lnSpc>
              <a:spcBef>
                <a:spcPts val="0"/>
              </a:spcBef>
              <a:spcAft>
                <a:spcPts val="0"/>
              </a:spcAft>
              <a:buSzPts val="2400"/>
              <a:buFont typeface="Heebo"/>
              <a:buNone/>
              <a:defRPr sz="2400">
                <a:latin typeface="Heebo"/>
                <a:ea typeface="Heebo"/>
                <a:cs typeface="Heebo"/>
                <a:sym typeface="Heebo"/>
              </a:defRPr>
            </a:lvl4pPr>
            <a:lvl5pPr lvl="4" rtl="0">
              <a:lnSpc>
                <a:spcPct val="100000"/>
              </a:lnSpc>
              <a:spcBef>
                <a:spcPts val="0"/>
              </a:spcBef>
              <a:spcAft>
                <a:spcPts val="0"/>
              </a:spcAft>
              <a:buSzPts val="2400"/>
              <a:buFont typeface="Heebo"/>
              <a:buNone/>
              <a:defRPr sz="2400">
                <a:latin typeface="Heebo"/>
                <a:ea typeface="Heebo"/>
                <a:cs typeface="Heebo"/>
                <a:sym typeface="Heebo"/>
              </a:defRPr>
            </a:lvl5pPr>
            <a:lvl6pPr lvl="5" rtl="0">
              <a:lnSpc>
                <a:spcPct val="100000"/>
              </a:lnSpc>
              <a:spcBef>
                <a:spcPts val="0"/>
              </a:spcBef>
              <a:spcAft>
                <a:spcPts val="0"/>
              </a:spcAft>
              <a:buSzPts val="2400"/>
              <a:buFont typeface="Heebo"/>
              <a:buNone/>
              <a:defRPr sz="2400">
                <a:latin typeface="Heebo"/>
                <a:ea typeface="Heebo"/>
                <a:cs typeface="Heebo"/>
                <a:sym typeface="Heebo"/>
              </a:defRPr>
            </a:lvl6pPr>
            <a:lvl7pPr lvl="6" rtl="0">
              <a:lnSpc>
                <a:spcPct val="100000"/>
              </a:lnSpc>
              <a:spcBef>
                <a:spcPts val="0"/>
              </a:spcBef>
              <a:spcAft>
                <a:spcPts val="0"/>
              </a:spcAft>
              <a:buSzPts val="2400"/>
              <a:buFont typeface="Heebo"/>
              <a:buNone/>
              <a:defRPr sz="2400">
                <a:latin typeface="Heebo"/>
                <a:ea typeface="Heebo"/>
                <a:cs typeface="Heebo"/>
                <a:sym typeface="Heebo"/>
              </a:defRPr>
            </a:lvl7pPr>
            <a:lvl8pPr lvl="7" rtl="0">
              <a:lnSpc>
                <a:spcPct val="100000"/>
              </a:lnSpc>
              <a:spcBef>
                <a:spcPts val="0"/>
              </a:spcBef>
              <a:spcAft>
                <a:spcPts val="0"/>
              </a:spcAft>
              <a:buSzPts val="2400"/>
              <a:buFont typeface="Heebo"/>
              <a:buNone/>
              <a:defRPr sz="2400">
                <a:latin typeface="Heebo"/>
                <a:ea typeface="Heebo"/>
                <a:cs typeface="Heebo"/>
                <a:sym typeface="Heebo"/>
              </a:defRPr>
            </a:lvl8pPr>
            <a:lvl9pPr lvl="8"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8"/>
        <p:cNvGrpSpPr/>
        <p:nvPr/>
      </p:nvGrpSpPr>
      <p:grpSpPr>
        <a:xfrm>
          <a:off x="0" y="0"/>
          <a:ext cx="0" cy="0"/>
          <a:chOff x="0" y="0"/>
          <a:chExt cx="0" cy="0"/>
        </a:xfrm>
      </p:grpSpPr>
      <p:grpSp>
        <p:nvGrpSpPr>
          <p:cNvPr id="109" name="Google Shape;109;p20"/>
          <p:cNvGrpSpPr/>
          <p:nvPr/>
        </p:nvGrpSpPr>
        <p:grpSpPr>
          <a:xfrm>
            <a:off x="7676943" y="-4150"/>
            <a:ext cx="1572210" cy="5214548"/>
            <a:chOff x="7676943" y="-4150"/>
            <a:chExt cx="1572210" cy="5214548"/>
          </a:xfrm>
        </p:grpSpPr>
        <p:sp>
          <p:nvSpPr>
            <p:cNvPr id="110" name="Google Shape;110;p20"/>
            <p:cNvSpPr/>
            <p:nvPr/>
          </p:nvSpPr>
          <p:spPr>
            <a:xfrm flipH="1">
              <a:off x="7927375" y="-4150"/>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20"/>
            <p:cNvGrpSpPr/>
            <p:nvPr/>
          </p:nvGrpSpPr>
          <p:grpSpPr>
            <a:xfrm>
              <a:off x="7676943" y="3752684"/>
              <a:ext cx="1572210" cy="1457714"/>
              <a:chOff x="4276575" y="600075"/>
              <a:chExt cx="4972200" cy="4610100"/>
            </a:xfrm>
          </p:grpSpPr>
          <p:cxnSp>
            <p:nvCxnSpPr>
              <p:cNvPr id="112" name="Google Shape;112;p20"/>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113" name="Google Shape;113;p20"/>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 name="Google Shape;11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5" name="Google Shape;115;p20"/>
          <p:cNvSpPr txBox="1">
            <a:spLocks noGrp="1"/>
          </p:cNvSpPr>
          <p:nvPr>
            <p:ph type="subTitle" idx="1"/>
          </p:nvPr>
        </p:nvSpPr>
        <p:spPr>
          <a:xfrm>
            <a:off x="4279867" y="2980825"/>
            <a:ext cx="2856000" cy="104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0"/>
          <p:cNvSpPr txBox="1">
            <a:spLocks noGrp="1"/>
          </p:cNvSpPr>
          <p:nvPr>
            <p:ph type="subTitle" idx="2"/>
          </p:nvPr>
        </p:nvSpPr>
        <p:spPr>
          <a:xfrm>
            <a:off x="721542" y="2980825"/>
            <a:ext cx="2856000" cy="104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0"/>
          <p:cNvSpPr txBox="1">
            <a:spLocks noGrp="1"/>
          </p:cNvSpPr>
          <p:nvPr>
            <p:ph type="subTitle" idx="3"/>
          </p:nvPr>
        </p:nvSpPr>
        <p:spPr>
          <a:xfrm>
            <a:off x="721542" y="2590800"/>
            <a:ext cx="2856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118" name="Google Shape;118;p20"/>
          <p:cNvSpPr txBox="1">
            <a:spLocks noGrp="1"/>
          </p:cNvSpPr>
          <p:nvPr>
            <p:ph type="subTitle" idx="4"/>
          </p:nvPr>
        </p:nvSpPr>
        <p:spPr>
          <a:xfrm>
            <a:off x="4279870" y="2590800"/>
            <a:ext cx="2856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9"/>
        <p:cNvGrpSpPr/>
        <p:nvPr/>
      </p:nvGrpSpPr>
      <p:grpSpPr>
        <a:xfrm>
          <a:off x="0" y="0"/>
          <a:ext cx="0" cy="0"/>
          <a:chOff x="0" y="0"/>
          <a:chExt cx="0" cy="0"/>
        </a:xfrm>
      </p:grpSpPr>
      <p:grpSp>
        <p:nvGrpSpPr>
          <p:cNvPr id="120" name="Google Shape;120;p21"/>
          <p:cNvGrpSpPr/>
          <p:nvPr/>
        </p:nvGrpSpPr>
        <p:grpSpPr>
          <a:xfrm>
            <a:off x="2880" y="-51764"/>
            <a:ext cx="9156700" cy="5195314"/>
            <a:chOff x="2880" y="-51764"/>
            <a:chExt cx="9156700" cy="5195314"/>
          </a:xfrm>
        </p:grpSpPr>
        <p:sp>
          <p:nvSpPr>
            <p:cNvPr id="121" name="Google Shape;121;p21"/>
            <p:cNvSpPr/>
            <p:nvPr/>
          </p:nvSpPr>
          <p:spPr>
            <a:xfrm rot="10800000" flipH="1">
              <a:off x="2880" y="3949804"/>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21"/>
            <p:cNvGrpSpPr/>
            <p:nvPr/>
          </p:nvGrpSpPr>
          <p:grpSpPr>
            <a:xfrm rot="-5400000">
              <a:off x="7644618" y="5484"/>
              <a:ext cx="1572210" cy="1457714"/>
              <a:chOff x="4276575" y="600075"/>
              <a:chExt cx="4972200" cy="4610100"/>
            </a:xfrm>
          </p:grpSpPr>
          <p:cxnSp>
            <p:nvCxnSpPr>
              <p:cNvPr id="123" name="Google Shape;123;p21"/>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124" name="Google Shape;124;p21"/>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6" name="Google Shape;126;p21"/>
          <p:cNvSpPr txBox="1">
            <a:spLocks noGrp="1"/>
          </p:cNvSpPr>
          <p:nvPr>
            <p:ph type="subTitle" idx="1"/>
          </p:nvPr>
        </p:nvSpPr>
        <p:spPr>
          <a:xfrm>
            <a:off x="4825775" y="1667625"/>
            <a:ext cx="3509100" cy="24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1"/>
          <p:cNvSpPr txBox="1">
            <a:spLocks noGrp="1"/>
          </p:cNvSpPr>
          <p:nvPr>
            <p:ph type="subTitle" idx="2"/>
          </p:nvPr>
        </p:nvSpPr>
        <p:spPr>
          <a:xfrm>
            <a:off x="773775" y="1667625"/>
            <a:ext cx="3509100" cy="24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9"/>
        <p:cNvGrpSpPr/>
        <p:nvPr/>
      </p:nvGrpSpPr>
      <p:grpSpPr>
        <a:xfrm>
          <a:off x="0" y="0"/>
          <a:ext cx="0" cy="0"/>
          <a:chOff x="0" y="0"/>
          <a:chExt cx="0" cy="0"/>
        </a:xfrm>
      </p:grpSpPr>
      <p:grpSp>
        <p:nvGrpSpPr>
          <p:cNvPr id="220" name="Google Shape;220;p32"/>
          <p:cNvGrpSpPr/>
          <p:nvPr/>
        </p:nvGrpSpPr>
        <p:grpSpPr>
          <a:xfrm>
            <a:off x="2661975" y="-142875"/>
            <a:ext cx="6491550" cy="5353050"/>
            <a:chOff x="2661975" y="-142875"/>
            <a:chExt cx="6491550" cy="5353050"/>
          </a:xfrm>
        </p:grpSpPr>
        <p:grpSp>
          <p:nvGrpSpPr>
            <p:cNvPr id="221" name="Google Shape;221;p32"/>
            <p:cNvGrpSpPr/>
            <p:nvPr/>
          </p:nvGrpSpPr>
          <p:grpSpPr>
            <a:xfrm flipH="1">
              <a:off x="2661975" y="-114377"/>
              <a:ext cx="6491550" cy="5324552"/>
              <a:chOff x="1600725" y="-6725"/>
              <a:chExt cx="6491550" cy="5143501"/>
            </a:xfrm>
          </p:grpSpPr>
          <p:sp>
            <p:nvSpPr>
              <p:cNvPr id="222" name="Google Shape;222;p32"/>
              <p:cNvSpPr/>
              <p:nvPr/>
            </p:nvSpPr>
            <p:spPr>
              <a:xfrm>
                <a:off x="2641875" y="-6725"/>
                <a:ext cx="5450400" cy="51435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1600725" y="-6724"/>
                <a:ext cx="1094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32"/>
            <p:cNvSpPr/>
            <p:nvPr/>
          </p:nvSpPr>
          <p:spPr>
            <a:xfrm rot="10800000">
              <a:off x="4823819" y="-114377"/>
              <a:ext cx="4322700" cy="3891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5" name="Google Shape;225;p32"/>
            <p:cNvCxnSpPr/>
            <p:nvPr/>
          </p:nvCxnSpPr>
          <p:spPr>
            <a:xfrm rot="10800000">
              <a:off x="4276450" y="-142875"/>
              <a:ext cx="4862700" cy="4426500"/>
            </a:xfrm>
            <a:prstGeom prst="straightConnector1">
              <a:avLst/>
            </a:prstGeom>
            <a:noFill/>
            <a:ln w="28575" cap="flat" cmpd="sng">
              <a:solidFill>
                <a:srgbClr val="F5640B"/>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6"/>
        <p:cNvGrpSpPr/>
        <p:nvPr/>
      </p:nvGrpSpPr>
      <p:grpSpPr>
        <a:xfrm>
          <a:off x="0" y="0"/>
          <a:ext cx="0" cy="0"/>
          <a:chOff x="0" y="0"/>
          <a:chExt cx="0" cy="0"/>
        </a:xfrm>
      </p:grpSpPr>
      <p:grpSp>
        <p:nvGrpSpPr>
          <p:cNvPr id="227" name="Google Shape;227;p33"/>
          <p:cNvGrpSpPr/>
          <p:nvPr/>
        </p:nvGrpSpPr>
        <p:grpSpPr>
          <a:xfrm>
            <a:off x="-15634" y="-4150"/>
            <a:ext cx="9178914" cy="5195271"/>
            <a:chOff x="-15634" y="-4150"/>
            <a:chExt cx="9178914" cy="5195271"/>
          </a:xfrm>
        </p:grpSpPr>
        <p:grpSp>
          <p:nvGrpSpPr>
            <p:cNvPr id="228" name="Google Shape;228;p33"/>
            <p:cNvGrpSpPr/>
            <p:nvPr/>
          </p:nvGrpSpPr>
          <p:grpSpPr>
            <a:xfrm rot="5400000">
              <a:off x="-72882" y="3676159"/>
              <a:ext cx="1572210" cy="1457714"/>
              <a:chOff x="4276575" y="600075"/>
              <a:chExt cx="4972200" cy="4610100"/>
            </a:xfrm>
          </p:grpSpPr>
          <p:cxnSp>
            <p:nvCxnSpPr>
              <p:cNvPr id="229" name="Google Shape;229;p33"/>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230" name="Google Shape;230;p33"/>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33"/>
            <p:cNvSpPr/>
            <p:nvPr/>
          </p:nvSpPr>
          <p:spPr>
            <a:xfrm flipH="1">
              <a:off x="7927375" y="-4150"/>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Heebo SemiBold"/>
              <a:buNone/>
              <a:defRPr sz="3200">
                <a:solidFill>
                  <a:schemeClr val="lt1"/>
                </a:solidFill>
                <a:latin typeface="Heebo SemiBold"/>
                <a:ea typeface="Heebo SemiBold"/>
                <a:cs typeface="Heebo SemiBold"/>
                <a:sym typeface="Heebo SemiBold"/>
              </a:defRPr>
            </a:lvl1pPr>
            <a:lvl2pPr lvl="1"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2pPr>
            <a:lvl3pPr lvl="2"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3pPr>
            <a:lvl4pPr lvl="3"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4pPr>
            <a:lvl5pPr lvl="4"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5pPr>
            <a:lvl6pPr lvl="5"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6pPr>
            <a:lvl7pPr lvl="6"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7pPr>
            <a:lvl8pPr lvl="7"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8pPr>
            <a:lvl9pPr lvl="8"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1pPr>
            <a:lvl2pPr marL="914400" lvl="1"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2pPr>
            <a:lvl3pPr marL="1371600" lvl="2"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3pPr>
            <a:lvl4pPr marL="1828800" lvl="3"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4pPr>
            <a:lvl5pPr marL="2286000" lvl="4"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5pPr>
            <a:lvl6pPr marL="2743200" lvl="5"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6pPr>
            <a:lvl7pPr marL="3200400" lvl="6"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7pPr>
            <a:lvl8pPr marL="3657600" lvl="7"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8pPr>
            <a:lvl9pPr marL="4114800" lvl="8"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9" r:id="rId3"/>
    <p:sldLayoutId id="2147483666" r:id="rId4"/>
    <p:sldLayoutId id="2147483667" r:id="rId5"/>
    <p:sldLayoutId id="2147483678" r:id="rId6"/>
    <p:sldLayoutId id="214748367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grpSp>
        <p:nvGrpSpPr>
          <p:cNvPr id="242" name="Google Shape;242;p37"/>
          <p:cNvGrpSpPr/>
          <p:nvPr/>
        </p:nvGrpSpPr>
        <p:grpSpPr>
          <a:xfrm>
            <a:off x="2865675" y="-142876"/>
            <a:ext cx="6307275" cy="5352951"/>
            <a:chOff x="2865675" y="-142876"/>
            <a:chExt cx="6307275" cy="5352951"/>
          </a:xfrm>
        </p:grpSpPr>
        <p:grpSp>
          <p:nvGrpSpPr>
            <p:cNvPr id="243" name="Google Shape;243;p37"/>
            <p:cNvGrpSpPr/>
            <p:nvPr/>
          </p:nvGrpSpPr>
          <p:grpSpPr>
            <a:xfrm rot="10800000">
              <a:off x="2865675" y="-142876"/>
              <a:ext cx="6287850" cy="5324551"/>
              <a:chOff x="1600725" y="-6724"/>
              <a:chExt cx="6287850" cy="5143500"/>
            </a:xfrm>
          </p:grpSpPr>
          <p:sp>
            <p:nvSpPr>
              <p:cNvPr id="244" name="Google Shape;244;p37"/>
              <p:cNvSpPr/>
              <p:nvPr/>
            </p:nvSpPr>
            <p:spPr>
              <a:xfrm>
                <a:off x="2641875" y="-6724"/>
                <a:ext cx="5246700" cy="51435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37"/>
              <p:cNvSpPr/>
              <p:nvPr/>
            </p:nvSpPr>
            <p:spPr>
              <a:xfrm>
                <a:off x="1600725" y="-6724"/>
                <a:ext cx="1094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6" name="Google Shape;246;p37"/>
            <p:cNvSpPr/>
            <p:nvPr/>
          </p:nvSpPr>
          <p:spPr>
            <a:xfrm flipH="1">
              <a:off x="4823819" y="1290676"/>
              <a:ext cx="4322700" cy="3891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47" name="Google Shape;247;p37"/>
            <p:cNvCxnSpPr/>
            <p:nvPr/>
          </p:nvCxnSpPr>
          <p:spPr>
            <a:xfrm flipH="1">
              <a:off x="4276650" y="753275"/>
              <a:ext cx="4896300" cy="4456800"/>
            </a:xfrm>
            <a:prstGeom prst="straightConnector1">
              <a:avLst/>
            </a:prstGeom>
            <a:noFill/>
            <a:ln w="28575" cap="flat" cmpd="sng">
              <a:solidFill>
                <a:schemeClr val="dk2"/>
              </a:solidFill>
              <a:prstDash val="solid"/>
              <a:round/>
              <a:headEnd type="none" w="med" len="med"/>
              <a:tailEnd type="none" w="med" len="med"/>
            </a:ln>
          </p:spPr>
        </p:cxnSp>
      </p:grpSp>
      <p:sp>
        <p:nvSpPr>
          <p:cNvPr id="248" name="Google Shape;248;p37"/>
          <p:cNvSpPr txBox="1">
            <a:spLocks noGrp="1"/>
          </p:cNvSpPr>
          <p:nvPr>
            <p:ph type="ctrTitle"/>
          </p:nvPr>
        </p:nvSpPr>
        <p:spPr>
          <a:xfrm>
            <a:off x="713225" y="1324850"/>
            <a:ext cx="3949500" cy="19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lumMod val="60000"/>
                    <a:lumOff val="40000"/>
                  </a:schemeClr>
                </a:solidFill>
                <a:latin typeface="Segoe UI Semibold" panose="020B0702040204020203" pitchFamily="34" charset="0"/>
                <a:cs typeface="Segoe UI Semibold" panose="020B0702040204020203" pitchFamily="34" charset="0"/>
              </a:rPr>
              <a:t>WAVECON TELECOM</a:t>
            </a:r>
            <a:br>
              <a:rPr lang="en" dirty="0">
                <a:solidFill>
                  <a:schemeClr val="accent2">
                    <a:lumMod val="60000"/>
                    <a:lumOff val="40000"/>
                  </a:schemeClr>
                </a:solidFill>
                <a:latin typeface="Segoe UI Semibold" panose="020B0702040204020203" pitchFamily="34" charset="0"/>
                <a:cs typeface="Segoe UI Semibold" panose="020B0702040204020203" pitchFamily="34" charset="0"/>
              </a:rPr>
            </a:br>
            <a:r>
              <a:rPr lang="en" sz="2400" dirty="0">
                <a:solidFill>
                  <a:schemeClr val="accent2">
                    <a:lumMod val="60000"/>
                    <a:lumOff val="40000"/>
                  </a:schemeClr>
                </a:solidFill>
                <a:latin typeface="Segoe UI Semibold" panose="020B0702040204020203" pitchFamily="34" charset="0"/>
                <a:cs typeface="Segoe UI Semibold" panose="020B0702040204020203" pitchFamily="34" charset="0"/>
              </a:rPr>
              <a:t>COMPARISON REPORT</a:t>
            </a:r>
            <a:endParaRPr dirty="0">
              <a:solidFill>
                <a:schemeClr val="accent2">
                  <a:lumMod val="60000"/>
                  <a:lumOff val="40000"/>
                </a:schemeClr>
              </a:solidFill>
              <a:latin typeface="Segoe UI Semibold" panose="020B0702040204020203" pitchFamily="34" charset="0"/>
              <a:cs typeface="Segoe UI Semibold" panose="020B0702040204020203" pitchFamily="34" charset="0"/>
            </a:endParaRPr>
          </a:p>
        </p:txBody>
      </p:sp>
      <p:sp>
        <p:nvSpPr>
          <p:cNvPr id="249" name="Google Shape;249;p37"/>
          <p:cNvSpPr txBox="1">
            <a:spLocks noGrp="1"/>
          </p:cNvSpPr>
          <p:nvPr>
            <p:ph type="subTitle" idx="1"/>
          </p:nvPr>
        </p:nvSpPr>
        <p:spPr>
          <a:xfrm>
            <a:off x="713225" y="3697451"/>
            <a:ext cx="3606957" cy="7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33785"/>
                </a:solidFill>
                <a:latin typeface="Segoe UI Semibold" panose="020B0702040204020203" pitchFamily="34" charset="0"/>
                <a:cs typeface="Segoe UI Semibold" panose="020B0702040204020203" pitchFamily="34" charset="0"/>
              </a:rPr>
              <a:t>CODEBASICS INTERNSHIP </a:t>
            </a:r>
          </a:p>
          <a:p>
            <a:pPr marL="0" lvl="0" indent="0" algn="l" rtl="0">
              <a:spcBef>
                <a:spcPts val="0"/>
              </a:spcBef>
              <a:spcAft>
                <a:spcPts val="0"/>
              </a:spcAft>
              <a:buNone/>
            </a:pPr>
            <a:r>
              <a:rPr lang="en" dirty="0">
                <a:solidFill>
                  <a:srgbClr val="333785"/>
                </a:solidFill>
                <a:latin typeface="Segoe UI Semibold" panose="020B0702040204020203" pitchFamily="34" charset="0"/>
                <a:cs typeface="Segoe UI Semibold" panose="020B0702040204020203" pitchFamily="34" charset="0"/>
              </a:rPr>
              <a:t>PRESENTED BY </a:t>
            </a:r>
          </a:p>
          <a:p>
            <a:pPr marL="0" lvl="0" indent="0" algn="l" rtl="0">
              <a:spcBef>
                <a:spcPts val="0"/>
              </a:spcBef>
              <a:spcAft>
                <a:spcPts val="0"/>
              </a:spcAft>
              <a:buNone/>
            </a:pPr>
            <a:r>
              <a:rPr lang="en" dirty="0">
                <a:solidFill>
                  <a:srgbClr val="333785"/>
                </a:solidFill>
                <a:latin typeface="Segoe UI Semibold" panose="020B0702040204020203" pitchFamily="34" charset="0"/>
                <a:cs typeface="Segoe UI Semibold" panose="020B0702040204020203" pitchFamily="34" charset="0"/>
              </a:rPr>
              <a:t>REJITHA DAS</a:t>
            </a:r>
          </a:p>
          <a:p>
            <a:pPr marL="0" lvl="0" indent="0" algn="l" rtl="0">
              <a:spcBef>
                <a:spcPts val="0"/>
              </a:spcBef>
              <a:spcAft>
                <a:spcPts val="0"/>
              </a:spcAft>
              <a:buNone/>
            </a:pPr>
            <a:endParaRPr dirty="0">
              <a:latin typeface="Segoe UI Semibold" panose="020B0702040204020203" pitchFamily="34" charset="0"/>
              <a:cs typeface="Segoe UI Semibold" panose="020B0702040204020203" pitchFamily="34" charset="0"/>
            </a:endParaRPr>
          </a:p>
        </p:txBody>
      </p:sp>
      <p:cxnSp>
        <p:nvCxnSpPr>
          <p:cNvPr id="250" name="Google Shape;250;p37"/>
          <p:cNvCxnSpPr/>
          <p:nvPr/>
        </p:nvCxnSpPr>
        <p:spPr>
          <a:xfrm>
            <a:off x="750745" y="3470100"/>
            <a:ext cx="6732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44" name="Google Shape;344;p44"/>
          <p:cNvSpPr txBox="1">
            <a:spLocks noGrp="1"/>
          </p:cNvSpPr>
          <p:nvPr>
            <p:ph type="title"/>
          </p:nvPr>
        </p:nvSpPr>
        <p:spPr>
          <a:xfrm>
            <a:off x="720000" y="27049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rgbClr val="4269CE"/>
                </a:solidFill>
              </a:rPr>
              <a:t>PLAN ANALYSIS</a:t>
            </a:r>
            <a:endParaRPr sz="2800" dirty="0">
              <a:solidFill>
                <a:srgbClr val="4269CE"/>
              </a:solidFill>
            </a:endParaRPr>
          </a:p>
        </p:txBody>
      </p:sp>
      <p:cxnSp>
        <p:nvCxnSpPr>
          <p:cNvPr id="351" name="Google Shape;351;p44"/>
          <p:cNvCxnSpPr/>
          <p:nvPr/>
        </p:nvCxnSpPr>
        <p:spPr>
          <a:xfrm>
            <a:off x="750745" y="819460"/>
            <a:ext cx="673200" cy="0"/>
          </a:xfrm>
          <a:prstGeom prst="straightConnector1">
            <a:avLst/>
          </a:prstGeom>
          <a:noFill/>
          <a:ln w="28575" cap="flat" cmpd="sng">
            <a:solidFill>
              <a:schemeClr val="dk2"/>
            </a:solidFill>
            <a:prstDash val="solid"/>
            <a:round/>
            <a:headEnd type="none" w="med" len="med"/>
            <a:tailEnd type="none" w="med" len="med"/>
          </a:ln>
        </p:spPr>
      </p:cxnSp>
      <p:pic>
        <p:nvPicPr>
          <p:cNvPr id="3" name="Picture 2">
            <a:extLst>
              <a:ext uri="{FF2B5EF4-FFF2-40B4-BE49-F238E27FC236}">
                <a16:creationId xmlns:a16="http://schemas.microsoft.com/office/drawing/2014/main" id="{8A8161E2-E66D-4F59-9A27-BCD40271C287}"/>
              </a:ext>
            </a:extLst>
          </p:cNvPr>
          <p:cNvPicPr>
            <a:picLocks noChangeAspect="1"/>
          </p:cNvPicPr>
          <p:nvPr/>
        </p:nvPicPr>
        <p:blipFill>
          <a:blip r:embed="rId3"/>
          <a:stretch>
            <a:fillRect/>
          </a:stretch>
        </p:blipFill>
        <p:spPr>
          <a:xfrm>
            <a:off x="750745" y="2046335"/>
            <a:ext cx="7283470" cy="1897425"/>
          </a:xfrm>
          <a:prstGeom prst="rect">
            <a:avLst/>
          </a:prstGeom>
        </p:spPr>
      </p:pic>
      <p:sp>
        <p:nvSpPr>
          <p:cNvPr id="5" name="TextBox 4">
            <a:extLst>
              <a:ext uri="{FF2B5EF4-FFF2-40B4-BE49-F238E27FC236}">
                <a16:creationId xmlns:a16="http://schemas.microsoft.com/office/drawing/2014/main" id="{50D4F97D-4193-4651-9601-72A28899034D}"/>
              </a:ext>
            </a:extLst>
          </p:cNvPr>
          <p:cNvSpPr txBox="1"/>
          <p:nvPr/>
        </p:nvSpPr>
        <p:spPr>
          <a:xfrm>
            <a:off x="720000" y="1035421"/>
            <a:ext cx="7314215" cy="830997"/>
          </a:xfrm>
          <a:prstGeom prst="rect">
            <a:avLst/>
          </a:prstGeom>
          <a:noFill/>
        </p:spPr>
        <p:txBody>
          <a:bodyPr wrap="square" rtlCol="0">
            <a:spAutoFit/>
          </a:bodyPr>
          <a:lstStyle/>
          <a:p>
            <a:pPr marL="171450" indent="-171450" algn="just">
              <a:buFont typeface="Wingdings" panose="05000000000000000000" pitchFamily="2" charset="2"/>
              <a:buChar char="Ø"/>
            </a:pPr>
            <a:r>
              <a:rPr lang="en-US" sz="1200" dirty="0">
                <a:solidFill>
                  <a:srgbClr val="000000"/>
                </a:solidFill>
                <a:effectLst/>
              </a:rPr>
              <a:t>Based on the </a:t>
            </a:r>
            <a:r>
              <a:rPr lang="en-US" sz="1200" b="1" dirty="0">
                <a:solidFill>
                  <a:srgbClr val="000000"/>
                </a:solidFill>
                <a:effectLst/>
              </a:rPr>
              <a:t>general trend </a:t>
            </a:r>
            <a:r>
              <a:rPr lang="en-US" sz="1200" dirty="0">
                <a:solidFill>
                  <a:srgbClr val="000000"/>
                </a:solidFill>
                <a:effectLst/>
              </a:rPr>
              <a:t>observed </a:t>
            </a:r>
            <a:r>
              <a:rPr lang="en-US" sz="1200" b="1" dirty="0">
                <a:solidFill>
                  <a:srgbClr val="000000"/>
                </a:solidFill>
                <a:effectLst/>
              </a:rPr>
              <a:t>all cities experienced an increase</a:t>
            </a:r>
            <a:r>
              <a:rPr lang="en-US" sz="1200" dirty="0">
                <a:solidFill>
                  <a:srgbClr val="000000"/>
                </a:solidFill>
                <a:effectLst/>
              </a:rPr>
              <a:t> in </a:t>
            </a:r>
            <a:r>
              <a:rPr lang="en-US" sz="1200" b="1" dirty="0">
                <a:solidFill>
                  <a:srgbClr val="000000"/>
                </a:solidFill>
                <a:effectLst/>
              </a:rPr>
              <a:t>plan revenue post-5G.</a:t>
            </a:r>
          </a:p>
          <a:p>
            <a:pPr marL="171450" indent="-171450" algn="just">
              <a:buFont typeface="Wingdings" panose="05000000000000000000" pitchFamily="2" charset="2"/>
              <a:buChar char="Ø"/>
            </a:pPr>
            <a:endParaRPr lang="en-US" sz="1200" b="1" dirty="0">
              <a:solidFill>
                <a:srgbClr val="000000"/>
              </a:solidFill>
              <a:effectLst/>
            </a:endParaRPr>
          </a:p>
          <a:p>
            <a:pPr marL="171450" indent="-171450" algn="just">
              <a:buFont typeface="Wingdings" panose="05000000000000000000" pitchFamily="2" charset="2"/>
              <a:buChar char="Ø"/>
            </a:pPr>
            <a:r>
              <a:rPr lang="en-US" sz="1200" b="1" dirty="0">
                <a:solidFill>
                  <a:srgbClr val="000000"/>
                </a:solidFill>
                <a:effectLst/>
              </a:rPr>
              <a:t>Plan P7, the "25 GB Combo 3G / 4G Data Pack,"</a:t>
            </a:r>
            <a:r>
              <a:rPr lang="en-US" sz="1200" dirty="0">
                <a:solidFill>
                  <a:srgbClr val="000000"/>
                </a:solidFill>
                <a:effectLst/>
              </a:rPr>
              <a:t> exhibits the </a:t>
            </a:r>
            <a:r>
              <a:rPr lang="en-US" sz="1200" b="1" dirty="0">
                <a:solidFill>
                  <a:srgbClr val="000000"/>
                </a:solidFill>
                <a:effectLst/>
              </a:rPr>
              <a:t>lowest performance</a:t>
            </a:r>
            <a:r>
              <a:rPr lang="en-US" sz="1200" dirty="0">
                <a:solidFill>
                  <a:srgbClr val="000000"/>
                </a:solidFill>
                <a:effectLst/>
              </a:rPr>
              <a:t> </a:t>
            </a:r>
            <a:r>
              <a:rPr lang="en-US" sz="1200" b="1" dirty="0">
                <a:solidFill>
                  <a:srgbClr val="000000"/>
                </a:solidFill>
                <a:effectLst/>
              </a:rPr>
              <a:t>post-5G.</a:t>
            </a:r>
            <a:r>
              <a:rPr lang="en-US" sz="1200" dirty="0">
                <a:solidFill>
                  <a:srgbClr val="000000"/>
                </a:solidFill>
                <a:effectLst/>
              </a:rPr>
              <a:t>The </a:t>
            </a:r>
            <a:r>
              <a:rPr lang="en-US" sz="1200" b="1" dirty="0">
                <a:solidFill>
                  <a:srgbClr val="000000"/>
                </a:solidFill>
                <a:effectLst/>
              </a:rPr>
              <a:t>total plan revenue for P7 </a:t>
            </a:r>
            <a:r>
              <a:rPr lang="en-US" sz="1200" dirty="0">
                <a:solidFill>
                  <a:srgbClr val="000000"/>
                </a:solidFill>
                <a:effectLst/>
              </a:rPr>
              <a:t>has declined from </a:t>
            </a:r>
            <a:r>
              <a:rPr lang="en-US" sz="1200" b="1" dirty="0">
                <a:solidFill>
                  <a:srgbClr val="000000"/>
                </a:solidFill>
                <a:effectLst/>
              </a:rPr>
              <a:t>582 million to 155.6 million after the 5G</a:t>
            </a:r>
            <a:r>
              <a:rPr lang="en-US" sz="1200" dirty="0">
                <a:solidFill>
                  <a:srgbClr val="000000"/>
                </a:solidFill>
                <a:effectLst/>
              </a:rPr>
              <a:t>.</a:t>
            </a:r>
            <a:endParaRPr lang="en-US" sz="1200" dirty="0">
              <a:effectLst/>
            </a:endParaRPr>
          </a:p>
        </p:txBody>
      </p:sp>
      <p:sp>
        <p:nvSpPr>
          <p:cNvPr id="6" name="TextBox 5">
            <a:extLst>
              <a:ext uri="{FF2B5EF4-FFF2-40B4-BE49-F238E27FC236}">
                <a16:creationId xmlns:a16="http://schemas.microsoft.com/office/drawing/2014/main" id="{E5A0E150-5012-467B-8681-2D373175C226}"/>
              </a:ext>
            </a:extLst>
          </p:cNvPr>
          <p:cNvSpPr txBox="1"/>
          <p:nvPr/>
        </p:nvSpPr>
        <p:spPr>
          <a:xfrm>
            <a:off x="750745" y="4042005"/>
            <a:ext cx="7314215" cy="830997"/>
          </a:xfrm>
          <a:prstGeom prst="rect">
            <a:avLst/>
          </a:prstGeom>
          <a:noFill/>
        </p:spPr>
        <p:txBody>
          <a:bodyPr wrap="square" rtlCol="0">
            <a:spAutoFit/>
          </a:bodyPr>
          <a:lstStyle/>
          <a:p>
            <a:pPr algn="just"/>
            <a:r>
              <a:rPr lang="en-US" sz="1200" b="0" i="0" dirty="0">
                <a:solidFill>
                  <a:srgbClr val="000000"/>
                </a:solidFill>
                <a:effectLst/>
                <a:latin typeface="Segoe UI" panose="020B0502040204020203" pitchFamily="34" charset="0"/>
              </a:rPr>
              <a:t>It's observed that </a:t>
            </a:r>
            <a:r>
              <a:rPr lang="en-US" sz="1200" b="1" i="0" dirty="0">
                <a:solidFill>
                  <a:srgbClr val="000000"/>
                </a:solidFill>
                <a:effectLst/>
                <a:latin typeface="Segoe UI" panose="020B0502040204020203" pitchFamily="34" charset="0"/>
              </a:rPr>
              <a:t>Lucknow, Pune, Mumbai, and Patna </a:t>
            </a:r>
            <a:r>
              <a:rPr lang="en-US" sz="1200" b="0" i="0" dirty="0">
                <a:solidFill>
                  <a:srgbClr val="000000"/>
                </a:solidFill>
                <a:effectLst/>
                <a:latin typeface="Segoe UI" panose="020B0502040204020203" pitchFamily="34" charset="0"/>
              </a:rPr>
              <a:t>have the </a:t>
            </a:r>
            <a:r>
              <a:rPr lang="en-US" sz="1200" b="1" i="0" dirty="0">
                <a:solidFill>
                  <a:srgbClr val="000000"/>
                </a:solidFill>
                <a:effectLst/>
                <a:latin typeface="Segoe UI" panose="020B0502040204020203" pitchFamily="34" charset="0"/>
              </a:rPr>
              <a:t>lowest plan rev. change rates</a:t>
            </a:r>
            <a:r>
              <a:rPr lang="en-US" sz="1200" b="0" i="0" dirty="0">
                <a:solidFill>
                  <a:srgbClr val="000000"/>
                </a:solidFill>
                <a:effectLst/>
                <a:latin typeface="Segoe UI" panose="020B0502040204020203" pitchFamily="34" charset="0"/>
              </a:rPr>
              <a:t> among the</a:t>
            </a:r>
            <a:r>
              <a:rPr lang="en-US" sz="1200" b="1" i="0" dirty="0">
                <a:solidFill>
                  <a:srgbClr val="000000"/>
                </a:solidFill>
                <a:effectLst/>
                <a:latin typeface="Segoe UI" panose="020B0502040204020203" pitchFamily="34" charset="0"/>
              </a:rPr>
              <a:t> cities for Plan P7</a:t>
            </a:r>
            <a:r>
              <a:rPr lang="en-US" sz="1200" b="0" i="0" dirty="0">
                <a:solidFill>
                  <a:srgbClr val="000000"/>
                </a:solidFill>
                <a:effectLst/>
                <a:latin typeface="Segoe UI" panose="020B0502040204020203" pitchFamily="34" charset="0"/>
              </a:rPr>
              <a:t>. </a:t>
            </a:r>
            <a:r>
              <a:rPr lang="en-US" sz="1200" b="1" i="0" dirty="0">
                <a:solidFill>
                  <a:srgbClr val="000000"/>
                </a:solidFill>
                <a:effectLst/>
                <a:latin typeface="Segoe UI" panose="020B0502040204020203" pitchFamily="34" charset="0"/>
              </a:rPr>
              <a:t>These cities experienced</a:t>
            </a:r>
            <a:r>
              <a:rPr lang="en-US" sz="1200" b="0" i="0" dirty="0">
                <a:solidFill>
                  <a:srgbClr val="000000"/>
                </a:solidFill>
                <a:effectLst/>
                <a:latin typeface="Segoe UI" panose="020B0502040204020203" pitchFamily="34" charset="0"/>
              </a:rPr>
              <a:t> a substantial </a:t>
            </a:r>
            <a:r>
              <a:rPr lang="en-US" sz="1200" b="1" i="0" dirty="0">
                <a:solidFill>
                  <a:srgbClr val="000000"/>
                </a:solidFill>
                <a:effectLst/>
                <a:latin typeface="Segoe UI" panose="020B0502040204020203" pitchFamily="34" charset="0"/>
              </a:rPr>
              <a:t>decrease in plan revenue post-5G ,</a:t>
            </a:r>
            <a:r>
              <a:rPr lang="en-US" sz="1200" b="0" i="0" dirty="0">
                <a:solidFill>
                  <a:srgbClr val="000000"/>
                </a:solidFill>
                <a:effectLst/>
                <a:latin typeface="Segoe UI" panose="020B0502040204020203" pitchFamily="34" charset="0"/>
              </a:rPr>
              <a:t> indicating a significant </a:t>
            </a:r>
            <a:r>
              <a:rPr lang="en-US" sz="1200" b="1" i="0" dirty="0">
                <a:solidFill>
                  <a:srgbClr val="000000"/>
                </a:solidFill>
                <a:effectLst/>
                <a:latin typeface="Segoe UI" panose="020B0502040204020203" pitchFamily="34" charset="0"/>
              </a:rPr>
              <a:t>negative impact on Plan P7 in terms of revenue generation. </a:t>
            </a:r>
            <a:r>
              <a:rPr lang="en-US" sz="1200" b="0" i="0" dirty="0">
                <a:solidFill>
                  <a:srgbClr val="000000"/>
                </a:solidFill>
                <a:effectLst/>
                <a:latin typeface="Segoe UI" panose="020B0502040204020203" pitchFamily="34" charset="0"/>
              </a:rPr>
              <a:t>The </a:t>
            </a:r>
            <a:r>
              <a:rPr lang="en-US" sz="1200" b="1" i="0" dirty="0">
                <a:solidFill>
                  <a:srgbClr val="000000"/>
                </a:solidFill>
                <a:effectLst/>
                <a:latin typeface="Segoe UI" panose="020B0502040204020203" pitchFamily="34" charset="0"/>
              </a:rPr>
              <a:t>plan rev. change rates</a:t>
            </a:r>
            <a:r>
              <a:rPr lang="en-US" sz="1200" b="0" i="0" dirty="0">
                <a:solidFill>
                  <a:srgbClr val="000000"/>
                </a:solidFill>
                <a:effectLst/>
                <a:latin typeface="Segoe UI" panose="020B0502040204020203" pitchFamily="34" charset="0"/>
              </a:rPr>
              <a:t> for these cities range from approximately </a:t>
            </a:r>
            <a:r>
              <a:rPr lang="en-US" sz="1200" b="1" i="0" dirty="0">
                <a:solidFill>
                  <a:srgbClr val="000000"/>
                </a:solidFill>
                <a:effectLst/>
                <a:latin typeface="Segoe UI" panose="020B0502040204020203" pitchFamily="34" charset="0"/>
              </a:rPr>
              <a:t>-69.6% to -79.2%, </a:t>
            </a:r>
            <a:endParaRPr lang="en-IN" sz="1200" dirty="0"/>
          </a:p>
        </p:txBody>
      </p:sp>
    </p:spTree>
    <p:extLst>
      <p:ext uri="{BB962C8B-B14F-4D97-AF65-F5344CB8AC3E}">
        <p14:creationId xmlns:p14="http://schemas.microsoft.com/office/powerpoint/2010/main" val="412422636"/>
      </p:ext>
    </p:extLst>
  </p:cSld>
  <p:clrMapOvr>
    <a:masterClrMapping/>
  </p:clrMapOvr>
  <mc:AlternateContent xmlns:mc="http://schemas.openxmlformats.org/markup-compatibility/2006" xmlns:p14="http://schemas.microsoft.com/office/powerpoint/2010/main">
    <mc:Choice Requires="p14">
      <p:transition spd="slow" p14:dur="2000" advTm="54487"/>
    </mc:Choice>
    <mc:Fallback xmlns="">
      <p:transition spd="slow" advTm="5448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44" name="Google Shape;344;p44"/>
          <p:cNvSpPr txBox="1">
            <a:spLocks noGrp="1"/>
          </p:cNvSpPr>
          <p:nvPr>
            <p:ph type="title"/>
          </p:nvPr>
        </p:nvSpPr>
        <p:spPr>
          <a:xfrm>
            <a:off x="548062" y="3085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rgbClr val="4269CE"/>
                </a:solidFill>
              </a:rPr>
              <a:t>PLAN ANALYSIS</a:t>
            </a:r>
            <a:endParaRPr sz="2800" dirty="0">
              <a:solidFill>
                <a:srgbClr val="4269CE"/>
              </a:solidFill>
            </a:endParaRPr>
          </a:p>
        </p:txBody>
      </p:sp>
      <p:cxnSp>
        <p:nvCxnSpPr>
          <p:cNvPr id="351" name="Google Shape;351;p44"/>
          <p:cNvCxnSpPr/>
          <p:nvPr/>
        </p:nvCxnSpPr>
        <p:spPr>
          <a:xfrm>
            <a:off x="622007" y="857558"/>
            <a:ext cx="673200" cy="0"/>
          </a:xfrm>
          <a:prstGeom prst="straightConnector1">
            <a:avLst/>
          </a:prstGeom>
          <a:noFill/>
          <a:ln w="28575" cap="flat" cmpd="sng">
            <a:solidFill>
              <a:schemeClr val="dk2"/>
            </a:solidFill>
            <a:prstDash val="solid"/>
            <a:round/>
            <a:headEnd type="none" w="med" len="med"/>
            <a:tailEnd type="none" w="med" len="med"/>
          </a:ln>
        </p:spPr>
      </p:cxnSp>
      <p:pic>
        <p:nvPicPr>
          <p:cNvPr id="4" name="Picture 3">
            <a:extLst>
              <a:ext uri="{FF2B5EF4-FFF2-40B4-BE49-F238E27FC236}">
                <a16:creationId xmlns:a16="http://schemas.microsoft.com/office/drawing/2014/main" id="{BDCA7270-2FEA-49F8-AA38-CBB803DB9DEF}"/>
              </a:ext>
            </a:extLst>
          </p:cNvPr>
          <p:cNvPicPr>
            <a:picLocks noChangeAspect="1"/>
          </p:cNvPicPr>
          <p:nvPr/>
        </p:nvPicPr>
        <p:blipFill>
          <a:blip r:embed="rId3"/>
          <a:stretch>
            <a:fillRect/>
          </a:stretch>
        </p:blipFill>
        <p:spPr>
          <a:xfrm>
            <a:off x="548062" y="1052958"/>
            <a:ext cx="4872067" cy="3495596"/>
          </a:xfrm>
          <a:prstGeom prst="rect">
            <a:avLst/>
          </a:prstGeom>
        </p:spPr>
      </p:pic>
      <p:sp>
        <p:nvSpPr>
          <p:cNvPr id="7" name="TextBox 6">
            <a:extLst>
              <a:ext uri="{FF2B5EF4-FFF2-40B4-BE49-F238E27FC236}">
                <a16:creationId xmlns:a16="http://schemas.microsoft.com/office/drawing/2014/main" id="{2A2D1118-F896-4A33-A297-83D2BE807660}"/>
              </a:ext>
            </a:extLst>
          </p:cNvPr>
          <p:cNvSpPr txBox="1"/>
          <p:nvPr/>
        </p:nvSpPr>
        <p:spPr>
          <a:xfrm>
            <a:off x="5548923" y="892541"/>
            <a:ext cx="3266831" cy="3647152"/>
          </a:xfrm>
          <a:prstGeom prst="rect">
            <a:avLst/>
          </a:prstGeom>
          <a:noFill/>
        </p:spPr>
        <p:txBody>
          <a:bodyPr wrap="square" rtlCol="0">
            <a:spAutoFit/>
          </a:bodyPr>
          <a:lstStyle/>
          <a:p>
            <a:pPr marL="171450" indent="-171450" algn="l">
              <a:buFont typeface="Wingdings" panose="05000000000000000000" pitchFamily="2" charset="2"/>
              <a:buChar char="Ø"/>
            </a:pPr>
            <a:r>
              <a:rPr lang="en-US" sz="1100" b="1" i="0" dirty="0">
                <a:solidFill>
                  <a:srgbClr val="000000"/>
                </a:solidFill>
                <a:effectLst/>
                <a:latin typeface="Segoe UI" panose="020B0502040204020203" pitchFamily="34" charset="0"/>
              </a:rPr>
              <a:t>p1 maintains the highest performance</a:t>
            </a:r>
            <a:r>
              <a:rPr lang="en-US" sz="1100" b="0" i="0" dirty="0">
                <a:solidFill>
                  <a:srgbClr val="000000"/>
                </a:solidFill>
                <a:effectLst/>
                <a:latin typeface="Segoe UI" panose="020B0502040204020203" pitchFamily="34" charset="0"/>
              </a:rPr>
              <a:t> both </a:t>
            </a:r>
            <a:r>
              <a:rPr lang="en-US" sz="1100" b="1" i="0" dirty="0">
                <a:solidFill>
                  <a:srgbClr val="000000"/>
                </a:solidFill>
                <a:effectLst/>
                <a:latin typeface="Segoe UI" panose="020B0502040204020203" pitchFamily="34" charset="0"/>
              </a:rPr>
              <a:t>before and after 5G</a:t>
            </a:r>
            <a:r>
              <a:rPr lang="en-US" sz="1100" b="0" i="0" dirty="0">
                <a:solidFill>
                  <a:srgbClr val="000000"/>
                </a:solidFill>
                <a:effectLst/>
                <a:latin typeface="Segoe UI" panose="020B0502040204020203" pitchFamily="34" charset="0"/>
              </a:rPr>
              <a:t> implementation.</a:t>
            </a:r>
            <a:endParaRPr lang="en-US" sz="11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Ø"/>
            </a:pPr>
            <a:endParaRPr lang="en-US" sz="11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Ø"/>
            </a:pPr>
            <a:r>
              <a:rPr lang="en-US" sz="1100" b="1" i="0" dirty="0">
                <a:solidFill>
                  <a:srgbClr val="000000"/>
                </a:solidFill>
                <a:effectLst/>
                <a:latin typeface="Segoe UI" panose="020B0502040204020203" pitchFamily="34" charset="0"/>
              </a:rPr>
              <a:t>p11, p12, and p13 were introduced after 5G</a:t>
            </a:r>
            <a:r>
              <a:rPr lang="en-US" sz="1100" b="0" i="0" dirty="0">
                <a:solidFill>
                  <a:srgbClr val="000000"/>
                </a:solidFill>
                <a:effectLst/>
                <a:latin typeface="Segoe UI" panose="020B0502040204020203" pitchFamily="34" charset="0"/>
              </a:rPr>
              <a:t>. Among them, </a:t>
            </a:r>
            <a:r>
              <a:rPr lang="en-US" sz="1100" b="1" i="0" dirty="0">
                <a:solidFill>
                  <a:srgbClr val="000000"/>
                </a:solidFill>
                <a:effectLst/>
                <a:latin typeface="Segoe UI" panose="020B0502040204020203" pitchFamily="34" charset="0"/>
              </a:rPr>
              <a:t>p13 is not performing well.</a:t>
            </a:r>
            <a:endParaRPr lang="en-US" sz="1100" dirty="0">
              <a:solidFill>
                <a:srgbClr val="252423"/>
              </a:solidFill>
              <a:latin typeface="Segoe UI" panose="020B0502040204020203" pitchFamily="34" charset="0"/>
            </a:endParaRPr>
          </a:p>
          <a:p>
            <a:pPr marL="171450" indent="-171450" algn="l">
              <a:buFont typeface="Wingdings" panose="05000000000000000000" pitchFamily="2" charset="2"/>
              <a:buChar char="Ø"/>
            </a:pPr>
            <a:endParaRPr lang="en-US" sz="1100" b="1" i="0" dirty="0">
              <a:solidFill>
                <a:srgbClr val="252423"/>
              </a:solidFill>
              <a:effectLst/>
              <a:latin typeface="Segoe UI" panose="020B0502040204020203" pitchFamily="34" charset="0"/>
            </a:endParaRPr>
          </a:p>
          <a:p>
            <a:pPr marL="171450" indent="-171450" algn="l">
              <a:buFont typeface="Wingdings" panose="05000000000000000000" pitchFamily="2" charset="2"/>
              <a:buChar char="Ø"/>
            </a:pPr>
            <a:r>
              <a:rPr lang="en-US" sz="1100" b="1" i="0" dirty="0">
                <a:solidFill>
                  <a:srgbClr val="000000"/>
                </a:solidFill>
                <a:effectLst/>
                <a:latin typeface="Segoe UI" panose="020B0502040204020203" pitchFamily="34" charset="0"/>
              </a:rPr>
              <a:t>p2 and p3</a:t>
            </a:r>
            <a:r>
              <a:rPr lang="en-US" sz="1100" b="0" i="0" dirty="0">
                <a:solidFill>
                  <a:srgbClr val="000000"/>
                </a:solidFill>
                <a:effectLst/>
                <a:latin typeface="Segoe UI" panose="020B0502040204020203" pitchFamily="34" charset="0"/>
              </a:rPr>
              <a:t> maintain a </a:t>
            </a:r>
            <a:r>
              <a:rPr lang="en-US" sz="1100" b="1" i="0" dirty="0">
                <a:solidFill>
                  <a:srgbClr val="000000"/>
                </a:solidFill>
                <a:effectLst/>
                <a:latin typeface="Segoe UI" panose="020B0502040204020203" pitchFamily="34" charset="0"/>
              </a:rPr>
              <a:t>consistent level of revenue in both pre- and post-5G</a:t>
            </a:r>
            <a:r>
              <a:rPr lang="en-US" sz="1100" b="0" i="0" dirty="0">
                <a:solidFill>
                  <a:srgbClr val="000000"/>
                </a:solidFill>
                <a:effectLst/>
                <a:latin typeface="Segoe UI" panose="020B0502040204020203" pitchFamily="34" charset="0"/>
              </a:rPr>
              <a:t> phases.</a:t>
            </a:r>
            <a:endParaRPr lang="en-US" sz="11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Ø"/>
            </a:pPr>
            <a:endParaRPr lang="en-US" sz="1100" b="0" i="0" dirty="0">
              <a:solidFill>
                <a:srgbClr val="252423"/>
              </a:solidFill>
              <a:effectLst/>
              <a:latin typeface="Segoe UI" panose="020B0502040204020203" pitchFamily="34" charset="0"/>
            </a:endParaRPr>
          </a:p>
          <a:p>
            <a:pPr marL="171450" indent="-171450" algn="l">
              <a:buFont typeface="Wingdings" panose="05000000000000000000" pitchFamily="2" charset="2"/>
              <a:buChar char="Ø"/>
            </a:pPr>
            <a:r>
              <a:rPr lang="en-US" sz="1100" b="1" i="0" dirty="0">
                <a:solidFill>
                  <a:srgbClr val="000000"/>
                </a:solidFill>
                <a:effectLst/>
                <a:latin typeface="Segoe UI" panose="020B0502040204020203" pitchFamily="34" charset="0"/>
              </a:rPr>
              <a:t>p4, p5, p6 initially experienced a decline </a:t>
            </a:r>
            <a:r>
              <a:rPr lang="en-US" sz="1100" b="0" i="0" dirty="0">
                <a:solidFill>
                  <a:srgbClr val="000000"/>
                </a:solidFill>
                <a:effectLst/>
                <a:latin typeface="Segoe UI" panose="020B0502040204020203" pitchFamily="34" charset="0"/>
              </a:rPr>
              <a:t>in post 5G phase. Subsequently improved their performance but later exhibited a decline again for the next two months</a:t>
            </a:r>
            <a:r>
              <a:rPr lang="en-US" sz="1100" dirty="0">
                <a:solidFill>
                  <a:srgbClr val="252423"/>
                </a:solidFill>
                <a:latin typeface="Segoe UI" panose="020B0502040204020203" pitchFamily="34" charset="0"/>
              </a:rPr>
              <a:t>.</a:t>
            </a:r>
          </a:p>
          <a:p>
            <a:pPr marL="171450" indent="-171450" algn="l">
              <a:buFont typeface="Wingdings" panose="05000000000000000000" pitchFamily="2" charset="2"/>
              <a:buChar char="Ø"/>
            </a:pPr>
            <a:endParaRPr lang="en-US" sz="1100" b="1" i="0" dirty="0">
              <a:solidFill>
                <a:srgbClr val="252423"/>
              </a:solidFill>
              <a:effectLst/>
              <a:latin typeface="Segoe UI" panose="020B0502040204020203" pitchFamily="34" charset="0"/>
            </a:endParaRPr>
          </a:p>
          <a:p>
            <a:pPr marL="171450" indent="-171450" algn="l">
              <a:buFont typeface="Wingdings" panose="05000000000000000000" pitchFamily="2" charset="2"/>
              <a:buChar char="Ø"/>
            </a:pPr>
            <a:r>
              <a:rPr lang="en-US" sz="1100" b="1" i="0" dirty="0">
                <a:solidFill>
                  <a:srgbClr val="000000"/>
                </a:solidFill>
                <a:effectLst/>
                <a:latin typeface="Segoe UI" panose="020B0502040204020203" pitchFamily="34" charset="0"/>
              </a:rPr>
              <a:t>p7 </a:t>
            </a:r>
            <a:r>
              <a:rPr lang="en-US" sz="1100" b="0" i="0" dirty="0">
                <a:solidFill>
                  <a:srgbClr val="000000"/>
                </a:solidFill>
                <a:effectLst/>
                <a:latin typeface="Segoe UI" panose="020B0502040204020203" pitchFamily="34" charset="0"/>
              </a:rPr>
              <a:t>experiences a sharp </a:t>
            </a:r>
            <a:r>
              <a:rPr lang="en-US" sz="1100" b="1" i="0" dirty="0">
                <a:solidFill>
                  <a:srgbClr val="000000"/>
                </a:solidFill>
                <a:effectLst/>
                <a:latin typeface="Segoe UI" panose="020B0502040204020203" pitchFamily="34" charset="0"/>
              </a:rPr>
              <a:t>decline in revenue after 5G.</a:t>
            </a:r>
          </a:p>
          <a:p>
            <a:pPr marL="171450" indent="-171450" algn="l">
              <a:buFont typeface="Wingdings" panose="05000000000000000000" pitchFamily="2" charset="2"/>
              <a:buChar char="Ø"/>
            </a:pPr>
            <a:endParaRPr lang="en-US" sz="1100" b="1" dirty="0">
              <a:latin typeface="Segoe UI" panose="020B0502040204020203" pitchFamily="34" charset="0"/>
            </a:endParaRPr>
          </a:p>
          <a:p>
            <a:pPr marL="171450" indent="-171450" algn="l">
              <a:buFont typeface="Wingdings" panose="05000000000000000000" pitchFamily="2" charset="2"/>
              <a:buChar char="Ø"/>
            </a:pPr>
            <a:r>
              <a:rPr lang="en-US" sz="1100" b="1" i="0" dirty="0">
                <a:solidFill>
                  <a:srgbClr val="000000"/>
                </a:solidFill>
                <a:effectLst/>
                <a:latin typeface="Segoe UI" panose="020B0502040204020203" pitchFamily="34" charset="0"/>
              </a:rPr>
              <a:t>p8, p9, and p10 were discontinued after the 5G</a:t>
            </a:r>
            <a:r>
              <a:rPr lang="en-US" sz="1100" b="0" i="0" dirty="0">
                <a:solidFill>
                  <a:srgbClr val="000000"/>
                </a:solidFill>
                <a:effectLst/>
                <a:latin typeface="Segoe UI" panose="020B0502040204020203" pitchFamily="34" charset="0"/>
              </a:rPr>
              <a:t>, </a:t>
            </a:r>
            <a:r>
              <a:rPr lang="en-US" sz="1100" b="1" i="0" dirty="0">
                <a:solidFill>
                  <a:srgbClr val="000000"/>
                </a:solidFill>
                <a:effectLst/>
                <a:latin typeface="Segoe UI" panose="020B0502040204020203" pitchFamily="34" charset="0"/>
              </a:rPr>
              <a:t>possibly due to underperformance</a:t>
            </a:r>
            <a:r>
              <a:rPr lang="en-US" sz="1100" b="0" i="0" dirty="0">
                <a:solidFill>
                  <a:srgbClr val="000000"/>
                </a:solidFill>
                <a:effectLst/>
                <a:latin typeface="Segoe UI" panose="020B0502040204020203" pitchFamily="34" charset="0"/>
              </a:rPr>
              <a:t> in the pre-5G phase.</a:t>
            </a:r>
            <a:endParaRPr lang="en-US" sz="1100" b="0" i="0" dirty="0">
              <a:solidFill>
                <a:srgbClr val="252423"/>
              </a:solidFill>
              <a:effectLst/>
              <a:latin typeface="Segoe UI" panose="020B0502040204020203" pitchFamily="34" charset="0"/>
            </a:endParaRPr>
          </a:p>
          <a:p>
            <a:pPr marL="171450" indent="-171450">
              <a:buFont typeface="Arial" panose="020B0604020202020204" pitchFamily="34" charset="0"/>
              <a:buChar char="•"/>
            </a:pPr>
            <a:endParaRPr lang="en-IN" sz="1100" dirty="0"/>
          </a:p>
        </p:txBody>
      </p:sp>
    </p:spTree>
    <p:extLst>
      <p:ext uri="{BB962C8B-B14F-4D97-AF65-F5344CB8AC3E}">
        <p14:creationId xmlns:p14="http://schemas.microsoft.com/office/powerpoint/2010/main" val="783157242"/>
      </p:ext>
    </p:extLst>
  </p:cSld>
  <p:clrMapOvr>
    <a:masterClrMapping/>
  </p:clrMapOvr>
  <mc:AlternateContent xmlns:mc="http://schemas.openxmlformats.org/markup-compatibility/2006" xmlns:p14="http://schemas.microsoft.com/office/powerpoint/2010/main">
    <mc:Choice Requires="p14">
      <p:transition spd="slow" p14:dur="2000" advTm="47496"/>
    </mc:Choice>
    <mc:Fallback xmlns="">
      <p:transition spd="slow" advTm="4749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4269CE"/>
                </a:solidFill>
              </a:rPr>
              <a:t>CONCLUSION</a:t>
            </a:r>
            <a:endParaRPr dirty="0">
              <a:solidFill>
                <a:srgbClr val="4269CE"/>
              </a:solidFill>
            </a:endParaRPr>
          </a:p>
        </p:txBody>
      </p:sp>
      <p:cxnSp>
        <p:nvCxnSpPr>
          <p:cNvPr id="321" name="Google Shape;321;p42"/>
          <p:cNvCxnSpPr/>
          <p:nvPr/>
        </p:nvCxnSpPr>
        <p:spPr>
          <a:xfrm>
            <a:off x="750745" y="1155525"/>
            <a:ext cx="673200"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67DC9461-DC1A-4B8D-AC01-992A321D5A0F}"/>
              </a:ext>
            </a:extLst>
          </p:cNvPr>
          <p:cNvSpPr txBox="1"/>
          <p:nvPr/>
        </p:nvSpPr>
        <p:spPr>
          <a:xfrm>
            <a:off x="720000" y="1352062"/>
            <a:ext cx="7830031" cy="2939266"/>
          </a:xfrm>
          <a:prstGeom prst="rect">
            <a:avLst/>
          </a:prstGeom>
          <a:noFill/>
        </p:spPr>
        <p:txBody>
          <a:bodyPr wrap="square" rtlCol="0">
            <a:spAutoFit/>
          </a:bodyPr>
          <a:lstStyle/>
          <a:p>
            <a:r>
              <a:rPr lang="en-IN" sz="1600" dirty="0">
                <a:latin typeface="+mn-lt"/>
                <a:cs typeface="Segoe UI Semibold" panose="020B0702040204020203" pitchFamily="34" charset="0"/>
              </a:rPr>
              <a:t>Here are some recommendation that can be considered,</a:t>
            </a:r>
          </a:p>
          <a:p>
            <a:endParaRPr lang="en-IN" sz="900" dirty="0">
              <a:latin typeface="+mn-lt"/>
              <a:cs typeface="Segoe UI Semibold" panose="020B0702040204020203" pitchFamily="34" charset="0"/>
            </a:endParaRPr>
          </a:p>
          <a:p>
            <a:pPr marL="285750" indent="-285750">
              <a:buFont typeface="Arial" panose="020B0604020202020204" pitchFamily="34" charset="0"/>
              <a:buChar char="•"/>
            </a:pPr>
            <a:r>
              <a:rPr lang="en-US" sz="1600" b="0" i="0" dirty="0">
                <a:effectLst/>
                <a:latin typeface="+mn-lt"/>
              </a:rPr>
              <a:t>Conduct a thorough analysis of Plan P7 to identify issues leading to its revenue decline, and consider revising the plan, by introducing some new features, or providing promotional offers to boost its performance.</a:t>
            </a:r>
          </a:p>
          <a:p>
            <a:pPr marL="285750" indent="-285750">
              <a:buFont typeface="Arial" panose="020B0604020202020204" pitchFamily="34" charset="0"/>
              <a:buChar char="•"/>
            </a:pPr>
            <a:r>
              <a:rPr lang="en-US" sz="1600" b="0" i="0" dirty="0">
                <a:effectLst/>
                <a:latin typeface="+mn-lt"/>
              </a:rPr>
              <a:t>Implement targeted strategies in cities that experience declines in active users to enhance customer satisfaction.</a:t>
            </a:r>
          </a:p>
          <a:p>
            <a:pPr marL="285750" indent="-285750">
              <a:buFont typeface="Arial" panose="020B0604020202020204" pitchFamily="34" charset="0"/>
              <a:buChar char="•"/>
            </a:pPr>
            <a:r>
              <a:rPr lang="en-US" sz="1600" b="0" i="0" dirty="0">
                <a:effectLst/>
                <a:latin typeface="+mn-lt"/>
              </a:rPr>
              <a:t>Explore opportunities for market expansion in cities where revenue and user engagement have shown positive trends.</a:t>
            </a:r>
          </a:p>
          <a:p>
            <a:pPr marL="285750" indent="-285750">
              <a:buFont typeface="Arial" panose="020B0604020202020204" pitchFamily="34" charset="0"/>
              <a:buChar char="•"/>
            </a:pPr>
            <a:r>
              <a:rPr lang="en-US" sz="1600" b="0" i="0" dirty="0">
                <a:effectLst/>
                <a:latin typeface="+mn-lt"/>
              </a:rPr>
              <a:t>Evaluate the performance of newly introduced plans, especially p13, and consider adjustments based on customer feedback.</a:t>
            </a:r>
            <a:endParaRPr lang="en-IN" sz="1600" dirty="0">
              <a:latin typeface="+mn-lt"/>
              <a:cs typeface="Segoe UI Semibold" panose="020B0702040204020203" pitchFamily="34" charset="0"/>
            </a:endParaRPr>
          </a:p>
          <a:p>
            <a:endParaRPr lang="en-IN" sz="1600" dirty="0">
              <a:latin typeface="+mn-lt"/>
              <a:cs typeface="Segoe UI Semibold" panose="020B0702040204020203" pitchFamily="34" charset="0"/>
            </a:endParaRPr>
          </a:p>
        </p:txBody>
      </p:sp>
    </p:spTree>
    <p:extLst>
      <p:ext uri="{BB962C8B-B14F-4D97-AF65-F5344CB8AC3E}">
        <p14:creationId xmlns:p14="http://schemas.microsoft.com/office/powerpoint/2010/main" val="2790967129"/>
      </p:ext>
    </p:extLst>
  </p:cSld>
  <p:clrMapOvr>
    <a:masterClrMapping/>
  </p:clrMapOvr>
  <mc:AlternateContent xmlns:mc="http://schemas.openxmlformats.org/markup-compatibility/2006" xmlns:p14="http://schemas.microsoft.com/office/powerpoint/2010/main">
    <mc:Choice Requires="p14">
      <p:transition spd="slow" p14:dur="2000" advTm="50724"/>
    </mc:Choice>
    <mc:Fallback xmlns="">
      <p:transition spd="slow" advTm="5072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grpSp>
        <p:nvGrpSpPr>
          <p:cNvPr id="242" name="Google Shape;242;p37"/>
          <p:cNvGrpSpPr/>
          <p:nvPr/>
        </p:nvGrpSpPr>
        <p:grpSpPr>
          <a:xfrm>
            <a:off x="2865675" y="-142876"/>
            <a:ext cx="6307275" cy="5352951"/>
            <a:chOff x="2865675" y="-142876"/>
            <a:chExt cx="6307275" cy="5352951"/>
          </a:xfrm>
        </p:grpSpPr>
        <p:grpSp>
          <p:nvGrpSpPr>
            <p:cNvPr id="243" name="Google Shape;243;p37"/>
            <p:cNvGrpSpPr/>
            <p:nvPr/>
          </p:nvGrpSpPr>
          <p:grpSpPr>
            <a:xfrm rot="10800000">
              <a:off x="2865675" y="-142876"/>
              <a:ext cx="6287850" cy="5324551"/>
              <a:chOff x="1600725" y="-6724"/>
              <a:chExt cx="6287850" cy="5143500"/>
            </a:xfrm>
          </p:grpSpPr>
          <p:sp>
            <p:nvSpPr>
              <p:cNvPr id="244" name="Google Shape;244;p37"/>
              <p:cNvSpPr/>
              <p:nvPr/>
            </p:nvSpPr>
            <p:spPr>
              <a:xfrm>
                <a:off x="2641875" y="-6724"/>
                <a:ext cx="5246700" cy="51435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37"/>
              <p:cNvSpPr/>
              <p:nvPr/>
            </p:nvSpPr>
            <p:spPr>
              <a:xfrm>
                <a:off x="1600725" y="-6724"/>
                <a:ext cx="1094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6" name="Google Shape;246;p37"/>
            <p:cNvSpPr/>
            <p:nvPr/>
          </p:nvSpPr>
          <p:spPr>
            <a:xfrm flipH="1">
              <a:off x="4823819" y="1290676"/>
              <a:ext cx="4322700" cy="3891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47" name="Google Shape;247;p37"/>
            <p:cNvCxnSpPr/>
            <p:nvPr/>
          </p:nvCxnSpPr>
          <p:spPr>
            <a:xfrm flipH="1">
              <a:off x="4276650" y="753275"/>
              <a:ext cx="4896300" cy="4456800"/>
            </a:xfrm>
            <a:prstGeom prst="straightConnector1">
              <a:avLst/>
            </a:prstGeom>
            <a:noFill/>
            <a:ln w="28575" cap="flat" cmpd="sng">
              <a:solidFill>
                <a:schemeClr val="dk2"/>
              </a:solidFill>
              <a:prstDash val="solid"/>
              <a:round/>
              <a:headEnd type="none" w="med" len="med"/>
              <a:tailEnd type="none" w="med" len="med"/>
            </a:ln>
          </p:spPr>
        </p:cxnSp>
      </p:grpSp>
      <p:sp>
        <p:nvSpPr>
          <p:cNvPr id="29" name="Google Shape;881;p72">
            <a:extLst>
              <a:ext uri="{FF2B5EF4-FFF2-40B4-BE49-F238E27FC236}">
                <a16:creationId xmlns:a16="http://schemas.microsoft.com/office/drawing/2014/main" id="{ACE3E698-B342-4FF3-A715-ABB2FC3FBB24}"/>
              </a:ext>
            </a:extLst>
          </p:cNvPr>
          <p:cNvSpPr txBox="1">
            <a:spLocks/>
          </p:cNvSpPr>
          <p:nvPr/>
        </p:nvSpPr>
        <p:spPr>
          <a:xfrm>
            <a:off x="501025" y="1574793"/>
            <a:ext cx="3824400" cy="1119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Heebo SemiBold"/>
              <a:buNone/>
              <a:defRPr sz="4200" b="0" i="0" u="none" strike="noStrike" cap="none">
                <a:solidFill>
                  <a:schemeClr val="lt1"/>
                </a:solidFill>
                <a:latin typeface="Heebo SemiBold"/>
                <a:ea typeface="Heebo SemiBold"/>
                <a:cs typeface="Heebo SemiBold"/>
                <a:sym typeface="Heebo SemiBold"/>
              </a:defRPr>
            </a:lvl1pPr>
            <a:lvl2pPr marR="0" lvl="1"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2pPr>
            <a:lvl3pPr marR="0" lvl="2"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3pPr>
            <a:lvl4pPr marR="0" lvl="3"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4pPr>
            <a:lvl5pPr marR="0" lvl="4"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5pPr>
            <a:lvl6pPr marR="0" lvl="5"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6pPr>
            <a:lvl7pPr marR="0" lvl="6"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7pPr>
            <a:lvl8pPr marR="0" lvl="7"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8pPr>
            <a:lvl9pPr marR="0" lvl="8" algn="ctr" rtl="0">
              <a:lnSpc>
                <a:spcPct val="100000"/>
              </a:lnSpc>
              <a:spcBef>
                <a:spcPts val="0"/>
              </a:spcBef>
              <a:spcAft>
                <a:spcPts val="0"/>
              </a:spcAft>
              <a:buClr>
                <a:srgbClr val="191919"/>
              </a:buClr>
              <a:buSzPts val="5200"/>
              <a:buFont typeface="Heebo"/>
              <a:buNone/>
              <a:defRPr sz="5200" b="1" i="0" u="none" strike="noStrike" cap="none">
                <a:solidFill>
                  <a:srgbClr val="191919"/>
                </a:solidFill>
                <a:latin typeface="Heebo"/>
                <a:ea typeface="Heebo"/>
                <a:cs typeface="Heebo"/>
                <a:sym typeface="Heebo"/>
              </a:defRPr>
            </a:lvl9pPr>
          </a:lstStyle>
          <a:p>
            <a:r>
              <a:rPr lang="en-IN" sz="5400">
                <a:solidFill>
                  <a:srgbClr val="4269CE"/>
                </a:solidFill>
              </a:rPr>
              <a:t>Thank You</a:t>
            </a:r>
            <a:endParaRPr lang="en-IN" sz="5400" dirty="0">
              <a:solidFill>
                <a:srgbClr val="4269CE"/>
              </a:solidFill>
            </a:endParaRPr>
          </a:p>
        </p:txBody>
      </p:sp>
      <p:sp>
        <p:nvSpPr>
          <p:cNvPr id="30" name="Google Shape;882;p72">
            <a:extLst>
              <a:ext uri="{FF2B5EF4-FFF2-40B4-BE49-F238E27FC236}">
                <a16:creationId xmlns:a16="http://schemas.microsoft.com/office/drawing/2014/main" id="{AEDB47E8-373A-4C09-B611-02AC4B80A3B1}"/>
              </a:ext>
            </a:extLst>
          </p:cNvPr>
          <p:cNvSpPr txBox="1">
            <a:spLocks noGrp="1"/>
          </p:cNvSpPr>
          <p:nvPr>
            <p:ph type="subTitle" idx="1"/>
          </p:nvPr>
        </p:nvSpPr>
        <p:spPr>
          <a:xfrm>
            <a:off x="655199" y="2642518"/>
            <a:ext cx="3670225" cy="77972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solidFill>
                  <a:srgbClr val="333785"/>
                </a:solidFill>
              </a:rPr>
              <a:t>Rejitha Das </a:t>
            </a:r>
          </a:p>
          <a:p>
            <a:pPr marL="0" lvl="0" indent="0" rtl="0">
              <a:spcBef>
                <a:spcPts val="0"/>
              </a:spcBef>
              <a:spcAft>
                <a:spcPts val="0"/>
              </a:spcAft>
              <a:buNone/>
            </a:pPr>
            <a:r>
              <a:rPr lang="en-IN" dirty="0">
                <a:solidFill>
                  <a:srgbClr val="333785"/>
                </a:solidFill>
              </a:rPr>
              <a:t>Junior Data Analyst</a:t>
            </a:r>
          </a:p>
        </p:txBody>
      </p:sp>
      <p:cxnSp>
        <p:nvCxnSpPr>
          <p:cNvPr id="42" name="Google Shape;899;p72">
            <a:extLst>
              <a:ext uri="{FF2B5EF4-FFF2-40B4-BE49-F238E27FC236}">
                <a16:creationId xmlns:a16="http://schemas.microsoft.com/office/drawing/2014/main" id="{9D5117ED-2BFE-4342-BFE7-19A36D4FD513}"/>
              </a:ext>
            </a:extLst>
          </p:cNvPr>
          <p:cNvCxnSpPr/>
          <p:nvPr/>
        </p:nvCxnSpPr>
        <p:spPr>
          <a:xfrm>
            <a:off x="702520" y="3414777"/>
            <a:ext cx="673200" cy="0"/>
          </a:xfrm>
          <a:prstGeom prst="straightConnector1">
            <a:avLst/>
          </a:prstGeom>
          <a:noFill/>
          <a:ln w="2857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80794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4269CE"/>
                </a:solidFill>
                <a:latin typeface="+mj-lt"/>
              </a:rPr>
              <a:t>INTRODUCTION</a:t>
            </a:r>
            <a:endParaRPr dirty="0">
              <a:solidFill>
                <a:srgbClr val="4269CE"/>
              </a:solidFill>
              <a:latin typeface="+mj-lt"/>
            </a:endParaRPr>
          </a:p>
        </p:txBody>
      </p:sp>
      <p:sp>
        <p:nvSpPr>
          <p:cNvPr id="256" name="Google Shape;256;p38"/>
          <p:cNvSpPr txBox="1">
            <a:spLocks noGrp="1"/>
          </p:cNvSpPr>
          <p:nvPr>
            <p:ph type="body" idx="1"/>
          </p:nvPr>
        </p:nvSpPr>
        <p:spPr>
          <a:xfrm>
            <a:off x="720000" y="1379874"/>
            <a:ext cx="7704000" cy="2608102"/>
          </a:xfrm>
          <a:prstGeom prst="rect">
            <a:avLst/>
          </a:prstGeom>
        </p:spPr>
        <p:txBody>
          <a:bodyPr spcFirstLastPara="1" wrap="square" lIns="91425" tIns="91425" rIns="91425" bIns="91425" anchor="t" anchorCtr="0">
            <a:noAutofit/>
          </a:bodyPr>
          <a:lstStyle/>
          <a:p>
            <a:pPr marL="0" indent="0">
              <a:buNone/>
            </a:pPr>
            <a:r>
              <a:rPr lang="en-US" sz="1600" b="0" i="0" dirty="0" err="1">
                <a:solidFill>
                  <a:srgbClr val="000000"/>
                </a:solidFill>
                <a:effectLst/>
                <a:latin typeface="+mn-lt"/>
              </a:rPr>
              <a:t>Wavecon</a:t>
            </a:r>
            <a:r>
              <a:rPr lang="en-US" sz="1600" b="0" i="0" dirty="0">
                <a:solidFill>
                  <a:srgbClr val="000000"/>
                </a:solidFill>
                <a:effectLst/>
                <a:latin typeface="+mn-lt"/>
              </a:rPr>
              <a:t>, a leading telecom provider in India, launched their 5G plans in May 2022.</a:t>
            </a:r>
            <a:endParaRPr lang="en-US" sz="600" b="0" i="0" dirty="0">
              <a:solidFill>
                <a:srgbClr val="000000"/>
              </a:solidFill>
              <a:effectLst/>
              <a:latin typeface="+mn-lt"/>
            </a:endParaRPr>
          </a:p>
          <a:p>
            <a:pPr marL="0" indent="0">
              <a:buNone/>
            </a:pPr>
            <a:endParaRPr lang="en-US" sz="500" b="0" i="0" dirty="0">
              <a:solidFill>
                <a:srgbClr val="000000"/>
              </a:solidFill>
              <a:effectLst/>
              <a:latin typeface="+mn-lt"/>
            </a:endParaRPr>
          </a:p>
          <a:p>
            <a:pPr marL="0" indent="0">
              <a:buNone/>
            </a:pPr>
            <a:r>
              <a:rPr lang="en-US" sz="1600" b="0" i="0" dirty="0">
                <a:solidFill>
                  <a:srgbClr val="000000"/>
                </a:solidFill>
                <a:effectLst/>
                <a:latin typeface="+mn-lt"/>
              </a:rPr>
              <a:t>However, </a:t>
            </a:r>
            <a:r>
              <a:rPr lang="en-US" sz="1600" dirty="0">
                <a:solidFill>
                  <a:srgbClr val="000000"/>
                </a:solidFill>
                <a:latin typeface="+mn-lt"/>
              </a:rPr>
              <a:t>following the launch, the company noticed a decrease in both active users and revenue growth, </a:t>
            </a:r>
            <a:r>
              <a:rPr lang="en-US" sz="1600" b="0" i="0" dirty="0">
                <a:solidFill>
                  <a:srgbClr val="000000"/>
                </a:solidFill>
                <a:effectLst/>
                <a:latin typeface="+mn-lt"/>
              </a:rPr>
              <a:t>prompting the need for a comprehensive analysis. </a:t>
            </a:r>
          </a:p>
          <a:p>
            <a:pPr marL="0" indent="0">
              <a:buNone/>
            </a:pPr>
            <a:endParaRPr lang="en-US" sz="600" dirty="0">
              <a:solidFill>
                <a:srgbClr val="000000"/>
              </a:solidFill>
              <a:latin typeface="+mn-lt"/>
            </a:endParaRPr>
          </a:p>
          <a:p>
            <a:pPr marL="0" indent="0">
              <a:buNone/>
            </a:pPr>
            <a:r>
              <a:rPr lang="en-US" sz="1600" dirty="0">
                <a:solidFill>
                  <a:srgbClr val="000000"/>
                </a:solidFill>
                <a:latin typeface="+mn-lt"/>
              </a:rPr>
              <a:t>The primary goal was to conduct a comparative assessment of key performance indicators (KPIs) both before and after the introduction of 5G. This analysis aims to yield crucial insights for informed decision-making, and enable </a:t>
            </a:r>
            <a:r>
              <a:rPr lang="en-US" sz="1600" dirty="0" err="1">
                <a:solidFill>
                  <a:srgbClr val="000000"/>
                </a:solidFill>
                <a:latin typeface="+mn-lt"/>
              </a:rPr>
              <a:t>Wavecon</a:t>
            </a:r>
            <a:r>
              <a:rPr lang="en-US" sz="1600" dirty="0">
                <a:solidFill>
                  <a:srgbClr val="000000"/>
                </a:solidFill>
                <a:latin typeface="+mn-lt"/>
              </a:rPr>
              <a:t> to adapt to the new market trends, to recover active user rates, and to optimize key metrics effectively. </a:t>
            </a:r>
            <a:endParaRPr sz="1200" dirty="0">
              <a:solidFill>
                <a:srgbClr val="000000"/>
              </a:solidFill>
              <a:latin typeface="+mn-lt"/>
              <a:cs typeface="Segoe UI Semibold" panose="020B0702040204020203" pitchFamily="34" charset="0"/>
            </a:endParaRPr>
          </a:p>
        </p:txBody>
      </p:sp>
      <p:cxnSp>
        <p:nvCxnSpPr>
          <p:cNvPr id="260" name="Google Shape;260;p38"/>
          <p:cNvCxnSpPr/>
          <p:nvPr/>
        </p:nvCxnSpPr>
        <p:spPr>
          <a:xfrm>
            <a:off x="750745" y="1155525"/>
            <a:ext cx="6732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2000" advTm="40612"/>
    </mc:Choice>
    <mc:Fallback xmlns="">
      <p:transition spd="slow" advTm="4061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4269CE"/>
                </a:solidFill>
                <a:latin typeface="+mn-lt"/>
              </a:rPr>
              <a:t>CONTENTS</a:t>
            </a:r>
            <a:endParaRPr dirty="0">
              <a:solidFill>
                <a:srgbClr val="4269CE"/>
              </a:solidFill>
              <a:latin typeface="+mn-lt"/>
            </a:endParaRPr>
          </a:p>
        </p:txBody>
      </p:sp>
      <p:grpSp>
        <p:nvGrpSpPr>
          <p:cNvPr id="284" name="Google Shape;284;p39"/>
          <p:cNvGrpSpPr/>
          <p:nvPr/>
        </p:nvGrpSpPr>
        <p:grpSpPr>
          <a:xfrm rot="-5400000">
            <a:off x="6619286" y="29456"/>
            <a:ext cx="2629797" cy="2438282"/>
            <a:chOff x="4276575" y="600075"/>
            <a:chExt cx="4972200" cy="4610100"/>
          </a:xfrm>
        </p:grpSpPr>
        <p:cxnSp>
          <p:nvCxnSpPr>
            <p:cNvPr id="285" name="Google Shape;285;p39"/>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286" name="Google Shape;286;p39"/>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7" name="Google Shape;287;p39"/>
          <p:cNvCxnSpPr/>
          <p:nvPr/>
        </p:nvCxnSpPr>
        <p:spPr>
          <a:xfrm>
            <a:off x="750745" y="1155525"/>
            <a:ext cx="673200" cy="0"/>
          </a:xfrm>
          <a:prstGeom prst="straightConnector1">
            <a:avLst/>
          </a:prstGeom>
          <a:noFill/>
          <a:ln w="28575" cap="flat" cmpd="sng">
            <a:solidFill>
              <a:schemeClr val="dk2"/>
            </a:solidFill>
            <a:prstDash val="solid"/>
            <a:round/>
            <a:headEnd type="none" w="med" len="med"/>
            <a:tailEnd type="none" w="med" len="med"/>
          </a:ln>
        </p:spPr>
      </p:cxnSp>
      <p:sp>
        <p:nvSpPr>
          <p:cNvPr id="262" name="TextBox 261">
            <a:extLst>
              <a:ext uri="{FF2B5EF4-FFF2-40B4-BE49-F238E27FC236}">
                <a16:creationId xmlns:a16="http://schemas.microsoft.com/office/drawing/2014/main" id="{200D0FB2-3ED5-40C7-9139-4AE05F08B1EC}"/>
              </a:ext>
            </a:extLst>
          </p:cNvPr>
          <p:cNvSpPr txBox="1"/>
          <p:nvPr/>
        </p:nvSpPr>
        <p:spPr>
          <a:xfrm>
            <a:off x="750745" y="1359877"/>
            <a:ext cx="4829440" cy="3364704"/>
          </a:xfrm>
          <a:prstGeom prst="rect">
            <a:avLst/>
          </a:prstGeom>
          <a:noFill/>
        </p:spPr>
        <p:txBody>
          <a:bodyPr wrap="square" rtlCol="0">
            <a:spAutoFit/>
          </a:bodyPr>
          <a:lstStyle/>
          <a:p>
            <a:pPr marL="342900" indent="-342900">
              <a:lnSpc>
                <a:spcPct val="150000"/>
              </a:lnSpc>
              <a:buFont typeface="+mj-lt"/>
              <a:buAutoNum type="arabicPeriod"/>
            </a:pPr>
            <a:r>
              <a:rPr lang="en-IN" sz="1800" dirty="0">
                <a:latin typeface="Segoe UI Semibold" panose="020B0702040204020203" pitchFamily="34" charset="0"/>
                <a:cs typeface="Segoe UI Semibold" panose="020B0702040204020203" pitchFamily="34" charset="0"/>
              </a:rPr>
              <a:t>OVERVIEW</a:t>
            </a:r>
          </a:p>
          <a:p>
            <a:pPr marL="342900" indent="-342900">
              <a:lnSpc>
                <a:spcPct val="150000"/>
              </a:lnSpc>
              <a:buFont typeface="+mj-lt"/>
              <a:buAutoNum type="arabicPeriod"/>
            </a:pPr>
            <a:r>
              <a:rPr lang="en-IN" sz="1800" dirty="0">
                <a:latin typeface="Segoe UI Semibold" panose="020B0702040204020203" pitchFamily="34" charset="0"/>
                <a:cs typeface="Segoe UI Semibold" panose="020B0702040204020203" pitchFamily="34" charset="0"/>
              </a:rPr>
              <a:t>REVENUE ANALYSIS</a:t>
            </a:r>
          </a:p>
          <a:p>
            <a:pPr marL="342900" indent="-342900">
              <a:lnSpc>
                <a:spcPct val="150000"/>
              </a:lnSpc>
              <a:buFont typeface="+mj-lt"/>
              <a:buAutoNum type="arabicPeriod"/>
            </a:pPr>
            <a:r>
              <a:rPr lang="en-IN" sz="1800" dirty="0">
                <a:latin typeface="Segoe UI Semibold" panose="020B0702040204020203" pitchFamily="34" charset="0"/>
                <a:cs typeface="Segoe UI Semibold" panose="020B0702040204020203" pitchFamily="34" charset="0"/>
              </a:rPr>
              <a:t>ARPU ANALYSIS</a:t>
            </a:r>
          </a:p>
          <a:p>
            <a:pPr marL="342900" indent="-342900">
              <a:lnSpc>
                <a:spcPct val="150000"/>
              </a:lnSpc>
              <a:buFont typeface="+mj-lt"/>
              <a:buAutoNum type="arabicPeriod"/>
            </a:pPr>
            <a:r>
              <a:rPr lang="en-IN" sz="1800" dirty="0">
                <a:latin typeface="Segoe UI Semibold" panose="020B0702040204020203" pitchFamily="34" charset="0"/>
                <a:cs typeface="Segoe UI Semibold" panose="020B0702040204020203" pitchFamily="34" charset="0"/>
              </a:rPr>
              <a:t>ACTIVE USER ANALYSIS</a:t>
            </a:r>
          </a:p>
          <a:p>
            <a:pPr marL="342900" indent="-342900">
              <a:lnSpc>
                <a:spcPct val="150000"/>
              </a:lnSpc>
              <a:buFont typeface="+mj-lt"/>
              <a:buAutoNum type="arabicPeriod"/>
            </a:pPr>
            <a:r>
              <a:rPr lang="en-IN" sz="1800" dirty="0">
                <a:latin typeface="Segoe UI Semibold" panose="020B0702040204020203" pitchFamily="34" charset="0"/>
                <a:cs typeface="Segoe UI Semibold" panose="020B0702040204020203" pitchFamily="34" charset="0"/>
              </a:rPr>
              <a:t>UNSUBSCRIBED USER ANALYSIS</a:t>
            </a:r>
          </a:p>
          <a:p>
            <a:pPr marL="342900" indent="-342900">
              <a:lnSpc>
                <a:spcPct val="150000"/>
              </a:lnSpc>
              <a:buFont typeface="+mj-lt"/>
              <a:buAutoNum type="arabicPeriod"/>
            </a:pPr>
            <a:r>
              <a:rPr lang="en-IN" sz="1800" dirty="0">
                <a:latin typeface="Segoe UI Semibold" panose="020B0702040204020203" pitchFamily="34" charset="0"/>
                <a:cs typeface="Segoe UI Semibold" panose="020B0702040204020203" pitchFamily="34" charset="0"/>
              </a:rPr>
              <a:t>MARKET SHARE ANALYSIS </a:t>
            </a:r>
          </a:p>
          <a:p>
            <a:pPr marL="342900" indent="-342900">
              <a:lnSpc>
                <a:spcPct val="150000"/>
              </a:lnSpc>
              <a:buFont typeface="+mj-lt"/>
              <a:buAutoNum type="arabicPeriod"/>
            </a:pPr>
            <a:r>
              <a:rPr lang="en-IN" sz="1800" dirty="0">
                <a:latin typeface="Segoe UI Semibold" panose="020B0702040204020203" pitchFamily="34" charset="0"/>
                <a:cs typeface="Segoe UI Semibold" panose="020B0702040204020203" pitchFamily="34" charset="0"/>
              </a:rPr>
              <a:t>PLAN ANALYSIS</a:t>
            </a:r>
          </a:p>
          <a:p>
            <a:pPr marL="342900" indent="-342900">
              <a:lnSpc>
                <a:spcPct val="150000"/>
              </a:lnSpc>
              <a:buFont typeface="+mj-lt"/>
              <a:buAutoNum type="arabicPeriod"/>
            </a:pPr>
            <a:r>
              <a:rPr lang="en-IN" sz="1800" dirty="0">
                <a:latin typeface="Segoe UI Semibold" panose="020B0702040204020203" pitchFamily="34" charset="0"/>
                <a:cs typeface="Segoe UI Semibold" panose="020B0702040204020203" pitchFamily="34" charset="0"/>
              </a:rPr>
              <a:t>RECOMMENDATIONS</a:t>
            </a:r>
          </a:p>
        </p:txBody>
      </p:sp>
    </p:spTree>
  </p:cSld>
  <p:clrMapOvr>
    <a:masterClrMapping/>
  </p:clrMapOvr>
  <mc:AlternateContent xmlns:mc="http://schemas.openxmlformats.org/markup-compatibility/2006" xmlns:p14="http://schemas.microsoft.com/office/powerpoint/2010/main">
    <mc:Choice Requires="p14">
      <p:transition spd="slow" p14:dur="2000" advTm="19688"/>
    </mc:Choice>
    <mc:Fallback xmlns="">
      <p:transition spd="slow" advTm="1968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44" name="Google Shape;34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4269CE"/>
                </a:solidFill>
              </a:rPr>
              <a:t>OVERVIEW</a:t>
            </a:r>
            <a:endParaRPr dirty="0">
              <a:solidFill>
                <a:srgbClr val="4269CE"/>
              </a:solidFill>
            </a:endParaRPr>
          </a:p>
        </p:txBody>
      </p:sp>
      <p:cxnSp>
        <p:nvCxnSpPr>
          <p:cNvPr id="351" name="Google Shape;351;p44"/>
          <p:cNvCxnSpPr/>
          <p:nvPr/>
        </p:nvCxnSpPr>
        <p:spPr>
          <a:xfrm>
            <a:off x="750745" y="1155525"/>
            <a:ext cx="673200" cy="0"/>
          </a:xfrm>
          <a:prstGeom prst="straightConnector1">
            <a:avLst/>
          </a:prstGeom>
          <a:noFill/>
          <a:ln w="28575" cap="flat" cmpd="sng">
            <a:solidFill>
              <a:schemeClr val="dk2"/>
            </a:solidFill>
            <a:prstDash val="solid"/>
            <a:round/>
            <a:headEnd type="none" w="med" len="med"/>
            <a:tailEnd type="none" w="med" len="med"/>
          </a:ln>
        </p:spPr>
      </p:cxnSp>
      <p:sp>
        <p:nvSpPr>
          <p:cNvPr id="25" name="Content Placeholder 2">
            <a:extLst>
              <a:ext uri="{FF2B5EF4-FFF2-40B4-BE49-F238E27FC236}">
                <a16:creationId xmlns:a16="http://schemas.microsoft.com/office/drawing/2014/main" id="{543FCD36-E6CA-44D3-9691-20420B73A8CB}"/>
              </a:ext>
            </a:extLst>
          </p:cNvPr>
          <p:cNvSpPr txBox="1">
            <a:spLocks/>
          </p:cNvSpPr>
          <p:nvPr/>
        </p:nvSpPr>
        <p:spPr>
          <a:xfrm>
            <a:off x="476741" y="1586894"/>
            <a:ext cx="3715722" cy="104212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39700" indent="0" algn="ctr"/>
            <a:r>
              <a:rPr lang="en-US" b="1" i="0" dirty="0">
                <a:solidFill>
                  <a:srgbClr val="000000"/>
                </a:solidFill>
                <a:effectLst/>
                <a:latin typeface="Segoe UI" panose="020B0502040204020203" pitchFamily="34" charset="0"/>
              </a:rPr>
              <a:t>After the introduction of 5G,</a:t>
            </a:r>
            <a:r>
              <a:rPr lang="en-US" b="0" i="0" dirty="0">
                <a:solidFill>
                  <a:srgbClr val="000000"/>
                </a:solidFill>
                <a:effectLst/>
                <a:latin typeface="Segoe UI" panose="020B0502040204020203" pitchFamily="34" charset="0"/>
              </a:rPr>
              <a:t> there is a marginal </a:t>
            </a:r>
            <a:r>
              <a:rPr lang="en-US" b="1" i="0" dirty="0">
                <a:solidFill>
                  <a:srgbClr val="000000"/>
                </a:solidFill>
                <a:effectLst/>
                <a:latin typeface="Segoe UI" panose="020B0502040204020203" pitchFamily="34" charset="0"/>
              </a:rPr>
              <a:t>decrease of -0.50% in total revenue</a:t>
            </a:r>
            <a:r>
              <a:rPr lang="en-US" b="0" i="0" dirty="0">
                <a:solidFill>
                  <a:srgbClr val="000000"/>
                </a:solidFill>
                <a:effectLst/>
                <a:latin typeface="Segoe UI" panose="020B0502040204020203" pitchFamily="34" charset="0"/>
              </a:rPr>
              <a:t>, accompanied by a notable </a:t>
            </a:r>
            <a:r>
              <a:rPr lang="en-US" b="1" i="0" dirty="0">
                <a:solidFill>
                  <a:srgbClr val="000000"/>
                </a:solidFill>
                <a:effectLst/>
                <a:latin typeface="Segoe UI" panose="020B0502040204020203" pitchFamily="34" charset="0"/>
              </a:rPr>
              <a:t>11.05% increase in Average Revenue Per User (ARPU).</a:t>
            </a:r>
            <a:endParaRPr lang="en-US" b="1" dirty="0">
              <a:solidFill>
                <a:srgbClr val="000000"/>
              </a:solidFill>
              <a:latin typeface="Segoe UI" panose="020B0502040204020203" pitchFamily="34" charset="0"/>
            </a:endParaRPr>
          </a:p>
        </p:txBody>
      </p:sp>
      <p:sp>
        <p:nvSpPr>
          <p:cNvPr id="26" name="Content Placeholder 3">
            <a:extLst>
              <a:ext uri="{FF2B5EF4-FFF2-40B4-BE49-F238E27FC236}">
                <a16:creationId xmlns:a16="http://schemas.microsoft.com/office/drawing/2014/main" id="{DFC96BD2-E2E4-4D3B-85D8-2BF563AD39E6}"/>
              </a:ext>
            </a:extLst>
          </p:cNvPr>
          <p:cNvSpPr txBox="1">
            <a:spLocks/>
          </p:cNvSpPr>
          <p:nvPr/>
        </p:nvSpPr>
        <p:spPr>
          <a:xfrm>
            <a:off x="4192463" y="1586894"/>
            <a:ext cx="3985846" cy="104212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39700" indent="0" algn="ctr"/>
            <a:r>
              <a:rPr lang="en-US" dirty="0">
                <a:solidFill>
                  <a:srgbClr val="000000"/>
                </a:solidFill>
                <a:latin typeface="Segoe UI" panose="020B0502040204020203" pitchFamily="34" charset="0"/>
              </a:rPr>
              <a:t>Following the 5G implementation, there is an </a:t>
            </a:r>
            <a:r>
              <a:rPr lang="en-US" b="1" dirty="0">
                <a:solidFill>
                  <a:srgbClr val="000000"/>
                </a:solidFill>
                <a:latin typeface="Segoe UI" panose="020B0502040204020203" pitchFamily="34" charset="0"/>
              </a:rPr>
              <a:t>8.28% decrease in active users </a:t>
            </a:r>
            <a:r>
              <a:rPr lang="en-US" dirty="0">
                <a:solidFill>
                  <a:srgbClr val="000000"/>
                </a:solidFill>
                <a:latin typeface="Segoe UI" panose="020B0502040204020203" pitchFamily="34" charset="0"/>
              </a:rPr>
              <a:t>and </a:t>
            </a:r>
            <a:r>
              <a:rPr lang="en-US" b="1" dirty="0">
                <a:solidFill>
                  <a:srgbClr val="000000"/>
                </a:solidFill>
                <a:latin typeface="Segoe UI" panose="020B0502040204020203" pitchFamily="34" charset="0"/>
              </a:rPr>
              <a:t>23.50% increase in unsubscribed users</a:t>
            </a:r>
            <a:r>
              <a:rPr lang="en-US" dirty="0">
                <a:solidFill>
                  <a:srgbClr val="000000"/>
                </a:solidFill>
                <a:latin typeface="Segoe UI" panose="020B0502040204020203" pitchFamily="34" charset="0"/>
              </a:rPr>
              <a:t>, highlighting a noteworthy surge in </a:t>
            </a:r>
            <a:r>
              <a:rPr lang="en-US" b="1" dirty="0">
                <a:solidFill>
                  <a:srgbClr val="000000"/>
                </a:solidFill>
                <a:latin typeface="Segoe UI" panose="020B0502040204020203" pitchFamily="34" charset="0"/>
              </a:rPr>
              <a:t>user disengagement during the period.</a:t>
            </a:r>
            <a:endParaRPr lang="en-IN" dirty="0"/>
          </a:p>
          <a:p>
            <a:pPr marL="425450" indent="-285750" algn="ctr">
              <a:buFont typeface="Wingdings" panose="05000000000000000000" pitchFamily="2" charset="2"/>
              <a:buChar char="Ø"/>
            </a:pPr>
            <a:endParaRPr lang="en-IN" dirty="0"/>
          </a:p>
        </p:txBody>
      </p:sp>
      <p:pic>
        <p:nvPicPr>
          <p:cNvPr id="27" name="Picture 26">
            <a:extLst>
              <a:ext uri="{FF2B5EF4-FFF2-40B4-BE49-F238E27FC236}">
                <a16:creationId xmlns:a16="http://schemas.microsoft.com/office/drawing/2014/main" id="{A1AFDD92-7026-4BF7-956A-5CAD5FD10D4F}"/>
              </a:ext>
            </a:extLst>
          </p:cNvPr>
          <p:cNvPicPr>
            <a:picLocks noChangeAspect="1"/>
          </p:cNvPicPr>
          <p:nvPr/>
        </p:nvPicPr>
        <p:blipFill>
          <a:blip r:embed="rId3"/>
          <a:stretch>
            <a:fillRect/>
          </a:stretch>
        </p:blipFill>
        <p:spPr>
          <a:xfrm>
            <a:off x="590555" y="2880628"/>
            <a:ext cx="7587754" cy="12791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9357"/>
    </mc:Choice>
    <mc:Fallback xmlns="">
      <p:transition spd="slow" advTm="293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lumMod val="60000"/>
                    <a:lumOff val="40000"/>
                  </a:schemeClr>
                </a:solidFill>
              </a:rPr>
              <a:t>REVENUE</a:t>
            </a:r>
            <a:r>
              <a:rPr lang="en" dirty="0">
                <a:solidFill>
                  <a:srgbClr val="4269CE"/>
                </a:solidFill>
              </a:rPr>
              <a:t> ANALYSIS</a:t>
            </a:r>
            <a:endParaRPr dirty="0">
              <a:solidFill>
                <a:srgbClr val="4269CE"/>
              </a:solidFill>
            </a:endParaRPr>
          </a:p>
        </p:txBody>
      </p:sp>
      <p:cxnSp>
        <p:nvCxnSpPr>
          <p:cNvPr id="321" name="Google Shape;321;p42"/>
          <p:cNvCxnSpPr/>
          <p:nvPr/>
        </p:nvCxnSpPr>
        <p:spPr>
          <a:xfrm>
            <a:off x="750745" y="1155525"/>
            <a:ext cx="673200" cy="0"/>
          </a:xfrm>
          <a:prstGeom prst="straightConnector1">
            <a:avLst/>
          </a:prstGeom>
          <a:noFill/>
          <a:ln w="28575" cap="flat" cmpd="sng">
            <a:solidFill>
              <a:schemeClr val="dk2"/>
            </a:solidFill>
            <a:prstDash val="solid"/>
            <a:round/>
            <a:headEnd type="none" w="med" len="med"/>
            <a:tailEnd type="none" w="med" len="med"/>
          </a:ln>
        </p:spPr>
      </p:cxnSp>
      <p:pic>
        <p:nvPicPr>
          <p:cNvPr id="11" name="Picture 10">
            <a:extLst>
              <a:ext uri="{FF2B5EF4-FFF2-40B4-BE49-F238E27FC236}">
                <a16:creationId xmlns:a16="http://schemas.microsoft.com/office/drawing/2014/main" id="{7B87EC18-ED13-4D40-8750-81B69F208069}"/>
              </a:ext>
            </a:extLst>
          </p:cNvPr>
          <p:cNvPicPr>
            <a:picLocks noChangeAspect="1"/>
          </p:cNvPicPr>
          <p:nvPr/>
        </p:nvPicPr>
        <p:blipFill>
          <a:blip r:embed="rId3"/>
          <a:stretch>
            <a:fillRect/>
          </a:stretch>
        </p:blipFill>
        <p:spPr>
          <a:xfrm>
            <a:off x="720000" y="1293326"/>
            <a:ext cx="3595994" cy="3307854"/>
          </a:xfrm>
          <a:prstGeom prst="rect">
            <a:avLst/>
          </a:prstGeom>
        </p:spPr>
      </p:pic>
      <p:pic>
        <p:nvPicPr>
          <p:cNvPr id="12" name="Picture 11">
            <a:extLst>
              <a:ext uri="{FF2B5EF4-FFF2-40B4-BE49-F238E27FC236}">
                <a16:creationId xmlns:a16="http://schemas.microsoft.com/office/drawing/2014/main" id="{0D83C588-4844-4157-AE17-8C934B9EB13C}"/>
              </a:ext>
            </a:extLst>
          </p:cNvPr>
          <p:cNvPicPr>
            <a:picLocks noChangeAspect="1"/>
          </p:cNvPicPr>
          <p:nvPr/>
        </p:nvPicPr>
        <p:blipFill>
          <a:blip r:embed="rId4"/>
          <a:stretch>
            <a:fillRect/>
          </a:stretch>
        </p:blipFill>
        <p:spPr>
          <a:xfrm>
            <a:off x="4572000" y="1822241"/>
            <a:ext cx="4002374" cy="1203974"/>
          </a:xfrm>
          <a:prstGeom prst="rect">
            <a:avLst/>
          </a:prstGeom>
        </p:spPr>
      </p:pic>
      <p:sp>
        <p:nvSpPr>
          <p:cNvPr id="13" name="TextBox 12">
            <a:extLst>
              <a:ext uri="{FF2B5EF4-FFF2-40B4-BE49-F238E27FC236}">
                <a16:creationId xmlns:a16="http://schemas.microsoft.com/office/drawing/2014/main" id="{242332E3-C25E-4D8D-AA93-6B601BCB1BD2}"/>
              </a:ext>
            </a:extLst>
          </p:cNvPr>
          <p:cNvSpPr txBox="1"/>
          <p:nvPr/>
        </p:nvSpPr>
        <p:spPr>
          <a:xfrm>
            <a:off x="4590378" y="1293326"/>
            <a:ext cx="3983996" cy="400110"/>
          </a:xfrm>
          <a:prstGeom prst="rect">
            <a:avLst/>
          </a:prstGeom>
          <a:noFill/>
        </p:spPr>
        <p:txBody>
          <a:bodyPr wrap="square" rtlCol="0">
            <a:spAutoFit/>
          </a:bodyPr>
          <a:lstStyle/>
          <a:p>
            <a:pPr algn="just"/>
            <a:r>
              <a:rPr lang="en-US" sz="1000" dirty="0">
                <a:solidFill>
                  <a:srgbClr val="000000"/>
                </a:solidFill>
                <a:latin typeface="Segoe UI" panose="020B0502040204020203" pitchFamily="34" charset="0"/>
              </a:rPr>
              <a:t>The </a:t>
            </a:r>
            <a:r>
              <a:rPr lang="en-US" sz="1000" b="1" dirty="0">
                <a:solidFill>
                  <a:srgbClr val="000000"/>
                </a:solidFill>
                <a:latin typeface="Segoe UI" panose="020B0502040204020203" pitchFamily="34" charset="0"/>
              </a:rPr>
              <a:t>top five cities</a:t>
            </a:r>
            <a:r>
              <a:rPr lang="en-US" sz="1000" dirty="0">
                <a:solidFill>
                  <a:srgbClr val="000000"/>
                </a:solidFill>
                <a:latin typeface="Segoe UI" panose="020B0502040204020203" pitchFamily="34" charset="0"/>
              </a:rPr>
              <a:t> contributing the</a:t>
            </a:r>
            <a:r>
              <a:rPr lang="en-US" sz="1000" b="1" dirty="0">
                <a:solidFill>
                  <a:srgbClr val="000000"/>
                </a:solidFill>
                <a:latin typeface="Segoe UI" panose="020B0502040204020203" pitchFamily="34" charset="0"/>
              </a:rPr>
              <a:t> highest revenue</a:t>
            </a:r>
            <a:r>
              <a:rPr lang="en-US" sz="1000" dirty="0">
                <a:solidFill>
                  <a:srgbClr val="000000"/>
                </a:solidFill>
                <a:latin typeface="Segoe UI" panose="020B0502040204020203" pitchFamily="34" charset="0"/>
              </a:rPr>
              <a:t> are </a:t>
            </a:r>
            <a:r>
              <a:rPr lang="en-US" sz="1000" b="1" dirty="0">
                <a:solidFill>
                  <a:srgbClr val="000000"/>
                </a:solidFill>
                <a:latin typeface="Segoe UI" panose="020B0502040204020203" pitchFamily="34" charset="0"/>
              </a:rPr>
              <a:t>Mumbai, Delhi, Kolkata, Bangalore, and Chennai. </a:t>
            </a:r>
            <a:endParaRPr lang="en-IN" sz="1000" dirty="0"/>
          </a:p>
        </p:txBody>
      </p:sp>
      <p:sp>
        <p:nvSpPr>
          <p:cNvPr id="14" name="TextBox 13">
            <a:extLst>
              <a:ext uri="{FF2B5EF4-FFF2-40B4-BE49-F238E27FC236}">
                <a16:creationId xmlns:a16="http://schemas.microsoft.com/office/drawing/2014/main" id="{31D3472B-98B4-4A45-A52B-49F866EE5232}"/>
              </a:ext>
            </a:extLst>
          </p:cNvPr>
          <p:cNvSpPr txBox="1"/>
          <p:nvPr/>
        </p:nvSpPr>
        <p:spPr>
          <a:xfrm>
            <a:off x="4572000" y="3155020"/>
            <a:ext cx="4002374" cy="1631216"/>
          </a:xfrm>
          <a:prstGeom prst="rect">
            <a:avLst/>
          </a:prstGeom>
          <a:noFill/>
        </p:spPr>
        <p:txBody>
          <a:bodyPr wrap="square" rtlCol="0">
            <a:spAutoFit/>
          </a:bodyPr>
          <a:lstStyle/>
          <a:p>
            <a:pPr algn="just"/>
            <a:r>
              <a:rPr lang="en-US" sz="1000" dirty="0">
                <a:solidFill>
                  <a:srgbClr val="000000"/>
                </a:solidFill>
                <a:latin typeface="Segoe UI" panose="020B0502040204020203" pitchFamily="34" charset="0"/>
              </a:rPr>
              <a:t>Following the implementation of 5G technology, </a:t>
            </a:r>
            <a:endParaRPr lang="en-US" sz="1000" dirty="0">
              <a:solidFill>
                <a:srgbClr val="252423"/>
              </a:solidFill>
              <a:latin typeface="Segoe UI" panose="020B0502040204020203" pitchFamily="34" charset="0"/>
            </a:endParaRPr>
          </a:p>
          <a:p>
            <a:pPr marL="466801" indent="-466801" algn="just">
              <a:buFont typeface="Wingdings" panose="05000000000000000000" pitchFamily="2" charset="2"/>
              <a:buChar char="Ø"/>
            </a:pPr>
            <a:r>
              <a:rPr lang="en-US" sz="1000" b="1" dirty="0">
                <a:solidFill>
                  <a:srgbClr val="000000"/>
                </a:solidFill>
                <a:latin typeface="Segoe UI" panose="020B0502040204020203" pitchFamily="34" charset="0"/>
              </a:rPr>
              <a:t>Delhi, Chennai, Ahmedabad, Hyderabad, Chandigarh, and Kolkata </a:t>
            </a:r>
            <a:r>
              <a:rPr lang="en-US" sz="1000" dirty="0">
                <a:solidFill>
                  <a:srgbClr val="000000"/>
                </a:solidFill>
                <a:latin typeface="Segoe UI" panose="020B0502040204020203" pitchFamily="34" charset="0"/>
              </a:rPr>
              <a:t>experienced a </a:t>
            </a:r>
            <a:r>
              <a:rPr lang="en-US" sz="1000" b="1" dirty="0">
                <a:solidFill>
                  <a:srgbClr val="000000"/>
                </a:solidFill>
                <a:latin typeface="Segoe UI" panose="020B0502040204020203" pitchFamily="34" charset="0"/>
              </a:rPr>
              <a:t>decline in total revenue</a:t>
            </a:r>
            <a:r>
              <a:rPr lang="en-US" sz="1000" dirty="0">
                <a:solidFill>
                  <a:srgbClr val="000000"/>
                </a:solidFill>
                <a:latin typeface="Segoe UI" panose="020B0502040204020203" pitchFamily="34" charset="0"/>
              </a:rPr>
              <a:t>, with percentage changes ranging from </a:t>
            </a:r>
            <a:r>
              <a:rPr lang="en-US" sz="1000" b="1" dirty="0">
                <a:solidFill>
                  <a:srgbClr val="000000"/>
                </a:solidFill>
                <a:latin typeface="Segoe UI" panose="020B0502040204020203" pitchFamily="34" charset="0"/>
              </a:rPr>
              <a:t>-0.37% to -2.83%.</a:t>
            </a:r>
            <a:endParaRPr lang="en-US" sz="1000" dirty="0">
              <a:solidFill>
                <a:srgbClr val="252423"/>
              </a:solidFill>
              <a:latin typeface="Segoe UI" panose="020B0502040204020203" pitchFamily="34" charset="0"/>
            </a:endParaRPr>
          </a:p>
          <a:p>
            <a:pPr algn="just"/>
            <a:r>
              <a:rPr lang="en-US" sz="1000" b="1" dirty="0">
                <a:solidFill>
                  <a:srgbClr val="000000"/>
                </a:solidFill>
                <a:latin typeface="Segoe UI" panose="020B0502040204020203" pitchFamily="34" charset="0"/>
              </a:rPr>
              <a:t>﻿</a:t>
            </a:r>
            <a:endParaRPr lang="en-US" sz="1000" dirty="0">
              <a:solidFill>
                <a:srgbClr val="252423"/>
              </a:solidFill>
              <a:latin typeface="Segoe UI" panose="020B0502040204020203" pitchFamily="34" charset="0"/>
            </a:endParaRPr>
          </a:p>
          <a:p>
            <a:pPr algn="just"/>
            <a:r>
              <a:rPr lang="en-US" sz="1000" dirty="0">
                <a:solidFill>
                  <a:srgbClr val="000000"/>
                </a:solidFill>
                <a:latin typeface="Segoe UI" panose="020B0502040204020203" pitchFamily="34" charset="0"/>
              </a:rPr>
              <a:t>Among the top contributors , </a:t>
            </a:r>
            <a:endParaRPr lang="en-US" sz="1000" dirty="0">
              <a:solidFill>
                <a:srgbClr val="252423"/>
              </a:solidFill>
              <a:latin typeface="Segoe UI" panose="020B0502040204020203" pitchFamily="34" charset="0"/>
            </a:endParaRPr>
          </a:p>
          <a:p>
            <a:pPr marL="466801" indent="-466801" algn="just">
              <a:buFont typeface="Wingdings" panose="05000000000000000000" pitchFamily="2" charset="2"/>
              <a:buChar char="Ø"/>
            </a:pPr>
            <a:r>
              <a:rPr lang="en-US" sz="1000" b="1" dirty="0">
                <a:solidFill>
                  <a:srgbClr val="000000"/>
                </a:solidFill>
                <a:latin typeface="Segoe UI" panose="020B0502040204020203" pitchFamily="34" charset="0"/>
              </a:rPr>
              <a:t>Delhi and Chennai</a:t>
            </a:r>
            <a:r>
              <a:rPr lang="en-US" sz="1000" dirty="0">
                <a:solidFill>
                  <a:srgbClr val="000000"/>
                </a:solidFill>
                <a:latin typeface="Segoe UI" panose="020B0502040204020203" pitchFamily="34" charset="0"/>
              </a:rPr>
              <a:t> experienced a </a:t>
            </a:r>
            <a:r>
              <a:rPr lang="en-US" sz="1000" b="1" dirty="0">
                <a:solidFill>
                  <a:srgbClr val="000000"/>
                </a:solidFill>
                <a:latin typeface="Segoe UI" panose="020B0502040204020203" pitchFamily="34" charset="0"/>
              </a:rPr>
              <a:t>decline in revenue after 5G implementation</a:t>
            </a:r>
            <a:r>
              <a:rPr lang="en-US" sz="1000" dirty="0">
                <a:solidFill>
                  <a:srgbClr val="000000"/>
                </a:solidFill>
                <a:latin typeface="Segoe UI" panose="020B0502040204020203" pitchFamily="34" charset="0"/>
              </a:rPr>
              <a:t>, while </a:t>
            </a:r>
            <a:r>
              <a:rPr lang="en-US" sz="1000" b="1" dirty="0">
                <a:solidFill>
                  <a:srgbClr val="000000"/>
                </a:solidFill>
                <a:latin typeface="Segoe UI" panose="020B0502040204020203" pitchFamily="34" charset="0"/>
              </a:rPr>
              <a:t>Mumbai and Bangalore</a:t>
            </a:r>
            <a:r>
              <a:rPr lang="en-US" sz="1000" dirty="0">
                <a:solidFill>
                  <a:srgbClr val="000000"/>
                </a:solidFill>
                <a:latin typeface="Segoe UI" panose="020B0502040204020203" pitchFamily="34" charset="0"/>
              </a:rPr>
              <a:t> witnessed an </a:t>
            </a:r>
            <a:r>
              <a:rPr lang="en-US" sz="1000" b="1" dirty="0">
                <a:solidFill>
                  <a:srgbClr val="000000"/>
                </a:solidFill>
                <a:latin typeface="Segoe UI" panose="020B0502040204020203" pitchFamily="34" charset="0"/>
              </a:rPr>
              <a:t>increase in revenue.</a:t>
            </a:r>
            <a:endParaRPr lang="en-US" sz="1000" dirty="0">
              <a:solidFill>
                <a:srgbClr val="252423"/>
              </a:solidFill>
              <a:latin typeface="Segoe UI" panose="020B0502040204020203" pitchFamily="34" charset="0"/>
            </a:endParaRPr>
          </a:p>
          <a:p>
            <a:pPr algn="just"/>
            <a:endParaRPr lang="en-IN" sz="1000" dirty="0"/>
          </a:p>
        </p:txBody>
      </p:sp>
    </p:spTree>
    <p:extLst>
      <p:ext uri="{BB962C8B-B14F-4D97-AF65-F5344CB8AC3E}">
        <p14:creationId xmlns:p14="http://schemas.microsoft.com/office/powerpoint/2010/main" val="23787813"/>
      </p:ext>
    </p:extLst>
  </p:cSld>
  <p:clrMapOvr>
    <a:masterClrMapping/>
  </p:clrMapOvr>
  <mc:AlternateContent xmlns:mc="http://schemas.openxmlformats.org/markup-compatibility/2006" xmlns:p14="http://schemas.microsoft.com/office/powerpoint/2010/main">
    <mc:Choice Requires="p14">
      <p:transition spd="slow" p14:dur="2000" advTm="29748"/>
    </mc:Choice>
    <mc:Fallback xmlns="">
      <p:transition spd="slow" advTm="2974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44" name="Google Shape;34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4269CE"/>
                </a:solidFill>
              </a:rPr>
              <a:t>ARPU ANALYSIS</a:t>
            </a:r>
            <a:endParaRPr dirty="0">
              <a:solidFill>
                <a:srgbClr val="4269CE"/>
              </a:solidFill>
            </a:endParaRPr>
          </a:p>
        </p:txBody>
      </p:sp>
      <p:cxnSp>
        <p:nvCxnSpPr>
          <p:cNvPr id="351" name="Google Shape;351;p44"/>
          <p:cNvCxnSpPr/>
          <p:nvPr/>
        </p:nvCxnSpPr>
        <p:spPr>
          <a:xfrm>
            <a:off x="750745" y="1155525"/>
            <a:ext cx="673200" cy="0"/>
          </a:xfrm>
          <a:prstGeom prst="straightConnector1">
            <a:avLst/>
          </a:prstGeom>
          <a:noFill/>
          <a:ln w="28575" cap="flat" cmpd="sng">
            <a:solidFill>
              <a:schemeClr val="dk2"/>
            </a:solidFill>
            <a:prstDash val="solid"/>
            <a:round/>
            <a:headEnd type="none" w="med" len="med"/>
            <a:tailEnd type="none" w="med" len="med"/>
          </a:ln>
        </p:spPr>
      </p:cxnSp>
      <p:pic>
        <p:nvPicPr>
          <p:cNvPr id="3" name="Picture 2">
            <a:extLst>
              <a:ext uri="{FF2B5EF4-FFF2-40B4-BE49-F238E27FC236}">
                <a16:creationId xmlns:a16="http://schemas.microsoft.com/office/drawing/2014/main" id="{C3D1E7EB-10E2-4421-8EBC-A185929CE44C}"/>
              </a:ext>
            </a:extLst>
          </p:cNvPr>
          <p:cNvPicPr>
            <a:picLocks noChangeAspect="1"/>
          </p:cNvPicPr>
          <p:nvPr/>
        </p:nvPicPr>
        <p:blipFill>
          <a:blip r:embed="rId3"/>
          <a:stretch>
            <a:fillRect/>
          </a:stretch>
        </p:blipFill>
        <p:spPr>
          <a:xfrm>
            <a:off x="750745" y="1356189"/>
            <a:ext cx="3526007" cy="3342286"/>
          </a:xfrm>
          <a:prstGeom prst="rect">
            <a:avLst/>
          </a:prstGeom>
        </p:spPr>
      </p:pic>
      <p:pic>
        <p:nvPicPr>
          <p:cNvPr id="5" name="Picture 4">
            <a:extLst>
              <a:ext uri="{FF2B5EF4-FFF2-40B4-BE49-F238E27FC236}">
                <a16:creationId xmlns:a16="http://schemas.microsoft.com/office/drawing/2014/main" id="{82C8881E-9FB8-493D-ABD8-C40F9AEAB0D9}"/>
              </a:ext>
            </a:extLst>
          </p:cNvPr>
          <p:cNvPicPr>
            <a:picLocks noChangeAspect="1"/>
          </p:cNvPicPr>
          <p:nvPr/>
        </p:nvPicPr>
        <p:blipFill>
          <a:blip r:embed="rId4"/>
          <a:stretch>
            <a:fillRect/>
          </a:stretch>
        </p:blipFill>
        <p:spPr>
          <a:xfrm>
            <a:off x="4359079" y="3410583"/>
            <a:ext cx="3784892" cy="1208309"/>
          </a:xfrm>
          <a:prstGeom prst="rect">
            <a:avLst/>
          </a:prstGeom>
        </p:spPr>
      </p:pic>
      <p:sp>
        <p:nvSpPr>
          <p:cNvPr id="6" name="TextBox 5">
            <a:extLst>
              <a:ext uri="{FF2B5EF4-FFF2-40B4-BE49-F238E27FC236}">
                <a16:creationId xmlns:a16="http://schemas.microsoft.com/office/drawing/2014/main" id="{FEA4236C-DB65-488A-9706-7F86A43946C9}"/>
              </a:ext>
            </a:extLst>
          </p:cNvPr>
          <p:cNvSpPr txBox="1"/>
          <p:nvPr/>
        </p:nvSpPr>
        <p:spPr>
          <a:xfrm>
            <a:off x="4375807" y="1289538"/>
            <a:ext cx="3784892" cy="2054409"/>
          </a:xfrm>
          <a:prstGeom prst="rect">
            <a:avLst/>
          </a:prstGeom>
          <a:noFill/>
        </p:spPr>
        <p:txBody>
          <a:bodyPr wrap="square" rtlCol="0">
            <a:spAutoFit/>
          </a:bodyPr>
          <a:lstStyle/>
          <a:p>
            <a:pPr algn="just"/>
            <a:r>
              <a:rPr lang="en-US" sz="1200" b="0" i="0" dirty="0">
                <a:solidFill>
                  <a:srgbClr val="000000"/>
                </a:solidFill>
                <a:effectLst/>
                <a:latin typeface="Segoe UI" panose="020B0502040204020203" pitchFamily="34" charset="0"/>
              </a:rPr>
              <a:t>In the ARPU analysis post-5G implementation, </a:t>
            </a:r>
            <a:endParaRPr lang="en-US" sz="1050" b="0" i="0" dirty="0">
              <a:solidFill>
                <a:srgbClr val="252423"/>
              </a:solidFill>
              <a:effectLst/>
              <a:latin typeface="Segoe UI" panose="020B0502040204020203" pitchFamily="34" charset="0"/>
            </a:endParaRPr>
          </a:p>
          <a:p>
            <a:pPr algn="just"/>
            <a:endParaRPr lang="en-US" sz="1050" b="0" i="0" dirty="0">
              <a:solidFill>
                <a:srgbClr val="252423"/>
              </a:solidFill>
              <a:effectLst/>
              <a:latin typeface="Segoe UI" panose="020B0502040204020203" pitchFamily="34" charset="0"/>
            </a:endParaRPr>
          </a:p>
          <a:p>
            <a:pPr marL="171450" indent="-171450" algn="just">
              <a:buFont typeface="Wingdings" panose="05000000000000000000" pitchFamily="2" charset="2"/>
              <a:buChar char="Ø"/>
            </a:pPr>
            <a:r>
              <a:rPr lang="en-US" sz="1200" b="1" i="0" dirty="0">
                <a:solidFill>
                  <a:srgbClr val="000000"/>
                </a:solidFill>
                <a:effectLst/>
                <a:latin typeface="Segoe UI" panose="020B0502040204020203" pitchFamily="34" charset="0"/>
              </a:rPr>
              <a:t>Majority of cities exhibited a positive trend </a:t>
            </a:r>
            <a:r>
              <a:rPr lang="en-US" sz="1200" b="0" i="0" dirty="0">
                <a:solidFill>
                  <a:srgbClr val="000000"/>
                </a:solidFill>
                <a:effectLst/>
                <a:latin typeface="Segoe UI" panose="020B0502040204020203" pitchFamily="34" charset="0"/>
              </a:rPr>
              <a:t>with an </a:t>
            </a:r>
            <a:r>
              <a:rPr lang="en-US" sz="1200" b="1" i="0" dirty="0">
                <a:solidFill>
                  <a:srgbClr val="000000"/>
                </a:solidFill>
                <a:effectLst/>
                <a:latin typeface="Segoe UI" panose="020B0502040204020203" pitchFamily="34" charset="0"/>
              </a:rPr>
              <a:t>increased Average Revenue Per User</a:t>
            </a:r>
            <a:r>
              <a:rPr lang="en-US" sz="1200" b="0" i="0" dirty="0">
                <a:solidFill>
                  <a:srgbClr val="000000"/>
                </a:solidFill>
                <a:effectLst/>
                <a:latin typeface="Segoe UI" panose="020B0502040204020203" pitchFamily="34" charset="0"/>
              </a:rPr>
              <a:t>. </a:t>
            </a:r>
            <a:r>
              <a:rPr lang="en-US" sz="1200" b="1" i="0" dirty="0">
                <a:solidFill>
                  <a:srgbClr val="000000"/>
                </a:solidFill>
                <a:effectLst/>
                <a:latin typeface="Segoe UI" panose="020B0502040204020203" pitchFamily="34" charset="0"/>
              </a:rPr>
              <a:t>Raipur, Ahmedabad, Patna, and Bangalore </a:t>
            </a:r>
            <a:r>
              <a:rPr lang="en-US" sz="1200" b="0" i="0" dirty="0">
                <a:solidFill>
                  <a:srgbClr val="000000"/>
                </a:solidFill>
                <a:effectLst/>
                <a:latin typeface="Segoe UI" panose="020B0502040204020203" pitchFamily="34" charset="0"/>
              </a:rPr>
              <a:t>recorded substantial </a:t>
            </a:r>
            <a:r>
              <a:rPr lang="en-US" sz="1200" b="1" i="0" dirty="0">
                <a:solidFill>
                  <a:srgbClr val="000000"/>
                </a:solidFill>
                <a:effectLst/>
                <a:latin typeface="Segoe UI" panose="020B0502040204020203" pitchFamily="34" charset="0"/>
              </a:rPr>
              <a:t>ARPU growth. </a:t>
            </a:r>
          </a:p>
          <a:p>
            <a:pPr algn="just"/>
            <a:endParaRPr lang="en-US" sz="1050" dirty="0">
              <a:solidFill>
                <a:srgbClr val="252423"/>
              </a:solidFill>
              <a:latin typeface="Segoe UI" panose="020B0502040204020203" pitchFamily="34" charset="0"/>
            </a:endParaRPr>
          </a:p>
          <a:p>
            <a:pPr marL="171450" indent="-171450" algn="just">
              <a:buFont typeface="Wingdings" panose="05000000000000000000" pitchFamily="2" charset="2"/>
              <a:buChar char="Ø"/>
            </a:pPr>
            <a:r>
              <a:rPr lang="en-US" sz="1200" b="1" i="0" dirty="0">
                <a:solidFill>
                  <a:srgbClr val="000000"/>
                </a:solidFill>
                <a:effectLst/>
                <a:latin typeface="Segoe UI" panose="020B0502040204020203" pitchFamily="34" charset="0"/>
              </a:rPr>
              <a:t>Chennai and Pune </a:t>
            </a:r>
            <a:r>
              <a:rPr lang="en-US" sz="1200" b="0" i="0" dirty="0">
                <a:solidFill>
                  <a:srgbClr val="000000"/>
                </a:solidFill>
                <a:effectLst/>
                <a:latin typeface="Segoe UI" panose="020B0502040204020203" pitchFamily="34" charset="0"/>
              </a:rPr>
              <a:t>deviated from this pattern, indicating a notable </a:t>
            </a:r>
            <a:r>
              <a:rPr lang="en-US" sz="1200" b="1" i="0" dirty="0">
                <a:solidFill>
                  <a:srgbClr val="000000"/>
                </a:solidFill>
                <a:effectLst/>
                <a:latin typeface="Segoe UI" panose="020B0502040204020203" pitchFamily="34" charset="0"/>
              </a:rPr>
              <a:t>decline in ARPU</a:t>
            </a:r>
            <a:r>
              <a:rPr lang="en-US" sz="1200" b="0" i="0" dirty="0">
                <a:solidFill>
                  <a:srgbClr val="000000"/>
                </a:solidFill>
                <a:effectLst/>
                <a:latin typeface="Segoe UI" panose="020B0502040204020203" pitchFamily="34" charset="0"/>
              </a:rPr>
              <a:t> for these two cities.</a:t>
            </a:r>
            <a:endParaRPr lang="en-US" sz="1050" b="0" i="0" dirty="0">
              <a:solidFill>
                <a:srgbClr val="252423"/>
              </a:solidFill>
              <a:effectLst/>
              <a:latin typeface="Segoe UI" panose="020B0502040204020203" pitchFamily="34" charset="0"/>
            </a:endParaRPr>
          </a:p>
          <a:p>
            <a:pPr algn="just"/>
            <a:endParaRPr lang="en-IN" sz="1050" dirty="0"/>
          </a:p>
        </p:txBody>
      </p:sp>
    </p:spTree>
    <p:extLst>
      <p:ext uri="{BB962C8B-B14F-4D97-AF65-F5344CB8AC3E}">
        <p14:creationId xmlns:p14="http://schemas.microsoft.com/office/powerpoint/2010/main" val="3811802845"/>
      </p:ext>
    </p:extLst>
  </p:cSld>
  <p:clrMapOvr>
    <a:masterClrMapping/>
  </p:clrMapOvr>
  <mc:AlternateContent xmlns:mc="http://schemas.openxmlformats.org/markup-compatibility/2006" xmlns:p14="http://schemas.microsoft.com/office/powerpoint/2010/main">
    <mc:Choice Requires="p14">
      <p:transition spd="slow" p14:dur="2000" advTm="22915"/>
    </mc:Choice>
    <mc:Fallback xmlns="">
      <p:transition spd="slow" advTm="2291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lumMod val="60000"/>
                    <a:lumOff val="40000"/>
                  </a:schemeClr>
                </a:solidFill>
              </a:rPr>
              <a:t>ACTIVE USER</a:t>
            </a:r>
            <a:r>
              <a:rPr lang="en" dirty="0">
                <a:solidFill>
                  <a:srgbClr val="4269CE"/>
                </a:solidFill>
              </a:rPr>
              <a:t> ANALYSIS</a:t>
            </a:r>
            <a:endParaRPr dirty="0">
              <a:solidFill>
                <a:srgbClr val="4269CE"/>
              </a:solidFill>
            </a:endParaRPr>
          </a:p>
        </p:txBody>
      </p:sp>
      <p:cxnSp>
        <p:nvCxnSpPr>
          <p:cNvPr id="321" name="Google Shape;321;p42"/>
          <p:cNvCxnSpPr/>
          <p:nvPr/>
        </p:nvCxnSpPr>
        <p:spPr>
          <a:xfrm>
            <a:off x="750745" y="1155525"/>
            <a:ext cx="673200" cy="0"/>
          </a:xfrm>
          <a:prstGeom prst="straightConnector1">
            <a:avLst/>
          </a:prstGeom>
          <a:noFill/>
          <a:ln w="28575" cap="flat" cmpd="sng">
            <a:solidFill>
              <a:schemeClr val="dk2"/>
            </a:solidFill>
            <a:prstDash val="solid"/>
            <a:round/>
            <a:headEnd type="none" w="med" len="med"/>
            <a:tailEnd type="none" w="med" len="med"/>
          </a:ln>
        </p:spPr>
      </p:cxnSp>
      <p:pic>
        <p:nvPicPr>
          <p:cNvPr id="3" name="Picture 2">
            <a:extLst>
              <a:ext uri="{FF2B5EF4-FFF2-40B4-BE49-F238E27FC236}">
                <a16:creationId xmlns:a16="http://schemas.microsoft.com/office/drawing/2014/main" id="{58ACB894-93B0-4DC4-BE68-C21CAEF13620}"/>
              </a:ext>
            </a:extLst>
          </p:cNvPr>
          <p:cNvPicPr>
            <a:picLocks noChangeAspect="1"/>
          </p:cNvPicPr>
          <p:nvPr/>
        </p:nvPicPr>
        <p:blipFill>
          <a:blip r:embed="rId3"/>
          <a:stretch>
            <a:fillRect/>
          </a:stretch>
        </p:blipFill>
        <p:spPr>
          <a:xfrm>
            <a:off x="720000" y="1293326"/>
            <a:ext cx="3848433" cy="3238781"/>
          </a:xfrm>
          <a:prstGeom prst="rect">
            <a:avLst/>
          </a:prstGeom>
        </p:spPr>
      </p:pic>
      <p:pic>
        <p:nvPicPr>
          <p:cNvPr id="5" name="Picture 4">
            <a:extLst>
              <a:ext uri="{FF2B5EF4-FFF2-40B4-BE49-F238E27FC236}">
                <a16:creationId xmlns:a16="http://schemas.microsoft.com/office/drawing/2014/main" id="{3E1ABC67-9988-4AA6-BC8A-5397E8532971}"/>
              </a:ext>
            </a:extLst>
          </p:cNvPr>
          <p:cNvPicPr>
            <a:picLocks noChangeAspect="1"/>
          </p:cNvPicPr>
          <p:nvPr/>
        </p:nvPicPr>
        <p:blipFill>
          <a:blip r:embed="rId4"/>
          <a:stretch>
            <a:fillRect/>
          </a:stretch>
        </p:blipFill>
        <p:spPr>
          <a:xfrm>
            <a:off x="4725006" y="3267077"/>
            <a:ext cx="4023709" cy="1265030"/>
          </a:xfrm>
          <a:prstGeom prst="rect">
            <a:avLst/>
          </a:prstGeom>
        </p:spPr>
      </p:pic>
      <p:sp>
        <p:nvSpPr>
          <p:cNvPr id="6" name="TextBox 5">
            <a:extLst>
              <a:ext uri="{FF2B5EF4-FFF2-40B4-BE49-F238E27FC236}">
                <a16:creationId xmlns:a16="http://schemas.microsoft.com/office/drawing/2014/main" id="{954EAEA9-A299-45C2-86A6-4765E4F6B69B}"/>
              </a:ext>
            </a:extLst>
          </p:cNvPr>
          <p:cNvSpPr txBox="1"/>
          <p:nvPr/>
        </p:nvSpPr>
        <p:spPr>
          <a:xfrm>
            <a:off x="4725006" y="1504342"/>
            <a:ext cx="4023709" cy="1492716"/>
          </a:xfrm>
          <a:prstGeom prst="rect">
            <a:avLst/>
          </a:prstGeom>
          <a:noFill/>
        </p:spPr>
        <p:txBody>
          <a:bodyPr wrap="square" rtlCol="0">
            <a:spAutoFit/>
          </a:bodyPr>
          <a:lstStyle/>
          <a:p>
            <a:pPr algn="just"/>
            <a:r>
              <a:rPr lang="en-US" sz="1300" b="0" i="0" dirty="0">
                <a:solidFill>
                  <a:srgbClr val="252423"/>
                </a:solidFill>
                <a:effectLst/>
                <a:latin typeface="Segoe UI" panose="020B0502040204020203" pitchFamily="34" charset="0"/>
              </a:rPr>
              <a:t>The key insight from the </a:t>
            </a:r>
            <a:r>
              <a:rPr lang="en-US" sz="1300" b="1" i="0" dirty="0">
                <a:solidFill>
                  <a:srgbClr val="252423"/>
                </a:solidFill>
                <a:effectLst/>
                <a:latin typeface="Segoe UI" panose="020B0502040204020203" pitchFamily="34" charset="0"/>
              </a:rPr>
              <a:t>active user analysis post-5G implementation </a:t>
            </a:r>
            <a:r>
              <a:rPr lang="en-US" sz="1300" b="0" i="0" dirty="0">
                <a:solidFill>
                  <a:srgbClr val="252423"/>
                </a:solidFill>
                <a:effectLst/>
                <a:latin typeface="Segoe UI" panose="020B0502040204020203" pitchFamily="34" charset="0"/>
              </a:rPr>
              <a:t>is a varied impact on user engagement across cities, with </a:t>
            </a:r>
            <a:r>
              <a:rPr lang="en-US" sz="1300" b="1" i="0" dirty="0">
                <a:solidFill>
                  <a:srgbClr val="252423"/>
                </a:solidFill>
                <a:effectLst/>
                <a:latin typeface="Segoe UI" panose="020B0502040204020203" pitchFamily="34" charset="0"/>
              </a:rPr>
              <a:t>Pune experiencing a notable 18.06% increase,</a:t>
            </a:r>
            <a:r>
              <a:rPr lang="en-US" sz="1300" b="0" i="0" dirty="0">
                <a:solidFill>
                  <a:srgbClr val="252423"/>
                </a:solidFill>
                <a:effectLst/>
                <a:latin typeface="Segoe UI" panose="020B0502040204020203" pitchFamily="34" charset="0"/>
              </a:rPr>
              <a:t> while major cities such as </a:t>
            </a:r>
            <a:r>
              <a:rPr lang="en-US" sz="1300" b="1" i="0" dirty="0">
                <a:solidFill>
                  <a:srgbClr val="252423"/>
                </a:solidFill>
                <a:effectLst/>
                <a:latin typeface="Segoe UI" panose="020B0502040204020203" pitchFamily="34" charset="0"/>
              </a:rPr>
              <a:t>Ahmedabad , Delhi, Raipur, Patna, and Mumbai </a:t>
            </a:r>
            <a:r>
              <a:rPr lang="en-US" sz="1300" b="0" i="0" dirty="0">
                <a:solidFill>
                  <a:srgbClr val="252423"/>
                </a:solidFill>
                <a:effectLst/>
                <a:latin typeface="Segoe UI" panose="020B0502040204020203" pitchFamily="34" charset="0"/>
              </a:rPr>
              <a:t>witnessed substantial </a:t>
            </a:r>
            <a:r>
              <a:rPr lang="en-US" sz="1300" b="1" i="0" dirty="0">
                <a:solidFill>
                  <a:srgbClr val="252423"/>
                </a:solidFill>
                <a:effectLst/>
                <a:latin typeface="Segoe UI" panose="020B0502040204020203" pitchFamily="34" charset="0"/>
              </a:rPr>
              <a:t>declines ranging from -14.35% to -18.93%.</a:t>
            </a:r>
            <a:endParaRPr lang="en-US" sz="1300"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2056219075"/>
      </p:ext>
    </p:extLst>
  </p:cSld>
  <p:clrMapOvr>
    <a:masterClrMapping/>
  </p:clrMapOvr>
  <mc:AlternateContent xmlns:mc="http://schemas.openxmlformats.org/markup-compatibility/2006" xmlns:p14="http://schemas.microsoft.com/office/powerpoint/2010/main">
    <mc:Choice Requires="p14">
      <p:transition spd="slow" p14:dur="2000" advTm="26261"/>
    </mc:Choice>
    <mc:Fallback xmlns="">
      <p:transition spd="slow" advTm="2626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44" name="Google Shape;34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4269CE"/>
                </a:solidFill>
              </a:rPr>
              <a:t>UNSUBSCRIBED USER ANALYSIS</a:t>
            </a:r>
            <a:endParaRPr dirty="0">
              <a:solidFill>
                <a:srgbClr val="4269CE"/>
              </a:solidFill>
            </a:endParaRPr>
          </a:p>
        </p:txBody>
      </p:sp>
      <p:cxnSp>
        <p:nvCxnSpPr>
          <p:cNvPr id="351" name="Google Shape;351;p44"/>
          <p:cNvCxnSpPr/>
          <p:nvPr/>
        </p:nvCxnSpPr>
        <p:spPr>
          <a:xfrm>
            <a:off x="750745" y="1155525"/>
            <a:ext cx="673200" cy="0"/>
          </a:xfrm>
          <a:prstGeom prst="straightConnector1">
            <a:avLst/>
          </a:prstGeom>
          <a:noFill/>
          <a:ln w="28575" cap="flat" cmpd="sng">
            <a:solidFill>
              <a:schemeClr val="dk2"/>
            </a:solidFill>
            <a:prstDash val="solid"/>
            <a:round/>
            <a:headEnd type="none" w="med" len="med"/>
            <a:tailEnd type="none" w="med" len="med"/>
          </a:ln>
        </p:spPr>
      </p:cxnSp>
      <p:pic>
        <p:nvPicPr>
          <p:cNvPr id="4" name="Picture 3">
            <a:extLst>
              <a:ext uri="{FF2B5EF4-FFF2-40B4-BE49-F238E27FC236}">
                <a16:creationId xmlns:a16="http://schemas.microsoft.com/office/drawing/2014/main" id="{280BDE03-DEA3-4C11-9F01-B3D9F0B40393}"/>
              </a:ext>
            </a:extLst>
          </p:cNvPr>
          <p:cNvPicPr>
            <a:picLocks noChangeAspect="1"/>
          </p:cNvPicPr>
          <p:nvPr/>
        </p:nvPicPr>
        <p:blipFill>
          <a:blip r:embed="rId3"/>
          <a:stretch>
            <a:fillRect/>
          </a:stretch>
        </p:blipFill>
        <p:spPr>
          <a:xfrm>
            <a:off x="720000" y="1383488"/>
            <a:ext cx="3833192" cy="3314987"/>
          </a:xfrm>
          <a:prstGeom prst="rect">
            <a:avLst/>
          </a:prstGeom>
        </p:spPr>
      </p:pic>
      <p:pic>
        <p:nvPicPr>
          <p:cNvPr id="8" name="Picture 7">
            <a:extLst>
              <a:ext uri="{FF2B5EF4-FFF2-40B4-BE49-F238E27FC236}">
                <a16:creationId xmlns:a16="http://schemas.microsoft.com/office/drawing/2014/main" id="{E40410F1-E1D2-48AA-B803-667FF0DC5448}"/>
              </a:ext>
            </a:extLst>
          </p:cNvPr>
          <p:cNvPicPr>
            <a:picLocks noChangeAspect="1"/>
          </p:cNvPicPr>
          <p:nvPr/>
        </p:nvPicPr>
        <p:blipFill>
          <a:blip r:embed="rId4"/>
          <a:stretch>
            <a:fillRect/>
          </a:stretch>
        </p:blipFill>
        <p:spPr>
          <a:xfrm>
            <a:off x="4650859" y="3370636"/>
            <a:ext cx="3602188" cy="1327839"/>
          </a:xfrm>
          <a:prstGeom prst="rect">
            <a:avLst/>
          </a:prstGeom>
        </p:spPr>
      </p:pic>
      <p:sp>
        <p:nvSpPr>
          <p:cNvPr id="9" name="TextBox 8">
            <a:extLst>
              <a:ext uri="{FF2B5EF4-FFF2-40B4-BE49-F238E27FC236}">
                <a16:creationId xmlns:a16="http://schemas.microsoft.com/office/drawing/2014/main" id="{459740E0-40F9-4D64-8838-476CDDF45BB5}"/>
              </a:ext>
            </a:extLst>
          </p:cNvPr>
          <p:cNvSpPr txBox="1"/>
          <p:nvPr/>
        </p:nvSpPr>
        <p:spPr>
          <a:xfrm>
            <a:off x="4650860" y="1383488"/>
            <a:ext cx="3602188" cy="1869743"/>
          </a:xfrm>
          <a:prstGeom prst="rect">
            <a:avLst/>
          </a:prstGeom>
          <a:noFill/>
        </p:spPr>
        <p:txBody>
          <a:bodyPr wrap="square" rtlCol="0">
            <a:spAutoFit/>
          </a:bodyPr>
          <a:lstStyle/>
          <a:p>
            <a:pPr marL="171450" indent="-171450" algn="just">
              <a:buFont typeface="Wingdings" panose="05000000000000000000" pitchFamily="2" charset="2"/>
              <a:buChar char="Ø"/>
            </a:pPr>
            <a:r>
              <a:rPr lang="en-US" sz="1050" b="1" i="0" dirty="0">
                <a:solidFill>
                  <a:srgbClr val="000000"/>
                </a:solidFill>
                <a:effectLst/>
                <a:latin typeface="Segoe UI" panose="020B0502040204020203" pitchFamily="34" charset="0"/>
              </a:rPr>
              <a:t>Mumbai</a:t>
            </a:r>
            <a:r>
              <a:rPr lang="en-US" sz="1050" b="0" i="0" dirty="0">
                <a:solidFill>
                  <a:srgbClr val="000000"/>
                </a:solidFill>
                <a:effectLst/>
                <a:latin typeface="Segoe UI" panose="020B0502040204020203" pitchFamily="34" charset="0"/>
              </a:rPr>
              <a:t> stands out as the </a:t>
            </a:r>
            <a:r>
              <a:rPr lang="en-US" sz="1050" b="1" i="0" dirty="0">
                <a:solidFill>
                  <a:srgbClr val="000000"/>
                </a:solidFill>
                <a:effectLst/>
                <a:latin typeface="Segoe UI" panose="020B0502040204020203" pitchFamily="34" charset="0"/>
              </a:rPr>
              <a:t>only city displaying improved performance post-5G,</a:t>
            </a:r>
            <a:r>
              <a:rPr lang="en-US" sz="1050" b="0" i="0" dirty="0">
                <a:solidFill>
                  <a:srgbClr val="000000"/>
                </a:solidFill>
                <a:effectLst/>
                <a:latin typeface="Segoe UI" panose="020B0502040204020203" pitchFamily="34" charset="0"/>
              </a:rPr>
              <a:t> marked by a significant </a:t>
            </a:r>
            <a:r>
              <a:rPr lang="en-US" sz="1050" b="1" i="0" dirty="0">
                <a:solidFill>
                  <a:srgbClr val="000000"/>
                </a:solidFill>
                <a:effectLst/>
                <a:latin typeface="Segoe UI" panose="020B0502040204020203" pitchFamily="34" charset="0"/>
              </a:rPr>
              <a:t>-12.63% decrease in unsubscribed users</a:t>
            </a:r>
            <a:r>
              <a:rPr lang="en-US" sz="1050" b="0" i="0" dirty="0">
                <a:solidFill>
                  <a:srgbClr val="000000"/>
                </a:solidFill>
                <a:effectLst/>
                <a:latin typeface="Segoe UI" panose="020B0502040204020203" pitchFamily="34" charset="0"/>
              </a:rPr>
              <a:t>.</a:t>
            </a:r>
          </a:p>
          <a:p>
            <a:pPr marL="171450" indent="-171450" algn="just">
              <a:buFont typeface="Wingdings" panose="05000000000000000000" pitchFamily="2" charset="2"/>
              <a:buChar char="Ø"/>
            </a:pPr>
            <a:endParaRPr lang="en-US" sz="1050" dirty="0">
              <a:latin typeface="Segoe UI" panose="020B0502040204020203" pitchFamily="34" charset="0"/>
            </a:endParaRPr>
          </a:p>
          <a:p>
            <a:pPr marL="171450" indent="-171450" algn="just">
              <a:buFont typeface="Wingdings" panose="05000000000000000000" pitchFamily="2" charset="2"/>
              <a:buChar char="Ø"/>
            </a:pPr>
            <a:r>
              <a:rPr lang="en-US" sz="1050" b="1" i="0" dirty="0">
                <a:solidFill>
                  <a:srgbClr val="000000"/>
                </a:solidFill>
                <a:effectLst/>
                <a:latin typeface="Segoe UI" panose="020B0502040204020203" pitchFamily="34" charset="0"/>
              </a:rPr>
              <a:t>All other cities</a:t>
            </a:r>
            <a:r>
              <a:rPr lang="en-US" sz="1050" b="0" i="0" dirty="0">
                <a:solidFill>
                  <a:srgbClr val="000000"/>
                </a:solidFill>
                <a:effectLst/>
                <a:latin typeface="Segoe UI" panose="020B0502040204020203" pitchFamily="34" charset="0"/>
              </a:rPr>
              <a:t> demonstrate a </a:t>
            </a:r>
            <a:r>
              <a:rPr lang="en-US" sz="1050" b="1" i="0" dirty="0">
                <a:solidFill>
                  <a:srgbClr val="000000"/>
                </a:solidFill>
                <a:effectLst/>
                <a:latin typeface="Segoe UI" panose="020B0502040204020203" pitchFamily="34" charset="0"/>
              </a:rPr>
              <a:t>decline in performance </a:t>
            </a:r>
            <a:r>
              <a:rPr lang="en-US" sz="1050" b="0" i="0" dirty="0" err="1">
                <a:solidFill>
                  <a:srgbClr val="000000"/>
                </a:solidFill>
                <a:effectLst/>
                <a:latin typeface="Segoe UI" panose="020B0502040204020203" pitchFamily="34" charset="0"/>
              </a:rPr>
              <a:t>i.e</a:t>
            </a:r>
            <a:r>
              <a:rPr lang="en-US" sz="1050" b="0" i="0" dirty="0">
                <a:solidFill>
                  <a:srgbClr val="000000"/>
                </a:solidFill>
                <a:effectLst/>
                <a:latin typeface="Segoe UI" panose="020B0502040204020203" pitchFamily="34" charset="0"/>
              </a:rPr>
              <a:t>, an </a:t>
            </a:r>
            <a:r>
              <a:rPr lang="en-US" sz="1050" b="1" i="0" dirty="0">
                <a:solidFill>
                  <a:srgbClr val="000000"/>
                </a:solidFill>
                <a:effectLst/>
                <a:latin typeface="Segoe UI" panose="020B0502040204020203" pitchFamily="34" charset="0"/>
              </a:rPr>
              <a:t>increasing numbers of unsubscribed users after 5G.</a:t>
            </a:r>
          </a:p>
          <a:p>
            <a:pPr marL="171450" indent="-171450" algn="just">
              <a:buFont typeface="Wingdings" panose="05000000000000000000" pitchFamily="2" charset="2"/>
              <a:buChar char="Ø"/>
            </a:pPr>
            <a:endParaRPr lang="en-US" sz="1050" b="1" dirty="0">
              <a:latin typeface="Segoe UI" panose="020B0502040204020203" pitchFamily="34" charset="0"/>
            </a:endParaRPr>
          </a:p>
          <a:p>
            <a:pPr marL="171450" indent="-171450" algn="just">
              <a:buFont typeface="Wingdings" panose="05000000000000000000" pitchFamily="2" charset="2"/>
              <a:buChar char="Ø"/>
            </a:pPr>
            <a:r>
              <a:rPr lang="en-US" sz="1050" b="1" i="0" dirty="0">
                <a:solidFill>
                  <a:srgbClr val="000000"/>
                </a:solidFill>
                <a:effectLst/>
                <a:latin typeface="Segoe UI" panose="020B0502040204020203" pitchFamily="34" charset="0"/>
              </a:rPr>
              <a:t>Lucknow</a:t>
            </a:r>
            <a:r>
              <a:rPr lang="en-US" sz="1050" b="0" i="0" dirty="0">
                <a:solidFill>
                  <a:srgbClr val="000000"/>
                </a:solidFill>
                <a:effectLst/>
                <a:latin typeface="Segoe UI" panose="020B0502040204020203" pitchFamily="34" charset="0"/>
              </a:rPr>
              <a:t> stands out with the </a:t>
            </a:r>
            <a:r>
              <a:rPr lang="en-US" sz="1050" b="1" i="0" dirty="0">
                <a:solidFill>
                  <a:srgbClr val="000000"/>
                </a:solidFill>
                <a:effectLst/>
                <a:latin typeface="Segoe UI" panose="020B0502040204020203" pitchFamily="34" charset="0"/>
              </a:rPr>
              <a:t>highest unsubscribed user rate, </a:t>
            </a:r>
            <a:r>
              <a:rPr lang="en-US" sz="1050" b="0" i="0" dirty="0">
                <a:solidFill>
                  <a:srgbClr val="000000"/>
                </a:solidFill>
                <a:effectLst/>
                <a:latin typeface="Segoe UI" panose="020B0502040204020203" pitchFamily="34" charset="0"/>
              </a:rPr>
              <a:t>indicating the </a:t>
            </a:r>
            <a:r>
              <a:rPr lang="en-US" sz="1050" b="1" i="0" dirty="0">
                <a:solidFill>
                  <a:srgbClr val="000000"/>
                </a:solidFill>
                <a:effectLst/>
                <a:latin typeface="Segoe UI" panose="020B0502040204020203" pitchFamily="34" charset="0"/>
              </a:rPr>
              <a:t>most challenging performance </a:t>
            </a:r>
            <a:r>
              <a:rPr lang="en-US" sz="1050" b="0" i="0" dirty="0">
                <a:solidFill>
                  <a:srgbClr val="000000"/>
                </a:solidFill>
                <a:effectLst/>
                <a:latin typeface="Segoe UI" panose="020B0502040204020203" pitchFamily="34" charset="0"/>
              </a:rPr>
              <a:t>among the cities </a:t>
            </a:r>
            <a:endParaRPr lang="en-US" sz="1050"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964670716"/>
      </p:ext>
    </p:extLst>
  </p:cSld>
  <p:clrMapOvr>
    <a:masterClrMapping/>
  </p:clrMapOvr>
  <mc:AlternateContent xmlns:mc="http://schemas.openxmlformats.org/markup-compatibility/2006" xmlns:p14="http://schemas.microsoft.com/office/powerpoint/2010/main">
    <mc:Choice Requires="p14">
      <p:transition spd="slow" p14:dur="2000" advTm="25505"/>
    </mc:Choice>
    <mc:Fallback xmlns="">
      <p:transition spd="slow" advTm="2550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lumMod val="60000"/>
                    <a:lumOff val="40000"/>
                  </a:schemeClr>
                </a:solidFill>
              </a:rPr>
              <a:t>MARKET SHARE </a:t>
            </a:r>
            <a:r>
              <a:rPr lang="en" dirty="0">
                <a:solidFill>
                  <a:srgbClr val="4269CE"/>
                </a:solidFill>
              </a:rPr>
              <a:t>ANALYSIS</a:t>
            </a:r>
            <a:endParaRPr dirty="0">
              <a:solidFill>
                <a:srgbClr val="4269CE"/>
              </a:solidFill>
            </a:endParaRPr>
          </a:p>
        </p:txBody>
      </p:sp>
      <p:cxnSp>
        <p:nvCxnSpPr>
          <p:cNvPr id="321" name="Google Shape;321;p42"/>
          <p:cNvCxnSpPr/>
          <p:nvPr/>
        </p:nvCxnSpPr>
        <p:spPr>
          <a:xfrm>
            <a:off x="750745" y="1155525"/>
            <a:ext cx="673200" cy="0"/>
          </a:xfrm>
          <a:prstGeom prst="straightConnector1">
            <a:avLst/>
          </a:prstGeom>
          <a:noFill/>
          <a:ln w="28575" cap="flat" cmpd="sng">
            <a:solidFill>
              <a:schemeClr val="dk2"/>
            </a:solidFill>
            <a:prstDash val="solid"/>
            <a:round/>
            <a:headEnd type="none" w="med" len="med"/>
            <a:tailEnd type="none" w="med" len="med"/>
          </a:ln>
        </p:spPr>
      </p:cxnSp>
      <p:pic>
        <p:nvPicPr>
          <p:cNvPr id="4" name="Picture 3">
            <a:extLst>
              <a:ext uri="{FF2B5EF4-FFF2-40B4-BE49-F238E27FC236}">
                <a16:creationId xmlns:a16="http://schemas.microsoft.com/office/drawing/2014/main" id="{20320B24-F793-44F9-9097-4191B5B4B65B}"/>
              </a:ext>
            </a:extLst>
          </p:cNvPr>
          <p:cNvPicPr>
            <a:picLocks noChangeAspect="1"/>
          </p:cNvPicPr>
          <p:nvPr/>
        </p:nvPicPr>
        <p:blipFill>
          <a:blip r:embed="rId3"/>
          <a:stretch>
            <a:fillRect/>
          </a:stretch>
        </p:blipFill>
        <p:spPr>
          <a:xfrm>
            <a:off x="993046" y="1954189"/>
            <a:ext cx="7157908" cy="2744286"/>
          </a:xfrm>
          <a:prstGeom prst="rect">
            <a:avLst/>
          </a:prstGeom>
        </p:spPr>
      </p:pic>
      <p:sp>
        <p:nvSpPr>
          <p:cNvPr id="7" name="TextBox 6">
            <a:extLst>
              <a:ext uri="{FF2B5EF4-FFF2-40B4-BE49-F238E27FC236}">
                <a16:creationId xmlns:a16="http://schemas.microsoft.com/office/drawing/2014/main" id="{67DC9461-DC1A-4B8D-AC01-992A321D5A0F}"/>
              </a:ext>
            </a:extLst>
          </p:cNvPr>
          <p:cNvSpPr txBox="1"/>
          <p:nvPr/>
        </p:nvSpPr>
        <p:spPr>
          <a:xfrm>
            <a:off x="720000" y="1352062"/>
            <a:ext cx="7830031" cy="523220"/>
          </a:xfrm>
          <a:prstGeom prst="rect">
            <a:avLst/>
          </a:prstGeom>
          <a:noFill/>
        </p:spPr>
        <p:txBody>
          <a:bodyPr wrap="square" rtlCol="0">
            <a:spAutoFit/>
          </a:bodyPr>
          <a:lstStyle/>
          <a:p>
            <a:pPr algn="ctr"/>
            <a:r>
              <a:rPr lang="en-US" b="1" dirty="0">
                <a:solidFill>
                  <a:srgbClr val="000000"/>
                </a:solidFill>
                <a:effectLst/>
                <a:latin typeface="Segoe UI Semibold" panose="020B0702040204020203" pitchFamily="34" charset="0"/>
                <a:cs typeface="Segoe UI Semibold" panose="020B0702040204020203" pitchFamily="34" charset="0"/>
              </a:rPr>
              <a:t>Before the 5G , </a:t>
            </a:r>
            <a:r>
              <a:rPr lang="en-US" b="1" dirty="0" err="1">
                <a:solidFill>
                  <a:srgbClr val="131022"/>
                </a:solidFill>
                <a:effectLst/>
                <a:latin typeface="Segoe UI Semibold" panose="020B0702040204020203" pitchFamily="34" charset="0"/>
                <a:cs typeface="Segoe UI Semibold" panose="020B0702040204020203" pitchFamily="34" charset="0"/>
              </a:rPr>
              <a:t>Wavecon</a:t>
            </a:r>
            <a:r>
              <a:rPr lang="en-US" b="1" dirty="0">
                <a:solidFill>
                  <a:srgbClr val="131022"/>
                </a:solidFill>
                <a:effectLst/>
                <a:latin typeface="Segoe UI Semibold" panose="020B0702040204020203" pitchFamily="34" charset="0"/>
                <a:cs typeface="Segoe UI Semibold" panose="020B0702040204020203" pitchFamily="34" charset="0"/>
              </a:rPr>
              <a:t> </a:t>
            </a:r>
            <a:r>
              <a:rPr lang="en-US" b="1" dirty="0">
                <a:solidFill>
                  <a:srgbClr val="000000"/>
                </a:solidFill>
                <a:effectLst/>
                <a:latin typeface="Segoe UI Semibold" panose="020B0702040204020203" pitchFamily="34" charset="0"/>
                <a:cs typeface="Segoe UI Semibold" panose="020B0702040204020203" pitchFamily="34" charset="0"/>
              </a:rPr>
              <a:t>held a market share of 19.56%</a:t>
            </a:r>
            <a:r>
              <a:rPr lang="en-US" dirty="0">
                <a:solidFill>
                  <a:srgbClr val="000000"/>
                </a:solidFill>
                <a:effectLst/>
                <a:latin typeface="Segoe UI Semibold" panose="020B0702040204020203" pitchFamily="34" charset="0"/>
                <a:cs typeface="Segoe UI Semibold" panose="020B0702040204020203" pitchFamily="34" charset="0"/>
              </a:rPr>
              <a:t>, and </a:t>
            </a:r>
            <a:r>
              <a:rPr lang="en-US" b="1" dirty="0">
                <a:solidFill>
                  <a:srgbClr val="000000"/>
                </a:solidFill>
                <a:effectLst/>
                <a:latin typeface="Segoe UI Semibold" panose="020B0702040204020203" pitchFamily="34" charset="0"/>
                <a:cs typeface="Segoe UI Semibold" panose="020B0702040204020203" pitchFamily="34" charset="0"/>
              </a:rPr>
              <a:t>after the 5G , it slightly decreased to 18.88%.</a:t>
            </a:r>
            <a:endParaRPr lang="en-IN"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642090376"/>
      </p:ext>
    </p:extLst>
  </p:cSld>
  <p:clrMapOvr>
    <a:masterClrMapping/>
  </p:clrMapOvr>
  <mc:AlternateContent xmlns:mc="http://schemas.openxmlformats.org/markup-compatibility/2006" xmlns:p14="http://schemas.microsoft.com/office/powerpoint/2010/main">
    <mc:Choice Requires="p14">
      <p:transition spd="slow" p14:dur="2000" advTm="15462"/>
    </mc:Choice>
    <mc:Fallback xmlns="">
      <p:transition spd="slow" advTm="15462"/>
    </mc:Fallback>
  </mc:AlternateContent>
</p:sld>
</file>

<file path=ppt/theme/theme1.xml><?xml version="1.0" encoding="utf-8"?>
<a:theme xmlns:a="http://schemas.openxmlformats.org/drawingml/2006/main" name="Agreements in Institutional Economics by Slidesgo">
  <a:themeElements>
    <a:clrScheme name="Custom 26">
      <a:dk1>
        <a:srgbClr val="FFFFFF"/>
      </a:dk1>
      <a:lt1>
        <a:srgbClr val="103235"/>
      </a:lt1>
      <a:dk2>
        <a:srgbClr val="6B89D9"/>
      </a:dk2>
      <a:lt2>
        <a:srgbClr val="6B89D9"/>
      </a:lt2>
      <a:accent1>
        <a:srgbClr val="6B89D9"/>
      </a:accent1>
      <a:accent2>
        <a:srgbClr val="1F376F"/>
      </a:accent2>
      <a:accent3>
        <a:srgbClr val="FFFFFF"/>
      </a:accent3>
      <a:accent4>
        <a:srgbClr val="FFFFFF"/>
      </a:accent4>
      <a:accent5>
        <a:srgbClr val="FFFFFF"/>
      </a:accent5>
      <a:accent6>
        <a:srgbClr val="FFFFFF"/>
      </a:accent6>
      <a:hlink>
        <a:srgbClr val="353535"/>
      </a:hlink>
      <a:folHlink>
        <a:srgbClr val="0097A7"/>
      </a:folHlink>
    </a:clrScheme>
    <a:fontScheme name="Custom 2">
      <a:majorFont>
        <a:latin typeface="Segoe UI Semibold"/>
        <a:ea typeface=""/>
        <a:cs typeface=""/>
      </a:majorFont>
      <a:minorFont>
        <a:latin typeface="Segoe UI Semi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1059</TotalTime>
  <Words>840</Words>
  <Application>Microsoft Office PowerPoint</Application>
  <PresentationFormat>On-screen Show (16:9)</PresentationFormat>
  <Paragraphs>72</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Segoe UI Semibold</vt:lpstr>
      <vt:lpstr>Heebo</vt:lpstr>
      <vt:lpstr>Wingdings</vt:lpstr>
      <vt:lpstr>Heebo SemiBold</vt:lpstr>
      <vt:lpstr>Segoe UI</vt:lpstr>
      <vt:lpstr>Nunito Light</vt:lpstr>
      <vt:lpstr>Arial</vt:lpstr>
      <vt:lpstr>Mulish</vt:lpstr>
      <vt:lpstr>Agreements in Institutional Economics by Slidesgo</vt:lpstr>
      <vt:lpstr>WAVECON TELECOM COMPARISON REPORT</vt:lpstr>
      <vt:lpstr>INTRODUCTION</vt:lpstr>
      <vt:lpstr>CONTENTS</vt:lpstr>
      <vt:lpstr>OVERVIEW</vt:lpstr>
      <vt:lpstr>REVENUE ANALYSIS</vt:lpstr>
      <vt:lpstr>ARPU ANALYSIS</vt:lpstr>
      <vt:lpstr>ACTIVE USER ANALYSIS</vt:lpstr>
      <vt:lpstr>UNSUBSCRIBED USER ANALYSIS</vt:lpstr>
      <vt:lpstr>MARKET SHARE ANALYSIS</vt:lpstr>
      <vt:lpstr>PLAN ANALYSIS</vt:lpstr>
      <vt:lpstr>PLAN 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Agreements in Institutional Economics</dc:title>
  <dc:creator>Rejitha Das</dc:creator>
  <cp:lastModifiedBy>Rejitha Das</cp:lastModifiedBy>
  <cp:revision>40</cp:revision>
  <dcterms:modified xsi:type="dcterms:W3CDTF">2024-01-22T10:04:40Z</dcterms:modified>
</cp:coreProperties>
</file>