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6858000" cx="12192000"/>
  <p:notesSz cx="6858000" cy="9144000"/>
  <p:embeddedFontLst>
    <p:embeddedFont>
      <p:font typeface="Tahoma"/>
      <p:regular r:id="rId33"/>
      <p:bold r:id="rId34"/>
    </p:embeddedFont>
    <p:embeddedFont>
      <p:font typeface="Oi"/>
      <p:regular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C87E1CE-C386-4981-8E8E-B24D3D8ECBEE}">
  <a:tblStyle styleId="{EC87E1CE-C386-4981-8E8E-B24D3D8ECBE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Tahoma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Oi-regular.fntdata"/><Relationship Id="rId12" Type="http://schemas.openxmlformats.org/officeDocument/2006/relationships/slide" Target="slides/slide7.xml"/><Relationship Id="rId34" Type="http://schemas.openxmlformats.org/officeDocument/2006/relationships/font" Target="fonts/Tahoma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2" name="Google Shape;25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1" name="Google Shape;27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7" name="Google Shape;29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3:notes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/>
          </a:p>
        </p:txBody>
      </p:sp>
      <p:sp>
        <p:nvSpPr>
          <p:cNvPr id="323" name="Google Shape;323;p13:notes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 November 2021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4" name="Google Shape;324;p13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/>
          </a:p>
        </p:txBody>
      </p:sp>
      <p:sp>
        <p:nvSpPr>
          <p:cNvPr id="325" name="Google Shape;325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6" name="Google Shape;326;p13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7" name="Google Shape;32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5" name="Google Shape;33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1" name="Google Shape;371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p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8" name="Google Shape;378;p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3" name="Google Shape;383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4" name="Google Shape;404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4" name="Google Shape;424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Morgan Kaufmann Publishers</a:t>
            </a:r>
            <a:endParaRPr/>
          </a:p>
        </p:txBody>
      </p:sp>
      <p:sp>
        <p:nvSpPr>
          <p:cNvPr id="92" name="Google Shape;92;p2:notes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10 November, 2021</a:t>
            </a:r>
            <a:endParaRPr/>
          </a:p>
        </p:txBody>
      </p:sp>
      <p:sp>
        <p:nvSpPr>
          <p:cNvPr id="93" name="Google Shape;93;p2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Chapter 3 — Arithmetic for Computers</a:t>
            </a:r>
            <a:endParaRPr/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p2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2" name="Google Shape;452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0" name="Google Shape;480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7" name="Google Shape;497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5" name="Google Shape;525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2" name="Google Shape;552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9" name="Google Shape;569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4" name="Google Shape;574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7:notes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Morgan Kaufmann Publishers</a:t>
            </a:r>
            <a:endParaRPr/>
          </a:p>
        </p:txBody>
      </p:sp>
      <p:sp>
        <p:nvSpPr>
          <p:cNvPr id="580" name="Google Shape;580;p27:notes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10 November, 2021</a:t>
            </a:r>
            <a:endParaRPr/>
          </a:p>
        </p:txBody>
      </p:sp>
      <p:sp>
        <p:nvSpPr>
          <p:cNvPr id="581" name="Google Shape;581;p27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Chapter 3 — Arithmetic for Computers</a:t>
            </a:r>
            <a:endParaRPr/>
          </a:p>
        </p:txBody>
      </p:sp>
      <p:sp>
        <p:nvSpPr>
          <p:cNvPr id="582" name="Google Shape;582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3" name="Google Shape;583;p27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4" name="Google Shape;584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Morgan Kaufmann Publishers</a:t>
            </a:r>
            <a:endParaRPr/>
          </a:p>
        </p:txBody>
      </p:sp>
      <p:sp>
        <p:nvSpPr>
          <p:cNvPr id="107" name="Google Shape;107;p3:notes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10 November, 2021</a:t>
            </a:r>
            <a:endParaRPr/>
          </a:p>
        </p:txBody>
      </p:sp>
      <p:sp>
        <p:nvSpPr>
          <p:cNvPr id="108" name="Google Shape;108;p3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Chapter 3 — Arithmetic for Computers</a:t>
            </a:r>
            <a:endParaRPr/>
          </a:p>
        </p:txBody>
      </p:sp>
      <p:sp>
        <p:nvSpPr>
          <p:cNvPr id="109" name="Google Shape;109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" name="Google Shape;110;p3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Morgan Kaufmann Publishers</a:t>
            </a:r>
            <a:endParaRPr/>
          </a:p>
        </p:txBody>
      </p:sp>
      <p:sp>
        <p:nvSpPr>
          <p:cNvPr id="152" name="Google Shape;152;p6:notes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10 November, 2021</a:t>
            </a:r>
            <a:endParaRPr/>
          </a:p>
        </p:txBody>
      </p:sp>
      <p:sp>
        <p:nvSpPr>
          <p:cNvPr id="153" name="Google Shape;153;p6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Chapter 3 — Arithmetic for Computers</a:t>
            </a:r>
            <a:endParaRPr/>
          </a:p>
        </p:txBody>
      </p:sp>
      <p:sp>
        <p:nvSpPr>
          <p:cNvPr id="154" name="Google Shape;154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5" name="Google Shape;155;p6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6" name="Google Shape;15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0" name="Google Shape;22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Floating Point Representation – Chap 3</a:t>
            </a:r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524000" y="4185920"/>
            <a:ext cx="9144000" cy="1071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Prepared By Fairoz Nower Khan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2"/>
          <p:cNvSpPr txBox="1"/>
          <p:nvPr>
            <p:ph type="title"/>
          </p:nvPr>
        </p:nvSpPr>
        <p:spPr>
          <a:xfrm>
            <a:off x="803106" y="312385"/>
            <a:ext cx="10515600" cy="565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Double Precision (64 bit)</a:t>
            </a:r>
            <a:endParaRPr/>
          </a:p>
        </p:txBody>
      </p:sp>
      <p:sp>
        <p:nvSpPr>
          <p:cNvPr id="255" name="Google Shape;255;p22"/>
          <p:cNvSpPr txBox="1"/>
          <p:nvPr/>
        </p:nvSpPr>
        <p:spPr>
          <a:xfrm>
            <a:off x="1244208" y="1329935"/>
            <a:ext cx="1551861" cy="469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 bit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2"/>
          <p:cNvSpPr txBox="1"/>
          <p:nvPr/>
        </p:nvSpPr>
        <p:spPr>
          <a:xfrm>
            <a:off x="2796069" y="1329935"/>
            <a:ext cx="1584325" cy="469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Exponent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2"/>
          <p:cNvSpPr txBox="1"/>
          <p:nvPr/>
        </p:nvSpPr>
        <p:spPr>
          <a:xfrm>
            <a:off x="4381982" y="1329935"/>
            <a:ext cx="3671887" cy="469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Fraction/ Mantissa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2"/>
          <p:cNvSpPr txBox="1"/>
          <p:nvPr/>
        </p:nvSpPr>
        <p:spPr>
          <a:xfrm>
            <a:off x="3369222" y="1799835"/>
            <a:ext cx="53833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11 bit                            52 bit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2"/>
          <p:cNvSpPr txBox="1"/>
          <p:nvPr/>
        </p:nvSpPr>
        <p:spPr>
          <a:xfrm>
            <a:off x="1689504" y="1799835"/>
            <a:ext cx="8822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 bit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2"/>
          <p:cNvSpPr txBox="1"/>
          <p:nvPr/>
        </p:nvSpPr>
        <p:spPr>
          <a:xfrm>
            <a:off x="8421286" y="991024"/>
            <a:ext cx="3770713" cy="70788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If n = bit length of Exponent Field,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Bias = 2</a:t>
            </a:r>
            <a:r>
              <a:rPr b="0" baseline="3000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(n-1)-</a:t>
            </a: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2"/>
          <p:cNvSpPr txBox="1"/>
          <p:nvPr/>
        </p:nvSpPr>
        <p:spPr>
          <a:xfrm>
            <a:off x="677537" y="4724119"/>
            <a:ext cx="53833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 Double Precision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2"/>
          <p:cNvSpPr txBox="1"/>
          <p:nvPr/>
        </p:nvSpPr>
        <p:spPr>
          <a:xfrm>
            <a:off x="1533910" y="5173687"/>
            <a:ext cx="7547020" cy="369332"/>
          </a:xfrm>
          <a:prstGeom prst="rect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Biased Exponent = Actual Exponent of the Binary number + Bias (1023)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2"/>
          <p:cNvSpPr txBox="1"/>
          <p:nvPr/>
        </p:nvSpPr>
        <p:spPr>
          <a:xfrm>
            <a:off x="1666431" y="4317007"/>
            <a:ext cx="683294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For Exponent being 11 bit, Bias = 2</a:t>
            </a:r>
            <a:r>
              <a:rPr b="0" baseline="3000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(11-1)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-1 = 1023</a:t>
            </a:r>
            <a:endParaRPr b="0" baseline="30000" i="0" sz="2000" u="none" cap="none" strike="noStrike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4" name="Google Shape;264;p22"/>
          <p:cNvSpPr txBox="1"/>
          <p:nvPr/>
        </p:nvSpPr>
        <p:spPr>
          <a:xfrm>
            <a:off x="3045174" y="960603"/>
            <a:ext cx="9412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(Biased)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2"/>
          <p:cNvSpPr txBox="1"/>
          <p:nvPr/>
        </p:nvSpPr>
        <p:spPr>
          <a:xfrm>
            <a:off x="1689504" y="3184994"/>
            <a:ext cx="5837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11 bit unsigned binary Range= 0 to 2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11</a:t>
            </a: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–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2"/>
          <p:cNvSpPr txBox="1"/>
          <p:nvPr/>
        </p:nvSpPr>
        <p:spPr>
          <a:xfrm>
            <a:off x="1666432" y="3592805"/>
            <a:ext cx="683294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Exponents 00000000 and 11111111 reserved, So the Range for Biased Exponent Becomes =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1 - 2046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2"/>
          <p:cNvSpPr txBox="1"/>
          <p:nvPr/>
        </p:nvSpPr>
        <p:spPr>
          <a:xfrm>
            <a:off x="1294772" y="2346925"/>
            <a:ext cx="5383369" cy="342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Sign Bit: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(0 ⇒ Positive, 1 ⇒ Negative)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2"/>
          <p:cNvSpPr txBox="1"/>
          <p:nvPr/>
        </p:nvSpPr>
        <p:spPr>
          <a:xfrm>
            <a:off x="1294771" y="2829674"/>
            <a:ext cx="5383369" cy="342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Exponent</a:t>
            </a:r>
            <a:r>
              <a:rPr b="1" i="0" lang="en-US" sz="20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3"/>
          <p:cNvSpPr txBox="1"/>
          <p:nvPr/>
        </p:nvSpPr>
        <p:spPr>
          <a:xfrm>
            <a:off x="1841673" y="1363910"/>
            <a:ext cx="1551861" cy="469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 bit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3"/>
          <p:cNvSpPr txBox="1"/>
          <p:nvPr/>
        </p:nvSpPr>
        <p:spPr>
          <a:xfrm>
            <a:off x="3393534" y="1363910"/>
            <a:ext cx="1584325" cy="469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Exponent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3"/>
          <p:cNvSpPr txBox="1"/>
          <p:nvPr/>
        </p:nvSpPr>
        <p:spPr>
          <a:xfrm>
            <a:off x="4979447" y="1363910"/>
            <a:ext cx="3671887" cy="469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Fraction/ Mantissa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3"/>
          <p:cNvSpPr txBox="1"/>
          <p:nvPr/>
        </p:nvSpPr>
        <p:spPr>
          <a:xfrm>
            <a:off x="3966687" y="1833810"/>
            <a:ext cx="53833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 bit                            7 bit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3"/>
          <p:cNvSpPr txBox="1"/>
          <p:nvPr/>
        </p:nvSpPr>
        <p:spPr>
          <a:xfrm>
            <a:off x="2286969" y="1833810"/>
            <a:ext cx="8822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 bit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3"/>
          <p:cNvSpPr txBox="1"/>
          <p:nvPr/>
        </p:nvSpPr>
        <p:spPr>
          <a:xfrm>
            <a:off x="3642639" y="994578"/>
            <a:ext cx="9412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(Biased)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3"/>
          <p:cNvSpPr txBox="1"/>
          <p:nvPr/>
        </p:nvSpPr>
        <p:spPr>
          <a:xfrm>
            <a:off x="567741" y="344741"/>
            <a:ext cx="1093309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 -0.232 to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12 bit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IEEE-754 Floating Point Representation,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Where Exponent is 4 bit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3"/>
          <p:cNvSpPr txBox="1"/>
          <p:nvPr/>
        </p:nvSpPr>
        <p:spPr>
          <a:xfrm>
            <a:off x="1215136" y="2321771"/>
            <a:ext cx="36190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Binary of 0.232 = 0.00111011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3"/>
          <p:cNvSpPr txBox="1"/>
          <p:nvPr/>
        </p:nvSpPr>
        <p:spPr>
          <a:xfrm>
            <a:off x="1206219" y="2794916"/>
            <a:ext cx="36279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Normalized Binary of 0.232 =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3"/>
          <p:cNvSpPr txBox="1"/>
          <p:nvPr/>
        </p:nvSpPr>
        <p:spPr>
          <a:xfrm>
            <a:off x="4677023" y="2770459"/>
            <a:ext cx="11338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1.11011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3"/>
          <p:cNvSpPr txBox="1"/>
          <p:nvPr/>
        </p:nvSpPr>
        <p:spPr>
          <a:xfrm>
            <a:off x="5718219" y="2761814"/>
            <a:ext cx="8645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x 2</a:t>
            </a:r>
            <a:r>
              <a:rPr b="1" baseline="3000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3"/>
          <p:cNvSpPr txBox="1"/>
          <p:nvPr/>
        </p:nvSpPr>
        <p:spPr>
          <a:xfrm>
            <a:off x="7688029" y="3371020"/>
            <a:ext cx="3770713" cy="70788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If n = bit length of Exponent Field,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Bias = 2</a:t>
            </a:r>
            <a:r>
              <a:rPr b="0" baseline="3000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(n-1)-</a:t>
            </a: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3"/>
          <p:cNvSpPr txBox="1"/>
          <p:nvPr/>
        </p:nvSpPr>
        <p:spPr>
          <a:xfrm>
            <a:off x="1260550" y="3281690"/>
            <a:ext cx="683294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For Exponent being 4 bit, Bias = 2</a:t>
            </a:r>
            <a:r>
              <a:rPr b="0" baseline="3000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(4-1)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-1 = 7</a:t>
            </a:r>
            <a:endParaRPr b="0" baseline="30000" i="0" sz="2000" u="none" cap="none" strike="noStrike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6" name="Google Shape;286;p23"/>
          <p:cNvSpPr txBox="1"/>
          <p:nvPr/>
        </p:nvSpPr>
        <p:spPr>
          <a:xfrm>
            <a:off x="1276958" y="3670463"/>
            <a:ext cx="26680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Exponent = -3</a:t>
            </a:r>
            <a:endParaRPr b="0" baseline="3000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7" name="Google Shape;287;p23"/>
          <p:cNvSpPr txBox="1"/>
          <p:nvPr/>
        </p:nvSpPr>
        <p:spPr>
          <a:xfrm>
            <a:off x="1276957" y="4033841"/>
            <a:ext cx="39974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Biased Exponent = -3+7 =4 = 0100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3"/>
          <p:cNvSpPr txBox="1"/>
          <p:nvPr/>
        </p:nvSpPr>
        <p:spPr>
          <a:xfrm>
            <a:off x="1283585" y="4710757"/>
            <a:ext cx="26680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Sign Bit = 1</a:t>
            </a:r>
            <a:endParaRPr b="0" baseline="3000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9" name="Google Shape;289;p23"/>
          <p:cNvSpPr txBox="1"/>
          <p:nvPr/>
        </p:nvSpPr>
        <p:spPr>
          <a:xfrm>
            <a:off x="1283584" y="5074135"/>
            <a:ext cx="39974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Fraction= 1101100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3"/>
          <p:cNvSpPr txBox="1"/>
          <p:nvPr/>
        </p:nvSpPr>
        <p:spPr>
          <a:xfrm>
            <a:off x="1331922" y="5795148"/>
            <a:ext cx="43882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1 0100 1101100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3"/>
          <p:cNvSpPr txBox="1"/>
          <p:nvPr/>
        </p:nvSpPr>
        <p:spPr>
          <a:xfrm>
            <a:off x="1329966" y="6086200"/>
            <a:ext cx="43882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1010 0110 1100 = 0xA6C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3"/>
          <p:cNvSpPr txBox="1"/>
          <p:nvPr/>
        </p:nvSpPr>
        <p:spPr>
          <a:xfrm>
            <a:off x="154313" y="3041193"/>
            <a:ext cx="26680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Exponent:</a:t>
            </a:r>
            <a:endParaRPr b="0" baseline="30000" i="0" sz="1800" u="none" cap="none" strike="noStrike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3" name="Google Shape;293;p23"/>
          <p:cNvSpPr txBox="1"/>
          <p:nvPr/>
        </p:nvSpPr>
        <p:spPr>
          <a:xfrm>
            <a:off x="154313" y="4363289"/>
            <a:ext cx="266807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Sign Bit and Fraction:</a:t>
            </a:r>
            <a:endParaRPr b="0" baseline="30000" i="0" sz="1600" u="none" cap="none" strike="noStrike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4" name="Google Shape;294;p23"/>
          <p:cNvSpPr txBox="1"/>
          <p:nvPr/>
        </p:nvSpPr>
        <p:spPr>
          <a:xfrm>
            <a:off x="139541" y="5417771"/>
            <a:ext cx="397373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Floating Point Representation</a:t>
            </a:r>
            <a:endParaRPr b="0" baseline="30000" i="0" sz="1600" u="none" cap="none" strike="noStrike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4"/>
          <p:cNvSpPr txBox="1"/>
          <p:nvPr/>
        </p:nvSpPr>
        <p:spPr>
          <a:xfrm>
            <a:off x="1841673" y="1363910"/>
            <a:ext cx="1551861" cy="469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 bit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4"/>
          <p:cNvSpPr txBox="1"/>
          <p:nvPr/>
        </p:nvSpPr>
        <p:spPr>
          <a:xfrm>
            <a:off x="3393534" y="1363910"/>
            <a:ext cx="1584325" cy="469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Exponent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4"/>
          <p:cNvSpPr txBox="1"/>
          <p:nvPr/>
        </p:nvSpPr>
        <p:spPr>
          <a:xfrm>
            <a:off x="4979447" y="1363910"/>
            <a:ext cx="3671887" cy="469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Fraction/ Mantissa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4"/>
          <p:cNvSpPr txBox="1"/>
          <p:nvPr/>
        </p:nvSpPr>
        <p:spPr>
          <a:xfrm>
            <a:off x="3966687" y="1833810"/>
            <a:ext cx="53833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 bit                            9 bit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24"/>
          <p:cNvSpPr txBox="1"/>
          <p:nvPr/>
        </p:nvSpPr>
        <p:spPr>
          <a:xfrm>
            <a:off x="2286969" y="1833810"/>
            <a:ext cx="8822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 bit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4"/>
          <p:cNvSpPr txBox="1"/>
          <p:nvPr/>
        </p:nvSpPr>
        <p:spPr>
          <a:xfrm>
            <a:off x="3642639" y="994578"/>
            <a:ext cx="9412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(Biased)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4"/>
          <p:cNvSpPr txBox="1"/>
          <p:nvPr/>
        </p:nvSpPr>
        <p:spPr>
          <a:xfrm>
            <a:off x="567741" y="344741"/>
            <a:ext cx="1093309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 1.232x10^2 to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15 bit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IEEE-754 Floating Point Representation,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Where Exponent is 5 bit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4"/>
          <p:cNvSpPr txBox="1"/>
          <p:nvPr/>
        </p:nvSpPr>
        <p:spPr>
          <a:xfrm>
            <a:off x="1215136" y="2321771"/>
            <a:ext cx="5166004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Binary of 1.232x10^2 = 123.2 = 1111011.0011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4"/>
          <p:cNvSpPr txBox="1"/>
          <p:nvPr/>
        </p:nvSpPr>
        <p:spPr>
          <a:xfrm>
            <a:off x="1206219" y="2794916"/>
            <a:ext cx="36279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Normalized Binary of 123.2 =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4"/>
          <p:cNvSpPr txBox="1"/>
          <p:nvPr/>
        </p:nvSpPr>
        <p:spPr>
          <a:xfrm>
            <a:off x="4677023" y="2770459"/>
            <a:ext cx="2005131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1.1110110011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4"/>
          <p:cNvSpPr txBox="1"/>
          <p:nvPr/>
        </p:nvSpPr>
        <p:spPr>
          <a:xfrm>
            <a:off x="6393466" y="2761814"/>
            <a:ext cx="8645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x 2</a:t>
            </a:r>
            <a:r>
              <a:rPr b="1" baseline="3000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24"/>
          <p:cNvSpPr txBox="1"/>
          <p:nvPr/>
        </p:nvSpPr>
        <p:spPr>
          <a:xfrm>
            <a:off x="7688029" y="3371020"/>
            <a:ext cx="3770713" cy="70788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If n = bit length of Exponent Field,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Bias = 2</a:t>
            </a:r>
            <a:r>
              <a:rPr b="0" baseline="3000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(n-1)-</a:t>
            </a: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4"/>
          <p:cNvSpPr txBox="1"/>
          <p:nvPr/>
        </p:nvSpPr>
        <p:spPr>
          <a:xfrm>
            <a:off x="1260550" y="3281690"/>
            <a:ext cx="683294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For Exponent being 3 bit, Bias = 2</a:t>
            </a:r>
            <a:r>
              <a:rPr b="0" baseline="3000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(5-1)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-1 = 15</a:t>
            </a:r>
            <a:endParaRPr b="0" baseline="30000" i="0" sz="2000" u="none" cap="none" strike="noStrike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2" name="Google Shape;312;p24"/>
          <p:cNvSpPr txBox="1"/>
          <p:nvPr/>
        </p:nvSpPr>
        <p:spPr>
          <a:xfrm>
            <a:off x="1276958" y="3670463"/>
            <a:ext cx="26680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Exponent = 6</a:t>
            </a:r>
            <a:endParaRPr b="0" baseline="3000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3" name="Google Shape;313;p24"/>
          <p:cNvSpPr txBox="1"/>
          <p:nvPr/>
        </p:nvSpPr>
        <p:spPr>
          <a:xfrm>
            <a:off x="1276957" y="4033841"/>
            <a:ext cx="5116509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Biased Exponent = 6+15 = 21 = 10101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4"/>
          <p:cNvSpPr txBox="1"/>
          <p:nvPr/>
        </p:nvSpPr>
        <p:spPr>
          <a:xfrm>
            <a:off x="1283585" y="4710757"/>
            <a:ext cx="26680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Sign Bit = 0</a:t>
            </a:r>
            <a:endParaRPr b="0" baseline="3000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5" name="Google Shape;315;p24"/>
          <p:cNvSpPr txBox="1"/>
          <p:nvPr/>
        </p:nvSpPr>
        <p:spPr>
          <a:xfrm>
            <a:off x="1283584" y="5074135"/>
            <a:ext cx="39974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Fraction= 111011001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4"/>
          <p:cNvSpPr txBox="1"/>
          <p:nvPr/>
        </p:nvSpPr>
        <p:spPr>
          <a:xfrm>
            <a:off x="1331922" y="5795148"/>
            <a:ext cx="43882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0 10101 111011001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4"/>
          <p:cNvSpPr txBox="1"/>
          <p:nvPr/>
        </p:nvSpPr>
        <p:spPr>
          <a:xfrm>
            <a:off x="1329966" y="6086200"/>
            <a:ext cx="43882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 10101 1110110010 = 57B2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4"/>
          <p:cNvSpPr txBox="1"/>
          <p:nvPr/>
        </p:nvSpPr>
        <p:spPr>
          <a:xfrm>
            <a:off x="154313" y="3041193"/>
            <a:ext cx="26680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Exponent:</a:t>
            </a:r>
            <a:endParaRPr b="0" baseline="30000" i="0" sz="1800" u="none" cap="none" strike="noStrike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9" name="Google Shape;319;p24"/>
          <p:cNvSpPr txBox="1"/>
          <p:nvPr/>
        </p:nvSpPr>
        <p:spPr>
          <a:xfrm>
            <a:off x="154313" y="4363289"/>
            <a:ext cx="266807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Sign Bit and Fraction:</a:t>
            </a:r>
            <a:endParaRPr b="0" baseline="30000" i="0" sz="1600" u="none" cap="none" strike="noStrike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0" name="Google Shape;320;p24"/>
          <p:cNvSpPr txBox="1"/>
          <p:nvPr/>
        </p:nvSpPr>
        <p:spPr>
          <a:xfrm>
            <a:off x="139541" y="5417771"/>
            <a:ext cx="397373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Floating Point Representation</a:t>
            </a:r>
            <a:endParaRPr b="0" baseline="30000" i="0" sz="1600" u="none" cap="none" strike="noStrike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5"/>
          <p:cNvSpPr txBox="1"/>
          <p:nvPr>
            <p:ph type="title"/>
          </p:nvPr>
        </p:nvSpPr>
        <p:spPr>
          <a:xfrm>
            <a:off x="838200" y="365126"/>
            <a:ext cx="10515600" cy="760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Hexadecimal</a:t>
            </a:r>
            <a:endParaRPr/>
          </a:p>
        </p:txBody>
      </p:sp>
      <p:sp>
        <p:nvSpPr>
          <p:cNvPr id="330" name="Google Shape;330;p25"/>
          <p:cNvSpPr txBox="1"/>
          <p:nvPr>
            <p:ph idx="1" type="body"/>
          </p:nvPr>
        </p:nvSpPr>
        <p:spPr>
          <a:xfrm>
            <a:off x="2208214" y="1125539"/>
            <a:ext cx="8270875" cy="1582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Base 16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Compact representation of bit strings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4 bits per hex digit</a:t>
            </a:r>
            <a:endParaRPr/>
          </a:p>
        </p:txBody>
      </p:sp>
      <p:graphicFrame>
        <p:nvGraphicFramePr>
          <p:cNvPr id="331" name="Google Shape;331;p25"/>
          <p:cNvGraphicFramePr/>
          <p:nvPr/>
        </p:nvGraphicFramePr>
        <p:xfrm>
          <a:off x="2640014" y="2852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{EC87E1CE-C386-4981-8E8E-B24D3D8ECBEE}</a:tableStyleId>
              </a:tblPr>
              <a:tblGrid>
                <a:gridCol w="647700"/>
                <a:gridCol w="1135050"/>
                <a:gridCol w="665175"/>
                <a:gridCol w="1116000"/>
                <a:gridCol w="684225"/>
                <a:gridCol w="1098550"/>
                <a:gridCol w="630225"/>
                <a:gridCol w="1150950"/>
              </a:tblGrid>
              <a:tr h="37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0000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0100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1100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0001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0101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1101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0010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0110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1010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1110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0011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0111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1011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1111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2" name="Google Shape;332;p25"/>
          <p:cNvSpPr/>
          <p:nvPr/>
        </p:nvSpPr>
        <p:spPr>
          <a:xfrm>
            <a:off x="2135189" y="4940301"/>
            <a:ext cx="8270875" cy="1152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eca8 6420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1110 1100 1010 1000 0110 0100 0010 0000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6"/>
          <p:cNvSpPr txBox="1"/>
          <p:nvPr>
            <p:ph type="title"/>
          </p:nvPr>
        </p:nvSpPr>
        <p:spPr>
          <a:xfrm>
            <a:off x="838200" y="365125"/>
            <a:ext cx="10515600" cy="7169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Floating Point (Single Precision) to Decimal</a:t>
            </a:r>
            <a:endParaRPr/>
          </a:p>
        </p:txBody>
      </p:sp>
      <p:sp>
        <p:nvSpPr>
          <p:cNvPr id="338" name="Google Shape;338;p26"/>
          <p:cNvSpPr txBox="1"/>
          <p:nvPr>
            <p:ph idx="1" type="body"/>
          </p:nvPr>
        </p:nvSpPr>
        <p:spPr>
          <a:xfrm>
            <a:off x="621920" y="1109701"/>
            <a:ext cx="10515600" cy="466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0xF2400240 </a:t>
            </a:r>
            <a:endParaRPr/>
          </a:p>
        </p:txBody>
      </p:sp>
      <p:sp>
        <p:nvSpPr>
          <p:cNvPr id="339" name="Google Shape;339;p26"/>
          <p:cNvSpPr txBox="1"/>
          <p:nvPr/>
        </p:nvSpPr>
        <p:spPr>
          <a:xfrm>
            <a:off x="1221345" y="1997353"/>
            <a:ext cx="68129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1111 0010 0100 0000 0000 0010 0100 0000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26"/>
          <p:cNvSpPr txBox="1"/>
          <p:nvPr/>
        </p:nvSpPr>
        <p:spPr>
          <a:xfrm>
            <a:off x="1221345" y="2706895"/>
            <a:ext cx="68129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1 11100100 10000000000001001000000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26"/>
          <p:cNvSpPr txBox="1"/>
          <p:nvPr/>
        </p:nvSpPr>
        <p:spPr>
          <a:xfrm>
            <a:off x="5309830" y="1222428"/>
            <a:ext cx="1551861" cy="469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 bit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26"/>
          <p:cNvSpPr txBox="1"/>
          <p:nvPr/>
        </p:nvSpPr>
        <p:spPr>
          <a:xfrm>
            <a:off x="6861691" y="1222428"/>
            <a:ext cx="1584325" cy="469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Exponent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6"/>
          <p:cNvSpPr txBox="1"/>
          <p:nvPr/>
        </p:nvSpPr>
        <p:spPr>
          <a:xfrm>
            <a:off x="8447604" y="1222428"/>
            <a:ext cx="3671887" cy="469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Fraction/ Mantissa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26"/>
          <p:cNvSpPr txBox="1"/>
          <p:nvPr/>
        </p:nvSpPr>
        <p:spPr>
          <a:xfrm>
            <a:off x="7434844" y="1692328"/>
            <a:ext cx="53833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8 bit                            23 bit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26"/>
          <p:cNvSpPr txBox="1"/>
          <p:nvPr/>
        </p:nvSpPr>
        <p:spPr>
          <a:xfrm>
            <a:off x="5755126" y="1692328"/>
            <a:ext cx="8822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 bit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26"/>
          <p:cNvSpPr txBox="1"/>
          <p:nvPr/>
        </p:nvSpPr>
        <p:spPr>
          <a:xfrm>
            <a:off x="7110796" y="906104"/>
            <a:ext cx="9412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(Biased)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26"/>
          <p:cNvSpPr txBox="1"/>
          <p:nvPr/>
        </p:nvSpPr>
        <p:spPr>
          <a:xfrm>
            <a:off x="1236372" y="3393677"/>
            <a:ext cx="35454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Biased Exponent =11100100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26"/>
          <p:cNvSpPr txBox="1"/>
          <p:nvPr/>
        </p:nvSpPr>
        <p:spPr>
          <a:xfrm>
            <a:off x="1236372" y="3732823"/>
            <a:ext cx="39409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Biased Exponent (Decimal)=228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26"/>
          <p:cNvSpPr txBox="1"/>
          <p:nvPr/>
        </p:nvSpPr>
        <p:spPr>
          <a:xfrm>
            <a:off x="1221345" y="4065529"/>
            <a:ext cx="39559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Exponent (Decimal)=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228 - 127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26"/>
          <p:cNvSpPr txBox="1"/>
          <p:nvPr/>
        </p:nvSpPr>
        <p:spPr>
          <a:xfrm>
            <a:off x="1228859" y="4366105"/>
            <a:ext cx="68129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=101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26"/>
          <p:cNvSpPr txBox="1"/>
          <p:nvPr/>
        </p:nvSpPr>
        <p:spPr>
          <a:xfrm>
            <a:off x="1221345" y="4681215"/>
            <a:ext cx="68129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Fraction/ Mantissa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0.10000000000001001000000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6"/>
          <p:cNvSpPr txBox="1"/>
          <p:nvPr/>
        </p:nvSpPr>
        <p:spPr>
          <a:xfrm>
            <a:off x="1221345" y="5010608"/>
            <a:ext cx="68129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2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+2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-15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+2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6"/>
          <p:cNvSpPr txBox="1"/>
          <p:nvPr/>
        </p:nvSpPr>
        <p:spPr>
          <a:xfrm>
            <a:off x="1221345" y="5319432"/>
            <a:ext cx="68129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0.5000343323</a:t>
            </a:r>
            <a:endParaRPr b="0" baseline="3000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4" name="Google Shape;35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92675" y="5194851"/>
            <a:ext cx="5775255" cy="394576"/>
          </a:xfrm>
          <a:prstGeom prst="rect">
            <a:avLst/>
          </a:prstGeom>
          <a:gradFill>
            <a:gsLst>
              <a:gs pos="0">
                <a:srgbClr val="F6F9FC"/>
              </a:gs>
              <a:gs pos="74000">
                <a:srgbClr val="B3D1EC"/>
              </a:gs>
              <a:gs pos="83000">
                <a:srgbClr val="B3D1EC"/>
              </a:gs>
              <a:gs pos="100000">
                <a:srgbClr val="CCE0F2"/>
              </a:gs>
            </a:gsLst>
            <a:lin ang="5400000" scaled="0"/>
          </a:gradFill>
          <a:ln>
            <a:noFill/>
          </a:ln>
        </p:spPr>
      </p:pic>
      <p:sp>
        <p:nvSpPr>
          <p:cNvPr id="355" name="Google Shape;355;p26"/>
          <p:cNvSpPr txBox="1"/>
          <p:nvPr/>
        </p:nvSpPr>
        <p:spPr>
          <a:xfrm>
            <a:off x="7965067" y="5589427"/>
            <a:ext cx="7155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(-1)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6"/>
          <p:cNvSpPr txBox="1"/>
          <p:nvPr/>
        </p:nvSpPr>
        <p:spPr>
          <a:xfrm>
            <a:off x="8446016" y="5618819"/>
            <a:ext cx="29870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        (1+0.5000343323)    x</a:t>
            </a:r>
            <a:endParaRPr b="0" baseline="3000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26"/>
          <p:cNvSpPr txBox="1"/>
          <p:nvPr/>
        </p:nvSpPr>
        <p:spPr>
          <a:xfrm>
            <a:off x="11137520" y="5669140"/>
            <a:ext cx="24924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26"/>
          <p:cNvSpPr txBox="1"/>
          <p:nvPr/>
        </p:nvSpPr>
        <p:spPr>
          <a:xfrm>
            <a:off x="7947338" y="5974165"/>
            <a:ext cx="68129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- 1.5000343223 x 2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26"/>
          <p:cNvSpPr txBox="1"/>
          <p:nvPr/>
        </p:nvSpPr>
        <p:spPr>
          <a:xfrm>
            <a:off x="7965067" y="6318986"/>
            <a:ext cx="68129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= - 3.803038843 x 10</a:t>
            </a:r>
            <a:r>
              <a:rPr b="1" baseline="3000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26"/>
          <p:cNvSpPr txBox="1"/>
          <p:nvPr/>
        </p:nvSpPr>
        <p:spPr>
          <a:xfrm>
            <a:off x="489398" y="6024752"/>
            <a:ext cx="36982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Upto 5 decimal point with Rounding= </a:t>
            </a:r>
            <a:endParaRPr b="0" baseline="3000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26"/>
          <p:cNvSpPr txBox="1"/>
          <p:nvPr/>
        </p:nvSpPr>
        <p:spPr>
          <a:xfrm>
            <a:off x="489398" y="6358741"/>
            <a:ext cx="56066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Upto 5 decimal point without Rounding= - 3.803033 x 10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26"/>
          <p:cNvSpPr txBox="1"/>
          <p:nvPr/>
        </p:nvSpPr>
        <p:spPr>
          <a:xfrm>
            <a:off x="838200" y="1605989"/>
            <a:ext cx="44700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1: Hexadecimal to Binary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26"/>
          <p:cNvSpPr txBox="1"/>
          <p:nvPr/>
        </p:nvSpPr>
        <p:spPr>
          <a:xfrm>
            <a:off x="838200" y="2395834"/>
            <a:ext cx="68129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2: Set the Binary Number as Format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4" name="Google Shape;364;p26"/>
          <p:cNvCxnSpPr/>
          <p:nvPr/>
        </p:nvCxnSpPr>
        <p:spPr>
          <a:xfrm>
            <a:off x="1497496" y="3024152"/>
            <a:ext cx="861391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65" name="Google Shape;365;p26"/>
          <p:cNvCxnSpPr/>
          <p:nvPr/>
        </p:nvCxnSpPr>
        <p:spPr>
          <a:xfrm>
            <a:off x="2568670" y="3024152"/>
            <a:ext cx="2504661" cy="0"/>
          </a:xfrm>
          <a:prstGeom prst="straightConnector1">
            <a:avLst/>
          </a:prstGeom>
          <a:noFill/>
          <a:ln cap="flat" cmpd="sng" w="9525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66" name="Google Shape;366;p26"/>
          <p:cNvSpPr txBox="1"/>
          <p:nvPr/>
        </p:nvSpPr>
        <p:spPr>
          <a:xfrm>
            <a:off x="4635321" y="4050518"/>
            <a:ext cx="683294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For Exponent being 8 bit, Bias = 2</a:t>
            </a:r>
            <a:r>
              <a:rPr b="0" baseline="30000" i="0" lang="en-US" sz="16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(8-1)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-1 = 127</a:t>
            </a:r>
            <a:endParaRPr b="0" baseline="30000" i="0" sz="1600" u="none" cap="none" strike="noStrike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7" name="Google Shape;367;p26"/>
          <p:cNvSpPr txBox="1"/>
          <p:nvPr/>
        </p:nvSpPr>
        <p:spPr>
          <a:xfrm>
            <a:off x="768513" y="3051833"/>
            <a:ext cx="68129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3: Find Out Exponent and Fraction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26"/>
          <p:cNvSpPr txBox="1"/>
          <p:nvPr/>
        </p:nvSpPr>
        <p:spPr>
          <a:xfrm>
            <a:off x="4028224" y="6035253"/>
            <a:ext cx="18883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- 3.803034 x 10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Practice</a:t>
            </a:r>
            <a:endParaRPr/>
          </a:p>
        </p:txBody>
      </p:sp>
      <p:sp>
        <p:nvSpPr>
          <p:cNvPr id="374" name="Google Shape;374;p27"/>
          <p:cNvSpPr txBox="1"/>
          <p:nvPr>
            <p:ph idx="1" type="body"/>
          </p:nvPr>
        </p:nvSpPr>
        <p:spPr>
          <a:xfrm>
            <a:off x="838200" y="1403595"/>
            <a:ext cx="1120374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Consider the value 63.7813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a) Let’s assume you have a 21-bit register having 6-bit for exponent. Now convert this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value using IEEE floating-point representation. Also, convert this into hexadecimal form.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Ans: 49FC8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b) Let’s assume you have a 12-bit register having 4-bit for exponent. Now convert this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value using IEEE floating-point representation. Also, convert this into hexadecimal form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Ans: 67F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8"/>
          <p:cNvSpPr txBox="1"/>
          <p:nvPr>
            <p:ph type="title"/>
          </p:nvPr>
        </p:nvSpPr>
        <p:spPr>
          <a:xfrm>
            <a:off x="3092800" y="25725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900"/>
              <a:t>Floating Point Arithmetic</a:t>
            </a:r>
            <a:endParaRPr sz="49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Floating Point Addition/ Subtraction</a:t>
            </a:r>
            <a:endParaRPr/>
          </a:p>
        </p:txBody>
      </p:sp>
      <p:sp>
        <p:nvSpPr>
          <p:cNvPr id="386" name="Google Shape;386;p29"/>
          <p:cNvSpPr txBox="1"/>
          <p:nvPr>
            <p:ph idx="1" type="body"/>
          </p:nvPr>
        </p:nvSpPr>
        <p:spPr>
          <a:xfrm>
            <a:off x="1077351" y="1586474"/>
            <a:ext cx="10515600" cy="466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35.23142 + 0.00053</a:t>
            </a:r>
            <a:endParaRPr/>
          </a:p>
        </p:txBody>
      </p:sp>
      <p:sp>
        <p:nvSpPr>
          <p:cNvPr id="387" name="Google Shape;387;p29"/>
          <p:cNvSpPr txBox="1"/>
          <p:nvPr/>
        </p:nvSpPr>
        <p:spPr>
          <a:xfrm>
            <a:off x="1181685" y="2160074"/>
            <a:ext cx="241964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35.23142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29"/>
          <p:cNvSpPr txBox="1"/>
          <p:nvPr/>
        </p:nvSpPr>
        <p:spPr>
          <a:xfrm>
            <a:off x="5019823" y="2095725"/>
            <a:ext cx="241964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= 0.00053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29"/>
          <p:cNvSpPr txBox="1"/>
          <p:nvPr/>
        </p:nvSpPr>
        <p:spPr>
          <a:xfrm>
            <a:off x="1181686" y="2727371"/>
            <a:ext cx="241964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(Binary)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100011.0011101111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29"/>
          <p:cNvSpPr txBox="1"/>
          <p:nvPr/>
        </p:nvSpPr>
        <p:spPr>
          <a:xfrm>
            <a:off x="5019823" y="2654687"/>
            <a:ext cx="267520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(Binary)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0.000000000010001011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29"/>
          <p:cNvSpPr txBox="1"/>
          <p:nvPr/>
        </p:nvSpPr>
        <p:spPr>
          <a:xfrm>
            <a:off x="1181685" y="3426225"/>
            <a:ext cx="260486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(Binary Normalized) =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1.000110011101111x 2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29"/>
          <p:cNvSpPr txBox="1"/>
          <p:nvPr/>
        </p:nvSpPr>
        <p:spPr>
          <a:xfrm>
            <a:off x="4999054" y="3331555"/>
            <a:ext cx="267520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(Binary Normalized) =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1.0001011 x 2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9"/>
          <p:cNvSpPr txBox="1"/>
          <p:nvPr/>
        </p:nvSpPr>
        <p:spPr>
          <a:xfrm>
            <a:off x="9092753" y="3050536"/>
            <a:ext cx="267520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Rule: Match the Lower Exponent with the Higher Exponent</a:t>
            </a:r>
            <a:endParaRPr b="0" baseline="30000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29"/>
          <p:cNvSpPr txBox="1"/>
          <p:nvPr/>
        </p:nvSpPr>
        <p:spPr>
          <a:xfrm>
            <a:off x="5003410" y="4018832"/>
            <a:ext cx="367635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(Binary) =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0.00000000000000010001011x 2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9"/>
          <p:cNvSpPr txBox="1"/>
          <p:nvPr/>
        </p:nvSpPr>
        <p:spPr>
          <a:xfrm>
            <a:off x="1181686" y="4815210"/>
            <a:ext cx="9214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+ Y =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29"/>
          <p:cNvSpPr txBox="1"/>
          <p:nvPr/>
        </p:nvSpPr>
        <p:spPr>
          <a:xfrm>
            <a:off x="2000961" y="4815210"/>
            <a:ext cx="26048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(1.000110011101111x 2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5)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9"/>
          <p:cNvSpPr txBox="1"/>
          <p:nvPr/>
        </p:nvSpPr>
        <p:spPr>
          <a:xfrm>
            <a:off x="4467497" y="4798949"/>
            <a:ext cx="39335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(0.00000000000000010001011x 2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)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29"/>
          <p:cNvSpPr txBox="1"/>
          <p:nvPr/>
        </p:nvSpPr>
        <p:spPr>
          <a:xfrm>
            <a:off x="1645920" y="5237065"/>
            <a:ext cx="74511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(1.000110011101111 + 0.00000000000000010001011) x 2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29"/>
          <p:cNvSpPr txBox="1"/>
          <p:nvPr/>
        </p:nvSpPr>
        <p:spPr>
          <a:xfrm>
            <a:off x="1641564" y="5611536"/>
            <a:ext cx="74511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1.00011001110111110001011 x 2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9"/>
          <p:cNvSpPr txBox="1"/>
          <p:nvPr/>
        </p:nvSpPr>
        <p:spPr>
          <a:xfrm>
            <a:off x="1650271" y="5972944"/>
            <a:ext cx="36271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100011.001110111110001011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29"/>
          <p:cNvSpPr txBox="1"/>
          <p:nvPr/>
        </p:nvSpPr>
        <p:spPr>
          <a:xfrm>
            <a:off x="1657974" y="6372813"/>
            <a:ext cx="36271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35.2342224121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(Decimal)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Floating Point Multiplication</a:t>
            </a:r>
            <a:endParaRPr/>
          </a:p>
        </p:txBody>
      </p:sp>
      <p:sp>
        <p:nvSpPr>
          <p:cNvPr id="407" name="Google Shape;407;p30"/>
          <p:cNvSpPr txBox="1"/>
          <p:nvPr>
            <p:ph idx="1" type="body"/>
          </p:nvPr>
        </p:nvSpPr>
        <p:spPr>
          <a:xfrm>
            <a:off x="1077351" y="1586474"/>
            <a:ext cx="10515600" cy="466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5.234 x (-0.003)</a:t>
            </a:r>
            <a:endParaRPr/>
          </a:p>
        </p:txBody>
      </p:sp>
      <p:sp>
        <p:nvSpPr>
          <p:cNvPr id="408" name="Google Shape;408;p30"/>
          <p:cNvSpPr txBox="1"/>
          <p:nvPr/>
        </p:nvSpPr>
        <p:spPr>
          <a:xfrm>
            <a:off x="1181685" y="2160074"/>
            <a:ext cx="241964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5.234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30"/>
          <p:cNvSpPr txBox="1"/>
          <p:nvPr/>
        </p:nvSpPr>
        <p:spPr>
          <a:xfrm>
            <a:off x="5019823" y="2095725"/>
            <a:ext cx="241964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= 0.003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30"/>
          <p:cNvSpPr txBox="1"/>
          <p:nvPr/>
        </p:nvSpPr>
        <p:spPr>
          <a:xfrm>
            <a:off x="1181686" y="2727371"/>
            <a:ext cx="241964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(Binary)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101.0011101111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30"/>
          <p:cNvSpPr txBox="1"/>
          <p:nvPr/>
        </p:nvSpPr>
        <p:spPr>
          <a:xfrm>
            <a:off x="5019823" y="2654687"/>
            <a:ext cx="288320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(Binary)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0.0000000011000100101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30"/>
          <p:cNvSpPr txBox="1"/>
          <p:nvPr/>
        </p:nvSpPr>
        <p:spPr>
          <a:xfrm>
            <a:off x="1181685" y="3426225"/>
            <a:ext cx="260486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(Binary Normalized) =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1.010011101111 x 2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30"/>
          <p:cNvSpPr txBox="1"/>
          <p:nvPr/>
        </p:nvSpPr>
        <p:spPr>
          <a:xfrm>
            <a:off x="4999054" y="3331555"/>
            <a:ext cx="267520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(Binary Normalized) =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1.1000100101 x 2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30"/>
          <p:cNvSpPr txBox="1"/>
          <p:nvPr/>
        </p:nvSpPr>
        <p:spPr>
          <a:xfrm>
            <a:off x="1181686" y="4096752"/>
            <a:ext cx="9214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x Y =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30"/>
          <p:cNvSpPr txBox="1"/>
          <p:nvPr/>
        </p:nvSpPr>
        <p:spPr>
          <a:xfrm>
            <a:off x="2000960" y="4096752"/>
            <a:ext cx="28714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(1.010011101111 x 2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2 )</a:t>
            </a:r>
            <a:endParaRPr b="0" baseline="3000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30"/>
          <p:cNvSpPr txBox="1"/>
          <p:nvPr/>
        </p:nvSpPr>
        <p:spPr>
          <a:xfrm>
            <a:off x="4283750" y="4079981"/>
            <a:ext cx="39335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(1.1000100101 x 2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-9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30"/>
          <p:cNvSpPr txBox="1"/>
          <p:nvPr/>
        </p:nvSpPr>
        <p:spPr>
          <a:xfrm>
            <a:off x="1645920" y="4518607"/>
            <a:ext cx="74511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- (1.010011101111 x 1.1000100101) x 2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(2+(-9))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30"/>
          <p:cNvSpPr txBox="1"/>
          <p:nvPr/>
        </p:nvSpPr>
        <p:spPr>
          <a:xfrm>
            <a:off x="1654627" y="4840826"/>
            <a:ext cx="74511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- (1.010011101111 x 1.1000100101) x 2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(-7)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30"/>
          <p:cNvSpPr txBox="1"/>
          <p:nvPr/>
        </p:nvSpPr>
        <p:spPr>
          <a:xfrm>
            <a:off x="1665358" y="5173532"/>
            <a:ext cx="74511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- 10.000000101 x 2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(-7)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30"/>
          <p:cNvSpPr txBox="1"/>
          <p:nvPr/>
        </p:nvSpPr>
        <p:spPr>
          <a:xfrm>
            <a:off x="1688968" y="5441843"/>
            <a:ext cx="74511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- 0.0000010000000101 x 2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(0)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30"/>
          <p:cNvSpPr txBox="1"/>
          <p:nvPr/>
        </p:nvSpPr>
        <p:spPr>
          <a:xfrm>
            <a:off x="1686820" y="5761670"/>
            <a:ext cx="74511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- 0.0157012939 (Decimal)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1"/>
          <p:cNvSpPr txBox="1"/>
          <p:nvPr>
            <p:ph type="title"/>
          </p:nvPr>
        </p:nvSpPr>
        <p:spPr>
          <a:xfrm>
            <a:off x="651063" y="7277"/>
            <a:ext cx="10515600" cy="922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Floating Point Arithmetic</a:t>
            </a:r>
            <a:endParaRPr/>
          </a:p>
        </p:txBody>
      </p:sp>
      <p:sp>
        <p:nvSpPr>
          <p:cNvPr id="427" name="Google Shape;427;p31"/>
          <p:cNvSpPr txBox="1"/>
          <p:nvPr>
            <p:ph idx="1" type="body"/>
          </p:nvPr>
        </p:nvSpPr>
        <p:spPr>
          <a:xfrm>
            <a:off x="884167" y="1148593"/>
            <a:ext cx="10515600" cy="466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51500000 – BA10A000</a:t>
            </a:r>
            <a:endParaRPr/>
          </a:p>
        </p:txBody>
      </p:sp>
      <p:sp>
        <p:nvSpPr>
          <p:cNvPr id="428" name="Google Shape;428;p31"/>
          <p:cNvSpPr txBox="1"/>
          <p:nvPr/>
        </p:nvSpPr>
        <p:spPr>
          <a:xfrm>
            <a:off x="992281" y="1864892"/>
            <a:ext cx="241964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51500000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31"/>
          <p:cNvSpPr txBox="1"/>
          <p:nvPr/>
        </p:nvSpPr>
        <p:spPr>
          <a:xfrm>
            <a:off x="988502" y="2289490"/>
            <a:ext cx="471683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(Binary)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0101 0001 0101 0000 0000 0000 0000 0000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31"/>
          <p:cNvSpPr txBox="1"/>
          <p:nvPr/>
        </p:nvSpPr>
        <p:spPr>
          <a:xfrm>
            <a:off x="1049725" y="2907756"/>
            <a:ext cx="47168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0 10100010 10100000000000000000000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31"/>
          <p:cNvSpPr txBox="1"/>
          <p:nvPr/>
        </p:nvSpPr>
        <p:spPr>
          <a:xfrm>
            <a:off x="5367158" y="2525193"/>
            <a:ext cx="10834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[32 bit]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31"/>
          <p:cNvSpPr txBox="1"/>
          <p:nvPr/>
        </p:nvSpPr>
        <p:spPr>
          <a:xfrm>
            <a:off x="5323082" y="1248932"/>
            <a:ext cx="1551861" cy="469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 bit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31"/>
          <p:cNvSpPr txBox="1"/>
          <p:nvPr/>
        </p:nvSpPr>
        <p:spPr>
          <a:xfrm>
            <a:off x="6874943" y="1248932"/>
            <a:ext cx="1584325" cy="469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Exponent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31"/>
          <p:cNvSpPr txBox="1"/>
          <p:nvPr/>
        </p:nvSpPr>
        <p:spPr>
          <a:xfrm>
            <a:off x="8460856" y="1248932"/>
            <a:ext cx="3671887" cy="469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Fraction/ Mantissa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31"/>
          <p:cNvSpPr txBox="1"/>
          <p:nvPr/>
        </p:nvSpPr>
        <p:spPr>
          <a:xfrm>
            <a:off x="7448096" y="1718832"/>
            <a:ext cx="53833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8 bit                            23 bit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31"/>
          <p:cNvSpPr txBox="1"/>
          <p:nvPr/>
        </p:nvSpPr>
        <p:spPr>
          <a:xfrm>
            <a:off x="5768378" y="1718832"/>
            <a:ext cx="8822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 bit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31"/>
          <p:cNvSpPr txBox="1"/>
          <p:nvPr/>
        </p:nvSpPr>
        <p:spPr>
          <a:xfrm>
            <a:off x="7124048" y="932608"/>
            <a:ext cx="9412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(Biased)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8" name="Google Shape;438;p31"/>
          <p:cNvCxnSpPr/>
          <p:nvPr/>
        </p:nvCxnSpPr>
        <p:spPr>
          <a:xfrm>
            <a:off x="1484617" y="3205950"/>
            <a:ext cx="861391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39" name="Google Shape;439;p31"/>
          <p:cNvCxnSpPr/>
          <p:nvPr/>
        </p:nvCxnSpPr>
        <p:spPr>
          <a:xfrm>
            <a:off x="2555791" y="3205950"/>
            <a:ext cx="2504661" cy="0"/>
          </a:xfrm>
          <a:prstGeom prst="straightConnector1">
            <a:avLst/>
          </a:prstGeom>
          <a:noFill/>
          <a:ln cap="flat" cmpd="sng" w="9525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40" name="Google Shape;440;p31"/>
          <p:cNvSpPr txBox="1"/>
          <p:nvPr/>
        </p:nvSpPr>
        <p:spPr>
          <a:xfrm>
            <a:off x="1011087" y="3685224"/>
            <a:ext cx="35454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Biased Exponent = 10100010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31"/>
          <p:cNvSpPr txBox="1"/>
          <p:nvPr/>
        </p:nvSpPr>
        <p:spPr>
          <a:xfrm>
            <a:off x="1011087" y="4024369"/>
            <a:ext cx="39409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Biased Exponent (Decimal)= 162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31"/>
          <p:cNvSpPr txBox="1"/>
          <p:nvPr/>
        </p:nvSpPr>
        <p:spPr>
          <a:xfrm>
            <a:off x="4333715" y="4010156"/>
            <a:ext cx="683294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For Exponent being 8 bit, Bias = 2</a:t>
            </a:r>
            <a:r>
              <a:rPr b="0" baseline="30000" i="0" lang="en-US" sz="16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(8-1)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-1 = 127</a:t>
            </a:r>
            <a:endParaRPr b="0" baseline="30000" i="0" sz="1600" u="none" cap="none" strike="noStrike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43" name="Google Shape;443;p31"/>
          <p:cNvSpPr txBox="1"/>
          <p:nvPr/>
        </p:nvSpPr>
        <p:spPr>
          <a:xfrm>
            <a:off x="543228" y="3343380"/>
            <a:ext cx="68129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Out Exponent and Fraction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31"/>
          <p:cNvSpPr txBox="1"/>
          <p:nvPr/>
        </p:nvSpPr>
        <p:spPr>
          <a:xfrm>
            <a:off x="1049069" y="4357075"/>
            <a:ext cx="39559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Exponent (Decimal)=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162 - 127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31"/>
          <p:cNvSpPr txBox="1"/>
          <p:nvPr/>
        </p:nvSpPr>
        <p:spPr>
          <a:xfrm>
            <a:off x="1056583" y="4657651"/>
            <a:ext cx="68129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35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31"/>
          <p:cNvSpPr txBox="1"/>
          <p:nvPr/>
        </p:nvSpPr>
        <p:spPr>
          <a:xfrm>
            <a:off x="1016261" y="5497275"/>
            <a:ext cx="78715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(Binary Normalized) = 1.Franction x 2</a:t>
            </a:r>
            <a:r>
              <a:rPr b="1" baseline="30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(Exponent)</a:t>
            </a:r>
            <a:endParaRPr b="1" baseline="3000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31"/>
          <p:cNvSpPr txBox="1"/>
          <p:nvPr/>
        </p:nvSpPr>
        <p:spPr>
          <a:xfrm>
            <a:off x="1075572" y="5012519"/>
            <a:ext cx="68129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Fraction/ Mantissa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0. 10100000000000000000000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31"/>
          <p:cNvSpPr txBox="1"/>
          <p:nvPr/>
        </p:nvSpPr>
        <p:spPr>
          <a:xfrm>
            <a:off x="1011087" y="5941387"/>
            <a:ext cx="7871524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(Binary Normalized) = 1.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10100000000000000000000 x 2</a:t>
            </a:r>
            <a:r>
              <a:rPr b="1" baseline="30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</a:t>
            </a:r>
            <a:endParaRPr b="1" baseline="3000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baseline="3000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31"/>
          <p:cNvSpPr txBox="1"/>
          <p:nvPr/>
        </p:nvSpPr>
        <p:spPr>
          <a:xfrm>
            <a:off x="7124048" y="5941387"/>
            <a:ext cx="2472459" cy="50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*Sign bit = 0 (Positive)</a:t>
            </a:r>
            <a:endParaRPr b="0" baseline="3000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baseline="3000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idx="11" type="ftr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Chapter 3 — Arithmetic for Computers — </a:t>
            </a: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Floating Point</a:t>
            </a:r>
            <a:endParaRPr/>
          </a:p>
        </p:txBody>
      </p:sp>
      <p:sp>
        <p:nvSpPr>
          <p:cNvPr id="100" name="Google Shape;100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Representation for non-integral numbers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Including very small and very large numbers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Like scientific notation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–2.34 × 10</a:t>
            </a:r>
            <a:r>
              <a:rPr baseline="30000" lang="en-US"/>
              <a:t>56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+0.002 × 10</a:t>
            </a:r>
            <a:r>
              <a:rPr baseline="30000" lang="en-US"/>
              <a:t>–4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+987.02 × 10</a:t>
            </a:r>
            <a:r>
              <a:rPr baseline="30000" lang="en-US"/>
              <a:t>9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binary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±1.</a:t>
            </a:r>
            <a:r>
              <a:rPr i="1" lang="en-US"/>
              <a:t>xxxxxxx</a:t>
            </a:r>
            <a:r>
              <a:rPr baseline="-25000" lang="en-US"/>
              <a:t>2</a:t>
            </a:r>
            <a:r>
              <a:rPr lang="en-US"/>
              <a:t> × 2</a:t>
            </a:r>
            <a:r>
              <a:rPr baseline="30000" i="1" lang="en-US"/>
              <a:t>yyyy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Types </a:t>
            </a:r>
            <a:r>
              <a:rPr lang="en-US">
                <a:latin typeface="Oi"/>
                <a:ea typeface="Oi"/>
                <a:cs typeface="Oi"/>
                <a:sym typeface="Oi"/>
              </a:rPr>
              <a:t>float</a:t>
            </a:r>
            <a:r>
              <a:rPr lang="en-US"/>
              <a:t> and </a:t>
            </a:r>
            <a:r>
              <a:rPr lang="en-US">
                <a:latin typeface="Oi"/>
                <a:ea typeface="Oi"/>
                <a:cs typeface="Oi"/>
                <a:sym typeface="Oi"/>
              </a:rPr>
              <a:t>double</a:t>
            </a:r>
            <a:r>
              <a:rPr lang="en-US"/>
              <a:t> in C</a:t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6743701" y="2924175"/>
            <a:ext cx="1508125" cy="401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6061" y="34150"/>
                </a:moveTo>
                <a:lnTo>
                  <a:pt x="-109261" y="34150"/>
                </a:lnTo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normalized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7175500" y="3573464"/>
            <a:ext cx="1944688" cy="4016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4700" y="34150"/>
                </a:moveTo>
                <a:lnTo>
                  <a:pt x="-104717" y="-2844"/>
                </a:lnTo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normalized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" name="Google Shape;103;p14"/>
          <p:cNvCxnSpPr/>
          <p:nvPr/>
        </p:nvCxnSpPr>
        <p:spPr>
          <a:xfrm flipH="1">
            <a:off x="5591175" y="3790950"/>
            <a:ext cx="1512888" cy="215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4" name="Google Shape;104;p14"/>
          <p:cNvSpPr txBox="1"/>
          <p:nvPr/>
        </p:nvSpPr>
        <p:spPr>
          <a:xfrm rot="5400000">
            <a:off x="9518290" y="859909"/>
            <a:ext cx="1932709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§3.5 Floating Point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2"/>
          <p:cNvSpPr txBox="1"/>
          <p:nvPr>
            <p:ph type="title"/>
          </p:nvPr>
        </p:nvSpPr>
        <p:spPr>
          <a:xfrm>
            <a:off x="651063" y="7277"/>
            <a:ext cx="10515600" cy="922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Floating Point Arithmetic</a:t>
            </a:r>
            <a:endParaRPr/>
          </a:p>
        </p:txBody>
      </p:sp>
      <p:sp>
        <p:nvSpPr>
          <p:cNvPr id="455" name="Google Shape;455;p32"/>
          <p:cNvSpPr txBox="1"/>
          <p:nvPr>
            <p:ph idx="1" type="body"/>
          </p:nvPr>
        </p:nvSpPr>
        <p:spPr>
          <a:xfrm>
            <a:off x="884167" y="1148593"/>
            <a:ext cx="10515600" cy="466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51500000 – BA10A000</a:t>
            </a:r>
            <a:endParaRPr/>
          </a:p>
        </p:txBody>
      </p:sp>
      <p:sp>
        <p:nvSpPr>
          <p:cNvPr id="456" name="Google Shape;456;p32"/>
          <p:cNvSpPr txBox="1"/>
          <p:nvPr/>
        </p:nvSpPr>
        <p:spPr>
          <a:xfrm>
            <a:off x="988501" y="1865008"/>
            <a:ext cx="241964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=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BA10A000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32"/>
          <p:cNvSpPr txBox="1"/>
          <p:nvPr/>
        </p:nvSpPr>
        <p:spPr>
          <a:xfrm>
            <a:off x="988502" y="2289490"/>
            <a:ext cx="471683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(Binary)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1011 1010 0001 0000 1010 0000 0000 0000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32"/>
          <p:cNvSpPr txBox="1"/>
          <p:nvPr/>
        </p:nvSpPr>
        <p:spPr>
          <a:xfrm>
            <a:off x="1049725" y="2907756"/>
            <a:ext cx="47168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1 01110100  00100001010000000000000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32"/>
          <p:cNvSpPr txBox="1"/>
          <p:nvPr/>
        </p:nvSpPr>
        <p:spPr>
          <a:xfrm>
            <a:off x="5367158" y="2525193"/>
            <a:ext cx="10834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[32 bit]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32"/>
          <p:cNvSpPr txBox="1"/>
          <p:nvPr/>
        </p:nvSpPr>
        <p:spPr>
          <a:xfrm>
            <a:off x="5323082" y="1248932"/>
            <a:ext cx="1551861" cy="469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 bit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32"/>
          <p:cNvSpPr txBox="1"/>
          <p:nvPr/>
        </p:nvSpPr>
        <p:spPr>
          <a:xfrm>
            <a:off x="6874943" y="1248932"/>
            <a:ext cx="1584325" cy="469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Exponent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32"/>
          <p:cNvSpPr txBox="1"/>
          <p:nvPr/>
        </p:nvSpPr>
        <p:spPr>
          <a:xfrm>
            <a:off x="8460856" y="1248932"/>
            <a:ext cx="3671887" cy="469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Fraction/ Mantissa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32"/>
          <p:cNvSpPr txBox="1"/>
          <p:nvPr/>
        </p:nvSpPr>
        <p:spPr>
          <a:xfrm>
            <a:off x="7448096" y="1718832"/>
            <a:ext cx="53833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8 bit                            23 bit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32"/>
          <p:cNvSpPr txBox="1"/>
          <p:nvPr/>
        </p:nvSpPr>
        <p:spPr>
          <a:xfrm>
            <a:off x="5768378" y="1718832"/>
            <a:ext cx="8822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 bit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32"/>
          <p:cNvSpPr txBox="1"/>
          <p:nvPr/>
        </p:nvSpPr>
        <p:spPr>
          <a:xfrm>
            <a:off x="7124048" y="932608"/>
            <a:ext cx="9412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(Biased)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6" name="Google Shape;466;p32"/>
          <p:cNvCxnSpPr/>
          <p:nvPr/>
        </p:nvCxnSpPr>
        <p:spPr>
          <a:xfrm>
            <a:off x="1484617" y="3205950"/>
            <a:ext cx="861391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67" name="Google Shape;467;p32"/>
          <p:cNvCxnSpPr/>
          <p:nvPr/>
        </p:nvCxnSpPr>
        <p:spPr>
          <a:xfrm>
            <a:off x="2555791" y="3205950"/>
            <a:ext cx="2504661" cy="0"/>
          </a:xfrm>
          <a:prstGeom prst="straightConnector1">
            <a:avLst/>
          </a:prstGeom>
          <a:noFill/>
          <a:ln cap="flat" cmpd="sng" w="9525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68" name="Google Shape;468;p32"/>
          <p:cNvSpPr txBox="1"/>
          <p:nvPr/>
        </p:nvSpPr>
        <p:spPr>
          <a:xfrm>
            <a:off x="1011087" y="3685224"/>
            <a:ext cx="35454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Biased Exponent = 01110100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32"/>
          <p:cNvSpPr txBox="1"/>
          <p:nvPr/>
        </p:nvSpPr>
        <p:spPr>
          <a:xfrm>
            <a:off x="1011087" y="4024369"/>
            <a:ext cx="39409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Biased Exponent (Decimal)= 116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32"/>
          <p:cNvSpPr txBox="1"/>
          <p:nvPr/>
        </p:nvSpPr>
        <p:spPr>
          <a:xfrm>
            <a:off x="4333715" y="4010156"/>
            <a:ext cx="683294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For Exponent being 8 bit, Bias = 2</a:t>
            </a:r>
            <a:r>
              <a:rPr b="0" baseline="30000" i="0" lang="en-US" sz="16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(8-1)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-1 = 127</a:t>
            </a:r>
            <a:endParaRPr b="0" baseline="30000" i="0" sz="1600" u="none" cap="none" strike="noStrike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71" name="Google Shape;471;p32"/>
          <p:cNvSpPr txBox="1"/>
          <p:nvPr/>
        </p:nvSpPr>
        <p:spPr>
          <a:xfrm>
            <a:off x="543228" y="3343380"/>
            <a:ext cx="68129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Out Exponent and Fraction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32"/>
          <p:cNvSpPr txBox="1"/>
          <p:nvPr/>
        </p:nvSpPr>
        <p:spPr>
          <a:xfrm>
            <a:off x="1049069" y="4357075"/>
            <a:ext cx="39559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Exponent (Decimal)=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116 - 127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32"/>
          <p:cNvSpPr txBox="1"/>
          <p:nvPr/>
        </p:nvSpPr>
        <p:spPr>
          <a:xfrm>
            <a:off x="1056583" y="4657651"/>
            <a:ext cx="68129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-11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32"/>
          <p:cNvSpPr txBox="1"/>
          <p:nvPr/>
        </p:nvSpPr>
        <p:spPr>
          <a:xfrm>
            <a:off x="1016261" y="5497275"/>
            <a:ext cx="78715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(Binary Normalized) = 1.Franction x 2</a:t>
            </a:r>
            <a:r>
              <a:rPr b="1" baseline="30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(Exponent)</a:t>
            </a:r>
            <a:endParaRPr b="1" baseline="3000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32"/>
          <p:cNvSpPr txBox="1"/>
          <p:nvPr/>
        </p:nvSpPr>
        <p:spPr>
          <a:xfrm>
            <a:off x="1075572" y="5012519"/>
            <a:ext cx="68129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Fraction/ Mantissa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0. 00100001010000000000000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32"/>
          <p:cNvSpPr txBox="1"/>
          <p:nvPr/>
        </p:nvSpPr>
        <p:spPr>
          <a:xfrm>
            <a:off x="996296" y="5941387"/>
            <a:ext cx="7871524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(Binary Normalized) = - 1.00100001010000000000000 x 2</a:t>
            </a:r>
            <a:r>
              <a:rPr b="1" baseline="30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-11</a:t>
            </a:r>
            <a:endParaRPr b="1" baseline="3000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baseline="3000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32"/>
          <p:cNvSpPr txBox="1"/>
          <p:nvPr/>
        </p:nvSpPr>
        <p:spPr>
          <a:xfrm>
            <a:off x="7124048" y="5941387"/>
            <a:ext cx="2472459" cy="50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*Sign bit = 1 (Negative)</a:t>
            </a:r>
            <a:endParaRPr b="0" baseline="3000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baseline="3000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Floating Point Addition/ Subtraction</a:t>
            </a:r>
            <a:endParaRPr/>
          </a:p>
        </p:txBody>
      </p:sp>
      <p:sp>
        <p:nvSpPr>
          <p:cNvPr id="483" name="Google Shape;483;p33"/>
          <p:cNvSpPr txBox="1"/>
          <p:nvPr>
            <p:ph idx="1" type="body"/>
          </p:nvPr>
        </p:nvSpPr>
        <p:spPr>
          <a:xfrm>
            <a:off x="1077351" y="1586474"/>
            <a:ext cx="10515600" cy="466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51500000 – BA10A000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484" name="Google Shape;484;p33"/>
          <p:cNvSpPr txBox="1"/>
          <p:nvPr/>
        </p:nvSpPr>
        <p:spPr>
          <a:xfrm>
            <a:off x="1181685" y="2160074"/>
            <a:ext cx="241964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51500000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33"/>
          <p:cNvSpPr txBox="1"/>
          <p:nvPr/>
        </p:nvSpPr>
        <p:spPr>
          <a:xfrm>
            <a:off x="5285097" y="2134120"/>
            <a:ext cx="241964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=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BA10A000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33"/>
          <p:cNvSpPr txBox="1"/>
          <p:nvPr/>
        </p:nvSpPr>
        <p:spPr>
          <a:xfrm>
            <a:off x="975191" y="2540081"/>
            <a:ext cx="381736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(Binary Normalized) =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10100000000000000000000 x 2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p33"/>
          <p:cNvSpPr txBox="1"/>
          <p:nvPr/>
        </p:nvSpPr>
        <p:spPr>
          <a:xfrm>
            <a:off x="5277394" y="2557083"/>
            <a:ext cx="371206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(Binary Normalized) =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1.00100001010000000000000 x 2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33"/>
          <p:cNvSpPr txBox="1"/>
          <p:nvPr/>
        </p:nvSpPr>
        <p:spPr>
          <a:xfrm>
            <a:off x="9320952" y="1386501"/>
            <a:ext cx="267520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Rule: Match the Lower Exponent with the Higher Exponent</a:t>
            </a:r>
            <a:endParaRPr b="0" baseline="30000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33"/>
          <p:cNvSpPr txBox="1"/>
          <p:nvPr/>
        </p:nvSpPr>
        <p:spPr>
          <a:xfrm>
            <a:off x="1181685" y="4130636"/>
            <a:ext cx="175553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– (-Y) =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+ Y =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33"/>
          <p:cNvSpPr txBox="1"/>
          <p:nvPr/>
        </p:nvSpPr>
        <p:spPr>
          <a:xfrm>
            <a:off x="787475" y="4802802"/>
            <a:ext cx="44899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(1. 10100000000000000000000 x 2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baseline="3000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33"/>
          <p:cNvSpPr txBox="1"/>
          <p:nvPr/>
        </p:nvSpPr>
        <p:spPr>
          <a:xfrm>
            <a:off x="4528120" y="4798637"/>
            <a:ext cx="74680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(0.[45 0s..] 100100001010000000000000 x 2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)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33"/>
          <p:cNvSpPr txBox="1"/>
          <p:nvPr/>
        </p:nvSpPr>
        <p:spPr>
          <a:xfrm>
            <a:off x="1645920" y="5237065"/>
            <a:ext cx="90821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(1. 10100000000000000000000 + 0.[45 0s..] 100100001010000000000000 ) x 2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33"/>
          <p:cNvSpPr txBox="1"/>
          <p:nvPr/>
        </p:nvSpPr>
        <p:spPr>
          <a:xfrm>
            <a:off x="1641564" y="5611536"/>
            <a:ext cx="74511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1.101[42 0s..] 100100001010000000000000 x 2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33"/>
          <p:cNvSpPr txBox="1"/>
          <p:nvPr/>
        </p:nvSpPr>
        <p:spPr>
          <a:xfrm>
            <a:off x="5277394" y="3302104"/>
            <a:ext cx="477027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(Binary Normalized) =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0.[45 0s..] 100100001010000000000000 x 2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</a:t>
            </a:r>
            <a:endParaRPr b="0" baseline="3000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4"/>
          <p:cNvSpPr txBox="1"/>
          <p:nvPr>
            <p:ph type="title"/>
          </p:nvPr>
        </p:nvSpPr>
        <p:spPr>
          <a:xfrm>
            <a:off x="651063" y="7277"/>
            <a:ext cx="10515600" cy="922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Floating Point Arithmetic</a:t>
            </a:r>
            <a:endParaRPr/>
          </a:p>
        </p:txBody>
      </p:sp>
      <p:sp>
        <p:nvSpPr>
          <p:cNvPr id="500" name="Google Shape;500;p34"/>
          <p:cNvSpPr txBox="1"/>
          <p:nvPr>
            <p:ph idx="1" type="body"/>
          </p:nvPr>
        </p:nvSpPr>
        <p:spPr>
          <a:xfrm>
            <a:off x="884167" y="1148593"/>
            <a:ext cx="10515600" cy="466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7ACD0000 + 5BCA0000</a:t>
            </a:r>
            <a:endParaRPr/>
          </a:p>
        </p:txBody>
      </p:sp>
      <p:sp>
        <p:nvSpPr>
          <p:cNvPr id="501" name="Google Shape;501;p34"/>
          <p:cNvSpPr txBox="1"/>
          <p:nvPr/>
        </p:nvSpPr>
        <p:spPr>
          <a:xfrm>
            <a:off x="992281" y="1864892"/>
            <a:ext cx="241964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7ACD0000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p34"/>
          <p:cNvSpPr txBox="1"/>
          <p:nvPr/>
        </p:nvSpPr>
        <p:spPr>
          <a:xfrm>
            <a:off x="988502" y="2289490"/>
            <a:ext cx="471683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(Binary)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0111 1010 1100 1101 0000 0000 0000 0000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34"/>
          <p:cNvSpPr txBox="1"/>
          <p:nvPr/>
        </p:nvSpPr>
        <p:spPr>
          <a:xfrm>
            <a:off x="1049725" y="2907756"/>
            <a:ext cx="471683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0 11110101  10011010000000000000000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34"/>
          <p:cNvSpPr txBox="1"/>
          <p:nvPr/>
        </p:nvSpPr>
        <p:spPr>
          <a:xfrm>
            <a:off x="5367158" y="2525193"/>
            <a:ext cx="10834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[32 bit]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34"/>
          <p:cNvSpPr txBox="1"/>
          <p:nvPr/>
        </p:nvSpPr>
        <p:spPr>
          <a:xfrm>
            <a:off x="5323082" y="1248932"/>
            <a:ext cx="1551861" cy="469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 bit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34"/>
          <p:cNvSpPr txBox="1"/>
          <p:nvPr/>
        </p:nvSpPr>
        <p:spPr>
          <a:xfrm>
            <a:off x="6874943" y="1248932"/>
            <a:ext cx="1584325" cy="469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Exponent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34"/>
          <p:cNvSpPr txBox="1"/>
          <p:nvPr/>
        </p:nvSpPr>
        <p:spPr>
          <a:xfrm>
            <a:off x="8460856" y="1248932"/>
            <a:ext cx="3671887" cy="469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Fraction/ Mantissa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34"/>
          <p:cNvSpPr txBox="1"/>
          <p:nvPr/>
        </p:nvSpPr>
        <p:spPr>
          <a:xfrm>
            <a:off x="7448096" y="1718832"/>
            <a:ext cx="53833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8 bit                            23 bit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34"/>
          <p:cNvSpPr txBox="1"/>
          <p:nvPr/>
        </p:nvSpPr>
        <p:spPr>
          <a:xfrm>
            <a:off x="5768378" y="1718832"/>
            <a:ext cx="8822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 bit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34"/>
          <p:cNvSpPr txBox="1"/>
          <p:nvPr/>
        </p:nvSpPr>
        <p:spPr>
          <a:xfrm>
            <a:off x="7124048" y="932608"/>
            <a:ext cx="9412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(Biased)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1" name="Google Shape;511;p34"/>
          <p:cNvCxnSpPr/>
          <p:nvPr/>
        </p:nvCxnSpPr>
        <p:spPr>
          <a:xfrm>
            <a:off x="1484617" y="3205950"/>
            <a:ext cx="861391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12" name="Google Shape;512;p34"/>
          <p:cNvCxnSpPr/>
          <p:nvPr/>
        </p:nvCxnSpPr>
        <p:spPr>
          <a:xfrm>
            <a:off x="2555791" y="3205950"/>
            <a:ext cx="2504661" cy="0"/>
          </a:xfrm>
          <a:prstGeom prst="straightConnector1">
            <a:avLst/>
          </a:prstGeom>
          <a:noFill/>
          <a:ln cap="flat" cmpd="sng" w="9525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13" name="Google Shape;513;p34"/>
          <p:cNvSpPr txBox="1"/>
          <p:nvPr/>
        </p:nvSpPr>
        <p:spPr>
          <a:xfrm>
            <a:off x="1011087" y="3685224"/>
            <a:ext cx="35454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Biased Exponent = 11110101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34"/>
          <p:cNvSpPr txBox="1"/>
          <p:nvPr/>
        </p:nvSpPr>
        <p:spPr>
          <a:xfrm>
            <a:off x="1011087" y="4024369"/>
            <a:ext cx="39409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Biased Exponent (Decimal)= 245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34"/>
          <p:cNvSpPr txBox="1"/>
          <p:nvPr/>
        </p:nvSpPr>
        <p:spPr>
          <a:xfrm>
            <a:off x="4333715" y="4010156"/>
            <a:ext cx="683294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For Exponent being 8 bit, Bias = 2</a:t>
            </a:r>
            <a:r>
              <a:rPr b="0" baseline="30000" i="0" lang="en-US" sz="16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(8-1)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-1 = 127</a:t>
            </a:r>
            <a:endParaRPr b="0" baseline="30000" i="0" sz="1600" u="none" cap="none" strike="noStrike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16" name="Google Shape;516;p34"/>
          <p:cNvSpPr txBox="1"/>
          <p:nvPr/>
        </p:nvSpPr>
        <p:spPr>
          <a:xfrm>
            <a:off x="543228" y="3343380"/>
            <a:ext cx="68129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Out Exponent and Fraction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34"/>
          <p:cNvSpPr txBox="1"/>
          <p:nvPr/>
        </p:nvSpPr>
        <p:spPr>
          <a:xfrm>
            <a:off x="1049069" y="4357075"/>
            <a:ext cx="39559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Exponent (Decimal)=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245 - 127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34"/>
          <p:cNvSpPr txBox="1"/>
          <p:nvPr/>
        </p:nvSpPr>
        <p:spPr>
          <a:xfrm>
            <a:off x="1056583" y="4657651"/>
            <a:ext cx="68129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118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34"/>
          <p:cNvSpPr txBox="1"/>
          <p:nvPr/>
        </p:nvSpPr>
        <p:spPr>
          <a:xfrm>
            <a:off x="1016261" y="5497275"/>
            <a:ext cx="78715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(Binary Normalized) = 1.Franction x 2</a:t>
            </a:r>
            <a:r>
              <a:rPr b="1" baseline="30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(Exponent)</a:t>
            </a:r>
            <a:endParaRPr b="1" baseline="3000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34"/>
          <p:cNvSpPr txBox="1"/>
          <p:nvPr/>
        </p:nvSpPr>
        <p:spPr>
          <a:xfrm>
            <a:off x="1075572" y="5012519"/>
            <a:ext cx="68129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Fraction/ Mantissa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0.10011010000000000000000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34"/>
          <p:cNvSpPr txBox="1"/>
          <p:nvPr/>
        </p:nvSpPr>
        <p:spPr>
          <a:xfrm>
            <a:off x="1011087" y="5941387"/>
            <a:ext cx="7871524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(Binary Normalized) = 1. 10011010000000000000000 x 2</a:t>
            </a:r>
            <a:r>
              <a:rPr b="1" baseline="30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118</a:t>
            </a:r>
            <a:endParaRPr b="1" baseline="3000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baseline="3000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34"/>
          <p:cNvSpPr txBox="1"/>
          <p:nvPr/>
        </p:nvSpPr>
        <p:spPr>
          <a:xfrm>
            <a:off x="7124048" y="5941387"/>
            <a:ext cx="2472459" cy="50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*Sign bit = 0 (Positive)</a:t>
            </a:r>
            <a:endParaRPr b="0" baseline="3000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baseline="3000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5"/>
          <p:cNvSpPr txBox="1"/>
          <p:nvPr>
            <p:ph type="title"/>
          </p:nvPr>
        </p:nvSpPr>
        <p:spPr>
          <a:xfrm>
            <a:off x="651063" y="7277"/>
            <a:ext cx="10515600" cy="922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Floating Point Arithmetic</a:t>
            </a:r>
            <a:endParaRPr/>
          </a:p>
        </p:txBody>
      </p:sp>
      <p:sp>
        <p:nvSpPr>
          <p:cNvPr id="528" name="Google Shape;528;p35"/>
          <p:cNvSpPr txBox="1"/>
          <p:nvPr>
            <p:ph idx="1" type="body"/>
          </p:nvPr>
        </p:nvSpPr>
        <p:spPr>
          <a:xfrm>
            <a:off x="884167" y="1148593"/>
            <a:ext cx="10515600" cy="466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7ACD0000 + 5BCA0000</a:t>
            </a:r>
            <a:endParaRPr/>
          </a:p>
        </p:txBody>
      </p:sp>
      <p:sp>
        <p:nvSpPr>
          <p:cNvPr id="529" name="Google Shape;529;p35"/>
          <p:cNvSpPr txBox="1"/>
          <p:nvPr/>
        </p:nvSpPr>
        <p:spPr>
          <a:xfrm>
            <a:off x="988501" y="1865008"/>
            <a:ext cx="241964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=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5BCA0000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35"/>
          <p:cNvSpPr txBox="1"/>
          <p:nvPr/>
        </p:nvSpPr>
        <p:spPr>
          <a:xfrm>
            <a:off x="988502" y="2289490"/>
            <a:ext cx="471683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(Binary)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0101 1011 1100 1010 0000 0000 0000 0000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35"/>
          <p:cNvSpPr txBox="1"/>
          <p:nvPr/>
        </p:nvSpPr>
        <p:spPr>
          <a:xfrm>
            <a:off x="1049725" y="2907756"/>
            <a:ext cx="47168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0 10110111 10010100000000000000000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35"/>
          <p:cNvSpPr txBox="1"/>
          <p:nvPr/>
        </p:nvSpPr>
        <p:spPr>
          <a:xfrm>
            <a:off x="5367158" y="2525193"/>
            <a:ext cx="10834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[32 bit]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35"/>
          <p:cNvSpPr txBox="1"/>
          <p:nvPr/>
        </p:nvSpPr>
        <p:spPr>
          <a:xfrm>
            <a:off x="5323082" y="1248932"/>
            <a:ext cx="1551861" cy="469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 bit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35"/>
          <p:cNvSpPr txBox="1"/>
          <p:nvPr/>
        </p:nvSpPr>
        <p:spPr>
          <a:xfrm>
            <a:off x="6874943" y="1248932"/>
            <a:ext cx="1584325" cy="469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Exponent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35"/>
          <p:cNvSpPr txBox="1"/>
          <p:nvPr/>
        </p:nvSpPr>
        <p:spPr>
          <a:xfrm>
            <a:off x="8460856" y="1248932"/>
            <a:ext cx="3671887" cy="469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Fraction/ Mantissa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35"/>
          <p:cNvSpPr txBox="1"/>
          <p:nvPr/>
        </p:nvSpPr>
        <p:spPr>
          <a:xfrm>
            <a:off x="7448096" y="1718832"/>
            <a:ext cx="53833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8 bit                            23 bit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35"/>
          <p:cNvSpPr txBox="1"/>
          <p:nvPr/>
        </p:nvSpPr>
        <p:spPr>
          <a:xfrm>
            <a:off x="5768378" y="1718832"/>
            <a:ext cx="8822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 bit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35"/>
          <p:cNvSpPr txBox="1"/>
          <p:nvPr/>
        </p:nvSpPr>
        <p:spPr>
          <a:xfrm>
            <a:off x="7124048" y="932608"/>
            <a:ext cx="9412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(Biased)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9" name="Google Shape;539;p35"/>
          <p:cNvCxnSpPr/>
          <p:nvPr/>
        </p:nvCxnSpPr>
        <p:spPr>
          <a:xfrm>
            <a:off x="1484617" y="3205950"/>
            <a:ext cx="861391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40" name="Google Shape;540;p35"/>
          <p:cNvCxnSpPr/>
          <p:nvPr/>
        </p:nvCxnSpPr>
        <p:spPr>
          <a:xfrm>
            <a:off x="2555791" y="3205950"/>
            <a:ext cx="2504661" cy="0"/>
          </a:xfrm>
          <a:prstGeom prst="straightConnector1">
            <a:avLst/>
          </a:prstGeom>
          <a:noFill/>
          <a:ln cap="flat" cmpd="sng" w="9525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41" name="Google Shape;541;p35"/>
          <p:cNvSpPr txBox="1"/>
          <p:nvPr/>
        </p:nvSpPr>
        <p:spPr>
          <a:xfrm>
            <a:off x="1011087" y="3685224"/>
            <a:ext cx="35454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Biased Exponent = 10110111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35"/>
          <p:cNvSpPr txBox="1"/>
          <p:nvPr/>
        </p:nvSpPr>
        <p:spPr>
          <a:xfrm>
            <a:off x="1011087" y="4024369"/>
            <a:ext cx="39409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Biased Exponent (Decimal)= 183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35"/>
          <p:cNvSpPr txBox="1"/>
          <p:nvPr/>
        </p:nvSpPr>
        <p:spPr>
          <a:xfrm>
            <a:off x="4333715" y="4010156"/>
            <a:ext cx="683294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For Exponent being 8 bit, Bias = 2</a:t>
            </a:r>
            <a:r>
              <a:rPr b="0" baseline="30000" i="0" lang="en-US" sz="16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(8-1)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-1 = 127</a:t>
            </a:r>
            <a:endParaRPr b="0" baseline="30000" i="0" sz="1600" u="none" cap="none" strike="noStrike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4" name="Google Shape;544;p35"/>
          <p:cNvSpPr txBox="1"/>
          <p:nvPr/>
        </p:nvSpPr>
        <p:spPr>
          <a:xfrm>
            <a:off x="543228" y="3343380"/>
            <a:ext cx="68129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Out Exponent and Fraction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35"/>
          <p:cNvSpPr txBox="1"/>
          <p:nvPr/>
        </p:nvSpPr>
        <p:spPr>
          <a:xfrm>
            <a:off x="1049069" y="4357075"/>
            <a:ext cx="39559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Exponent (Decimal)=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183 - 127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35"/>
          <p:cNvSpPr txBox="1"/>
          <p:nvPr/>
        </p:nvSpPr>
        <p:spPr>
          <a:xfrm>
            <a:off x="1056583" y="4657651"/>
            <a:ext cx="68129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56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35"/>
          <p:cNvSpPr txBox="1"/>
          <p:nvPr/>
        </p:nvSpPr>
        <p:spPr>
          <a:xfrm>
            <a:off x="1016261" y="5497275"/>
            <a:ext cx="78715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(Binary Normalized) = 1.Franction x 2</a:t>
            </a:r>
            <a:r>
              <a:rPr b="1" baseline="30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(Exponent)</a:t>
            </a:r>
            <a:endParaRPr b="1" baseline="3000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35"/>
          <p:cNvSpPr txBox="1"/>
          <p:nvPr/>
        </p:nvSpPr>
        <p:spPr>
          <a:xfrm>
            <a:off x="1075572" y="5012519"/>
            <a:ext cx="681292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Fraction/ Mantissa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0. 10010100000000000000000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35"/>
          <p:cNvSpPr txBox="1"/>
          <p:nvPr/>
        </p:nvSpPr>
        <p:spPr>
          <a:xfrm>
            <a:off x="996296" y="5941387"/>
            <a:ext cx="7871524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(Binary Normalized) =  1. 10010100000000000000000 x 2</a:t>
            </a:r>
            <a:r>
              <a:rPr b="1" baseline="30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56</a:t>
            </a:r>
            <a:endParaRPr b="1" baseline="3000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baseline="3000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Floating Point Addition/ Subtraction</a:t>
            </a:r>
            <a:endParaRPr/>
          </a:p>
        </p:txBody>
      </p:sp>
      <p:sp>
        <p:nvSpPr>
          <p:cNvPr id="555" name="Google Shape;555;p36"/>
          <p:cNvSpPr txBox="1"/>
          <p:nvPr>
            <p:ph idx="1" type="body"/>
          </p:nvPr>
        </p:nvSpPr>
        <p:spPr>
          <a:xfrm>
            <a:off x="1077351" y="1586474"/>
            <a:ext cx="10515600" cy="466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7ACD0000 + 5BCA0000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556" name="Google Shape;556;p36"/>
          <p:cNvSpPr txBox="1"/>
          <p:nvPr/>
        </p:nvSpPr>
        <p:spPr>
          <a:xfrm>
            <a:off x="1181685" y="2160074"/>
            <a:ext cx="241964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51500000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p36"/>
          <p:cNvSpPr txBox="1"/>
          <p:nvPr/>
        </p:nvSpPr>
        <p:spPr>
          <a:xfrm>
            <a:off x="5285097" y="2134120"/>
            <a:ext cx="241964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=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3A10A000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36"/>
          <p:cNvSpPr txBox="1"/>
          <p:nvPr/>
        </p:nvSpPr>
        <p:spPr>
          <a:xfrm>
            <a:off x="975191" y="2540081"/>
            <a:ext cx="381736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(Binary Normalized) =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10011010000000000000000 x 2</a:t>
            </a:r>
            <a:r>
              <a:rPr b="1" baseline="30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36"/>
          <p:cNvSpPr txBox="1"/>
          <p:nvPr/>
        </p:nvSpPr>
        <p:spPr>
          <a:xfrm>
            <a:off x="5277394" y="2557083"/>
            <a:ext cx="371206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(Binary Normalized) =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10010100000000000000000 x 2</a:t>
            </a:r>
            <a:r>
              <a:rPr b="1" baseline="30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p36"/>
          <p:cNvSpPr txBox="1"/>
          <p:nvPr/>
        </p:nvSpPr>
        <p:spPr>
          <a:xfrm>
            <a:off x="9320952" y="1386501"/>
            <a:ext cx="267520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Rule: Match the Lower Exponent with the Higher Exponent</a:t>
            </a:r>
            <a:endParaRPr b="0" baseline="30000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36"/>
          <p:cNvSpPr txBox="1"/>
          <p:nvPr/>
        </p:nvSpPr>
        <p:spPr>
          <a:xfrm>
            <a:off x="1128339" y="4401005"/>
            <a:ext cx="17555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+ Y =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36"/>
          <p:cNvSpPr txBox="1"/>
          <p:nvPr/>
        </p:nvSpPr>
        <p:spPr>
          <a:xfrm>
            <a:off x="787475" y="4802802"/>
            <a:ext cx="448991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10011010000000000000000 x 2</a:t>
            </a:r>
            <a:r>
              <a:rPr b="1" baseline="30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baseline="3000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36"/>
          <p:cNvSpPr txBox="1"/>
          <p:nvPr/>
        </p:nvSpPr>
        <p:spPr>
          <a:xfrm>
            <a:off x="4528120" y="4798637"/>
            <a:ext cx="7467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+0.[61 0s..] 100100001010000000000000 x 2</a:t>
            </a:r>
            <a:r>
              <a:rPr b="1" baseline="30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36"/>
          <p:cNvSpPr txBox="1"/>
          <p:nvPr/>
        </p:nvSpPr>
        <p:spPr>
          <a:xfrm>
            <a:off x="1645920" y="5237065"/>
            <a:ext cx="90821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(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1. 10011010000000000000000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0.[61 0s..] 100100001010000000000000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x 2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118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36"/>
          <p:cNvSpPr txBox="1"/>
          <p:nvPr/>
        </p:nvSpPr>
        <p:spPr>
          <a:xfrm>
            <a:off x="1641564" y="5611536"/>
            <a:ext cx="74511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1.1001101[54 0s..]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00100001010000000000000 x 2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118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36"/>
          <p:cNvSpPr txBox="1"/>
          <p:nvPr/>
        </p:nvSpPr>
        <p:spPr>
          <a:xfrm>
            <a:off x="5277394" y="3302104"/>
            <a:ext cx="4770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(Binary Normalized) =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0.[61 0s..]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10010100000000000000000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2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118</a:t>
            </a:r>
            <a:endParaRPr b="0" baseline="3000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1" name="Google Shape;57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7933" y="341304"/>
            <a:ext cx="9948424" cy="6175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3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Practice</a:t>
            </a:r>
            <a:endParaRPr/>
          </a:p>
        </p:txBody>
      </p:sp>
      <p:sp>
        <p:nvSpPr>
          <p:cNvPr id="577" name="Google Shape;577;p38"/>
          <p:cNvSpPr txBox="1"/>
          <p:nvPr>
            <p:ph idx="1" type="body"/>
          </p:nvPr>
        </p:nvSpPr>
        <p:spPr>
          <a:xfrm>
            <a:off x="838200" y="1403595"/>
            <a:ext cx="112038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Consider the value 63.7813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a) Let’s assume you have a 21-bit register having 6-bit for exponent. Now convert this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value using IEEE floating-point representation. Also, convert this into hexadecimal form.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Ans: 49FC8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b) Let’s assume you have a 12-bit register having 4-bit for exponent. Now convert this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value using IEEE floating-point representation. Also, convert this into hexadecimal form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Ans: 67F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c) Suppose X= -9.435 and Y= 15.129, perform X*Y using IEEE floating-point representation.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Ans: -142.719955... (Decimal)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39"/>
          <p:cNvSpPr txBox="1"/>
          <p:nvPr>
            <p:ph idx="11" type="ftr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Chapter 3 — Arithmetic for Computers — </a:t>
            </a: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MIPS Division</a:t>
            </a:r>
            <a:endParaRPr/>
          </a:p>
        </p:txBody>
      </p:sp>
      <p:sp>
        <p:nvSpPr>
          <p:cNvPr id="588" name="Google Shape;588;p3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Use HI/LO registers for result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HI: 32-bit remainder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LO: 32-bit quotient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Instructions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div rs, rt  /  divu rs, rt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No overflow or divide-by-0 checking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Software must perform checks if required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Use mfhi, mflo to access result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>
            <p:ph idx="11" type="ftr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Chapter 3 — Arithmetic for Computers — </a:t>
            </a: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Floating Point Standard</a:t>
            </a:r>
            <a:endParaRPr/>
          </a:p>
        </p:txBody>
      </p:sp>
      <p:sp>
        <p:nvSpPr>
          <p:cNvPr id="115" name="Google Shape;115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Defined by IEEE Std 754-1985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Developed in response to divergence of representations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Portability issues for scientific code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Now almost universally adopted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Two representations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Single precision (32-bit)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Double precision (64-bit)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title"/>
          </p:nvPr>
        </p:nvSpPr>
        <p:spPr>
          <a:xfrm>
            <a:off x="838200" y="365125"/>
            <a:ext cx="10515600" cy="75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Normalized Number</a:t>
            </a:r>
            <a:endParaRPr/>
          </a:p>
        </p:txBody>
      </p:sp>
      <p:sp>
        <p:nvSpPr>
          <p:cNvPr id="121" name="Google Shape;121;p16"/>
          <p:cNvSpPr txBox="1"/>
          <p:nvPr>
            <p:ph idx="1" type="body"/>
          </p:nvPr>
        </p:nvSpPr>
        <p:spPr>
          <a:xfrm>
            <a:off x="748047" y="1135344"/>
            <a:ext cx="10515600" cy="6213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>
                <a:solidFill>
                  <a:srgbClr val="FF0000"/>
                </a:solidFill>
              </a:rPr>
              <a:t>Only One and Non-Zero number before .(decimal point)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22" name="Google Shape;122;p16"/>
          <p:cNvSpPr txBox="1"/>
          <p:nvPr/>
        </p:nvSpPr>
        <p:spPr>
          <a:xfrm>
            <a:off x="969762" y="1772802"/>
            <a:ext cx="1892121" cy="6213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5.64 x 10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2972873" y="1760852"/>
            <a:ext cx="1892121" cy="6213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Normalized</a:t>
            </a:r>
            <a:endParaRPr b="0" baseline="3000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748047" y="4760429"/>
            <a:ext cx="2224826" cy="455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1011.1101 x 2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2935310" y="2422541"/>
            <a:ext cx="2190482" cy="6213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1.0964 x 10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33+2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2935310" y="2800451"/>
            <a:ext cx="2190482" cy="6213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1.0964 x 10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5573811" y="2480768"/>
            <a:ext cx="4132895" cy="6213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number of times we left shift the (.), will be added with the exponent</a:t>
            </a:r>
            <a:endParaRPr b="0" baseline="3000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929895" y="3451109"/>
            <a:ext cx="1982274" cy="6213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0.675</a:t>
            </a:r>
            <a:endParaRPr b="0" baseline="3000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2935310" y="3405298"/>
            <a:ext cx="2190482" cy="6213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6.75 x 10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5573811" y="3405297"/>
            <a:ext cx="4343912" cy="6213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number of times we right shift the (.), will be subtracted from the exponent</a:t>
            </a:r>
            <a:endParaRPr b="0" baseline="3000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895618" y="2475488"/>
            <a:ext cx="1982274" cy="6213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109.64 x 10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6"/>
          <p:cNvSpPr txBox="1"/>
          <p:nvPr/>
        </p:nvSpPr>
        <p:spPr>
          <a:xfrm>
            <a:off x="3024389" y="4729213"/>
            <a:ext cx="2224826" cy="6213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1.011101 x 2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33+3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6"/>
          <p:cNvSpPr txBox="1"/>
          <p:nvPr/>
        </p:nvSpPr>
        <p:spPr>
          <a:xfrm>
            <a:off x="812073" y="5350574"/>
            <a:ext cx="2224826" cy="455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0.0111101 x 2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3017949" y="5328857"/>
            <a:ext cx="2224826" cy="455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1.11101 x 2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-5-2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 txBox="1"/>
          <p:nvPr/>
        </p:nvSpPr>
        <p:spPr>
          <a:xfrm>
            <a:off x="418564" y="4041660"/>
            <a:ext cx="10515600" cy="6213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Only One and Non-Zero number before .(binary point)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6"/>
          <p:cNvSpPr txBox="1"/>
          <p:nvPr/>
        </p:nvSpPr>
        <p:spPr>
          <a:xfrm>
            <a:off x="5242775" y="4696114"/>
            <a:ext cx="2224826" cy="6213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=1.011101 x 2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6"/>
          <p:cNvSpPr txBox="1"/>
          <p:nvPr/>
        </p:nvSpPr>
        <p:spPr>
          <a:xfrm>
            <a:off x="5322706" y="5298376"/>
            <a:ext cx="2224826" cy="455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=1.11101 x 2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8" name="Google Shape;138;p16"/>
          <p:cNvCxnSpPr/>
          <p:nvPr/>
        </p:nvCxnSpPr>
        <p:spPr>
          <a:xfrm>
            <a:off x="2752517" y="2032984"/>
            <a:ext cx="26543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9" name="Google Shape;139;p16"/>
          <p:cNvCxnSpPr/>
          <p:nvPr/>
        </p:nvCxnSpPr>
        <p:spPr>
          <a:xfrm>
            <a:off x="2778308" y="2635550"/>
            <a:ext cx="26543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0" name="Google Shape;140;p16"/>
          <p:cNvCxnSpPr/>
          <p:nvPr/>
        </p:nvCxnSpPr>
        <p:spPr>
          <a:xfrm>
            <a:off x="2719693" y="3603876"/>
            <a:ext cx="26543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1" name="Google Shape;141;p16"/>
          <p:cNvCxnSpPr/>
          <p:nvPr/>
        </p:nvCxnSpPr>
        <p:spPr>
          <a:xfrm>
            <a:off x="2832233" y="4912173"/>
            <a:ext cx="26543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2" name="Google Shape;142;p16"/>
          <p:cNvCxnSpPr/>
          <p:nvPr/>
        </p:nvCxnSpPr>
        <p:spPr>
          <a:xfrm>
            <a:off x="2843955" y="5528807"/>
            <a:ext cx="26543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3" name="Google Shape;143;p16"/>
          <p:cNvSpPr txBox="1"/>
          <p:nvPr/>
        </p:nvSpPr>
        <p:spPr>
          <a:xfrm>
            <a:off x="9035602" y="4610754"/>
            <a:ext cx="22280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Binary the Base is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Decimal to Floating Point Conversion</a:t>
            </a:r>
            <a:endParaRPr/>
          </a:p>
        </p:txBody>
      </p:sp>
      <p:sp>
        <p:nvSpPr>
          <p:cNvPr id="149" name="Google Shape;149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Step 1: Convert the Decimal Number into Binary Number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Step 2: Normalize the Binary Number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Step 3: Find out the Biased Exponent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Step 4: Find out Sign bit and Fraction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Step 5: Write the Sign bit, Biased Exponent and Fraction in IEEE-754 Floating Point Representation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idx="11" type="ftr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Chapter 3 — Arithmetic for Computers — </a:t>
            </a: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8"/>
          <p:cNvSpPr txBox="1"/>
          <p:nvPr>
            <p:ph type="title"/>
          </p:nvPr>
        </p:nvSpPr>
        <p:spPr>
          <a:xfrm>
            <a:off x="838200" y="365125"/>
            <a:ext cx="10515600" cy="831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IEEE Floating-Point Format</a:t>
            </a:r>
            <a:endParaRPr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2208214" y="3573464"/>
            <a:ext cx="8270875" cy="2663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S: sign bit (0 ⇒ non-negative, 1 ⇒ negative)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Normalize significand: 1.0 ≤ |significand| &lt; 2.0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Always has a leading pre-binary-point 1 bit, so no need to represent it explicitly (hidden bit)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Significand is Fraction with the “1.” restored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Exponent: excess representation: actual exponent + Bias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Ensures exponent is unsigned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Single: Bias = 127; Double: Bias = 1203</a:t>
            </a:r>
            <a:endParaRPr/>
          </a:p>
        </p:txBody>
      </p:sp>
      <p:sp>
        <p:nvSpPr>
          <p:cNvPr id="161" name="Google Shape;161;p18"/>
          <p:cNvSpPr txBox="1"/>
          <p:nvPr/>
        </p:nvSpPr>
        <p:spPr>
          <a:xfrm>
            <a:off x="3073401" y="1917700"/>
            <a:ext cx="358775" cy="469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8"/>
          <p:cNvSpPr txBox="1"/>
          <p:nvPr/>
        </p:nvSpPr>
        <p:spPr>
          <a:xfrm>
            <a:off x="3432176" y="1917700"/>
            <a:ext cx="1584325" cy="469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Exponent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8"/>
          <p:cNvSpPr txBox="1"/>
          <p:nvPr/>
        </p:nvSpPr>
        <p:spPr>
          <a:xfrm>
            <a:off x="5018089" y="1917700"/>
            <a:ext cx="3671887" cy="469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8"/>
          <p:cNvSpPr txBox="1"/>
          <p:nvPr/>
        </p:nvSpPr>
        <p:spPr>
          <a:xfrm>
            <a:off x="3360739" y="1196976"/>
            <a:ext cx="1857375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single: 8 bits</a:t>
            </a:r>
            <a:b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double: 11 bits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8"/>
          <p:cNvSpPr txBox="1"/>
          <p:nvPr/>
        </p:nvSpPr>
        <p:spPr>
          <a:xfrm>
            <a:off x="5951539" y="1196976"/>
            <a:ext cx="1857375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single: 23 bits</a:t>
            </a:r>
            <a:b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double: 52 bits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0375" y="2667000"/>
            <a:ext cx="5867400" cy="5461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803106" y="312385"/>
            <a:ext cx="10515600" cy="565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Single Precision (32 bit)</a:t>
            </a:r>
            <a:endParaRPr/>
          </a:p>
        </p:txBody>
      </p:sp>
      <p:sp>
        <p:nvSpPr>
          <p:cNvPr id="172" name="Google Shape;172;p19"/>
          <p:cNvSpPr txBox="1"/>
          <p:nvPr/>
        </p:nvSpPr>
        <p:spPr>
          <a:xfrm>
            <a:off x="1244208" y="1329935"/>
            <a:ext cx="1551861" cy="469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 bit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9"/>
          <p:cNvSpPr txBox="1"/>
          <p:nvPr/>
        </p:nvSpPr>
        <p:spPr>
          <a:xfrm>
            <a:off x="2796069" y="1329935"/>
            <a:ext cx="1584325" cy="469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Exponent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9"/>
          <p:cNvSpPr txBox="1"/>
          <p:nvPr/>
        </p:nvSpPr>
        <p:spPr>
          <a:xfrm>
            <a:off x="4381982" y="1329935"/>
            <a:ext cx="3671887" cy="469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Fraction/ Mantissa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9"/>
          <p:cNvSpPr txBox="1"/>
          <p:nvPr/>
        </p:nvSpPr>
        <p:spPr>
          <a:xfrm>
            <a:off x="3369222" y="1799835"/>
            <a:ext cx="53833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8 bit                            23 bit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9"/>
          <p:cNvSpPr txBox="1"/>
          <p:nvPr/>
        </p:nvSpPr>
        <p:spPr>
          <a:xfrm>
            <a:off x="1689504" y="1799835"/>
            <a:ext cx="8822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 bit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9"/>
          <p:cNvSpPr txBox="1"/>
          <p:nvPr/>
        </p:nvSpPr>
        <p:spPr>
          <a:xfrm>
            <a:off x="8421286" y="991024"/>
            <a:ext cx="3770713" cy="70788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If n = bit length of Exponent Field,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Bias = 2</a:t>
            </a:r>
            <a:r>
              <a:rPr b="0" baseline="3000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(n-1)-</a:t>
            </a: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9"/>
          <p:cNvSpPr txBox="1"/>
          <p:nvPr/>
        </p:nvSpPr>
        <p:spPr>
          <a:xfrm>
            <a:off x="677537" y="4724119"/>
            <a:ext cx="53833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 Single Precision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9"/>
          <p:cNvSpPr txBox="1"/>
          <p:nvPr/>
        </p:nvSpPr>
        <p:spPr>
          <a:xfrm>
            <a:off x="9487437" y="2492889"/>
            <a:ext cx="2224826" cy="455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1.11101 x 2</a:t>
            </a:r>
            <a:r>
              <a:rPr b="1" baseline="30000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35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9"/>
          <p:cNvSpPr txBox="1"/>
          <p:nvPr/>
        </p:nvSpPr>
        <p:spPr>
          <a:xfrm>
            <a:off x="1533910" y="5173687"/>
            <a:ext cx="7547020" cy="369332"/>
          </a:xfrm>
          <a:prstGeom prst="rect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Biased Exponent = Actual Exponent of the Binary number + Bias (127)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9"/>
          <p:cNvSpPr txBox="1"/>
          <p:nvPr/>
        </p:nvSpPr>
        <p:spPr>
          <a:xfrm>
            <a:off x="1666431" y="4317007"/>
            <a:ext cx="683294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For Exponent being 8 bit, Bias = 2</a:t>
            </a:r>
            <a:r>
              <a:rPr b="0" baseline="3000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(8-1)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-1 = 127</a:t>
            </a:r>
            <a:endParaRPr b="0" baseline="30000" i="0" sz="2000" u="none" cap="none" strike="noStrike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2" name="Google Shape;182;p19"/>
          <p:cNvSpPr txBox="1"/>
          <p:nvPr/>
        </p:nvSpPr>
        <p:spPr>
          <a:xfrm>
            <a:off x="3045174" y="960603"/>
            <a:ext cx="9412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(Biased)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9"/>
          <p:cNvSpPr txBox="1"/>
          <p:nvPr/>
        </p:nvSpPr>
        <p:spPr>
          <a:xfrm>
            <a:off x="9487437" y="3695070"/>
            <a:ext cx="2224826" cy="455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1.11101 x 2</a:t>
            </a:r>
            <a:r>
              <a:rPr b="1" baseline="30000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-8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9"/>
          <p:cNvSpPr txBox="1"/>
          <p:nvPr/>
        </p:nvSpPr>
        <p:spPr>
          <a:xfrm>
            <a:off x="1689504" y="3184994"/>
            <a:ext cx="5837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8 bit unsigned binary Range= 0 to 2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8</a:t>
            </a: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– 1 = 0 to 255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9"/>
          <p:cNvSpPr txBox="1"/>
          <p:nvPr/>
        </p:nvSpPr>
        <p:spPr>
          <a:xfrm>
            <a:off x="1666432" y="3592805"/>
            <a:ext cx="683294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Exponents 00000000 and 11111111 reserved, So the Range for Biased Exponent Becomes =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1 - 254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9"/>
          <p:cNvSpPr txBox="1"/>
          <p:nvPr/>
        </p:nvSpPr>
        <p:spPr>
          <a:xfrm>
            <a:off x="9471525" y="2971655"/>
            <a:ext cx="281323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Biased Exponent = 35 + 127 = 162 = 10100010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9"/>
          <p:cNvSpPr txBox="1"/>
          <p:nvPr/>
        </p:nvSpPr>
        <p:spPr>
          <a:xfrm>
            <a:off x="9487436" y="4051740"/>
            <a:ext cx="270456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Biased Exponent = -8 + 127 = 119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=01110111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9"/>
          <p:cNvSpPr txBox="1"/>
          <p:nvPr/>
        </p:nvSpPr>
        <p:spPr>
          <a:xfrm>
            <a:off x="1407156" y="5708035"/>
            <a:ext cx="53833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Range for Exponent = 2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-126</a:t>
            </a: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- 2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127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9"/>
          <p:cNvSpPr txBox="1"/>
          <p:nvPr/>
        </p:nvSpPr>
        <p:spPr>
          <a:xfrm>
            <a:off x="1294772" y="2346925"/>
            <a:ext cx="5383369" cy="342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Sign Bit: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(0 ⇒ Positive, 1 ⇒ Negative)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9"/>
          <p:cNvSpPr txBox="1"/>
          <p:nvPr/>
        </p:nvSpPr>
        <p:spPr>
          <a:xfrm>
            <a:off x="1294771" y="2829674"/>
            <a:ext cx="5383369" cy="342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Exponent</a:t>
            </a:r>
            <a:r>
              <a:rPr b="1" i="0" lang="en-US" sz="20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"/>
          <p:cNvSpPr txBox="1"/>
          <p:nvPr>
            <p:ph type="title"/>
          </p:nvPr>
        </p:nvSpPr>
        <p:spPr>
          <a:xfrm>
            <a:off x="838200" y="365126"/>
            <a:ext cx="10515600" cy="678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196" name="Google Shape;196;p20"/>
          <p:cNvSpPr txBox="1"/>
          <p:nvPr/>
        </p:nvSpPr>
        <p:spPr>
          <a:xfrm>
            <a:off x="773803" y="1134750"/>
            <a:ext cx="1093309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 50.6749 to 32 bit IEEE-754 Floating Point Representation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0"/>
          <p:cNvSpPr txBox="1"/>
          <p:nvPr/>
        </p:nvSpPr>
        <p:spPr>
          <a:xfrm>
            <a:off x="1114990" y="2588404"/>
            <a:ext cx="31928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Binary of 50 = </a:t>
            </a:r>
            <a:r>
              <a:rPr b="0" i="0" lang="en-US" sz="1800" u="none" cap="none" strike="noStrike">
                <a:solidFill>
                  <a:srgbClr val="385623"/>
                </a:solidFill>
                <a:latin typeface="Tahoma"/>
                <a:ea typeface="Tahoma"/>
                <a:cs typeface="Tahoma"/>
                <a:sym typeface="Tahoma"/>
              </a:rPr>
              <a:t>110010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0"/>
          <p:cNvSpPr txBox="1"/>
          <p:nvPr/>
        </p:nvSpPr>
        <p:spPr>
          <a:xfrm>
            <a:off x="1114990" y="3022277"/>
            <a:ext cx="39850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Binary of .6749 = </a:t>
            </a:r>
            <a:r>
              <a:rPr b="0" i="0" lang="en-US" sz="1800" u="none" cap="none" strike="noStrike">
                <a:solidFill>
                  <a:srgbClr val="1E4E79"/>
                </a:solidFill>
                <a:latin typeface="Tahoma"/>
                <a:ea typeface="Tahoma"/>
                <a:cs typeface="Tahoma"/>
                <a:sym typeface="Tahoma"/>
              </a:rPr>
              <a:t>1010110011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0"/>
          <p:cNvSpPr txBox="1"/>
          <p:nvPr/>
        </p:nvSpPr>
        <p:spPr>
          <a:xfrm>
            <a:off x="7056547" y="3064862"/>
            <a:ext cx="644051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 .6749 x 2 = 1.3498 =1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0"/>
          <p:cNvSpPr txBox="1"/>
          <p:nvPr/>
        </p:nvSpPr>
        <p:spPr>
          <a:xfrm>
            <a:off x="7056547" y="3388027"/>
            <a:ext cx="644051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 .3498 x 2 = 0.6996 =0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0"/>
          <p:cNvSpPr txBox="1"/>
          <p:nvPr/>
        </p:nvSpPr>
        <p:spPr>
          <a:xfrm>
            <a:off x="7067278" y="3707854"/>
            <a:ext cx="644051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 .6996 x 2 = 1.3992 =1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0"/>
          <p:cNvSpPr txBox="1"/>
          <p:nvPr/>
        </p:nvSpPr>
        <p:spPr>
          <a:xfrm>
            <a:off x="7080158" y="4029826"/>
            <a:ext cx="644051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 .3992 x 2 = 0.7984 =0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0"/>
          <p:cNvSpPr txBox="1"/>
          <p:nvPr/>
        </p:nvSpPr>
        <p:spPr>
          <a:xfrm>
            <a:off x="7093037" y="4351794"/>
            <a:ext cx="644051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 .7984 x 2 = 1.5968 =1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0"/>
          <p:cNvSpPr txBox="1"/>
          <p:nvPr/>
        </p:nvSpPr>
        <p:spPr>
          <a:xfrm>
            <a:off x="7090889" y="4710258"/>
            <a:ext cx="64405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 .5968 x 2 = 1.1936 =1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0"/>
          <p:cNvSpPr txBox="1"/>
          <p:nvPr/>
        </p:nvSpPr>
        <p:spPr>
          <a:xfrm>
            <a:off x="1114990" y="3480100"/>
            <a:ext cx="49057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Binary of 50.6749 = </a:t>
            </a:r>
            <a:r>
              <a:rPr b="0" i="0" lang="en-US" sz="1800" u="none" cap="none" strike="noStrike">
                <a:solidFill>
                  <a:srgbClr val="385623"/>
                </a:solidFill>
                <a:latin typeface="Tahoma"/>
                <a:ea typeface="Tahoma"/>
                <a:cs typeface="Tahoma"/>
                <a:sym typeface="Tahoma"/>
              </a:rPr>
              <a:t>110010</a:t>
            </a: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r>
              <a:rPr b="0" i="0" lang="en-US" sz="1800" u="none" cap="none" strike="noStrike">
                <a:solidFill>
                  <a:srgbClr val="1E4E79"/>
                </a:solidFill>
                <a:latin typeface="Tahoma"/>
                <a:ea typeface="Tahoma"/>
                <a:cs typeface="Tahoma"/>
                <a:sym typeface="Tahoma"/>
              </a:rPr>
              <a:t>1010110011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0"/>
          <p:cNvSpPr txBox="1"/>
          <p:nvPr/>
        </p:nvSpPr>
        <p:spPr>
          <a:xfrm>
            <a:off x="3182151" y="5301973"/>
            <a:ext cx="23171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1.100101010110011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0"/>
          <p:cNvSpPr txBox="1"/>
          <p:nvPr/>
        </p:nvSpPr>
        <p:spPr>
          <a:xfrm>
            <a:off x="5357607" y="5271195"/>
            <a:ext cx="101743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2</a:t>
            </a:r>
            <a:r>
              <a:rPr b="0" baseline="3000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8" name="Google Shape;208;p20"/>
          <p:cNvCxnSpPr/>
          <p:nvPr/>
        </p:nvCxnSpPr>
        <p:spPr>
          <a:xfrm flipH="1" rot="10800000">
            <a:off x="3519044" y="5636388"/>
            <a:ext cx="1950179" cy="827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9" name="Google Shape;209;p20"/>
          <p:cNvSpPr txBox="1"/>
          <p:nvPr/>
        </p:nvSpPr>
        <p:spPr>
          <a:xfrm>
            <a:off x="4020299" y="5606209"/>
            <a:ext cx="13072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0"/>
          <p:cNvSpPr txBox="1"/>
          <p:nvPr/>
        </p:nvSpPr>
        <p:spPr>
          <a:xfrm>
            <a:off x="773803" y="1725145"/>
            <a:ext cx="811261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Step -1 Convert the Decimal Number To Binary Number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0"/>
          <p:cNvSpPr txBox="1"/>
          <p:nvPr/>
        </p:nvSpPr>
        <p:spPr>
          <a:xfrm>
            <a:off x="1114991" y="2164344"/>
            <a:ext cx="319288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50.67490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2" name="Google Shape;212;p20"/>
          <p:cNvSpPr txBox="1"/>
          <p:nvPr/>
        </p:nvSpPr>
        <p:spPr>
          <a:xfrm>
            <a:off x="7037226" y="2678480"/>
            <a:ext cx="31928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Binary of .6749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0"/>
          <p:cNvSpPr txBox="1"/>
          <p:nvPr/>
        </p:nvSpPr>
        <p:spPr>
          <a:xfrm>
            <a:off x="7791717" y="4993593"/>
            <a:ext cx="243839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                            =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                            =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                           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                           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0"/>
          <p:cNvSpPr txBox="1"/>
          <p:nvPr/>
        </p:nvSpPr>
        <p:spPr>
          <a:xfrm>
            <a:off x="617110" y="4066698"/>
            <a:ext cx="811261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Step -2 Normalize the Binary Number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0"/>
          <p:cNvSpPr txBox="1"/>
          <p:nvPr/>
        </p:nvSpPr>
        <p:spPr>
          <a:xfrm>
            <a:off x="1112843" y="4546901"/>
            <a:ext cx="44250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Binary of 50.6749 = </a:t>
            </a:r>
            <a:r>
              <a:rPr b="0" i="0" lang="en-US" sz="1800" u="none" cap="none" strike="noStrike">
                <a:solidFill>
                  <a:srgbClr val="385623"/>
                </a:solidFill>
                <a:latin typeface="Tahoma"/>
                <a:ea typeface="Tahoma"/>
                <a:cs typeface="Tahoma"/>
                <a:sym typeface="Tahoma"/>
              </a:rPr>
              <a:t>110010</a:t>
            </a: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r>
              <a:rPr b="0" i="0" lang="en-US" sz="1800" u="none" cap="none" strike="noStrike">
                <a:solidFill>
                  <a:srgbClr val="1E4E79"/>
                </a:solidFill>
                <a:latin typeface="Tahoma"/>
                <a:ea typeface="Tahoma"/>
                <a:cs typeface="Tahoma"/>
                <a:sym typeface="Tahoma"/>
              </a:rPr>
              <a:t>1010110011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0"/>
          <p:cNvSpPr txBox="1"/>
          <p:nvPr/>
        </p:nvSpPr>
        <p:spPr>
          <a:xfrm>
            <a:off x="1082359" y="4979292"/>
            <a:ext cx="49057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Normalized Binary Number =</a:t>
            </a:r>
            <a:endParaRPr b="0" i="0" sz="1800" u="none" cap="none" strike="noStrike">
              <a:solidFill>
                <a:srgbClr val="1E4E7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7" name="Google Shape;217;p20"/>
          <p:cNvSpPr txBox="1"/>
          <p:nvPr/>
        </p:nvSpPr>
        <p:spPr>
          <a:xfrm>
            <a:off x="5355460" y="4522074"/>
            <a:ext cx="101743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2</a:t>
            </a:r>
            <a:r>
              <a:rPr b="0" baseline="3000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1"/>
          <p:cNvSpPr txBox="1"/>
          <p:nvPr/>
        </p:nvSpPr>
        <p:spPr>
          <a:xfrm>
            <a:off x="1131185" y="1695887"/>
            <a:ext cx="26680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Exponent = 5</a:t>
            </a:r>
            <a:endParaRPr b="0" baseline="3000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3" name="Google Shape;223;p21"/>
          <p:cNvSpPr txBox="1"/>
          <p:nvPr/>
        </p:nvSpPr>
        <p:spPr>
          <a:xfrm>
            <a:off x="1131185" y="2059265"/>
            <a:ext cx="34408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Biased Exponent = 5+127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1"/>
          <p:cNvSpPr txBox="1"/>
          <p:nvPr/>
        </p:nvSpPr>
        <p:spPr>
          <a:xfrm>
            <a:off x="1083966" y="2420816"/>
            <a:ext cx="5383369" cy="666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baseline="3000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=132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baseline="3000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=10000100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1"/>
          <p:cNvSpPr txBox="1"/>
          <p:nvPr/>
        </p:nvSpPr>
        <p:spPr>
          <a:xfrm>
            <a:off x="721211" y="5098782"/>
            <a:ext cx="1551861" cy="469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 bit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1"/>
          <p:cNvSpPr txBox="1"/>
          <p:nvPr/>
        </p:nvSpPr>
        <p:spPr>
          <a:xfrm>
            <a:off x="2273072" y="5098782"/>
            <a:ext cx="1584325" cy="469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Exponent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1"/>
          <p:cNvSpPr txBox="1"/>
          <p:nvPr/>
        </p:nvSpPr>
        <p:spPr>
          <a:xfrm>
            <a:off x="3858985" y="5098782"/>
            <a:ext cx="3671887" cy="469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Fraction/ Mantissa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1"/>
          <p:cNvSpPr txBox="1"/>
          <p:nvPr/>
        </p:nvSpPr>
        <p:spPr>
          <a:xfrm>
            <a:off x="2846225" y="5568682"/>
            <a:ext cx="53833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8 bit                            23 bit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1"/>
          <p:cNvSpPr txBox="1"/>
          <p:nvPr/>
        </p:nvSpPr>
        <p:spPr>
          <a:xfrm>
            <a:off x="1166507" y="5568682"/>
            <a:ext cx="8822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 bit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1"/>
          <p:cNvSpPr txBox="1"/>
          <p:nvPr/>
        </p:nvSpPr>
        <p:spPr>
          <a:xfrm>
            <a:off x="2522177" y="4729450"/>
            <a:ext cx="9412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(Biased)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1"/>
          <p:cNvSpPr txBox="1"/>
          <p:nvPr/>
        </p:nvSpPr>
        <p:spPr>
          <a:xfrm>
            <a:off x="1179386" y="5924279"/>
            <a:ext cx="7395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1"/>
          <p:cNvSpPr txBox="1"/>
          <p:nvPr/>
        </p:nvSpPr>
        <p:spPr>
          <a:xfrm>
            <a:off x="2285950" y="5914154"/>
            <a:ext cx="13072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10000100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1"/>
          <p:cNvSpPr txBox="1"/>
          <p:nvPr/>
        </p:nvSpPr>
        <p:spPr>
          <a:xfrm>
            <a:off x="3960203" y="5909714"/>
            <a:ext cx="22087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100101010110011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1"/>
          <p:cNvSpPr txBox="1"/>
          <p:nvPr/>
        </p:nvSpPr>
        <p:spPr>
          <a:xfrm>
            <a:off x="5841101" y="5909714"/>
            <a:ext cx="22087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00000000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1"/>
          <p:cNvSpPr txBox="1"/>
          <p:nvPr/>
        </p:nvSpPr>
        <p:spPr>
          <a:xfrm>
            <a:off x="811901" y="729261"/>
            <a:ext cx="49057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Normalized Binary Number =</a:t>
            </a:r>
            <a:endParaRPr b="0" i="0" sz="1800" u="none" cap="none" strike="noStrike">
              <a:solidFill>
                <a:srgbClr val="1E4E7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6" name="Google Shape;236;p21"/>
          <p:cNvSpPr txBox="1"/>
          <p:nvPr/>
        </p:nvSpPr>
        <p:spPr>
          <a:xfrm>
            <a:off x="3851852" y="742847"/>
            <a:ext cx="23171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1.100101010110011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1"/>
          <p:cNvSpPr txBox="1"/>
          <p:nvPr/>
        </p:nvSpPr>
        <p:spPr>
          <a:xfrm>
            <a:off x="6027308" y="712069"/>
            <a:ext cx="101743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2</a:t>
            </a:r>
            <a:r>
              <a:rPr b="0" baseline="3000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1"/>
          <p:cNvSpPr txBox="1"/>
          <p:nvPr/>
        </p:nvSpPr>
        <p:spPr>
          <a:xfrm>
            <a:off x="475442" y="1234879"/>
            <a:ext cx="811261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Step -3 Find Out The Biased Exponent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1"/>
          <p:cNvSpPr txBox="1"/>
          <p:nvPr/>
        </p:nvSpPr>
        <p:spPr>
          <a:xfrm>
            <a:off x="410817" y="3157145"/>
            <a:ext cx="811261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Step -3 Find Out Sign Bit and Fraction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1"/>
          <p:cNvSpPr txBox="1"/>
          <p:nvPr/>
        </p:nvSpPr>
        <p:spPr>
          <a:xfrm>
            <a:off x="374555" y="27168"/>
            <a:ext cx="1093309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 50.6749 to 32 bit IEEE-754 Floating Point Representation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1"/>
          <p:cNvSpPr txBox="1"/>
          <p:nvPr/>
        </p:nvSpPr>
        <p:spPr>
          <a:xfrm>
            <a:off x="1107576" y="3420388"/>
            <a:ext cx="26680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Sign Bit = 0</a:t>
            </a:r>
            <a:endParaRPr b="0" baseline="3000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2" name="Google Shape;242;p21"/>
          <p:cNvSpPr txBox="1"/>
          <p:nvPr/>
        </p:nvSpPr>
        <p:spPr>
          <a:xfrm>
            <a:off x="1107575" y="3820498"/>
            <a:ext cx="11654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Fraction=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1"/>
          <p:cNvSpPr txBox="1"/>
          <p:nvPr/>
        </p:nvSpPr>
        <p:spPr>
          <a:xfrm>
            <a:off x="2116379" y="3817676"/>
            <a:ext cx="22087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100101010110011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1"/>
          <p:cNvSpPr txBox="1"/>
          <p:nvPr/>
        </p:nvSpPr>
        <p:spPr>
          <a:xfrm>
            <a:off x="4058942" y="3830555"/>
            <a:ext cx="22087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00000000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1"/>
          <p:cNvSpPr txBox="1"/>
          <p:nvPr/>
        </p:nvSpPr>
        <p:spPr>
          <a:xfrm>
            <a:off x="638574" y="4308633"/>
            <a:ext cx="811261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Step -4 IEEE-754 Floating Point Representation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1"/>
          <p:cNvSpPr txBox="1"/>
          <p:nvPr/>
        </p:nvSpPr>
        <p:spPr>
          <a:xfrm>
            <a:off x="6747985" y="2832861"/>
            <a:ext cx="811261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IEEE-754 Floating Point Representation of 50.6749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1"/>
          <p:cNvSpPr txBox="1"/>
          <p:nvPr/>
        </p:nvSpPr>
        <p:spPr>
          <a:xfrm>
            <a:off x="6747985" y="3278770"/>
            <a:ext cx="50331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01000010010010101011001100000000</a:t>
            </a:r>
            <a:endParaRPr b="0" baseline="3000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8" name="Google Shape;248;p21"/>
          <p:cNvSpPr txBox="1"/>
          <p:nvPr/>
        </p:nvSpPr>
        <p:spPr>
          <a:xfrm>
            <a:off x="6747985" y="3723578"/>
            <a:ext cx="50331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 0100 0010 0100 1010 1011 0011 0000 0000</a:t>
            </a:r>
            <a:endParaRPr b="0" baseline="3000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9" name="Google Shape;249;p21"/>
          <p:cNvSpPr txBox="1"/>
          <p:nvPr/>
        </p:nvSpPr>
        <p:spPr>
          <a:xfrm>
            <a:off x="6794368" y="4114514"/>
            <a:ext cx="503319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 </a:t>
            </a:r>
            <a:r>
              <a:rPr b="1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0x424AB300</a:t>
            </a:r>
            <a:endParaRPr b="1" baseline="3000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