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Tahoma"/>
      <p:regular r:id="rId33"/>
      <p:bold r:id="rId34"/>
    </p:embeddedFont>
    <p:embeddedFont>
      <p:font typeface="Oi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725141-2DD4-4B96-9FAF-5889C545396F}">
  <a:tblStyle styleId="{D8725141-2DD4-4B96-9FAF-5889C54539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i-regular.fnt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Adelaide, School of Computer Science</a:t>
            </a:r>
            <a:endParaRPr/>
          </a:p>
        </p:txBody>
      </p:sp>
      <p:sp>
        <p:nvSpPr>
          <p:cNvPr id="323" name="Google Shape;323;p1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November 2021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— Instructions: Language of the Computer</a:t>
            </a:r>
            <a:endParaRPr/>
          </a:p>
        </p:txBody>
      </p:sp>
      <p:sp>
        <p:nvSpPr>
          <p:cNvPr id="325" name="Google Shape;32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92" name="Google Shape;92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93" name="Google Shape;93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580" name="Google Shape;580;p2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581" name="Google Shape;581;p2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582" name="Google Shape;58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2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07" name="Google Shape;107;p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108" name="Google Shape;108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Morgan Kaufmann Publishers</a:t>
            </a:r>
            <a:endParaRPr/>
          </a:p>
        </p:txBody>
      </p:sp>
      <p:sp>
        <p:nvSpPr>
          <p:cNvPr id="152" name="Google Shape;152;p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 November, 2021</a:t>
            </a:r>
            <a:endParaRPr/>
          </a:p>
        </p:txBody>
      </p:sp>
      <p:sp>
        <p:nvSpPr>
          <p:cNvPr id="153" name="Google Shape;153;p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3 — Arithmetic for Computers</a:t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Floating Point Representation – Chap 3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4185920"/>
            <a:ext cx="9144000" cy="107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Prepared By Fairoz Nower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803106" y="312385"/>
            <a:ext cx="10515600" cy="56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Double Precision (64 bit)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244208" y="1329935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2796069" y="1329935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381982" y="1329935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369222" y="1799835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 bit                            52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1689504" y="1799835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421286" y="991024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677537" y="4724119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Double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533910" y="5173687"/>
            <a:ext cx="7547020" cy="36933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Actual Exponent of the Binary number + Bias (1023)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666431" y="4317007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11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(11-1)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1023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3045174" y="960603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1689504" y="3184994"/>
            <a:ext cx="5837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 bit unsigned binary Range= 0 to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1666432" y="3592805"/>
            <a:ext cx="68329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Exponents 00000000 and 11111111 reserved, So the Range for Biased Exponent Becomes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1 - 2046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1294772" y="2346925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Sign Bit: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⇒ Positive, 1 ⇒ Negative)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294771" y="2829674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/>
        </p:nvSpPr>
        <p:spPr>
          <a:xfrm>
            <a:off x="1841673" y="1363910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3393534" y="136391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4979447" y="136391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966687" y="1833810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bit                            7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2286969" y="1833810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3642639" y="99457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567741" y="344741"/>
            <a:ext cx="109330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-0.232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 bit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IEEE-754 Floating Point Representation,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Exponent is 4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1215136" y="2321771"/>
            <a:ext cx="3619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0.232 = 0.00111011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1206219" y="2794916"/>
            <a:ext cx="3627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of 0.232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4677023" y="2770459"/>
            <a:ext cx="1133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1.11011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5718219" y="2761814"/>
            <a:ext cx="864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7688029" y="3371020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1260550" y="3281690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4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(4-1)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7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1276958" y="367046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 = -3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1276957" y="4033841"/>
            <a:ext cx="3997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-3+7 =4 = 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1283585" y="4710757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Bit = 1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1283584" y="5074135"/>
            <a:ext cx="3997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Fraction= 1101100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1331922" y="5795148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1 0100 1101100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 txBox="1"/>
          <p:nvPr/>
        </p:nvSpPr>
        <p:spPr>
          <a:xfrm>
            <a:off x="1329966" y="6086200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1010 0110 1100 = 0xA6C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154313" y="304119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Exponent:</a:t>
            </a:r>
            <a:endParaRPr b="0" baseline="3000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154313" y="4363289"/>
            <a:ext cx="2668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Sign Bit and Fraction: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139541" y="5417771"/>
            <a:ext cx="3973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Floating Point Representation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/>
        </p:nvSpPr>
        <p:spPr>
          <a:xfrm>
            <a:off x="1841673" y="1363910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393534" y="136391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4979447" y="136391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966687" y="1833810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bit                            9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2286969" y="1833810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642639" y="99457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567741" y="344741"/>
            <a:ext cx="109330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1.232x10^2 to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 bit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IEEE-754 Floating Point Representation,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Exponent is 5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1215136" y="2321771"/>
            <a:ext cx="5166004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1.232x10^2 = 123.2 = 1111011.0011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1206219" y="2794916"/>
            <a:ext cx="3627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of 123.2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4677023" y="2770459"/>
            <a:ext cx="20051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1.1110110011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6393466" y="2761814"/>
            <a:ext cx="864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688029" y="3371020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1260550" y="3281690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3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(5-1)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15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1276958" y="367046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 = 6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1276957" y="4033841"/>
            <a:ext cx="5116509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6+15 = 21 = 10101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1283585" y="4710757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Bit = 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1283584" y="5074135"/>
            <a:ext cx="3997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Fraction= 111011001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1331922" y="5795148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0 10101 111011001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329966" y="6086200"/>
            <a:ext cx="4388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10101 1110110010 = 57B2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54313" y="3041193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Exponent:</a:t>
            </a:r>
            <a:endParaRPr b="0" baseline="3000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54313" y="4363289"/>
            <a:ext cx="2668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Sign Bit and Fraction: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39541" y="5417771"/>
            <a:ext cx="39737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Floating Point Representation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838200" y="365126"/>
            <a:ext cx="10515600" cy="760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Hexadecimal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2208214" y="1125539"/>
            <a:ext cx="8270875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16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Compact representation of bit strings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 bits per hex digit</a:t>
            </a:r>
            <a:endParaRPr/>
          </a:p>
        </p:txBody>
      </p:sp>
      <p:graphicFrame>
        <p:nvGraphicFramePr>
          <p:cNvPr id="331" name="Google Shape;331;p25"/>
          <p:cNvGraphicFramePr/>
          <p:nvPr/>
        </p:nvGraphicFramePr>
        <p:xfrm>
          <a:off x="2640014" y="285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{D8725141-2DD4-4B96-9FAF-5889C545396F}</a:tableStyleId>
              </a:tblPr>
              <a:tblGrid>
                <a:gridCol w="647700"/>
                <a:gridCol w="1135050"/>
                <a:gridCol w="665175"/>
                <a:gridCol w="1116000"/>
                <a:gridCol w="684225"/>
                <a:gridCol w="1098550"/>
                <a:gridCol w="630225"/>
                <a:gridCol w="11509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25"/>
          <p:cNvSpPr/>
          <p:nvPr/>
        </p:nvSpPr>
        <p:spPr>
          <a:xfrm>
            <a:off x="2135189" y="4940301"/>
            <a:ext cx="827087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eca8 6420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1110 1100 1010 1000 0110 0100 0010 0000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838200" y="365125"/>
            <a:ext cx="10515600" cy="716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(Single Precision) to Decimal</a:t>
            </a:r>
            <a:endParaRPr/>
          </a:p>
        </p:txBody>
      </p:sp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621920" y="1109701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0xF2400240 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1221345" y="1997353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1111 0010 0100 0000 0000 0010 0100 0000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1221345" y="270689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1 11100100 10000000000001001000000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5309830" y="1222428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6861691" y="1222428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8447604" y="1222428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7434844" y="1692328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5755126" y="1692328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7110796" y="906104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1236372" y="3393677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=11100100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236372" y="3732823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(Decimal)=228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1221345" y="4065529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228 - 127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228859" y="436610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1221345" y="468121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0.10000000000001001000000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1221345" y="5010608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1221345" y="5319432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0.5000343323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675" y="5194851"/>
            <a:ext cx="5775255" cy="394576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</p:pic>
      <p:sp>
        <p:nvSpPr>
          <p:cNvPr id="355" name="Google Shape;355;p26"/>
          <p:cNvSpPr txBox="1"/>
          <p:nvPr/>
        </p:nvSpPr>
        <p:spPr>
          <a:xfrm>
            <a:off x="7965067" y="5589427"/>
            <a:ext cx="715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8446016" y="5618819"/>
            <a:ext cx="2987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      (1+0.5000343323)    x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11137520" y="5669140"/>
            <a:ext cx="2492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7947338" y="5974165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- 1.5000343223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965067" y="6318986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- 3.803038843 x 10</a:t>
            </a:r>
            <a:r>
              <a:rPr b="1" baseline="30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489398" y="6024752"/>
            <a:ext cx="3698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 5 decimal point with Rounding= 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489398" y="6358741"/>
            <a:ext cx="5606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 5 decimal point without Rounding= - 3.803033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838200" y="1605989"/>
            <a:ext cx="4470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Hexadecimal to 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838200" y="2395834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Set the Binary Number as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26"/>
          <p:cNvCxnSpPr/>
          <p:nvPr/>
        </p:nvCxnSpPr>
        <p:spPr>
          <a:xfrm>
            <a:off x="1497496" y="3024152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26"/>
          <p:cNvCxnSpPr/>
          <p:nvPr/>
        </p:nvCxnSpPr>
        <p:spPr>
          <a:xfrm>
            <a:off x="2568670" y="3024152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26"/>
          <p:cNvSpPr txBox="1"/>
          <p:nvPr/>
        </p:nvSpPr>
        <p:spPr>
          <a:xfrm>
            <a:off x="4635321" y="4050518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768513" y="3051833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4028224" y="6035253"/>
            <a:ext cx="1888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- 3.803034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838200" y="1403595"/>
            <a:ext cx="112037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Consider the value 63.7813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a) Let’s assume you have a 21-bit register having 6-bit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49FC8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b) Let’s assume you have a 12-bit register having 4-bit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67F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3092800" y="257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900"/>
              <a:t>Floating Point Arithmetic</a:t>
            </a:r>
            <a:endParaRPr sz="4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Addition/ Subtraction</a:t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35.23142 + 0.00053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1181685" y="2160074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35.23142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5019823" y="2095725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0.00053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1181686" y="2727371"/>
            <a:ext cx="24196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100011.0011101111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5019823" y="2654687"/>
            <a:ext cx="2675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0.000000000010001011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1181685" y="3426225"/>
            <a:ext cx="2604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1.000110011101111x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999054" y="3331555"/>
            <a:ext cx="2675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1.0001011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9092753" y="3050536"/>
            <a:ext cx="2675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Rule: Match the Lower Exponent with the Higher Exponent</a:t>
            </a:r>
            <a:endParaRPr b="0" baseline="3000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5003410" y="4018832"/>
            <a:ext cx="36763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0.00000000000000010001011x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1181686" y="4815210"/>
            <a:ext cx="921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2000961" y="4815210"/>
            <a:ext cx="260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(1.000110011101111x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467497" y="4798949"/>
            <a:ext cx="3933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(0.00000000000000010001011x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1645920" y="5237065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(1.000110011101111 + 0.00000000000000010001011)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1641564" y="561153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1.00011001110111110001011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1650271" y="5972944"/>
            <a:ext cx="3627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100011.001110111110001011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1657974" y="6372813"/>
            <a:ext cx="3627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35.2342224121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(Decimal)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Multiplication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5.234 x (-0.003)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1181685" y="2160074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5.234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019823" y="2095725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0.003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1181686" y="2727371"/>
            <a:ext cx="24196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101.0011101111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5019823" y="2654687"/>
            <a:ext cx="288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0.0000000011000100101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1181685" y="3426225"/>
            <a:ext cx="2604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1.010011101111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4999054" y="3331555"/>
            <a:ext cx="2675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1.1000100101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1181686" y="4096752"/>
            <a:ext cx="921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x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2000960" y="4096752"/>
            <a:ext cx="2871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(1.010011101111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2 )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4283750" y="4079981"/>
            <a:ext cx="3933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(1.1000100101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-9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1645920" y="4518607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(1.010011101111 x 1.1000100101)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(2+(-9))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1654627" y="484082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(1.010011101111 x 1.1000100101)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(-7)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1665358" y="5173532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- 10.000000101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(-7)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 txBox="1"/>
          <p:nvPr/>
        </p:nvSpPr>
        <p:spPr>
          <a:xfrm>
            <a:off x="1688968" y="5441843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- 0.0000010000000101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1686820" y="5761670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- 0.0157012939 (Decimal)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427" name="Google Shape;427;p31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51500000 – BA10A000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992281" y="1864892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51500000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0101 0001 0101 0000 0000 0000 0000 0000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1049725" y="2907756"/>
            <a:ext cx="471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0 10100010 10100000000000000000000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1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31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31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10100010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162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162 - 127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35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1075572" y="5012519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 10100000000000000000000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1011087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10100000000000000000000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7124048" y="5941387"/>
            <a:ext cx="247245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*Sign bit = 0 (Positive)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Representation for non-integral numbers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Including very small and very large numbers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Like scientific notation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–2.34 × 10</a:t>
            </a:r>
            <a:r>
              <a:rPr baseline="30000" lang="en-US"/>
              <a:t>56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+0.002 × 10</a:t>
            </a:r>
            <a:r>
              <a:rPr baseline="30000" lang="en-US"/>
              <a:t>–4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+987.02 × 10</a:t>
            </a:r>
            <a:r>
              <a:rPr baseline="30000" lang="en-US"/>
              <a:t>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binary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±1.</a:t>
            </a:r>
            <a:r>
              <a:rPr i="1" lang="en-US"/>
              <a:t>xxxxxxx</a:t>
            </a:r>
            <a:r>
              <a:rPr baseline="-25000" lang="en-US"/>
              <a:t>2</a:t>
            </a:r>
            <a:r>
              <a:rPr lang="en-US"/>
              <a:t> × 2</a:t>
            </a:r>
            <a:r>
              <a:rPr baseline="30000" i="1" lang="en-US"/>
              <a:t>yyyy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 </a:t>
            </a:r>
            <a:r>
              <a:rPr lang="en-US">
                <a:latin typeface="Oi"/>
                <a:ea typeface="Oi"/>
                <a:cs typeface="Oi"/>
                <a:sym typeface="Oi"/>
              </a:rPr>
              <a:t>float</a:t>
            </a:r>
            <a:r>
              <a:rPr lang="en-US"/>
              <a:t> and </a:t>
            </a:r>
            <a:r>
              <a:rPr lang="en-US">
                <a:latin typeface="Oi"/>
                <a:ea typeface="Oi"/>
                <a:cs typeface="Oi"/>
                <a:sym typeface="Oi"/>
              </a:rPr>
              <a:t>double</a:t>
            </a:r>
            <a:r>
              <a:rPr lang="en-US"/>
              <a:t> in C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743701" y="2924175"/>
            <a:ext cx="1508125" cy="401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061" y="34150"/>
                </a:moveTo>
                <a:lnTo>
                  <a:pt x="-109261" y="341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175500" y="3573464"/>
            <a:ext cx="1944688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700" y="34150"/>
                </a:moveTo>
                <a:lnTo>
                  <a:pt x="-104717" y="-284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normalized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 flipH="1">
            <a:off x="5591175" y="3790950"/>
            <a:ext cx="1512888" cy="2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 rot="5400000">
            <a:off x="9518290" y="859909"/>
            <a:ext cx="193270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§3.5 Floating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51500000 – BA10A000</a:t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988501" y="1865008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BA10A000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1011 1010 0001 0000 1010 0000 0000 0000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1049725" y="2907756"/>
            <a:ext cx="471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1 01110100  00100001010000000000000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32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32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8" name="Google Shape;468;p32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01110100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116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-11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1075572" y="5012519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 00100001010000000000000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996296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- 1.00100001010000000000000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7124048" y="5941387"/>
            <a:ext cx="247245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*Sign bit = 1 (Negative)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Addition/ Subtraction</a:t>
            </a:r>
            <a:endParaRPr/>
          </a:p>
        </p:txBody>
      </p:sp>
      <p:sp>
        <p:nvSpPr>
          <p:cNvPr id="483" name="Google Shape;483;p33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51500000 – BA10A000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1181685" y="2160074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51500000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5285097" y="2134120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BA10A000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975191" y="2540081"/>
            <a:ext cx="38173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10100000000000000000000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5277394" y="2557083"/>
            <a:ext cx="3712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9320952" y="1386501"/>
            <a:ext cx="2675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Rule: Match the Lower Exponent with the Higher Exponent</a:t>
            </a:r>
            <a:endParaRPr b="0" baseline="3000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3"/>
          <p:cNvSpPr txBox="1"/>
          <p:nvPr/>
        </p:nvSpPr>
        <p:spPr>
          <a:xfrm>
            <a:off x="1181685" y="4130636"/>
            <a:ext cx="1755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– (-Y)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3"/>
          <p:cNvSpPr txBox="1"/>
          <p:nvPr/>
        </p:nvSpPr>
        <p:spPr>
          <a:xfrm>
            <a:off x="787475" y="4802802"/>
            <a:ext cx="4489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(1. 10100000000000000000000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4528120" y="4798637"/>
            <a:ext cx="7468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(0.[45 0s..] 100100001010000000000000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1645920" y="5237065"/>
            <a:ext cx="908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(1. 10100000000000000000000 + 0.[45 0s..] 100100001010000000000000 )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1641564" y="561153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1.101[42 0s..] 100100001010000000000000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277394" y="3302104"/>
            <a:ext cx="4770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0.[45 0s..] 100100001010000000000000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500" name="Google Shape;500;p34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7ACD0000 + 5BCA0000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992281" y="1864892"/>
            <a:ext cx="24196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7ACD0000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4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0111 1010 1100 1101 0000 0000 0000 0000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4"/>
          <p:cNvSpPr txBox="1"/>
          <p:nvPr/>
        </p:nvSpPr>
        <p:spPr>
          <a:xfrm>
            <a:off x="1049725" y="2907756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0 11110101  10011010000000000000000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4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34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34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34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11110101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4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245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245 - 127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4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118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4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1075572" y="5012519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0.10011010000000000000000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 txBox="1"/>
          <p:nvPr/>
        </p:nvSpPr>
        <p:spPr>
          <a:xfrm>
            <a:off x="1011087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 1. 10011010000000000000000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4"/>
          <p:cNvSpPr txBox="1"/>
          <p:nvPr/>
        </p:nvSpPr>
        <p:spPr>
          <a:xfrm>
            <a:off x="7124048" y="5941387"/>
            <a:ext cx="2472459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*Sign bit = 0 (Positive)</a:t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type="title"/>
          </p:nvPr>
        </p:nvSpPr>
        <p:spPr>
          <a:xfrm>
            <a:off x="651063" y="7277"/>
            <a:ext cx="10515600" cy="92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Arithmetic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884167" y="1148593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7ACD0000 + 5BCA0000</a:t>
            </a:r>
            <a:endParaRPr/>
          </a:p>
        </p:txBody>
      </p:sp>
      <p:sp>
        <p:nvSpPr>
          <p:cNvPr id="529" name="Google Shape;529;p35"/>
          <p:cNvSpPr txBox="1"/>
          <p:nvPr/>
        </p:nvSpPr>
        <p:spPr>
          <a:xfrm>
            <a:off x="988501" y="1865008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5BCA0000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5"/>
          <p:cNvSpPr txBox="1"/>
          <p:nvPr/>
        </p:nvSpPr>
        <p:spPr>
          <a:xfrm>
            <a:off x="988502" y="2289490"/>
            <a:ext cx="47168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0101 1011 1100 1010 0000 0000 0000 0000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>
            <a:off x="1049725" y="2907756"/>
            <a:ext cx="471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0 10110111 10010100000000000000000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5"/>
          <p:cNvSpPr txBox="1"/>
          <p:nvPr/>
        </p:nvSpPr>
        <p:spPr>
          <a:xfrm>
            <a:off x="5367158" y="2525193"/>
            <a:ext cx="1083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 bit]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5323082" y="124893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6874943" y="124893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8460856" y="124893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7448096" y="171883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5768378" y="171883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7124048" y="9326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35"/>
          <p:cNvCxnSpPr/>
          <p:nvPr/>
        </p:nvCxnSpPr>
        <p:spPr>
          <a:xfrm>
            <a:off x="1484617" y="3205950"/>
            <a:ext cx="8613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35"/>
          <p:cNvCxnSpPr/>
          <p:nvPr/>
        </p:nvCxnSpPr>
        <p:spPr>
          <a:xfrm>
            <a:off x="2555791" y="3205950"/>
            <a:ext cx="2504661" cy="0"/>
          </a:xfrm>
          <a:prstGeom prst="straightConnector1">
            <a:avLst/>
          </a:prstGeom>
          <a:noFill/>
          <a:ln cap="flat" cmpd="sng" w="9525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1" name="Google Shape;541;p35"/>
          <p:cNvSpPr txBox="1"/>
          <p:nvPr/>
        </p:nvSpPr>
        <p:spPr>
          <a:xfrm>
            <a:off x="1011087" y="3685224"/>
            <a:ext cx="354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10110111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5"/>
          <p:cNvSpPr txBox="1"/>
          <p:nvPr/>
        </p:nvSpPr>
        <p:spPr>
          <a:xfrm>
            <a:off x="1011087" y="4024369"/>
            <a:ext cx="3940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(Decimal)= 183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4333715" y="4010156"/>
            <a:ext cx="68329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16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4" name="Google Shape;544;p35"/>
          <p:cNvSpPr txBox="1"/>
          <p:nvPr/>
        </p:nvSpPr>
        <p:spPr>
          <a:xfrm>
            <a:off x="543228" y="3343380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Exponent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5"/>
          <p:cNvSpPr txBox="1"/>
          <p:nvPr/>
        </p:nvSpPr>
        <p:spPr>
          <a:xfrm>
            <a:off x="1049069" y="4357075"/>
            <a:ext cx="3955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 (Decimal)=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183 - 127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5"/>
          <p:cNvSpPr txBox="1"/>
          <p:nvPr/>
        </p:nvSpPr>
        <p:spPr>
          <a:xfrm>
            <a:off x="1056583" y="4657651"/>
            <a:ext cx="681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56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5"/>
          <p:cNvSpPr txBox="1"/>
          <p:nvPr/>
        </p:nvSpPr>
        <p:spPr>
          <a:xfrm>
            <a:off x="1016261" y="5497275"/>
            <a:ext cx="7871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1.Franction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(Exponent)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 txBox="1"/>
          <p:nvPr/>
        </p:nvSpPr>
        <p:spPr>
          <a:xfrm>
            <a:off x="1075572" y="5012519"/>
            <a:ext cx="68129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 10010100000000000000000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5"/>
          <p:cNvSpPr txBox="1"/>
          <p:nvPr/>
        </p:nvSpPr>
        <p:spPr>
          <a:xfrm>
            <a:off x="996296" y="5941387"/>
            <a:ext cx="7871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 1. 10010100000000000000000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Addition/ Subtraction</a:t>
            </a:r>
            <a:endParaRPr/>
          </a:p>
        </p:txBody>
      </p:sp>
      <p:sp>
        <p:nvSpPr>
          <p:cNvPr id="555" name="Google Shape;555;p36"/>
          <p:cNvSpPr txBox="1"/>
          <p:nvPr>
            <p:ph idx="1" type="body"/>
          </p:nvPr>
        </p:nvSpPr>
        <p:spPr>
          <a:xfrm>
            <a:off x="1077351" y="1586474"/>
            <a:ext cx="10515600" cy="46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7ACD0000 + 5BCA0000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 txBox="1"/>
          <p:nvPr/>
        </p:nvSpPr>
        <p:spPr>
          <a:xfrm>
            <a:off x="1181685" y="2160074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51500000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6"/>
          <p:cNvSpPr txBox="1"/>
          <p:nvPr/>
        </p:nvSpPr>
        <p:spPr>
          <a:xfrm>
            <a:off x="5285097" y="2134120"/>
            <a:ext cx="24196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3A10A000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975191" y="2540081"/>
            <a:ext cx="38173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10011010000000000000000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5277394" y="2557083"/>
            <a:ext cx="37120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10010100000000000000000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9320952" y="1386501"/>
            <a:ext cx="26752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Rule: Match the Lower Exponent with the Higher Exponent</a:t>
            </a:r>
            <a:endParaRPr b="0" baseline="3000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6"/>
          <p:cNvSpPr txBox="1"/>
          <p:nvPr/>
        </p:nvSpPr>
        <p:spPr>
          <a:xfrm>
            <a:off x="1128339" y="4401005"/>
            <a:ext cx="1755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+ Y =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6"/>
          <p:cNvSpPr txBox="1"/>
          <p:nvPr/>
        </p:nvSpPr>
        <p:spPr>
          <a:xfrm>
            <a:off x="787475" y="4802802"/>
            <a:ext cx="448991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10011010000000000000000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6"/>
          <p:cNvSpPr txBox="1"/>
          <p:nvPr/>
        </p:nvSpPr>
        <p:spPr>
          <a:xfrm>
            <a:off x="4528120" y="4798637"/>
            <a:ext cx="746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+0.[61 0s..] 100100001010000000000000 x 2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6"/>
          <p:cNvSpPr txBox="1"/>
          <p:nvPr/>
        </p:nvSpPr>
        <p:spPr>
          <a:xfrm>
            <a:off x="1645920" y="5237065"/>
            <a:ext cx="908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1. 10011010000000000000000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0.[61 0s..] 100100001010000000000000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6"/>
          <p:cNvSpPr txBox="1"/>
          <p:nvPr/>
        </p:nvSpPr>
        <p:spPr>
          <a:xfrm>
            <a:off x="1641564" y="5611536"/>
            <a:ext cx="7451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1.1001101[54 0s..]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00100001010000000000000 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6"/>
          <p:cNvSpPr txBox="1"/>
          <p:nvPr/>
        </p:nvSpPr>
        <p:spPr>
          <a:xfrm>
            <a:off x="5277394" y="3302104"/>
            <a:ext cx="47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(Binary Normalized)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0.[61 0s..]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10010100000000000000000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118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933" y="341304"/>
            <a:ext cx="9948424" cy="617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577" name="Google Shape;577;p38"/>
          <p:cNvSpPr txBox="1"/>
          <p:nvPr>
            <p:ph idx="1" type="body"/>
          </p:nvPr>
        </p:nvSpPr>
        <p:spPr>
          <a:xfrm>
            <a:off x="838200" y="1403595"/>
            <a:ext cx="1120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Consider the value 63.7813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a) Let’s assume you have a 21-bit register having 6-bit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form.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49FC8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b) Let’s assume you have a 12-bit register having 4-bit for exponent. Now convert this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value using IEEE floating-point representation. Also, convert this into hexadecimal form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67F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c) Suppose X= -9.435 and Y= 15.129, perform X*Y using IEEE floating-point representation.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Ans: -142.719955... (Decimal)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MIPS Division</a:t>
            </a:r>
            <a:endParaRPr/>
          </a:p>
        </p:txBody>
      </p:sp>
      <p:sp>
        <p:nvSpPr>
          <p:cNvPr id="588" name="Google Shape;588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HI/LO registers for result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HI: 32-bit remainder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LO: 32-bit quotient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div rs, rt  /  divu rs, 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overflow or divide-by-0 checking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must perform checks if required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mfhi, mflo to access result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Floating Point Standard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 by IEEE Std 754-1985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in response to divergence of representations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Portability issues for scientific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almost universally adopted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representations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Single precision (32-bit)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Double precision (64-bit)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838200" y="365125"/>
            <a:ext cx="10515600" cy="75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Normalized Number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48047" y="1135344"/>
            <a:ext cx="10515600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Only One and Non-Zero number before .(decimal point)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969762" y="1772802"/>
            <a:ext cx="1892121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72873" y="1760852"/>
            <a:ext cx="1892121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48047" y="4760429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1011.1101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935310" y="2422541"/>
            <a:ext cx="219048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1.0964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33+2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935310" y="2800451"/>
            <a:ext cx="219048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1.0964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573811" y="2480768"/>
            <a:ext cx="4132895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times we left shift the (.), will be added with the exponent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29895" y="3451109"/>
            <a:ext cx="1982274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0.675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935310" y="3405298"/>
            <a:ext cx="219048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6.75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573811" y="3405297"/>
            <a:ext cx="4343912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times we right shift the (.), will be subtracted from the exponent</a:t>
            </a:r>
            <a:endParaRPr b="0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95618" y="2475488"/>
            <a:ext cx="1982274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109.64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024389" y="4729213"/>
            <a:ext cx="2224826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33+3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12073" y="5350574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017949" y="5328857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18564" y="4041660"/>
            <a:ext cx="10515600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and Non-Zero number before .(binary point)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242775" y="4696114"/>
            <a:ext cx="2224826" cy="62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=1.011101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322706" y="5298376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=1.11101 x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2752517" y="2032984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2778308" y="2635550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2719693" y="3603876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832233" y="4912173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2843955" y="5528807"/>
            <a:ext cx="26543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9035602" y="4610754"/>
            <a:ext cx="22280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Binary the Base is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Decimal to Floating Point Conversion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Convert the Decimal Number into Binary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Normalize the Binary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Find out the Biased Exponent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Find out Sign bit and Fraction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5: Write the Sign bit, Biased Exponent and Fraction in IEEE-754 Floating Point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 — </a:t>
            </a: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38200" y="365125"/>
            <a:ext cx="10515600" cy="831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IEEE Floating-Point Format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2208214" y="3573464"/>
            <a:ext cx="8270875" cy="26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S: sign bit (0 ⇒ non-negative, 1 ⇒ negative)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Normalize significand: 1.0 ≤ |significand| &lt; 2.0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Always has a leading pre-binary-point 1 bit, so no need to represent it explicitly (hidden bit)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Significand is Fraction with the “1.” restored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Exponent: excess representation: actual exponent + Bias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Ensures exponent is unsigned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Single: Bias = 127; Double: Bias = 1203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073401" y="1917700"/>
            <a:ext cx="35877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432176" y="1917700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018089" y="1917700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360739" y="1196976"/>
            <a:ext cx="1857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8 bits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11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951539" y="1196976"/>
            <a:ext cx="18573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single: 23 bits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double: 52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375" y="2667000"/>
            <a:ext cx="5867400" cy="546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03106" y="312385"/>
            <a:ext cx="10515600" cy="565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Single Precision (32 bit)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244208" y="1329935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796069" y="1329935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381982" y="1329935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369222" y="1799835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689504" y="1799835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8421286" y="991024"/>
            <a:ext cx="3770713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 = bit length of Exponent Field,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(n-1)-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77537" y="4724119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Single 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9487437" y="2492889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1.11101 x 2</a:t>
            </a:r>
            <a:r>
              <a:rPr b="1" baseline="3000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533910" y="5173687"/>
            <a:ext cx="7547020" cy="36933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Actual Exponent of the Binary number + Bias (127)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666431" y="4317007"/>
            <a:ext cx="68329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For Exponent being 8 bit, Bias = 2</a:t>
            </a:r>
            <a:r>
              <a:rPr b="0" baseline="3000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(8-1)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 = 127</a:t>
            </a:r>
            <a:endParaRPr b="0" baseline="3000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045174" y="960603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487437" y="3695070"/>
            <a:ext cx="2224826" cy="45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1.11101 x 2</a:t>
            </a:r>
            <a:r>
              <a:rPr b="1" baseline="30000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-8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689504" y="3184994"/>
            <a:ext cx="5837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unsigned binary Range= 0 to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1 = 0 to 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666432" y="3592805"/>
            <a:ext cx="68329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Exponents 00000000 and 11111111 reserved, So the Range for Biased Exponent Becomes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1 - 254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9471525" y="2971655"/>
            <a:ext cx="28132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35 + 127 = 162 = 10100010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487436" y="4051740"/>
            <a:ext cx="27045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Exponent = -8 + 127 = 119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=01110111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407156" y="5708035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Range for Exponent =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-126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294772" y="2346925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Sign Bit: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 ⇒ Positive, 1 ⇒ Negative)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294771" y="2829674"/>
            <a:ext cx="5383369" cy="34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r>
              <a:rPr b="1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838200" y="365126"/>
            <a:ext cx="10515600" cy="678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73803" y="1134750"/>
            <a:ext cx="109330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50.6749 to 32 bit IEEE-754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114990" y="2588404"/>
            <a:ext cx="319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50 = </a:t>
            </a:r>
            <a:r>
              <a:rPr b="0" i="0" lang="en-US" sz="1800" u="none" cap="none" strike="noStrike">
                <a:solidFill>
                  <a:srgbClr val="385623"/>
                </a:solidFill>
                <a:latin typeface="Tahoma"/>
                <a:ea typeface="Tahoma"/>
                <a:cs typeface="Tahoma"/>
                <a:sym typeface="Tahoma"/>
              </a:rPr>
              <a:t>110010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114990" y="3022277"/>
            <a:ext cx="3985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.6749 = </a:t>
            </a:r>
            <a:r>
              <a:rPr b="0" i="0" lang="en-US" sz="1800" u="none" cap="none" strike="noStrike">
                <a:solidFill>
                  <a:srgbClr val="1E4E79"/>
                </a:solidFill>
                <a:latin typeface="Tahoma"/>
                <a:ea typeface="Tahoma"/>
                <a:cs typeface="Tahoma"/>
                <a:sym typeface="Tahoma"/>
              </a:rPr>
              <a:t>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056547" y="3064862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.6749 x 2 = 1.3498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056547" y="3388027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.3498 x 2 = 0.6996 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067278" y="3707854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.6996 x 2 = 1.3992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7080158" y="4029826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.3992 x 2 = 0.7984 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7093037" y="4351794"/>
            <a:ext cx="6440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.7984 x 2 = 1.5968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7090889" y="4710258"/>
            <a:ext cx="6440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.5968 x 2 = 1.1936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114990" y="3480100"/>
            <a:ext cx="4905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50.6749 = </a:t>
            </a:r>
            <a:r>
              <a:rPr b="0" i="0" lang="en-US" sz="1800" u="none" cap="none" strike="noStrike">
                <a:solidFill>
                  <a:srgbClr val="385623"/>
                </a:solidFill>
                <a:latin typeface="Tahoma"/>
                <a:ea typeface="Tahoma"/>
                <a:cs typeface="Tahoma"/>
                <a:sym typeface="Tahoma"/>
              </a:rPr>
              <a:t>110010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0" i="0" lang="en-US" sz="1800" u="none" cap="none" strike="noStrike">
                <a:solidFill>
                  <a:srgbClr val="1E4E79"/>
                </a:solidFill>
                <a:latin typeface="Tahoma"/>
                <a:ea typeface="Tahoma"/>
                <a:cs typeface="Tahoma"/>
                <a:sym typeface="Tahoma"/>
              </a:rPr>
              <a:t>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182151" y="5301973"/>
            <a:ext cx="2317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357607" y="5271195"/>
            <a:ext cx="1017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flipH="1" rot="10800000">
            <a:off x="3519044" y="5636388"/>
            <a:ext cx="1950179" cy="82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0"/>
          <p:cNvSpPr txBox="1"/>
          <p:nvPr/>
        </p:nvSpPr>
        <p:spPr>
          <a:xfrm>
            <a:off x="4020299" y="5606209"/>
            <a:ext cx="1307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773803" y="1725145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-1 Convert the Decimal Number To Binary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114991" y="2164344"/>
            <a:ext cx="31928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50.67490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7037226" y="2678480"/>
            <a:ext cx="3192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.6749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7791717" y="4993593"/>
            <a:ext cx="24383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17110" y="4066698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-2 Normalize the Binary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1112843" y="4546901"/>
            <a:ext cx="4425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Binary of 50.6749 = </a:t>
            </a:r>
            <a:r>
              <a:rPr b="0" i="0" lang="en-US" sz="1800" u="none" cap="none" strike="noStrike">
                <a:solidFill>
                  <a:srgbClr val="385623"/>
                </a:solidFill>
                <a:latin typeface="Tahoma"/>
                <a:ea typeface="Tahoma"/>
                <a:cs typeface="Tahoma"/>
                <a:sym typeface="Tahoma"/>
              </a:rPr>
              <a:t>110010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0" i="0" lang="en-US" sz="1800" u="none" cap="none" strike="noStrike">
                <a:solidFill>
                  <a:srgbClr val="1E4E79"/>
                </a:solidFill>
                <a:latin typeface="Tahoma"/>
                <a:ea typeface="Tahoma"/>
                <a:cs typeface="Tahoma"/>
                <a:sym typeface="Tahoma"/>
              </a:rPr>
              <a:t>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082359" y="4979292"/>
            <a:ext cx="4905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Number =</a:t>
            </a:r>
            <a:endParaRPr b="0" i="0" sz="1800" u="none" cap="none" strike="noStrike">
              <a:solidFill>
                <a:srgbClr val="1E4E7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5355460" y="4522074"/>
            <a:ext cx="1017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1131185" y="1695887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 = 5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1131185" y="2059265"/>
            <a:ext cx="3440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Biased Exponent = 5+127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1083966" y="2420816"/>
            <a:ext cx="538336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=132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=10000100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721211" y="5098782"/>
            <a:ext cx="1551861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2273072" y="5098782"/>
            <a:ext cx="1584325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3858985" y="5098782"/>
            <a:ext cx="3671887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Fraction/ Mantissa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846225" y="5568682"/>
            <a:ext cx="5383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bit                            23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1166507" y="5568682"/>
            <a:ext cx="882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2522177" y="4729450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(Biased)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1179386" y="5924279"/>
            <a:ext cx="739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285950" y="5914154"/>
            <a:ext cx="13072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3960203" y="5909714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841101" y="5909714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811901" y="729261"/>
            <a:ext cx="4905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Normalized Binary Number =</a:t>
            </a:r>
            <a:endParaRPr b="0" i="0" sz="1800" u="none" cap="none" strike="noStrike">
              <a:solidFill>
                <a:srgbClr val="1E4E7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851852" y="742847"/>
            <a:ext cx="2317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6027308" y="712069"/>
            <a:ext cx="1017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475442" y="1234879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-3 Find Out The Biased Exponent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410817" y="3157145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-3 Find Out Sign Bit and Fraction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74555" y="27168"/>
            <a:ext cx="109330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50.6749 to 32 bit IEEE-754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107576" y="3420388"/>
            <a:ext cx="2668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Bit = 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1107575" y="3820498"/>
            <a:ext cx="1165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Fraction=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116379" y="3817676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100101010110011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4058942" y="3830555"/>
            <a:ext cx="2208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38574" y="4308633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-4 IEEE-754 Floating Point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47985" y="2832861"/>
            <a:ext cx="81126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IEEE-754 Floating Point Representation of 50.6749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6747985" y="3278770"/>
            <a:ext cx="5033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01000010010010101011001100000000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6747985" y="3723578"/>
            <a:ext cx="5033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0100 0010 0100 1010 1011 0011 0000 0000</a:t>
            </a:r>
            <a:endParaRPr b="0" baseline="3000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6794368" y="4114514"/>
            <a:ext cx="50331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0x424AB300</a:t>
            </a:r>
            <a:endParaRPr b="1" baseline="3000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