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</p:sldIdLst>
  <p:sldSz cy="6858000" cx="12192000"/>
  <p:notesSz cx="6858000" cy="9144000"/>
  <p:embeddedFontLst>
    <p:embeddedFont>
      <p:font typeface="Oi"/>
      <p:regular r:id="rId10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2" roundtripDataSignature="AMtx7mhCftunlbMdujkF8iUgIah6JpZe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5A39AE-F7AB-4380-A099-F876514F264D}">
  <a:tblStyle styleId="{1D5A39AE-F7AB-4380-A099-F876514F264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2" Type="http://customschemas.google.com/relationships/presentationmetadata" Target="metadata"/><Relationship Id="rId101" Type="http://schemas.openxmlformats.org/officeDocument/2006/relationships/font" Target="fonts/Oi-regular.fntdata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81" name="Google Shape;181;p10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83" name="Google Shape;18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93" name="Google Shape;193;p1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95" name="Google Shape;19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223" name="Google Shape;223;p13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225" name="Google Shape;22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370" name="Google Shape;370;p20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2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372" name="Google Shape;37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2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91" name="Google Shape;91;p2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383" name="Google Shape;383;p2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2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385" name="Google Shape;38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2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401" name="Google Shape;401;p23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2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403" name="Google Shape;40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2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412" name="Google Shape;412;p24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2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414" name="Google Shape;41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24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443" name="Google Shape;443;p26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445" name="Google Shape;445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2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467" name="Google Shape;467;p28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2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469" name="Google Shape;469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28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482" name="Google Shape;482;p29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2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484" name="Google Shape;484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2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0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496" name="Google Shape;496;p30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3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498" name="Google Shape;498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3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2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521" name="Google Shape;521;p32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3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523" name="Google Shape;523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3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Google Shape;52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3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534" name="Google Shape;534;p33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3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536" name="Google Shape;536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3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6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607" name="Google Shape;607;p36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3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609" name="Google Shape;609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3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7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657" name="Google Shape;657;p37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3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659" name="Google Shape;659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3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1" name="Google Shape;66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8" name="Google Shape;66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674" name="Google Shape;674;p40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Google Shape;675;p4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676" name="Google Shape;676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4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8" name="Google Shape;67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697" name="Google Shape;697;p4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4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699" name="Google Shape;699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4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1" name="Google Shape;70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2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764" name="Google Shape;764;p42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5" name="Google Shape;765;p4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766" name="Google Shape;766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7" name="Google Shape;767;p4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33f6131639_0_0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776" name="Google Shape;776;g133f6131639_0_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7" name="Google Shape;777;g133f6131639_0_0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778" name="Google Shape;778;g133f613163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9" name="Google Shape;779;g133f6131639_0_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0" name="Google Shape;780;g133f613163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9" name="Google Shape;789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33f6131639_0_12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803" name="Google Shape;803;g133f6131639_0_12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4" name="Google Shape;804;g133f6131639_0_12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805" name="Google Shape;805;g133f6131639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6" name="Google Shape;806;g133f6131639_0_1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7" name="Google Shape;807;g133f613163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33f613163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9" name="Google Shape;829;g133f613163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33f6131639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5" name="Google Shape;885;g133f6131639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33f6131639_0_121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915" name="Google Shape;915;g133f6131639_0_121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6" name="Google Shape;916;g133f6131639_0_121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917" name="Google Shape;917;g133f6131639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8" name="Google Shape;918;g133f6131639_0_12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9" name="Google Shape;919;g133f6131639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33f6131639_0_139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934" name="Google Shape;934;g133f6131639_0_139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5" name="Google Shape;935;g133f6131639_0_139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936" name="Google Shape;936;g133f6131639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7" name="Google Shape;937;g133f6131639_0_13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8" name="Google Shape;938;g133f6131639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33f6131639_0_156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952" name="Google Shape;952;g133f6131639_0_156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Google Shape;953;g133f6131639_0_156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954" name="Google Shape;954;g133f6131639_0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5" name="Google Shape;955;g133f6131639_0_15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6" name="Google Shape;956;g133f6131639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3" name="Google Shape;973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4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987" name="Google Shape;987;p44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8" name="Google Shape;988;p4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989" name="Google Shape;989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0" name="Google Shape;990;p44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1" name="Google Shape;99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1" name="Google Shape;1011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6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050" name="Google Shape;1050;p46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1" name="Google Shape;1051;p4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052" name="Google Shape;1052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3" name="Google Shape;1053;p4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4" name="Google Shape;105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7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061" name="Google Shape;1061;p47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2" name="Google Shape;1062;p4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063" name="Google Shape;1063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4" name="Google Shape;1064;p4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5" name="Google Shape;1065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9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093" name="Google Shape;1093;p49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4" name="Google Shape;1094;p4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095" name="Google Shape;1095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6" name="Google Shape;1096;p4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7" name="Google Shape;109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8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109" name="Google Shape;1109;p48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0" name="Google Shape;1110;p4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111" name="Google Shape;1111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2" name="Google Shape;1112;p48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3" name="Google Shape;111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0" name="Google Shape;11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5" name="Google Shape;1175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2" name="Google Shape;1182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35" name="Google Shape;135;p6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2" name="Google Shape;1202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53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223" name="Google Shape;1223;p53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4" name="Google Shape;1224;p5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225" name="Google Shape;1225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6" name="Google Shape;1226;p5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7" name="Google Shape;1227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6" name="Google Shape;1236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55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265" name="Google Shape;1265;p55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6" name="Google Shape;1266;p5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267" name="Google Shape;1267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8" name="Google Shape;1268;p5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9" name="Google Shape;1269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8" name="Google Shape;1278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2" name="Google Shape;1302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1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310" name="Google Shape;1310;p6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1" name="Google Shape;1311;p6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312" name="Google Shape;1312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3" name="Google Shape;1313;p6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4" name="Google Shape;1314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8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323" name="Google Shape;1323;p58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4" name="Google Shape;1324;p5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325" name="Google Shape;1325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6" name="Google Shape;1326;p58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7" name="Google Shape;1327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9" name="Google Shape;139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2" name="Google Shape;1472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47" name="Google Shape;147;p7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3" name="Google Shape;1483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3" name="Google Shape;1523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1" name="Google Shape;1541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73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583" name="Google Shape;1583;p73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4" name="Google Shape;1584;p7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585" name="Google Shape;1585;p7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6" name="Google Shape;1586;p7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7" name="Google Shape;1587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9" name="Google Shape;1599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75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615" name="Google Shape;1615;p75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6" name="Google Shape;1616;p7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617" name="Google Shape;1617;p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8" name="Google Shape;1618;p7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9" name="Google Shape;1619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76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626" name="Google Shape;1626;p76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7" name="Google Shape;1627;p7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628" name="Google Shape;1628;p7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9" name="Google Shape;1629;p7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0" name="Google Shape;1630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7" name="Google Shape;1637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78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661" name="Google Shape;1661;p78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2" name="Google Shape;1662;p7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663" name="Google Shape;1663;p7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4" name="Google Shape;1664;p78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5" name="Google Shape;1665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79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700" name="Google Shape;1700;p79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1" name="Google Shape;1701;p7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702" name="Google Shape;1702;p7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3" name="Google Shape;1703;p7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4" name="Google Shape;1704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58" name="Google Shape;158;p8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60" name="Google Shape;16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8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104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747" name="Google Shape;1747;p104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8" name="Google Shape;1748;p10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749" name="Google Shape;1749;p10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0" name="Google Shape;1750;p104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1" name="Google Shape;1751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3" name="Google Shape;1813;p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1" name="Google Shape;1841;p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fcf6afe0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1" name="Google Shape;1861;gfcf6afe0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2" name="Google Shape;1862;gfcf6afe01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80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868" name="Google Shape;1868;p80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9" name="Google Shape;1869;p8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870" name="Google Shape;1870;p8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1" name="Google Shape;1871;p8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2" name="Google Shape;1872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81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880" name="Google Shape;1880;p8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1" name="Google Shape;1881;p8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882" name="Google Shape;1882;p8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3" name="Google Shape;1883;p8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4" name="Google Shape;1884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82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893" name="Google Shape;1893;p82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4" name="Google Shape;1894;p8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895" name="Google Shape;1895;p8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6" name="Google Shape;1896;p8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7" name="Google Shape;1897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83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921" name="Google Shape;1921;p83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2" name="Google Shape;1922;p8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923" name="Google Shape;1923;p8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4" name="Google Shape;1924;p8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5" name="Google Shape;1925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5" name="Google Shape;1945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85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2017" name="Google Shape;2017;p85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8" name="Google Shape;2018;p8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2019" name="Google Shape;2019;p8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0" name="Google Shape;2020;p8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1" name="Google Shape;2021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170" name="Google Shape;170;p9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172" name="Google Shape;17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4" name="Google Shape;2034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87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2074" name="Google Shape;2074;p87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5" name="Google Shape;2075;p8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2076" name="Google Shape;2076;p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7" name="Google Shape;2077;p8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8" name="Google Shape;2078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88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2088" name="Google Shape;2088;p88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9" name="Google Shape;2089;p8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2090" name="Google Shape;2090;p8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1" name="Google Shape;2091;p88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2" name="Google Shape;2092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s0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89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2113" name="Google Shape;2113;p89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4" name="Google Shape;2114;p8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2115" name="Google Shape;2115;p8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6" name="Google Shape;2116;p8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7" name="Google Shape;2117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90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2169" name="Google Shape;2169;p90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0" name="Google Shape;2170;p9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2171" name="Google Shape;2171;p9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2" name="Google Shape;2172;p9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3" name="Google Shape;2173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91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2184" name="Google Shape;2184;p9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5" name="Google Shape;2185;p9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2186" name="Google Shape;2186;p9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7" name="Google Shape;2187;p9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8" name="Google Shape;2188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9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9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9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9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mips.com/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5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2077374"/>
            <a:ext cx="9144000" cy="18942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CSE340</a:t>
            </a:r>
            <a:br>
              <a:rPr lang="en-US"/>
            </a:br>
            <a:r>
              <a:rPr lang="en-US"/>
              <a:t>Computer Architecture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Register Operands</a:t>
            </a:r>
            <a:endParaRPr/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Arithmetic instructions use register</a:t>
            </a:r>
            <a:br>
              <a:rPr lang="en-US"/>
            </a:br>
            <a:r>
              <a:rPr lang="en-US"/>
              <a:t>operands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MIPS has a 32 × 32-bit register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for frequently accessed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Numbered 0 to 31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32-bit data called a “word”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Assembler names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$t0, $t1, …, $t9 for temporary values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$s0, $s1, …, $s7 for saved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Design Principle 2:</a:t>
            </a:r>
            <a:r>
              <a:rPr lang="en-US"/>
              <a:t> Smaller is faster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c.f. main memory: millions of locations</a:t>
            </a:r>
            <a:endParaRPr/>
          </a:p>
        </p:txBody>
      </p:sp>
      <p:sp>
        <p:nvSpPr>
          <p:cNvPr id="190" name="Google Shape;190;p10"/>
          <p:cNvSpPr txBox="1"/>
          <p:nvPr/>
        </p:nvSpPr>
        <p:spPr>
          <a:xfrm rot="5400000">
            <a:off x="8258969" y="2042319"/>
            <a:ext cx="44513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§2.3 Operands of the Computer 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Register Operand Example</a:t>
            </a:r>
            <a:endParaRPr/>
          </a:p>
        </p:txBody>
      </p:sp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 code: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f = (g + h) - (i + j);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f, …, j in $s0, …, $s4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Compiled MIPS code: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add $t0, $s1, $s2</a:t>
            </a:r>
            <a:br>
              <a:rPr lang="en-US"/>
            </a:br>
            <a:r>
              <a:rPr lang="en-US"/>
              <a:t>add $t1, $s3, $s4</a:t>
            </a:r>
            <a:br>
              <a:rPr lang="en-US"/>
            </a:br>
            <a:r>
              <a:rPr lang="en-US"/>
              <a:t>sub $s0, $t0, $t1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Register Operand Example</a:t>
            </a:r>
            <a:endParaRPr/>
          </a:p>
        </p:txBody>
      </p:sp>
      <p:sp>
        <p:nvSpPr>
          <p:cNvPr id="207" name="Google Shape;207;p12"/>
          <p:cNvSpPr txBox="1"/>
          <p:nvPr>
            <p:ph idx="1" type="body"/>
          </p:nvPr>
        </p:nvSpPr>
        <p:spPr>
          <a:xfrm>
            <a:off x="838200" y="1825625"/>
            <a:ext cx="4138749" cy="181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 code: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 = (c + d + e + f) – (r + 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MIPS Code: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8" name="Google Shape;208;p12"/>
          <p:cNvSpPr txBox="1"/>
          <p:nvPr/>
        </p:nvSpPr>
        <p:spPr>
          <a:xfrm>
            <a:off x="6927762" y="1767379"/>
            <a:ext cx="2847304" cy="49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is in -&gt; $s0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6927762" y="2176428"/>
            <a:ext cx="2847304" cy="49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is in -&gt; $s1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6927761" y="2585477"/>
            <a:ext cx="3027607" cy="319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is in -&gt; $s2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in -&gt; $s3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is in -&gt; $s4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is in -&gt; $s5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is in -&gt; $s6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966989" y="3806094"/>
            <a:ext cx="3540617" cy="532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844639" y="3625231"/>
            <a:ext cx="3662967" cy="57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$t0, $s1, $s2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844638" y="4171466"/>
            <a:ext cx="3662967" cy="57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$t1, $s3, $s4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838200" y="4702675"/>
            <a:ext cx="3662967" cy="57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$t2, $t0, $t1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831762" y="5208126"/>
            <a:ext cx="3662967" cy="57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$t3, $s5, $s6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844638" y="5780119"/>
            <a:ext cx="3662967" cy="57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$s0, $t2, $t3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2"/>
          <p:cNvSpPr/>
          <p:nvPr/>
        </p:nvSpPr>
        <p:spPr>
          <a:xfrm>
            <a:off x="1429555" y="2201367"/>
            <a:ext cx="1906073" cy="53559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1530439" y="4685239"/>
            <a:ext cx="658969" cy="47669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2"/>
          <p:cNvSpPr/>
          <p:nvPr/>
        </p:nvSpPr>
        <p:spPr>
          <a:xfrm>
            <a:off x="3463127" y="2252510"/>
            <a:ext cx="953037" cy="462666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1525071" y="5185002"/>
            <a:ext cx="664337" cy="482382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Operands</a:t>
            </a:r>
            <a:endParaRPr/>
          </a:p>
        </p:txBody>
      </p:sp>
      <p:sp>
        <p:nvSpPr>
          <p:cNvPr id="231" name="Google Shape;23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 memory used for composite data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Arrays, structures, dynamic data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apply arithmetic operations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Load values from memory into registers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Store result from register to memory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is byte addressed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address identifies an 8-bit byte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Words are aligned in memory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Address must be a multiple of 4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MIPS is Big Endian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Most-significant byte at least address of a word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c.f.</a:t>
            </a:r>
            <a:r>
              <a:rPr lang="en-US"/>
              <a:t> Little Endian: least-significant byte at least address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type="title"/>
          </p:nvPr>
        </p:nvSpPr>
        <p:spPr>
          <a:xfrm>
            <a:off x="838200" y="365125"/>
            <a:ext cx="10515600" cy="897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Main Memory</a:t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4146997" y="1378039"/>
            <a:ext cx="2884868" cy="4533364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15"/>
          <p:cNvCxnSpPr/>
          <p:nvPr/>
        </p:nvCxnSpPr>
        <p:spPr>
          <a:xfrm flipH="1" rot="10800000">
            <a:off x="4146997" y="1906073"/>
            <a:ext cx="2884868" cy="25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15"/>
          <p:cNvCxnSpPr/>
          <p:nvPr/>
        </p:nvCxnSpPr>
        <p:spPr>
          <a:xfrm flipH="1" rot="10800000">
            <a:off x="4146997" y="2459865"/>
            <a:ext cx="2884868" cy="25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15"/>
          <p:cNvCxnSpPr/>
          <p:nvPr/>
        </p:nvCxnSpPr>
        <p:spPr>
          <a:xfrm flipH="1" rot="10800000">
            <a:off x="4146997" y="3013657"/>
            <a:ext cx="2884868" cy="25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1" name="Google Shape;241;p15"/>
          <p:cNvCxnSpPr/>
          <p:nvPr/>
        </p:nvCxnSpPr>
        <p:spPr>
          <a:xfrm flipH="1" rot="10800000">
            <a:off x="4146997" y="3618963"/>
            <a:ext cx="2884868" cy="25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2" name="Google Shape;242;p15"/>
          <p:cNvCxnSpPr/>
          <p:nvPr/>
        </p:nvCxnSpPr>
        <p:spPr>
          <a:xfrm flipH="1" rot="10800000">
            <a:off x="4146997" y="4159877"/>
            <a:ext cx="2884868" cy="25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" name="Google Shape;243;p15"/>
          <p:cNvCxnSpPr/>
          <p:nvPr/>
        </p:nvCxnSpPr>
        <p:spPr>
          <a:xfrm flipH="1" rot="10800000">
            <a:off x="4146997" y="5574406"/>
            <a:ext cx="2884868" cy="25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4" name="Google Shape;244;p15"/>
          <p:cNvCxnSpPr/>
          <p:nvPr/>
        </p:nvCxnSpPr>
        <p:spPr>
          <a:xfrm flipH="1" rot="10800000">
            <a:off x="4146997" y="1622738"/>
            <a:ext cx="2884868" cy="25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" name="Google Shape;245;p15"/>
          <p:cNvCxnSpPr/>
          <p:nvPr/>
        </p:nvCxnSpPr>
        <p:spPr>
          <a:xfrm flipH="1" rot="10800000">
            <a:off x="4146997" y="2189408"/>
            <a:ext cx="2884868" cy="25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15"/>
          <p:cNvCxnSpPr/>
          <p:nvPr/>
        </p:nvCxnSpPr>
        <p:spPr>
          <a:xfrm flipH="1" rot="10800000">
            <a:off x="4146997" y="2755004"/>
            <a:ext cx="2884868" cy="25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" name="Google Shape;247;p15"/>
          <p:cNvCxnSpPr/>
          <p:nvPr/>
        </p:nvCxnSpPr>
        <p:spPr>
          <a:xfrm flipH="1" rot="10800000">
            <a:off x="4146997" y="3320601"/>
            <a:ext cx="2884868" cy="25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15"/>
          <p:cNvCxnSpPr/>
          <p:nvPr/>
        </p:nvCxnSpPr>
        <p:spPr>
          <a:xfrm flipH="1" rot="10800000">
            <a:off x="4146997" y="3886197"/>
            <a:ext cx="2884868" cy="25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" name="Google Shape;249;p15"/>
          <p:cNvCxnSpPr/>
          <p:nvPr/>
        </p:nvCxnSpPr>
        <p:spPr>
          <a:xfrm flipH="1" rot="10800000">
            <a:off x="4146997" y="4428186"/>
            <a:ext cx="2884868" cy="25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p15"/>
          <p:cNvCxnSpPr/>
          <p:nvPr/>
        </p:nvCxnSpPr>
        <p:spPr>
          <a:xfrm flipH="1" rot="10800000">
            <a:off x="4146997" y="4707229"/>
            <a:ext cx="2884868" cy="25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15"/>
          <p:cNvSpPr txBox="1"/>
          <p:nvPr/>
        </p:nvSpPr>
        <p:spPr>
          <a:xfrm>
            <a:off x="3831465" y="1349601"/>
            <a:ext cx="631064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15"/>
          <p:cNvCxnSpPr/>
          <p:nvPr/>
        </p:nvCxnSpPr>
        <p:spPr>
          <a:xfrm flipH="1" rot="10800000">
            <a:off x="4119091" y="4962661"/>
            <a:ext cx="2884868" cy="25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15"/>
          <p:cNvSpPr txBox="1"/>
          <p:nvPr/>
        </p:nvSpPr>
        <p:spPr>
          <a:xfrm>
            <a:off x="5527182" y="4864720"/>
            <a:ext cx="41212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577402" y="1338171"/>
            <a:ext cx="3168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slot contains 8 bit data or 1 byte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7347397" y="3575910"/>
            <a:ext cx="3168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retrieve 32 bit data, how many slots we need to choose?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4713665" y="1323603"/>
            <a:ext cx="813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4717961" y="1594250"/>
            <a:ext cx="6525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5653826" y="690684"/>
            <a:ext cx="1378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bit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5"/>
          <p:cNvSpPr txBox="1"/>
          <p:nvPr/>
        </p:nvSpPr>
        <p:spPr>
          <a:xfrm>
            <a:off x="4713665" y="1887243"/>
            <a:ext cx="656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4717962" y="2156073"/>
            <a:ext cx="680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7003958" y="700080"/>
            <a:ext cx="5076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– 0000 0000  0000 0000  0000 0000  0000 0101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5435955" y="1320086"/>
            <a:ext cx="1568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5"/>
          <p:cNvSpPr txBox="1"/>
          <p:nvPr/>
        </p:nvSpPr>
        <p:spPr>
          <a:xfrm>
            <a:off x="5446153" y="1601272"/>
            <a:ext cx="1568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5456351" y="1867368"/>
            <a:ext cx="1568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5"/>
          <p:cNvSpPr txBox="1"/>
          <p:nvPr/>
        </p:nvSpPr>
        <p:spPr>
          <a:xfrm>
            <a:off x="5479961" y="2135679"/>
            <a:ext cx="1568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0000 0101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8796270" y="4243520"/>
            <a:ext cx="31682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5"/>
          <p:cNvSpPr txBox="1"/>
          <p:nvPr/>
        </p:nvSpPr>
        <p:spPr>
          <a:xfrm>
            <a:off x="5094130" y="2415238"/>
            <a:ext cx="1169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5"/>
          <p:cNvSpPr txBox="1"/>
          <p:nvPr/>
        </p:nvSpPr>
        <p:spPr>
          <a:xfrm>
            <a:off x="5080986" y="3572404"/>
            <a:ext cx="1169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5064354" y="4651078"/>
            <a:ext cx="1169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7347397" y="668020"/>
            <a:ext cx="1130397" cy="389781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8420481" y="667190"/>
            <a:ext cx="1130397" cy="389781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9541782" y="664975"/>
            <a:ext cx="1130397" cy="389781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5"/>
          <p:cNvSpPr/>
          <p:nvPr/>
        </p:nvSpPr>
        <p:spPr>
          <a:xfrm>
            <a:off x="10623962" y="671155"/>
            <a:ext cx="1130397" cy="38978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15"/>
          <p:cNvCxnSpPr/>
          <p:nvPr/>
        </p:nvCxnSpPr>
        <p:spPr>
          <a:xfrm flipH="1">
            <a:off x="6807477" y="1054756"/>
            <a:ext cx="914148" cy="449258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5" name="Google Shape;275;p15"/>
          <p:cNvCxnSpPr/>
          <p:nvPr/>
        </p:nvCxnSpPr>
        <p:spPr>
          <a:xfrm flipH="1">
            <a:off x="6866157" y="1060016"/>
            <a:ext cx="1949042" cy="74163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6" name="Google Shape;276;p15"/>
          <p:cNvCxnSpPr/>
          <p:nvPr/>
        </p:nvCxnSpPr>
        <p:spPr>
          <a:xfrm flipH="1">
            <a:off x="6877316" y="1046934"/>
            <a:ext cx="3020063" cy="101404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" name="Google Shape;277;p15"/>
          <p:cNvCxnSpPr/>
          <p:nvPr/>
        </p:nvCxnSpPr>
        <p:spPr>
          <a:xfrm flipH="1">
            <a:off x="6866157" y="1019611"/>
            <a:ext cx="4323004" cy="124999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8" name="Google Shape;278;p15"/>
          <p:cNvSpPr/>
          <p:nvPr/>
        </p:nvSpPr>
        <p:spPr>
          <a:xfrm>
            <a:off x="4146997" y="1378039"/>
            <a:ext cx="2877357" cy="1081826"/>
          </a:xfrm>
          <a:prstGeom prst="rect">
            <a:avLst/>
          </a:prstGeom>
          <a:solidFill>
            <a:schemeClr val="accent2">
              <a:alpha val="33333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5"/>
          <p:cNvSpPr/>
          <p:nvPr/>
        </p:nvSpPr>
        <p:spPr>
          <a:xfrm>
            <a:off x="4130898" y="2472813"/>
            <a:ext cx="2877357" cy="1133067"/>
          </a:xfrm>
          <a:prstGeom prst="rect">
            <a:avLst/>
          </a:prstGeom>
          <a:solidFill>
            <a:schemeClr val="accent6">
              <a:alpha val="33333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5"/>
          <p:cNvSpPr/>
          <p:nvPr/>
        </p:nvSpPr>
        <p:spPr>
          <a:xfrm>
            <a:off x="4146996" y="3613356"/>
            <a:ext cx="2877357" cy="1133067"/>
          </a:xfrm>
          <a:prstGeom prst="rect">
            <a:avLst/>
          </a:prstGeom>
          <a:solidFill>
            <a:schemeClr val="accent1">
              <a:alpha val="33333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5"/>
          <p:cNvSpPr/>
          <p:nvPr/>
        </p:nvSpPr>
        <p:spPr>
          <a:xfrm rot="10800000">
            <a:off x="799394" y="2174315"/>
            <a:ext cx="2611575" cy="3608299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15"/>
          <p:cNvCxnSpPr/>
          <p:nvPr/>
        </p:nvCxnSpPr>
        <p:spPr>
          <a:xfrm>
            <a:off x="799395" y="2493114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15"/>
          <p:cNvCxnSpPr/>
          <p:nvPr/>
        </p:nvCxnSpPr>
        <p:spPr>
          <a:xfrm>
            <a:off x="771489" y="2825820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4" name="Google Shape;284;p15"/>
          <p:cNvCxnSpPr/>
          <p:nvPr/>
        </p:nvCxnSpPr>
        <p:spPr>
          <a:xfrm>
            <a:off x="797248" y="3173546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5" name="Google Shape;285;p15"/>
          <p:cNvCxnSpPr/>
          <p:nvPr/>
        </p:nvCxnSpPr>
        <p:spPr>
          <a:xfrm>
            <a:off x="797248" y="3559912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15"/>
          <p:cNvCxnSpPr/>
          <p:nvPr/>
        </p:nvCxnSpPr>
        <p:spPr>
          <a:xfrm>
            <a:off x="784369" y="3959158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7" name="Google Shape;287;p15"/>
          <p:cNvCxnSpPr/>
          <p:nvPr/>
        </p:nvCxnSpPr>
        <p:spPr>
          <a:xfrm>
            <a:off x="797248" y="4332649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8" name="Google Shape;288;p15"/>
          <p:cNvCxnSpPr/>
          <p:nvPr/>
        </p:nvCxnSpPr>
        <p:spPr>
          <a:xfrm>
            <a:off x="795101" y="4652477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9" name="Google Shape;289;p15"/>
          <p:cNvSpPr txBox="1"/>
          <p:nvPr/>
        </p:nvSpPr>
        <p:spPr>
          <a:xfrm>
            <a:off x="390875" y="2029969"/>
            <a:ext cx="63106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15"/>
          <p:cNvCxnSpPr/>
          <p:nvPr/>
        </p:nvCxnSpPr>
        <p:spPr>
          <a:xfrm>
            <a:off x="805832" y="5023822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15"/>
          <p:cNvSpPr txBox="1"/>
          <p:nvPr/>
        </p:nvSpPr>
        <p:spPr>
          <a:xfrm>
            <a:off x="1494752" y="2124670"/>
            <a:ext cx="1169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1506387" y="2443657"/>
            <a:ext cx="1457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1505849" y="2789243"/>
            <a:ext cx="1457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1917584" y="3082331"/>
            <a:ext cx="85995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838200" y="260438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Main Memory Operand Example 1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838200" y="1825625"/>
            <a:ext cx="3785315" cy="1200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 code: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h + A[3]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1" name="Google Shape;301;p16"/>
          <p:cNvSpPr txBox="1"/>
          <p:nvPr/>
        </p:nvSpPr>
        <p:spPr>
          <a:xfrm>
            <a:off x="7972790" y="1266914"/>
            <a:ext cx="3027607" cy="19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is in -&gt; $s1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is in -&gt; $s2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Address of A is in -&gt; $s3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7972789" y="3500847"/>
            <a:ext cx="3027607" cy="126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 Address of A means -&gt; where Array A starts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7972789" y="5068389"/>
            <a:ext cx="3027607" cy="126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Address of A[0]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6"/>
          <p:cNvSpPr/>
          <p:nvPr/>
        </p:nvSpPr>
        <p:spPr>
          <a:xfrm rot="10800000">
            <a:off x="4469876" y="1929615"/>
            <a:ext cx="2611575" cy="3608299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16"/>
          <p:cNvCxnSpPr/>
          <p:nvPr/>
        </p:nvCxnSpPr>
        <p:spPr>
          <a:xfrm>
            <a:off x="4469877" y="2248414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6" name="Google Shape;306;p16"/>
          <p:cNvCxnSpPr/>
          <p:nvPr/>
        </p:nvCxnSpPr>
        <p:spPr>
          <a:xfrm>
            <a:off x="4441971" y="2581120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7" name="Google Shape;307;p16"/>
          <p:cNvCxnSpPr/>
          <p:nvPr/>
        </p:nvCxnSpPr>
        <p:spPr>
          <a:xfrm>
            <a:off x="4467730" y="2928846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8" name="Google Shape;308;p16"/>
          <p:cNvCxnSpPr/>
          <p:nvPr/>
        </p:nvCxnSpPr>
        <p:spPr>
          <a:xfrm>
            <a:off x="4467730" y="3315212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9" name="Google Shape;309;p16"/>
          <p:cNvCxnSpPr/>
          <p:nvPr/>
        </p:nvCxnSpPr>
        <p:spPr>
          <a:xfrm>
            <a:off x="4454851" y="3714458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0" name="Google Shape;310;p16"/>
          <p:cNvCxnSpPr/>
          <p:nvPr/>
        </p:nvCxnSpPr>
        <p:spPr>
          <a:xfrm>
            <a:off x="4467730" y="4087949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1" name="Google Shape;311;p16"/>
          <p:cNvCxnSpPr/>
          <p:nvPr/>
        </p:nvCxnSpPr>
        <p:spPr>
          <a:xfrm>
            <a:off x="4465583" y="4407777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16"/>
          <p:cNvCxnSpPr/>
          <p:nvPr/>
        </p:nvCxnSpPr>
        <p:spPr>
          <a:xfrm>
            <a:off x="4476314" y="4779122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16"/>
          <p:cNvSpPr txBox="1"/>
          <p:nvPr/>
        </p:nvSpPr>
        <p:spPr>
          <a:xfrm>
            <a:off x="5165234" y="1879970"/>
            <a:ext cx="1169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6"/>
          <p:cNvSpPr txBox="1"/>
          <p:nvPr/>
        </p:nvSpPr>
        <p:spPr>
          <a:xfrm>
            <a:off x="5176869" y="2198957"/>
            <a:ext cx="1457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6"/>
          <p:cNvSpPr txBox="1"/>
          <p:nvPr/>
        </p:nvSpPr>
        <p:spPr>
          <a:xfrm>
            <a:off x="5176331" y="2544543"/>
            <a:ext cx="1457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6"/>
          <p:cNvSpPr txBox="1"/>
          <p:nvPr/>
        </p:nvSpPr>
        <p:spPr>
          <a:xfrm>
            <a:off x="5588066" y="2837631"/>
            <a:ext cx="85995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6"/>
          <p:cNvSpPr txBox="1"/>
          <p:nvPr/>
        </p:nvSpPr>
        <p:spPr>
          <a:xfrm>
            <a:off x="3999964" y="1832617"/>
            <a:ext cx="63106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6"/>
          <p:cNvSpPr txBox="1"/>
          <p:nvPr/>
        </p:nvSpPr>
        <p:spPr>
          <a:xfrm>
            <a:off x="5218090" y="2903025"/>
            <a:ext cx="1457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A[3]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1893194" y="2248414"/>
            <a:ext cx="746975" cy="680432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6"/>
          <p:cNvSpPr txBox="1"/>
          <p:nvPr/>
        </p:nvSpPr>
        <p:spPr>
          <a:xfrm>
            <a:off x="936157" y="4792063"/>
            <a:ext cx="6479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6"/>
          <p:cNvSpPr txBox="1"/>
          <p:nvPr/>
        </p:nvSpPr>
        <p:spPr>
          <a:xfrm>
            <a:off x="1414676" y="4789720"/>
            <a:ext cx="4785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6"/>
          <p:cNvSpPr txBox="1"/>
          <p:nvPr/>
        </p:nvSpPr>
        <p:spPr>
          <a:xfrm>
            <a:off x="1615333" y="4789720"/>
            <a:ext cx="6478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6"/>
          <p:cNvSpPr txBox="1"/>
          <p:nvPr/>
        </p:nvSpPr>
        <p:spPr>
          <a:xfrm>
            <a:off x="890629" y="5351217"/>
            <a:ext cx="3785315" cy="1200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word (32 bit)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lw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6"/>
          <p:cNvSpPr txBox="1"/>
          <p:nvPr/>
        </p:nvSpPr>
        <p:spPr>
          <a:xfrm>
            <a:off x="837662" y="3096793"/>
            <a:ext cx="551656" cy="549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6"/>
          <p:cNvSpPr txBox="1"/>
          <p:nvPr/>
        </p:nvSpPr>
        <p:spPr>
          <a:xfrm>
            <a:off x="1402055" y="3092859"/>
            <a:ext cx="769107" cy="553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6"/>
          <p:cNvSpPr txBox="1"/>
          <p:nvPr/>
        </p:nvSpPr>
        <p:spPr>
          <a:xfrm>
            <a:off x="2067944" y="3107237"/>
            <a:ext cx="1344958" cy="553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12($s3)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3609794" y="5906081"/>
            <a:ext cx="4920252" cy="549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A[index] = 4*index(Base Address)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3412902" y="5808372"/>
            <a:ext cx="4829578" cy="743755"/>
          </a:xfrm>
          <a:prstGeom prst="rect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16"/>
          <p:cNvCxnSpPr/>
          <p:nvPr/>
        </p:nvCxnSpPr>
        <p:spPr>
          <a:xfrm flipH="1">
            <a:off x="1615333" y="3646198"/>
            <a:ext cx="767259" cy="113292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Main Memory Operand Example 1</a:t>
            </a:r>
            <a:endParaRPr/>
          </a:p>
        </p:txBody>
      </p:sp>
      <p:sp>
        <p:nvSpPr>
          <p:cNvPr id="335" name="Google Shape;335;p17"/>
          <p:cNvSpPr txBox="1"/>
          <p:nvPr>
            <p:ph idx="1" type="body"/>
          </p:nvPr>
        </p:nvSpPr>
        <p:spPr>
          <a:xfrm>
            <a:off x="838200" y="1825625"/>
            <a:ext cx="3785315" cy="106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 code: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h + A[3]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6" name="Google Shape;336;p17"/>
          <p:cNvSpPr txBox="1"/>
          <p:nvPr/>
        </p:nvSpPr>
        <p:spPr>
          <a:xfrm>
            <a:off x="838200" y="2886891"/>
            <a:ext cx="3785315" cy="57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$t0, 12($s3)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7"/>
          <p:cNvSpPr txBox="1"/>
          <p:nvPr/>
        </p:nvSpPr>
        <p:spPr>
          <a:xfrm>
            <a:off x="7972790" y="1266914"/>
            <a:ext cx="3027607" cy="19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is in -&gt; $s1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is in -&gt; $s2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Address of A is in -&gt; $s3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7"/>
          <p:cNvSpPr txBox="1"/>
          <p:nvPr/>
        </p:nvSpPr>
        <p:spPr>
          <a:xfrm>
            <a:off x="838201" y="3461657"/>
            <a:ext cx="873034" cy="57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7"/>
          <p:cNvSpPr txBox="1"/>
          <p:nvPr/>
        </p:nvSpPr>
        <p:spPr>
          <a:xfrm>
            <a:off x="1486989" y="3461657"/>
            <a:ext cx="873034" cy="57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7"/>
          <p:cNvSpPr txBox="1"/>
          <p:nvPr/>
        </p:nvSpPr>
        <p:spPr>
          <a:xfrm>
            <a:off x="2135777" y="3461657"/>
            <a:ext cx="873034" cy="57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$s2,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7"/>
          <p:cNvSpPr txBox="1"/>
          <p:nvPr/>
        </p:nvSpPr>
        <p:spPr>
          <a:xfrm>
            <a:off x="2784565" y="3461657"/>
            <a:ext cx="873034" cy="57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Main Memory Operand Example 1</a:t>
            </a:r>
            <a:endParaRPr/>
          </a:p>
        </p:txBody>
      </p:sp>
      <p:sp>
        <p:nvSpPr>
          <p:cNvPr id="347" name="Google Shape;347;p18"/>
          <p:cNvSpPr txBox="1"/>
          <p:nvPr>
            <p:ph idx="1" type="body"/>
          </p:nvPr>
        </p:nvSpPr>
        <p:spPr>
          <a:xfrm>
            <a:off x="838200" y="1825625"/>
            <a:ext cx="7783286" cy="1479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8610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 code: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A[12] = h + A[8];</a:t>
            </a:r>
            <a:endParaRPr/>
          </a:p>
          <a:p>
            <a:pPr indent="-308610" lvl="1" marL="914400" rtl="0" algn="l"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h in $s2, base address of A in $s3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48" name="Google Shape;348;p18"/>
          <p:cNvSpPr/>
          <p:nvPr/>
        </p:nvSpPr>
        <p:spPr>
          <a:xfrm>
            <a:off x="2743200" y="2286000"/>
            <a:ext cx="2142309" cy="574766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9" name="Google Shape;349;p18"/>
          <p:cNvSpPr txBox="1"/>
          <p:nvPr/>
        </p:nvSpPr>
        <p:spPr>
          <a:xfrm>
            <a:off x="1582784" y="3487783"/>
            <a:ext cx="648788" cy="57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2231572" y="3487783"/>
            <a:ext cx="873034" cy="57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3285309" y="3487783"/>
            <a:ext cx="1691640" cy="57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($s3)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2880360" y="3487783"/>
            <a:ext cx="1691640" cy="57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8"/>
          <p:cNvSpPr/>
          <p:nvPr/>
        </p:nvSpPr>
        <p:spPr>
          <a:xfrm>
            <a:off x="3574869" y="2286000"/>
            <a:ext cx="1114697" cy="574766"/>
          </a:xfrm>
          <a:prstGeom prst="ellipse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8"/>
          <p:cNvSpPr txBox="1"/>
          <p:nvPr/>
        </p:nvSpPr>
        <p:spPr>
          <a:xfrm>
            <a:off x="1582784" y="4062549"/>
            <a:ext cx="3662967" cy="57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$t1, $s2, $t0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8"/>
          <p:cNvSpPr/>
          <p:nvPr/>
        </p:nvSpPr>
        <p:spPr>
          <a:xfrm>
            <a:off x="904603" y="2265454"/>
            <a:ext cx="1446711" cy="595312"/>
          </a:xfrm>
          <a:prstGeom prst="ellipse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356" name="Google Shape;356;p18"/>
          <p:cNvCxnSpPr>
            <a:stCxn id="355" idx="5"/>
          </p:cNvCxnSpPr>
          <p:nvPr/>
        </p:nvCxnSpPr>
        <p:spPr>
          <a:xfrm>
            <a:off x="2139448" y="2773585"/>
            <a:ext cx="4287600" cy="714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7" name="Google Shape;357;p18"/>
          <p:cNvSpPr txBox="1"/>
          <p:nvPr/>
        </p:nvSpPr>
        <p:spPr>
          <a:xfrm>
            <a:off x="6285417" y="3470365"/>
            <a:ext cx="1691640" cy="57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($s3)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8"/>
          <p:cNvSpPr txBox="1"/>
          <p:nvPr/>
        </p:nvSpPr>
        <p:spPr>
          <a:xfrm>
            <a:off x="5880468" y="3470365"/>
            <a:ext cx="1691640" cy="57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8"/>
          <p:cNvSpPr txBox="1"/>
          <p:nvPr/>
        </p:nvSpPr>
        <p:spPr>
          <a:xfrm>
            <a:off x="7611297" y="4348545"/>
            <a:ext cx="3785315" cy="1200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word (32 bit)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sw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8"/>
          <p:cNvSpPr txBox="1"/>
          <p:nvPr/>
        </p:nvSpPr>
        <p:spPr>
          <a:xfrm>
            <a:off x="1594417" y="4634542"/>
            <a:ext cx="648788" cy="57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8"/>
          <p:cNvSpPr txBox="1"/>
          <p:nvPr/>
        </p:nvSpPr>
        <p:spPr>
          <a:xfrm>
            <a:off x="2243205" y="4634542"/>
            <a:ext cx="873034" cy="57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8"/>
          <p:cNvSpPr txBox="1"/>
          <p:nvPr/>
        </p:nvSpPr>
        <p:spPr>
          <a:xfrm>
            <a:off x="2891993" y="4634542"/>
            <a:ext cx="1691640" cy="57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48($s3)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/>
          <p:nvPr>
            <p:ph type="title"/>
          </p:nvPr>
        </p:nvSpPr>
        <p:spPr>
          <a:xfrm>
            <a:off x="838200" y="26644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 from the book slides…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Operand Example 1</a:t>
            </a:r>
            <a:endParaRPr/>
          </a:p>
        </p:txBody>
      </p:sp>
      <p:sp>
        <p:nvSpPr>
          <p:cNvPr id="378" name="Google Shape;37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 code: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g = h + A[8];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 in $s1, h in $s2, base address of A in $s3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Compiled MIPS code: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Index 8 requires offset of 32</a:t>
            </a:r>
            <a:endParaRPr/>
          </a:p>
          <a:p>
            <a:pPr indent="-342900" lvl="2" marL="13716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4 bytes per word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lw  $t0, 32($s3)    # load word</a:t>
            </a:r>
            <a:br>
              <a:rPr lang="en-US"/>
            </a:br>
            <a:r>
              <a:rPr lang="en-US"/>
              <a:t>add $s1, $s2, $t0</a:t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3143250" y="5445126"/>
            <a:ext cx="914400" cy="403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30000" y="34016"/>
                </a:moveTo>
                <a:lnTo>
                  <a:pt x="192083" y="-229133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0"/>
          <p:cNvSpPr/>
          <p:nvPr/>
        </p:nvSpPr>
        <p:spPr>
          <a:xfrm>
            <a:off x="5664201" y="5445126"/>
            <a:ext cx="1655763" cy="403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522" y="34016"/>
                </a:moveTo>
                <a:lnTo>
                  <a:pt x="-10238" y="-216850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ctrTitle"/>
          </p:nvPr>
        </p:nvSpPr>
        <p:spPr>
          <a:xfrm>
            <a:off x="1524000" y="783453"/>
            <a:ext cx="9144000" cy="1594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Chapter 2</a:t>
            </a:r>
            <a:endParaRPr/>
          </a:p>
        </p:txBody>
      </p:sp>
      <p:sp>
        <p:nvSpPr>
          <p:cNvPr id="98" name="Google Shape;98;p2"/>
          <p:cNvSpPr txBox="1"/>
          <p:nvPr>
            <p:ph idx="1" type="subTitle"/>
          </p:nvPr>
        </p:nvSpPr>
        <p:spPr>
          <a:xfrm>
            <a:off x="3179762" y="2931849"/>
            <a:ext cx="5832475" cy="193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Instructions: Language of the Computer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Supplementary Slides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Prepared by Fairoz Nower Khan Miss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Operand Example 2</a:t>
            </a:r>
            <a:endParaRPr/>
          </a:p>
        </p:txBody>
      </p:sp>
      <p:sp>
        <p:nvSpPr>
          <p:cNvPr id="391" name="Google Shape;39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 code: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A[12] = h + A[8];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 in $s2, base address of A in $s3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Compiled MIPS code: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Index 8 requires offset of 32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lw  $t0, 32($s3)    # load word</a:t>
            </a:r>
            <a:br>
              <a:rPr lang="en-US"/>
            </a:br>
            <a:r>
              <a:rPr lang="en-US"/>
              <a:t>      add $t0, $s2, $t0</a:t>
            </a:r>
            <a:br>
              <a:rPr lang="en-US"/>
            </a:br>
            <a:r>
              <a:rPr lang="en-US"/>
              <a:t>      sw  $t0, 48($s3)    # store word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9</a:t>
            </a:r>
            <a:endParaRPr/>
          </a:p>
        </p:txBody>
      </p:sp>
      <p:sp>
        <p:nvSpPr>
          <p:cNvPr id="397" name="Google Shape;39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Registers vs 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Immediate operands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Zero registers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Unsigned and signed integers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MIPS Register file review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MIPS Instructions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MIPS R-format Instructions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MIPS I-format Instructions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/>
        </p:nvSpPr>
        <p:spPr>
          <a:xfrm>
            <a:off x="6096000" y="5773537"/>
            <a:ext cx="4242786" cy="40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prepared by Fairoz Nower Khan 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Registers vs. Memory</a:t>
            </a:r>
            <a:endParaRPr/>
          </a:p>
        </p:txBody>
      </p:sp>
      <p:sp>
        <p:nvSpPr>
          <p:cNvPr id="409" name="Google Shape;40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Registers are faster to access than 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Operating on memory data requires loads and stores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More instructions to be executed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Compiler must use registers for variables as much as possible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spill to memory for less frequently used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Register optimization is important!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Immediate Operands</a:t>
            </a:r>
            <a:endParaRPr/>
          </a:p>
        </p:txBody>
      </p:sp>
      <p:sp>
        <p:nvSpPr>
          <p:cNvPr id="420" name="Google Shape;420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Constant data specified in an instruction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addi $s3, $s3, 4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 subtract immediate instruction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Just use a negative constant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addi $s2, $s1, -1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Design Principle 3: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Make the com</a:t>
            </a:r>
            <a:r>
              <a:rPr lang="en-US"/>
              <a:t>mon case fast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Small constants are common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Immediate operand avoids a load instruction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Immediate Operands</a:t>
            </a:r>
            <a:endParaRPr/>
          </a:p>
        </p:txBody>
      </p:sp>
      <p:sp>
        <p:nvSpPr>
          <p:cNvPr id="426" name="Google Shape;426;p25"/>
          <p:cNvSpPr txBox="1"/>
          <p:nvPr>
            <p:ph idx="1" type="body"/>
          </p:nvPr>
        </p:nvSpPr>
        <p:spPr>
          <a:xfrm>
            <a:off x="838199" y="1611306"/>
            <a:ext cx="4197439" cy="6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case of subtraction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7" name="Google Shape;427;p25"/>
          <p:cNvSpPr txBox="1"/>
          <p:nvPr/>
        </p:nvSpPr>
        <p:spPr>
          <a:xfrm>
            <a:off x="1219938" y="2084368"/>
            <a:ext cx="3645023" cy="6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consider $s1 =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5"/>
          <p:cNvSpPr txBox="1"/>
          <p:nvPr/>
        </p:nvSpPr>
        <p:spPr>
          <a:xfrm>
            <a:off x="1219939" y="2589344"/>
            <a:ext cx="4623854" cy="6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want to subtract 5 from $s1 and store in $s1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5"/>
          <p:cNvSpPr txBox="1"/>
          <p:nvPr/>
        </p:nvSpPr>
        <p:spPr>
          <a:xfrm>
            <a:off x="838200" y="3220433"/>
            <a:ext cx="951963" cy="6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5"/>
          <p:cNvSpPr txBox="1"/>
          <p:nvPr/>
        </p:nvSpPr>
        <p:spPr>
          <a:xfrm>
            <a:off x="1695183" y="3220433"/>
            <a:ext cx="951963" cy="6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5"/>
          <p:cNvSpPr txBox="1"/>
          <p:nvPr/>
        </p:nvSpPr>
        <p:spPr>
          <a:xfrm>
            <a:off x="2336980" y="3220433"/>
            <a:ext cx="951963" cy="6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5"/>
          <p:cNvSpPr txBox="1"/>
          <p:nvPr/>
        </p:nvSpPr>
        <p:spPr>
          <a:xfrm>
            <a:off x="2949267" y="3220433"/>
            <a:ext cx="951963" cy="6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5"/>
          <p:cNvSpPr txBox="1"/>
          <p:nvPr/>
        </p:nvSpPr>
        <p:spPr>
          <a:xfrm>
            <a:off x="6348208" y="2846868"/>
            <a:ext cx="3929130" cy="102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12+ (-5)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5"/>
          <p:cNvSpPr txBox="1"/>
          <p:nvPr/>
        </p:nvSpPr>
        <p:spPr>
          <a:xfrm>
            <a:off x="6348208" y="3978251"/>
            <a:ext cx="3929130" cy="102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will be stored as 32 bit binary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5"/>
          <p:cNvSpPr txBox="1"/>
          <p:nvPr/>
        </p:nvSpPr>
        <p:spPr>
          <a:xfrm>
            <a:off x="838199" y="3859583"/>
            <a:ext cx="4570927" cy="102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cannot add or subtract two 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5"/>
          <p:cNvSpPr txBox="1"/>
          <p:nvPr/>
        </p:nvSpPr>
        <p:spPr>
          <a:xfrm>
            <a:off x="921914" y="4734440"/>
            <a:ext cx="4570927" cy="531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addi $s1, 12,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5"/>
          <p:cNvSpPr txBox="1"/>
          <p:nvPr/>
        </p:nvSpPr>
        <p:spPr>
          <a:xfrm>
            <a:off x="921913" y="5203288"/>
            <a:ext cx="4570927" cy="531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addi $s1, 14, -7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5"/>
          <p:cNvSpPr txBox="1"/>
          <p:nvPr/>
        </p:nvSpPr>
        <p:spPr>
          <a:xfrm>
            <a:off x="3197718" y="4867843"/>
            <a:ext cx="2254876" cy="559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5"/>
          <p:cNvSpPr txBox="1"/>
          <p:nvPr/>
        </p:nvSpPr>
        <p:spPr>
          <a:xfrm>
            <a:off x="3901230" y="5945618"/>
            <a:ext cx="8874612" cy="559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addi Destination Register, Source 1 Register, Integer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5"/>
          <p:cNvSpPr txBox="1"/>
          <p:nvPr/>
        </p:nvSpPr>
        <p:spPr>
          <a:xfrm>
            <a:off x="6348208" y="1690688"/>
            <a:ext cx="4470045" cy="599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subi does Not Exist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Constant Zero or Zero Register</a:t>
            </a:r>
            <a:endParaRPr/>
          </a:p>
        </p:txBody>
      </p:sp>
      <p:sp>
        <p:nvSpPr>
          <p:cNvPr id="451" name="Google Shape;45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MIPS register 0 ($zero) is the constant 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Cannot be overwritten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Useful for common operations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E.g., move between registers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Oi"/>
                <a:ea typeface="Oi"/>
                <a:cs typeface="Oi"/>
                <a:sym typeface="Oi"/>
              </a:rPr>
              <a:t>	add $t2, $s1, $zero</a:t>
            </a:r>
            <a:endParaRPr/>
          </a:p>
        </p:txBody>
      </p:sp>
      <p:sp>
        <p:nvSpPr>
          <p:cNvPr id="452" name="Google Shape;452;p26"/>
          <p:cNvSpPr txBox="1"/>
          <p:nvPr/>
        </p:nvSpPr>
        <p:spPr>
          <a:xfrm>
            <a:off x="838200" y="4080553"/>
            <a:ext cx="8177011" cy="1299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Register or $zero always contains 32 bit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$zero always remains 0, cannot change 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Moving values between registers</a:t>
            </a:r>
            <a:endParaRPr/>
          </a:p>
        </p:txBody>
      </p:sp>
      <p:sp>
        <p:nvSpPr>
          <p:cNvPr id="458" name="Google Shape;458;p27"/>
          <p:cNvSpPr txBox="1"/>
          <p:nvPr/>
        </p:nvSpPr>
        <p:spPr>
          <a:xfrm>
            <a:off x="838200" y="1718996"/>
            <a:ext cx="9595835" cy="949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want to move a value from $s2 to $t3. How can we do it?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 txBox="1"/>
          <p:nvPr/>
        </p:nvSpPr>
        <p:spPr>
          <a:xfrm>
            <a:off x="1386971" y="2668857"/>
            <a:ext cx="951963" cy="6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"/>
          <p:cNvSpPr txBox="1"/>
          <p:nvPr/>
        </p:nvSpPr>
        <p:spPr>
          <a:xfrm>
            <a:off x="2165074" y="2668613"/>
            <a:ext cx="951963" cy="6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$t3,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 txBox="1"/>
          <p:nvPr/>
        </p:nvSpPr>
        <p:spPr>
          <a:xfrm>
            <a:off x="2843751" y="2656971"/>
            <a:ext cx="951963" cy="6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$s2,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 txBox="1"/>
          <p:nvPr/>
        </p:nvSpPr>
        <p:spPr>
          <a:xfrm>
            <a:off x="3506011" y="2656832"/>
            <a:ext cx="1094700" cy="67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$zero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 txBox="1"/>
          <p:nvPr/>
        </p:nvSpPr>
        <p:spPr>
          <a:xfrm>
            <a:off x="5122588" y="2646308"/>
            <a:ext cx="5021157" cy="1022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in $s2 + $zero = Value in $s2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$t3 = Value in $s2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7"/>
          <p:cNvSpPr txBox="1"/>
          <p:nvPr/>
        </p:nvSpPr>
        <p:spPr>
          <a:xfrm>
            <a:off x="1386971" y="4101533"/>
            <a:ext cx="8107440" cy="1231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if we do not want to use $zero, we can also do this: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$t3, $s2,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8"/>
          <p:cNvSpPr txBox="1"/>
          <p:nvPr>
            <p:ph type="title"/>
          </p:nvPr>
        </p:nvSpPr>
        <p:spPr>
          <a:xfrm>
            <a:off x="838200" y="2217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Unsigned Binary Integers</a:t>
            </a:r>
            <a:endParaRPr/>
          </a:p>
        </p:txBody>
      </p:sp>
      <p:sp>
        <p:nvSpPr>
          <p:cNvPr id="475" name="Google Shape;475;p28"/>
          <p:cNvSpPr txBox="1"/>
          <p:nvPr>
            <p:ph idx="1" type="body"/>
          </p:nvPr>
        </p:nvSpPr>
        <p:spPr>
          <a:xfrm>
            <a:off x="949324" y="1366838"/>
            <a:ext cx="82708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Given an n-bit number</a:t>
            </a:r>
            <a:endParaRPr/>
          </a:p>
        </p:txBody>
      </p:sp>
      <p:pic>
        <p:nvPicPr>
          <p:cNvPr id="476" name="Google Shape;4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826303"/>
            <a:ext cx="6010275" cy="579438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</p:pic>
      <p:sp>
        <p:nvSpPr>
          <p:cNvPr id="477" name="Google Shape;477;p28"/>
          <p:cNvSpPr/>
          <p:nvPr/>
        </p:nvSpPr>
        <p:spPr>
          <a:xfrm>
            <a:off x="949324" y="2605649"/>
            <a:ext cx="8270875" cy="352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Range: 0 to +2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0000 0000 0000 0000 0000 0000 0000 1011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 + … + 1×2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+ 0×2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+1×2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+1×2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 + … + 8 + 0 + 2 + 1 = 11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32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to +4,294,967,295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8"/>
          <p:cNvSpPr txBox="1"/>
          <p:nvPr/>
        </p:nvSpPr>
        <p:spPr>
          <a:xfrm rot="5400000">
            <a:off x="8551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§2.4 Signed and Unsigned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8"/>
          <p:cNvSpPr txBox="1"/>
          <p:nvPr/>
        </p:nvSpPr>
        <p:spPr>
          <a:xfrm>
            <a:off x="5094464" y="2605649"/>
            <a:ext cx="5079346" cy="1060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 8 bit number then, the range would be: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to +((2^8)-1) 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to 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9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9"/>
          <p:cNvSpPr txBox="1"/>
          <p:nvPr>
            <p:ph type="title"/>
          </p:nvPr>
        </p:nvSpPr>
        <p:spPr>
          <a:xfrm>
            <a:off x="838200" y="282576"/>
            <a:ext cx="82597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2s-Complement Signed Integers</a:t>
            </a:r>
            <a:endParaRPr sz="4000"/>
          </a:p>
        </p:txBody>
      </p:sp>
      <p:sp>
        <p:nvSpPr>
          <p:cNvPr id="490" name="Google Shape;490;p29"/>
          <p:cNvSpPr txBox="1"/>
          <p:nvPr>
            <p:ph idx="1" type="body"/>
          </p:nvPr>
        </p:nvSpPr>
        <p:spPr>
          <a:xfrm>
            <a:off x="909638" y="1123612"/>
            <a:ext cx="82708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Given an n-bit number</a:t>
            </a:r>
            <a:endParaRPr/>
          </a:p>
        </p:txBody>
      </p:sp>
      <p:pic>
        <p:nvPicPr>
          <p:cNvPr id="491" name="Google Shape;4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3517" y="1771312"/>
            <a:ext cx="6223000" cy="579438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</p:pic>
      <p:sp>
        <p:nvSpPr>
          <p:cNvPr id="492" name="Google Shape;492;p29"/>
          <p:cNvSpPr/>
          <p:nvPr/>
        </p:nvSpPr>
        <p:spPr>
          <a:xfrm>
            <a:off x="909638" y="2538767"/>
            <a:ext cx="82708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Range: –2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– 1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+2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– 1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1111 1111 1111 1111 1111 1111 1111 1100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–1×2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+ 1×2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… + 1×2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+0×2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+0×2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–2,147,483,648 + 2,147,483,644 = –4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32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–2,147,483,648 to +2,147,483,647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9"/>
          <p:cNvSpPr txBox="1"/>
          <p:nvPr/>
        </p:nvSpPr>
        <p:spPr>
          <a:xfrm>
            <a:off x="6203016" y="2587790"/>
            <a:ext cx="5988984" cy="1060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 8 bit signed number then, the range would be: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-2^(8-1) to +((2^(8-1))-1) 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-128 to +127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"/>
          <p:cNvSpPr txBox="1"/>
          <p:nvPr>
            <p:ph type="title"/>
          </p:nvPr>
        </p:nvSpPr>
        <p:spPr>
          <a:xfrm>
            <a:off x="928352" y="177085"/>
            <a:ext cx="82597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2s-Complement Signed Integers</a:t>
            </a:r>
            <a:endParaRPr sz="4000"/>
          </a:p>
        </p:txBody>
      </p:sp>
      <p:sp>
        <p:nvSpPr>
          <p:cNvPr id="503" name="Google Shape;503;p30"/>
          <p:cNvSpPr txBox="1"/>
          <p:nvPr>
            <p:ph idx="1" type="body"/>
          </p:nvPr>
        </p:nvSpPr>
        <p:spPr>
          <a:xfrm>
            <a:off x="928352" y="12975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Bit 31 is sign bit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1 for negative numbers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0 for non-negative numbers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–(–2</a:t>
            </a:r>
            <a:r>
              <a:rPr baseline="30000" lang="en-US" sz="2600"/>
              <a:t>n – 1</a:t>
            </a:r>
            <a:r>
              <a:rPr lang="en-US" sz="2600"/>
              <a:t>) can’t be represented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Non-negative numbers have the same unsigned and 2s-complement representation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Some specific numbers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  0:	0000 0000 … 0000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–1:	1111 1111 … 1111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Most-negative:	1000 0000 … 0000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Most-positive:	0111 1111 … 1111</a:t>
            </a:r>
            <a:endParaRPr sz="2600"/>
          </a:p>
        </p:txBody>
      </p:sp>
      <p:sp>
        <p:nvSpPr>
          <p:cNvPr id="504" name="Google Shape;504;p30"/>
          <p:cNvSpPr/>
          <p:nvPr/>
        </p:nvSpPr>
        <p:spPr>
          <a:xfrm>
            <a:off x="5698389" y="1161603"/>
            <a:ext cx="5570625" cy="757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Range: –2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– 1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+2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– 1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8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Instruction set and MIPS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MIPS assembly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Register operands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 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operands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6096000" y="5773537"/>
            <a:ext cx="4242786" cy="40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prepared by Fairoz Nower Khan 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"/>
          <p:cNvSpPr txBox="1"/>
          <p:nvPr>
            <p:ph type="title"/>
          </p:nvPr>
        </p:nvSpPr>
        <p:spPr>
          <a:xfrm>
            <a:off x="1074871" y="1058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2s-Complement Signed Integers</a:t>
            </a:r>
            <a:endParaRPr sz="4000"/>
          </a:p>
        </p:txBody>
      </p:sp>
      <p:sp>
        <p:nvSpPr>
          <p:cNvPr id="510" name="Google Shape;510;p31"/>
          <p:cNvSpPr/>
          <p:nvPr/>
        </p:nvSpPr>
        <p:spPr>
          <a:xfrm>
            <a:off x="1049116" y="1567579"/>
            <a:ext cx="9176709" cy="757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–(–2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– 1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or 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– 1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cannot be represented?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1"/>
          <p:cNvSpPr/>
          <p:nvPr/>
        </p:nvSpPr>
        <p:spPr>
          <a:xfrm>
            <a:off x="1049116" y="2324928"/>
            <a:ext cx="8043369" cy="757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for 8 bit representation, n =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1"/>
          <p:cNvSpPr/>
          <p:nvPr/>
        </p:nvSpPr>
        <p:spPr>
          <a:xfrm>
            <a:off x="1074872" y="4498952"/>
            <a:ext cx="8043369" cy="757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– 1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128 = 010000000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1"/>
          <p:cNvSpPr/>
          <p:nvPr/>
        </p:nvSpPr>
        <p:spPr>
          <a:xfrm>
            <a:off x="1049115" y="5506187"/>
            <a:ext cx="8043369" cy="757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goes for 32 bit representation as well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1"/>
          <p:cNvSpPr txBox="1"/>
          <p:nvPr/>
        </p:nvSpPr>
        <p:spPr>
          <a:xfrm>
            <a:off x="3734874" y="4944057"/>
            <a:ext cx="6310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Sign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1"/>
          <p:cNvSpPr txBox="1"/>
          <p:nvPr/>
        </p:nvSpPr>
        <p:spPr>
          <a:xfrm>
            <a:off x="5795492" y="4944056"/>
            <a:ext cx="1230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1"/>
          <p:cNvSpPr/>
          <p:nvPr/>
        </p:nvSpPr>
        <p:spPr>
          <a:xfrm>
            <a:off x="1049115" y="3033265"/>
            <a:ext cx="8172158" cy="1272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highest number in 8 bit signed number=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01111111 = 127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1"/>
          <p:cNvSpPr txBox="1"/>
          <p:nvPr/>
        </p:nvSpPr>
        <p:spPr>
          <a:xfrm>
            <a:off x="1074871" y="3982987"/>
            <a:ext cx="6310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Sign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1"/>
          <p:cNvSpPr/>
          <p:nvPr/>
        </p:nvSpPr>
        <p:spPr>
          <a:xfrm>
            <a:off x="5507048" y="1042618"/>
            <a:ext cx="4339930" cy="52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Range: –2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–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+2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–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2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Signed Negation</a:t>
            </a:r>
            <a:endParaRPr/>
          </a:p>
        </p:txBody>
      </p:sp>
      <p:sp>
        <p:nvSpPr>
          <p:cNvPr id="529" name="Google Shape;529;p32"/>
          <p:cNvSpPr txBox="1"/>
          <p:nvPr>
            <p:ph idx="1" type="body"/>
          </p:nvPr>
        </p:nvSpPr>
        <p:spPr>
          <a:xfrm>
            <a:off x="838200" y="1516857"/>
            <a:ext cx="827087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Complement and add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Complement means 1 → 0, 0 → 1</a:t>
            </a:r>
            <a:endParaRPr/>
          </a:p>
        </p:txBody>
      </p:sp>
      <p:pic>
        <p:nvPicPr>
          <p:cNvPr id="530" name="Google Shape;53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693" y="2455865"/>
            <a:ext cx="3514725" cy="11430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</p:pic>
      <p:sp>
        <p:nvSpPr>
          <p:cNvPr id="531" name="Google Shape;531;p32"/>
          <p:cNvSpPr/>
          <p:nvPr/>
        </p:nvSpPr>
        <p:spPr>
          <a:xfrm>
            <a:off x="838199" y="3791783"/>
            <a:ext cx="8270875" cy="20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negate +2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+2 = 0000 0000 … 0010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–2 = 1111 1111 … 1101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= 1111 1111 … 1110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Sign Extension</a:t>
            </a:r>
            <a:endParaRPr/>
          </a:p>
        </p:txBody>
      </p:sp>
      <p:sp>
        <p:nvSpPr>
          <p:cNvPr id="541" name="Google Shape;541;p33"/>
          <p:cNvSpPr txBox="1"/>
          <p:nvPr>
            <p:ph idx="1" type="body"/>
          </p:nvPr>
        </p:nvSpPr>
        <p:spPr>
          <a:xfrm>
            <a:off x="838200" y="1619561"/>
            <a:ext cx="10515600" cy="4562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Representing a number using more bits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Preserve the numeric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In MIPS instruction set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addi: extend immediate value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lb, lh: extend loaded byte/halfword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beq, bne: extend the displacement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Replicate the sign bit to the left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c.f. unsigned values: extend with 0s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Examples: 8-bit to 16-bit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+2: </a:t>
            </a:r>
            <a:r>
              <a:rPr lang="en-US" sz="2600">
                <a:solidFill>
                  <a:schemeClr val="hlink"/>
                </a:solidFill>
              </a:rPr>
              <a:t>0</a:t>
            </a:r>
            <a:r>
              <a:rPr lang="en-US" sz="2600"/>
              <a:t>000 0010 =&gt; </a:t>
            </a:r>
            <a:r>
              <a:rPr lang="en-US" sz="2600">
                <a:solidFill>
                  <a:schemeClr val="hlink"/>
                </a:solidFill>
              </a:rPr>
              <a:t>0000 0000</a:t>
            </a:r>
            <a:r>
              <a:rPr lang="en-US" sz="2600"/>
              <a:t> </a:t>
            </a:r>
            <a:r>
              <a:rPr lang="en-US" sz="2600">
                <a:solidFill>
                  <a:schemeClr val="hlink"/>
                </a:solidFill>
              </a:rPr>
              <a:t>0</a:t>
            </a:r>
            <a:r>
              <a:rPr lang="en-US" sz="2600"/>
              <a:t>000 0010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–2: </a:t>
            </a:r>
            <a:r>
              <a:rPr lang="en-US" sz="2600">
                <a:solidFill>
                  <a:schemeClr val="hlink"/>
                </a:solidFill>
              </a:rPr>
              <a:t>1</a:t>
            </a:r>
            <a:r>
              <a:rPr lang="en-US" sz="2600"/>
              <a:t>111 1110 =&gt; </a:t>
            </a:r>
            <a:r>
              <a:rPr lang="en-US" sz="2600">
                <a:solidFill>
                  <a:schemeClr val="hlink"/>
                </a:solidFill>
              </a:rPr>
              <a:t>1111 1111</a:t>
            </a:r>
            <a:r>
              <a:rPr lang="en-US" sz="2600"/>
              <a:t> </a:t>
            </a:r>
            <a:r>
              <a:rPr lang="en-US" sz="2600">
                <a:solidFill>
                  <a:schemeClr val="hlink"/>
                </a:solidFill>
              </a:rPr>
              <a:t>1</a:t>
            </a:r>
            <a:r>
              <a:rPr lang="en-US" sz="2600"/>
              <a:t>111 1110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Representing Instructions</a:t>
            </a:r>
            <a:endParaRPr/>
          </a:p>
        </p:txBody>
      </p:sp>
      <p:sp>
        <p:nvSpPr>
          <p:cNvPr id="547" name="Google Shape;547;p38"/>
          <p:cNvSpPr txBox="1"/>
          <p:nvPr>
            <p:ph idx="1" type="body"/>
          </p:nvPr>
        </p:nvSpPr>
        <p:spPr>
          <a:xfrm>
            <a:off x="838200" y="1825625"/>
            <a:ext cx="5086082" cy="2089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Register numbers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$t0 – $t7 are reg’s 8 – 15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$t8 – $t9 are reg’s 24 – 25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$s0 – $s7 are reg’s 16 – 23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6096000" y="2291768"/>
            <a:ext cx="2350909" cy="578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$8 - $15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6096000" y="2714624"/>
            <a:ext cx="2350909" cy="578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$24 - $25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6095999" y="3137480"/>
            <a:ext cx="2350909" cy="578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$16 - $23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8"/>
          <p:cNvSpPr/>
          <p:nvPr/>
        </p:nvSpPr>
        <p:spPr>
          <a:xfrm>
            <a:off x="1702157" y="4165644"/>
            <a:ext cx="2947116" cy="6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$s0, $t0, $t1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8"/>
          <p:cNvSpPr txBox="1"/>
          <p:nvPr/>
        </p:nvSpPr>
        <p:spPr>
          <a:xfrm>
            <a:off x="1752598" y="4740140"/>
            <a:ext cx="951963" cy="6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8"/>
          <p:cNvSpPr txBox="1"/>
          <p:nvPr/>
        </p:nvSpPr>
        <p:spPr>
          <a:xfrm>
            <a:off x="2467912" y="4740140"/>
            <a:ext cx="951963" cy="6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$16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8"/>
          <p:cNvSpPr txBox="1"/>
          <p:nvPr/>
        </p:nvSpPr>
        <p:spPr>
          <a:xfrm>
            <a:off x="3251378" y="4740140"/>
            <a:ext cx="951963" cy="6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$8,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8"/>
          <p:cNvSpPr txBox="1"/>
          <p:nvPr/>
        </p:nvSpPr>
        <p:spPr>
          <a:xfrm>
            <a:off x="3877078" y="4743672"/>
            <a:ext cx="951963" cy="6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5106476" y="4182256"/>
            <a:ext cx="2904183" cy="999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Same instructions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1443"/>
            <a:ext cx="11874321" cy="619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Register File</a:t>
            </a:r>
            <a:endParaRPr/>
          </a:p>
        </p:txBody>
      </p:sp>
      <p:sp>
        <p:nvSpPr>
          <p:cNvPr id="567" name="Google Shape;567;p35"/>
          <p:cNvSpPr/>
          <p:nvPr/>
        </p:nvSpPr>
        <p:spPr>
          <a:xfrm>
            <a:off x="4566630" y="2583285"/>
            <a:ext cx="1600200" cy="1905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5"/>
          <p:cNvSpPr/>
          <p:nvPr/>
        </p:nvSpPr>
        <p:spPr>
          <a:xfrm>
            <a:off x="4566630" y="2049886"/>
            <a:ext cx="1600200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5"/>
          <p:cNvSpPr/>
          <p:nvPr/>
        </p:nvSpPr>
        <p:spPr>
          <a:xfrm>
            <a:off x="3042630" y="2735686"/>
            <a:ext cx="1079500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src1 addr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5"/>
          <p:cNvSpPr/>
          <p:nvPr/>
        </p:nvSpPr>
        <p:spPr>
          <a:xfrm>
            <a:off x="3042630" y="3192886"/>
            <a:ext cx="1079500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src2 addr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5"/>
          <p:cNvSpPr/>
          <p:nvPr/>
        </p:nvSpPr>
        <p:spPr>
          <a:xfrm>
            <a:off x="3118830" y="3650086"/>
            <a:ext cx="952500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dst addr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2" name="Google Shape;572;p35"/>
          <p:cNvCxnSpPr/>
          <p:nvPr/>
        </p:nvCxnSpPr>
        <p:spPr>
          <a:xfrm>
            <a:off x="4109430" y="3802485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3" name="Google Shape;573;p35"/>
          <p:cNvCxnSpPr/>
          <p:nvPr/>
        </p:nvCxnSpPr>
        <p:spPr>
          <a:xfrm>
            <a:off x="4109430" y="2888085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4" name="Google Shape;574;p35"/>
          <p:cNvCxnSpPr/>
          <p:nvPr/>
        </p:nvCxnSpPr>
        <p:spPr>
          <a:xfrm>
            <a:off x="4109430" y="3345285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5" name="Google Shape;575;p35"/>
          <p:cNvCxnSpPr/>
          <p:nvPr/>
        </p:nvCxnSpPr>
        <p:spPr>
          <a:xfrm>
            <a:off x="4109430" y="4259685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6" name="Google Shape;576;p35"/>
          <p:cNvCxnSpPr/>
          <p:nvPr/>
        </p:nvCxnSpPr>
        <p:spPr>
          <a:xfrm>
            <a:off x="4566630" y="2507085"/>
            <a:ext cx="1600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77" name="Google Shape;577;p35"/>
          <p:cNvSpPr/>
          <p:nvPr/>
        </p:nvSpPr>
        <p:spPr>
          <a:xfrm>
            <a:off x="4795230" y="2278486"/>
            <a:ext cx="1295400" cy="2587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8" name="Google Shape;578;p35"/>
          <p:cNvCxnSpPr/>
          <p:nvPr/>
        </p:nvCxnSpPr>
        <p:spPr>
          <a:xfrm>
            <a:off x="6166830" y="2964285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9" name="Google Shape;579;p35"/>
          <p:cNvCxnSpPr/>
          <p:nvPr/>
        </p:nvCxnSpPr>
        <p:spPr>
          <a:xfrm>
            <a:off x="6166830" y="4107285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0" name="Google Shape;580;p35"/>
          <p:cNvSpPr/>
          <p:nvPr/>
        </p:nvSpPr>
        <p:spPr>
          <a:xfrm>
            <a:off x="6624030" y="2735686"/>
            <a:ext cx="571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5"/>
          <p:cNvSpPr/>
          <p:nvPr/>
        </p:nvSpPr>
        <p:spPr>
          <a:xfrm>
            <a:off x="6624030" y="3878686"/>
            <a:ext cx="571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2" name="Google Shape;582;p35"/>
          <p:cNvCxnSpPr/>
          <p:nvPr/>
        </p:nvCxnSpPr>
        <p:spPr>
          <a:xfrm>
            <a:off x="5938230" y="2583285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83" name="Google Shape;583;p35"/>
          <p:cNvSpPr/>
          <p:nvPr/>
        </p:nvSpPr>
        <p:spPr>
          <a:xfrm>
            <a:off x="4871430" y="3269086"/>
            <a:ext cx="1066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35"/>
          <p:cNvGrpSpPr/>
          <p:nvPr/>
        </p:nvGrpSpPr>
        <p:grpSpPr>
          <a:xfrm>
            <a:off x="6166830" y="2659485"/>
            <a:ext cx="533400" cy="457200"/>
            <a:chOff x="4896" y="1200"/>
            <a:chExt cx="336" cy="288"/>
          </a:xfrm>
        </p:grpSpPr>
        <p:cxnSp>
          <p:nvCxnSpPr>
            <p:cNvPr id="585" name="Google Shape;585;p35"/>
            <p:cNvCxnSpPr/>
            <p:nvPr/>
          </p:nvCxnSpPr>
          <p:spPr>
            <a:xfrm flipH="1">
              <a:off x="4992" y="1344"/>
              <a:ext cx="48" cy="14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6" name="Google Shape;586;p35"/>
            <p:cNvSpPr/>
            <p:nvPr/>
          </p:nvSpPr>
          <p:spPr>
            <a:xfrm>
              <a:off x="4896" y="1200"/>
              <a:ext cx="336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35"/>
          <p:cNvGrpSpPr/>
          <p:nvPr/>
        </p:nvGrpSpPr>
        <p:grpSpPr>
          <a:xfrm>
            <a:off x="4109430" y="2583285"/>
            <a:ext cx="533400" cy="457200"/>
            <a:chOff x="3600" y="1152"/>
            <a:chExt cx="336" cy="288"/>
          </a:xfrm>
        </p:grpSpPr>
        <p:cxnSp>
          <p:nvCxnSpPr>
            <p:cNvPr id="588" name="Google Shape;588;p35"/>
            <p:cNvCxnSpPr/>
            <p:nvPr/>
          </p:nvCxnSpPr>
          <p:spPr>
            <a:xfrm flipH="1">
              <a:off x="3696" y="1296"/>
              <a:ext cx="48" cy="14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9" name="Google Shape;589;p35"/>
            <p:cNvSpPr/>
            <p:nvPr/>
          </p:nvSpPr>
          <p:spPr>
            <a:xfrm>
              <a:off x="3600" y="1152"/>
              <a:ext cx="336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35"/>
          <p:cNvGrpSpPr/>
          <p:nvPr/>
        </p:nvGrpSpPr>
        <p:grpSpPr>
          <a:xfrm>
            <a:off x="6166830" y="3802485"/>
            <a:ext cx="533400" cy="457200"/>
            <a:chOff x="4896" y="1200"/>
            <a:chExt cx="336" cy="288"/>
          </a:xfrm>
        </p:grpSpPr>
        <p:cxnSp>
          <p:nvCxnSpPr>
            <p:cNvPr id="591" name="Google Shape;591;p35"/>
            <p:cNvCxnSpPr/>
            <p:nvPr/>
          </p:nvCxnSpPr>
          <p:spPr>
            <a:xfrm flipH="1">
              <a:off x="4992" y="1344"/>
              <a:ext cx="48" cy="14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2" name="Google Shape;592;p35"/>
            <p:cNvSpPr/>
            <p:nvPr/>
          </p:nvSpPr>
          <p:spPr>
            <a:xfrm>
              <a:off x="4896" y="1200"/>
              <a:ext cx="336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35"/>
          <p:cNvGrpSpPr/>
          <p:nvPr/>
        </p:nvGrpSpPr>
        <p:grpSpPr>
          <a:xfrm>
            <a:off x="4109430" y="3040485"/>
            <a:ext cx="533400" cy="457200"/>
            <a:chOff x="3600" y="1152"/>
            <a:chExt cx="336" cy="288"/>
          </a:xfrm>
        </p:grpSpPr>
        <p:cxnSp>
          <p:nvCxnSpPr>
            <p:cNvPr id="594" name="Google Shape;594;p35"/>
            <p:cNvCxnSpPr/>
            <p:nvPr/>
          </p:nvCxnSpPr>
          <p:spPr>
            <a:xfrm flipH="1">
              <a:off x="3696" y="1296"/>
              <a:ext cx="48" cy="14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5" name="Google Shape;595;p35"/>
            <p:cNvSpPr/>
            <p:nvPr/>
          </p:nvSpPr>
          <p:spPr>
            <a:xfrm>
              <a:off x="3600" y="1152"/>
              <a:ext cx="336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6" name="Google Shape;596;p35"/>
          <p:cNvGrpSpPr/>
          <p:nvPr/>
        </p:nvGrpSpPr>
        <p:grpSpPr>
          <a:xfrm>
            <a:off x="4109430" y="3497685"/>
            <a:ext cx="533400" cy="457200"/>
            <a:chOff x="3600" y="1152"/>
            <a:chExt cx="336" cy="288"/>
          </a:xfrm>
        </p:grpSpPr>
        <p:cxnSp>
          <p:nvCxnSpPr>
            <p:cNvPr id="597" name="Google Shape;597;p35"/>
            <p:cNvCxnSpPr/>
            <p:nvPr/>
          </p:nvCxnSpPr>
          <p:spPr>
            <a:xfrm flipH="1">
              <a:off x="3696" y="1296"/>
              <a:ext cx="48" cy="14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8" name="Google Shape;598;p35"/>
            <p:cNvSpPr/>
            <p:nvPr/>
          </p:nvSpPr>
          <p:spPr>
            <a:xfrm>
              <a:off x="3600" y="1152"/>
              <a:ext cx="336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9" name="Google Shape;599;p35"/>
          <p:cNvGrpSpPr/>
          <p:nvPr/>
        </p:nvGrpSpPr>
        <p:grpSpPr>
          <a:xfrm>
            <a:off x="4109430" y="3954885"/>
            <a:ext cx="533400" cy="457200"/>
            <a:chOff x="4896" y="1200"/>
            <a:chExt cx="336" cy="288"/>
          </a:xfrm>
        </p:grpSpPr>
        <p:cxnSp>
          <p:nvCxnSpPr>
            <p:cNvPr id="600" name="Google Shape;600;p35"/>
            <p:cNvCxnSpPr/>
            <p:nvPr/>
          </p:nvCxnSpPr>
          <p:spPr>
            <a:xfrm flipH="1">
              <a:off x="4992" y="1344"/>
              <a:ext cx="48" cy="14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1" name="Google Shape;601;p35"/>
            <p:cNvSpPr/>
            <p:nvPr/>
          </p:nvSpPr>
          <p:spPr>
            <a:xfrm>
              <a:off x="4896" y="1200"/>
              <a:ext cx="336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35"/>
          <p:cNvSpPr/>
          <p:nvPr/>
        </p:nvSpPr>
        <p:spPr>
          <a:xfrm>
            <a:off x="5100030" y="4793086"/>
            <a:ext cx="1600200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3" name="Google Shape;603;p35"/>
          <p:cNvCxnSpPr/>
          <p:nvPr/>
        </p:nvCxnSpPr>
        <p:spPr>
          <a:xfrm rot="10800000">
            <a:off x="5557230" y="4488285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4" name="Google Shape;604;p35"/>
          <p:cNvSpPr/>
          <p:nvPr/>
        </p:nvSpPr>
        <p:spPr>
          <a:xfrm>
            <a:off x="3341197" y="4087365"/>
            <a:ext cx="726801" cy="522194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6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6"/>
          <p:cNvSpPr txBox="1"/>
          <p:nvPr/>
        </p:nvSpPr>
        <p:spPr>
          <a:xfrm>
            <a:off x="2057400" y="482601"/>
            <a:ext cx="76962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oto Sans Symbols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MIPS Register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6"/>
          <p:cNvSpPr/>
          <p:nvPr/>
        </p:nvSpPr>
        <p:spPr>
          <a:xfrm>
            <a:off x="7696200" y="1295400"/>
            <a:ext cx="1600200" cy="1905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6"/>
          <p:cNvSpPr/>
          <p:nvPr/>
        </p:nvSpPr>
        <p:spPr>
          <a:xfrm>
            <a:off x="7696200" y="762001"/>
            <a:ext cx="1600200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6172200" y="1447801"/>
            <a:ext cx="1079500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src1 addr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6"/>
          <p:cNvSpPr/>
          <p:nvPr/>
        </p:nvSpPr>
        <p:spPr>
          <a:xfrm>
            <a:off x="6172200" y="1905001"/>
            <a:ext cx="1079500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src2 addr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6"/>
          <p:cNvSpPr/>
          <p:nvPr/>
        </p:nvSpPr>
        <p:spPr>
          <a:xfrm>
            <a:off x="6248400" y="2362201"/>
            <a:ext cx="952500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dst addr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0" name="Google Shape;620;p36"/>
          <p:cNvCxnSpPr/>
          <p:nvPr/>
        </p:nvCxnSpPr>
        <p:spPr>
          <a:xfrm>
            <a:off x="7239000" y="2514600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1" name="Google Shape;621;p36"/>
          <p:cNvCxnSpPr/>
          <p:nvPr/>
        </p:nvCxnSpPr>
        <p:spPr>
          <a:xfrm>
            <a:off x="7239000" y="1600200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2" name="Google Shape;622;p36"/>
          <p:cNvCxnSpPr/>
          <p:nvPr/>
        </p:nvCxnSpPr>
        <p:spPr>
          <a:xfrm>
            <a:off x="7239000" y="2057400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3" name="Google Shape;623;p36"/>
          <p:cNvCxnSpPr/>
          <p:nvPr/>
        </p:nvCxnSpPr>
        <p:spPr>
          <a:xfrm>
            <a:off x="7239000" y="2971800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4" name="Google Shape;624;p36"/>
          <p:cNvSpPr/>
          <p:nvPr/>
        </p:nvSpPr>
        <p:spPr>
          <a:xfrm>
            <a:off x="6019800" y="2819401"/>
            <a:ext cx="1295400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5" name="Google Shape;625;p36"/>
          <p:cNvCxnSpPr/>
          <p:nvPr/>
        </p:nvCxnSpPr>
        <p:spPr>
          <a:xfrm>
            <a:off x="7696200" y="1219200"/>
            <a:ext cx="1600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26" name="Google Shape;626;p36"/>
          <p:cNvSpPr/>
          <p:nvPr/>
        </p:nvSpPr>
        <p:spPr>
          <a:xfrm>
            <a:off x="7924800" y="990601"/>
            <a:ext cx="1295400" cy="2587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7" name="Google Shape;627;p36"/>
          <p:cNvCxnSpPr/>
          <p:nvPr/>
        </p:nvCxnSpPr>
        <p:spPr>
          <a:xfrm>
            <a:off x="9296400" y="1676400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8" name="Google Shape;628;p36"/>
          <p:cNvCxnSpPr/>
          <p:nvPr/>
        </p:nvCxnSpPr>
        <p:spPr>
          <a:xfrm>
            <a:off x="9296400" y="2819400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9" name="Google Shape;629;p36"/>
          <p:cNvSpPr/>
          <p:nvPr/>
        </p:nvSpPr>
        <p:spPr>
          <a:xfrm>
            <a:off x="9753600" y="1447801"/>
            <a:ext cx="571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6"/>
          <p:cNvSpPr/>
          <p:nvPr/>
        </p:nvSpPr>
        <p:spPr>
          <a:xfrm>
            <a:off x="9753600" y="2590801"/>
            <a:ext cx="571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1" name="Google Shape;631;p36"/>
          <p:cNvCxnSpPr/>
          <p:nvPr/>
        </p:nvCxnSpPr>
        <p:spPr>
          <a:xfrm>
            <a:off x="9067800" y="12954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32" name="Google Shape;632;p36"/>
          <p:cNvSpPr/>
          <p:nvPr/>
        </p:nvSpPr>
        <p:spPr>
          <a:xfrm>
            <a:off x="8001000" y="1981201"/>
            <a:ext cx="1066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3" name="Google Shape;633;p36"/>
          <p:cNvGrpSpPr/>
          <p:nvPr/>
        </p:nvGrpSpPr>
        <p:grpSpPr>
          <a:xfrm>
            <a:off x="9296400" y="1371600"/>
            <a:ext cx="533400" cy="457200"/>
            <a:chOff x="4896" y="1200"/>
            <a:chExt cx="336" cy="288"/>
          </a:xfrm>
        </p:grpSpPr>
        <p:cxnSp>
          <p:nvCxnSpPr>
            <p:cNvPr id="634" name="Google Shape;634;p36"/>
            <p:cNvCxnSpPr/>
            <p:nvPr/>
          </p:nvCxnSpPr>
          <p:spPr>
            <a:xfrm flipH="1">
              <a:off x="4992" y="1344"/>
              <a:ext cx="48" cy="14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5" name="Google Shape;635;p36"/>
            <p:cNvSpPr/>
            <p:nvPr/>
          </p:nvSpPr>
          <p:spPr>
            <a:xfrm>
              <a:off x="4896" y="1200"/>
              <a:ext cx="336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36"/>
          <p:cNvGrpSpPr/>
          <p:nvPr/>
        </p:nvGrpSpPr>
        <p:grpSpPr>
          <a:xfrm>
            <a:off x="7239000" y="1295400"/>
            <a:ext cx="533400" cy="457200"/>
            <a:chOff x="3600" y="1152"/>
            <a:chExt cx="336" cy="288"/>
          </a:xfrm>
        </p:grpSpPr>
        <p:cxnSp>
          <p:nvCxnSpPr>
            <p:cNvPr id="637" name="Google Shape;637;p36"/>
            <p:cNvCxnSpPr/>
            <p:nvPr/>
          </p:nvCxnSpPr>
          <p:spPr>
            <a:xfrm flipH="1">
              <a:off x="3696" y="1296"/>
              <a:ext cx="48" cy="14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8" name="Google Shape;638;p36"/>
            <p:cNvSpPr/>
            <p:nvPr/>
          </p:nvSpPr>
          <p:spPr>
            <a:xfrm>
              <a:off x="3600" y="1152"/>
              <a:ext cx="336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36"/>
          <p:cNvGrpSpPr/>
          <p:nvPr/>
        </p:nvGrpSpPr>
        <p:grpSpPr>
          <a:xfrm>
            <a:off x="9296400" y="2514600"/>
            <a:ext cx="533400" cy="457200"/>
            <a:chOff x="4896" y="1200"/>
            <a:chExt cx="336" cy="288"/>
          </a:xfrm>
        </p:grpSpPr>
        <p:cxnSp>
          <p:nvCxnSpPr>
            <p:cNvPr id="640" name="Google Shape;640;p36"/>
            <p:cNvCxnSpPr/>
            <p:nvPr/>
          </p:nvCxnSpPr>
          <p:spPr>
            <a:xfrm flipH="1">
              <a:off x="4992" y="1344"/>
              <a:ext cx="48" cy="14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1" name="Google Shape;641;p36"/>
            <p:cNvSpPr/>
            <p:nvPr/>
          </p:nvSpPr>
          <p:spPr>
            <a:xfrm>
              <a:off x="4896" y="1200"/>
              <a:ext cx="336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Google Shape;642;p36"/>
          <p:cNvGrpSpPr/>
          <p:nvPr/>
        </p:nvGrpSpPr>
        <p:grpSpPr>
          <a:xfrm>
            <a:off x="7239000" y="1752600"/>
            <a:ext cx="533400" cy="457200"/>
            <a:chOff x="3600" y="1152"/>
            <a:chExt cx="336" cy="288"/>
          </a:xfrm>
        </p:grpSpPr>
        <p:cxnSp>
          <p:nvCxnSpPr>
            <p:cNvPr id="643" name="Google Shape;643;p36"/>
            <p:cNvCxnSpPr/>
            <p:nvPr/>
          </p:nvCxnSpPr>
          <p:spPr>
            <a:xfrm flipH="1">
              <a:off x="3696" y="1296"/>
              <a:ext cx="48" cy="14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4" name="Google Shape;644;p36"/>
            <p:cNvSpPr/>
            <p:nvPr/>
          </p:nvSpPr>
          <p:spPr>
            <a:xfrm>
              <a:off x="3600" y="1152"/>
              <a:ext cx="336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36"/>
          <p:cNvGrpSpPr/>
          <p:nvPr/>
        </p:nvGrpSpPr>
        <p:grpSpPr>
          <a:xfrm>
            <a:off x="7239000" y="2209800"/>
            <a:ext cx="533400" cy="457200"/>
            <a:chOff x="3600" y="1152"/>
            <a:chExt cx="336" cy="288"/>
          </a:xfrm>
        </p:grpSpPr>
        <p:cxnSp>
          <p:nvCxnSpPr>
            <p:cNvPr id="646" name="Google Shape;646;p36"/>
            <p:cNvCxnSpPr/>
            <p:nvPr/>
          </p:nvCxnSpPr>
          <p:spPr>
            <a:xfrm flipH="1">
              <a:off x="3696" y="1296"/>
              <a:ext cx="48" cy="14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7" name="Google Shape;647;p36"/>
            <p:cNvSpPr/>
            <p:nvPr/>
          </p:nvSpPr>
          <p:spPr>
            <a:xfrm>
              <a:off x="3600" y="1152"/>
              <a:ext cx="336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Google Shape;648;p36"/>
          <p:cNvGrpSpPr/>
          <p:nvPr/>
        </p:nvGrpSpPr>
        <p:grpSpPr>
          <a:xfrm>
            <a:off x="7239000" y="2667000"/>
            <a:ext cx="533400" cy="457200"/>
            <a:chOff x="4896" y="1200"/>
            <a:chExt cx="336" cy="288"/>
          </a:xfrm>
        </p:grpSpPr>
        <p:cxnSp>
          <p:nvCxnSpPr>
            <p:cNvPr id="649" name="Google Shape;649;p36"/>
            <p:cNvCxnSpPr/>
            <p:nvPr/>
          </p:nvCxnSpPr>
          <p:spPr>
            <a:xfrm flipH="1">
              <a:off x="4992" y="1344"/>
              <a:ext cx="48" cy="14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0" name="Google Shape;650;p36"/>
            <p:cNvSpPr/>
            <p:nvPr/>
          </p:nvSpPr>
          <p:spPr>
            <a:xfrm>
              <a:off x="4896" y="1200"/>
              <a:ext cx="336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1" name="Google Shape;651;p36"/>
          <p:cNvSpPr txBox="1"/>
          <p:nvPr/>
        </p:nvSpPr>
        <p:spPr>
          <a:xfrm>
            <a:off x="1905000" y="1111251"/>
            <a:ext cx="7848600" cy="1141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thirty-two 32-bit registers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read ports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write 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6"/>
          <p:cNvSpPr/>
          <p:nvPr/>
        </p:nvSpPr>
        <p:spPr>
          <a:xfrm>
            <a:off x="2057400" y="2214563"/>
            <a:ext cx="7848600" cy="3993914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 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than main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📫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register files with more locations                                            are slower (e.g., a 64 word file could                                              be as much as 50% slower than a 32 word 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📫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Read/write port increase impacts speed quadratically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Easier for a compiler to 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📫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(A*B) – (C*D) – (E*F) can do multiplies in any order vs.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hold variables so that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📫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density improves (since register are named with fewer bits than a memory location)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6"/>
          <p:cNvSpPr/>
          <p:nvPr/>
        </p:nvSpPr>
        <p:spPr>
          <a:xfrm>
            <a:off x="8229600" y="3505201"/>
            <a:ext cx="1600200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4" name="Google Shape;654;p36"/>
          <p:cNvCxnSpPr/>
          <p:nvPr/>
        </p:nvCxnSpPr>
        <p:spPr>
          <a:xfrm rot="10800000">
            <a:off x="8686800" y="32004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Representing Instructions</a:t>
            </a:r>
            <a:endParaRPr/>
          </a:p>
        </p:txBody>
      </p:sp>
      <p:sp>
        <p:nvSpPr>
          <p:cNvPr id="664" name="Google Shape;664;p37"/>
          <p:cNvSpPr txBox="1"/>
          <p:nvPr>
            <p:ph idx="1" type="body"/>
          </p:nvPr>
        </p:nvSpPr>
        <p:spPr>
          <a:xfrm>
            <a:off x="838200" y="1593034"/>
            <a:ext cx="10515600" cy="4798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Instructions are encoded in binary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Called machine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MIPS instructions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Encoded as 32-bit instruction words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Small number of formats encoding operation code (opcode), </a:t>
            </a:r>
            <a:br>
              <a:rPr lang="en-US" sz="2600"/>
            </a:br>
            <a:r>
              <a:rPr lang="en-US" sz="2600"/>
              <a:t>register numbers, 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Regularity!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Register numbers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$t0 – $t7 are reg’s 8 – 15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$t8 – $t9 are reg’s 24 – 25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$s0 – $s7 are reg’s 16 – 23</a:t>
            </a:r>
            <a:endParaRPr/>
          </a:p>
        </p:txBody>
      </p:sp>
      <p:sp>
        <p:nvSpPr>
          <p:cNvPr id="665" name="Google Shape;665;p37"/>
          <p:cNvSpPr txBox="1"/>
          <p:nvPr/>
        </p:nvSpPr>
        <p:spPr>
          <a:xfrm rot="5400000">
            <a:off x="7998619" y="2302669"/>
            <a:ext cx="49720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§2.5 Representing Instructions in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Instructions</a:t>
            </a:r>
            <a:endParaRPr/>
          </a:p>
        </p:txBody>
      </p:sp>
      <p:sp>
        <p:nvSpPr>
          <p:cNvPr id="671" name="Google Shape;671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There are Three Types of MIPS Instructions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 Type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🡪 add, sub, and, or, sll, srl (shift) [Arithmatic operations]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 startAt="2"/>
            </a:pPr>
            <a:r>
              <a:rPr lang="en-US"/>
              <a:t>I Type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🡪 lw, sw, addi, andi, ori, beq, bne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 startAt="3"/>
            </a:pPr>
            <a:r>
              <a:rPr lang="en-US"/>
              <a:t>J Type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🡪 j (jump)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0"/>
          <p:cNvSpPr txBox="1"/>
          <p:nvPr>
            <p:ph type="title"/>
          </p:nvPr>
        </p:nvSpPr>
        <p:spPr>
          <a:xfrm>
            <a:off x="1148918" y="3349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R-format Instructions</a:t>
            </a:r>
            <a:endParaRPr/>
          </a:p>
        </p:txBody>
      </p:sp>
      <p:sp>
        <p:nvSpPr>
          <p:cNvPr id="681" name="Google Shape;681;p40"/>
          <p:cNvSpPr txBox="1"/>
          <p:nvPr>
            <p:ph idx="1" type="body"/>
          </p:nvPr>
        </p:nvSpPr>
        <p:spPr>
          <a:xfrm>
            <a:off x="2176462" y="2888310"/>
            <a:ext cx="8270875" cy="337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Instruction fields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op: operation code (opcode)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rs: first source register number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rt: second source register number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rd: destination register number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shamt: shift amount (00000 for now)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funct: function code (extends opcode)</a:t>
            </a:r>
            <a:endParaRPr sz="2600"/>
          </a:p>
        </p:txBody>
      </p:sp>
      <p:grpSp>
        <p:nvGrpSpPr>
          <p:cNvPr id="682" name="Google Shape;682;p40"/>
          <p:cNvGrpSpPr/>
          <p:nvPr/>
        </p:nvGrpSpPr>
        <p:grpSpPr>
          <a:xfrm>
            <a:off x="2176462" y="1836076"/>
            <a:ext cx="6913562" cy="773113"/>
            <a:chOff x="703" y="981"/>
            <a:chExt cx="4355" cy="487"/>
          </a:xfrm>
        </p:grpSpPr>
        <p:sp>
          <p:nvSpPr>
            <p:cNvPr id="683" name="Google Shape;683;p40"/>
            <p:cNvSpPr txBox="1"/>
            <p:nvPr/>
          </p:nvSpPr>
          <p:spPr>
            <a:xfrm>
              <a:off x="703" y="981"/>
              <a:ext cx="817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0"/>
            <p:cNvSpPr txBox="1"/>
            <p:nvPr/>
          </p:nvSpPr>
          <p:spPr>
            <a:xfrm>
              <a:off x="1520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0"/>
            <p:cNvSpPr txBox="1"/>
            <p:nvPr/>
          </p:nvSpPr>
          <p:spPr>
            <a:xfrm>
              <a:off x="2200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0"/>
            <p:cNvSpPr txBox="1"/>
            <p:nvPr/>
          </p:nvSpPr>
          <p:spPr>
            <a:xfrm>
              <a:off x="2880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0"/>
            <p:cNvSpPr txBox="1"/>
            <p:nvPr/>
          </p:nvSpPr>
          <p:spPr>
            <a:xfrm>
              <a:off x="3561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shamt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0"/>
            <p:cNvSpPr txBox="1"/>
            <p:nvPr/>
          </p:nvSpPr>
          <p:spPr>
            <a:xfrm>
              <a:off x="4241" y="981"/>
              <a:ext cx="817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0"/>
            <p:cNvSpPr txBox="1"/>
            <p:nvPr/>
          </p:nvSpPr>
          <p:spPr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0"/>
            <p:cNvSpPr txBox="1"/>
            <p:nvPr/>
          </p:nvSpPr>
          <p:spPr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0"/>
            <p:cNvSpPr txBox="1"/>
            <p:nvPr/>
          </p:nvSpPr>
          <p:spPr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0"/>
            <p:cNvSpPr txBox="1"/>
            <p:nvPr/>
          </p:nvSpPr>
          <p:spPr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0"/>
            <p:cNvSpPr txBox="1"/>
            <p:nvPr/>
          </p:nvSpPr>
          <p:spPr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0"/>
            <p:cNvSpPr txBox="1"/>
            <p:nvPr/>
          </p:nvSpPr>
          <p:spPr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97150"/>
            <a:ext cx="105156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Computer Architecture </a:t>
            </a:r>
            <a:r>
              <a:rPr lang="en-US" sz="12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2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2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Microprocessor without Interlocked Pipelined Stages</a:t>
            </a:r>
            <a:r>
              <a:rPr b="1" lang="en-US" sz="12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1"/>
          </a:p>
        </p:txBody>
      </p:sp>
      <p:sp>
        <p:nvSpPr>
          <p:cNvPr id="111" name="Google Shape;111;p4"/>
          <p:cNvSpPr txBox="1"/>
          <p:nvPr/>
        </p:nvSpPr>
        <p:spPr>
          <a:xfrm>
            <a:off x="7559898" y="1030310"/>
            <a:ext cx="35416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bit MIPS Architecture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7624293" y="2704563"/>
            <a:ext cx="2202287" cy="258865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1854558" y="2021982"/>
            <a:ext cx="1429555" cy="351912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4"/>
          <p:cNvCxnSpPr/>
          <p:nvPr/>
        </p:nvCxnSpPr>
        <p:spPr>
          <a:xfrm>
            <a:off x="1854558" y="2446987"/>
            <a:ext cx="1429555" cy="1287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4"/>
          <p:cNvCxnSpPr/>
          <p:nvPr/>
        </p:nvCxnSpPr>
        <p:spPr>
          <a:xfrm>
            <a:off x="1826652" y="2908483"/>
            <a:ext cx="1429555" cy="1287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4"/>
          <p:cNvCxnSpPr/>
          <p:nvPr/>
        </p:nvCxnSpPr>
        <p:spPr>
          <a:xfrm>
            <a:off x="1865289" y="3359243"/>
            <a:ext cx="1429555" cy="1287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4"/>
          <p:cNvSpPr txBox="1"/>
          <p:nvPr/>
        </p:nvSpPr>
        <p:spPr>
          <a:xfrm>
            <a:off x="2472745" y="4043963"/>
            <a:ext cx="3477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1878168" y="2072288"/>
            <a:ext cx="20885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0 (32 bit)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901778" y="2546663"/>
            <a:ext cx="20885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1 (32 bit)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888899" y="3010302"/>
            <a:ext cx="20885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2 (32 bit)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901778" y="5264103"/>
            <a:ext cx="20885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31 (32 bit)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1876020" y="3794980"/>
            <a:ext cx="1429555" cy="1287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1899630" y="3458919"/>
            <a:ext cx="20885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3 (32 bit)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4"/>
          <p:cNvCxnSpPr/>
          <p:nvPr/>
        </p:nvCxnSpPr>
        <p:spPr>
          <a:xfrm>
            <a:off x="1876020" y="4194226"/>
            <a:ext cx="1429555" cy="1287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4"/>
          <p:cNvSpPr txBox="1"/>
          <p:nvPr/>
        </p:nvSpPr>
        <p:spPr>
          <a:xfrm>
            <a:off x="1899630" y="3871042"/>
            <a:ext cx="20885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4 (32 bit)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826652" y="1544226"/>
            <a:ext cx="35416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4471122" y="2908483"/>
            <a:ext cx="1996225" cy="214441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1"/>
          <p:cNvSpPr txBox="1"/>
          <p:nvPr>
            <p:ph type="title"/>
          </p:nvPr>
        </p:nvSpPr>
        <p:spPr>
          <a:xfrm>
            <a:off x="838200" y="365126"/>
            <a:ext cx="10515600" cy="860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R-format Example</a:t>
            </a:r>
            <a:endParaRPr/>
          </a:p>
        </p:txBody>
      </p:sp>
      <p:sp>
        <p:nvSpPr>
          <p:cNvPr id="704" name="Google Shape;704;p41"/>
          <p:cNvSpPr txBox="1"/>
          <p:nvPr>
            <p:ph idx="1" type="body"/>
          </p:nvPr>
        </p:nvSpPr>
        <p:spPr>
          <a:xfrm>
            <a:off x="2208214" y="2247667"/>
            <a:ext cx="8270875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	add $t0, $s1, $s2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1"/>
          <p:cNvSpPr txBox="1"/>
          <p:nvPr/>
        </p:nvSpPr>
        <p:spPr>
          <a:xfrm>
            <a:off x="2855914" y="4078289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1"/>
          <p:cNvSpPr txBox="1"/>
          <p:nvPr/>
        </p:nvSpPr>
        <p:spPr>
          <a:xfrm>
            <a:off x="4152900" y="4078289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1"/>
          <p:cNvSpPr txBox="1"/>
          <p:nvPr/>
        </p:nvSpPr>
        <p:spPr>
          <a:xfrm>
            <a:off x="5232400" y="4078289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1"/>
          <p:cNvSpPr txBox="1"/>
          <p:nvPr/>
        </p:nvSpPr>
        <p:spPr>
          <a:xfrm>
            <a:off x="6311900" y="4078289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1"/>
          <p:cNvSpPr txBox="1"/>
          <p:nvPr/>
        </p:nvSpPr>
        <p:spPr>
          <a:xfrm>
            <a:off x="7392988" y="4078289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1"/>
          <p:cNvSpPr txBox="1"/>
          <p:nvPr/>
        </p:nvSpPr>
        <p:spPr>
          <a:xfrm>
            <a:off x="8472489" y="4078289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1"/>
          <p:cNvSpPr txBox="1"/>
          <p:nvPr/>
        </p:nvSpPr>
        <p:spPr>
          <a:xfrm>
            <a:off x="2855914" y="4725989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1"/>
          <p:cNvSpPr txBox="1"/>
          <p:nvPr/>
        </p:nvSpPr>
        <p:spPr>
          <a:xfrm>
            <a:off x="4152900" y="4725989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10001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1"/>
          <p:cNvSpPr txBox="1"/>
          <p:nvPr/>
        </p:nvSpPr>
        <p:spPr>
          <a:xfrm>
            <a:off x="5232400" y="4725989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10010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1"/>
          <p:cNvSpPr txBox="1"/>
          <p:nvPr/>
        </p:nvSpPr>
        <p:spPr>
          <a:xfrm>
            <a:off x="6311900" y="4725989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01000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1"/>
          <p:cNvSpPr txBox="1"/>
          <p:nvPr/>
        </p:nvSpPr>
        <p:spPr>
          <a:xfrm>
            <a:off x="7392988" y="4725989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41"/>
          <p:cNvSpPr txBox="1"/>
          <p:nvPr/>
        </p:nvSpPr>
        <p:spPr>
          <a:xfrm>
            <a:off x="8472489" y="4725989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1"/>
          <p:cNvSpPr/>
          <p:nvPr/>
        </p:nvSpPr>
        <p:spPr>
          <a:xfrm>
            <a:off x="2208213" y="5516564"/>
            <a:ext cx="81407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00000010001100100100000000100000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02324020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8" name="Google Shape;718;p41"/>
          <p:cNvGrpSpPr/>
          <p:nvPr/>
        </p:nvGrpSpPr>
        <p:grpSpPr>
          <a:xfrm>
            <a:off x="2855913" y="1412876"/>
            <a:ext cx="6913562" cy="773113"/>
            <a:chOff x="703" y="981"/>
            <a:chExt cx="4355" cy="487"/>
          </a:xfrm>
        </p:grpSpPr>
        <p:sp>
          <p:nvSpPr>
            <p:cNvPr id="719" name="Google Shape;719;p41"/>
            <p:cNvSpPr txBox="1"/>
            <p:nvPr/>
          </p:nvSpPr>
          <p:spPr>
            <a:xfrm>
              <a:off x="703" y="981"/>
              <a:ext cx="817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1"/>
            <p:cNvSpPr txBox="1"/>
            <p:nvPr/>
          </p:nvSpPr>
          <p:spPr>
            <a:xfrm>
              <a:off x="1520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1"/>
            <p:cNvSpPr txBox="1"/>
            <p:nvPr/>
          </p:nvSpPr>
          <p:spPr>
            <a:xfrm>
              <a:off x="2200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1"/>
            <p:cNvSpPr txBox="1"/>
            <p:nvPr/>
          </p:nvSpPr>
          <p:spPr>
            <a:xfrm>
              <a:off x="2880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1"/>
            <p:cNvSpPr txBox="1"/>
            <p:nvPr/>
          </p:nvSpPr>
          <p:spPr>
            <a:xfrm>
              <a:off x="3561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shamt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1"/>
            <p:cNvSpPr txBox="1"/>
            <p:nvPr/>
          </p:nvSpPr>
          <p:spPr>
            <a:xfrm>
              <a:off x="4241" y="981"/>
              <a:ext cx="817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1"/>
            <p:cNvSpPr txBox="1"/>
            <p:nvPr/>
          </p:nvSpPr>
          <p:spPr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1"/>
            <p:cNvSpPr txBox="1"/>
            <p:nvPr/>
          </p:nvSpPr>
          <p:spPr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1"/>
            <p:cNvSpPr txBox="1"/>
            <p:nvPr/>
          </p:nvSpPr>
          <p:spPr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1"/>
            <p:cNvSpPr txBox="1"/>
            <p:nvPr/>
          </p:nvSpPr>
          <p:spPr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1"/>
            <p:cNvSpPr txBox="1"/>
            <p:nvPr/>
          </p:nvSpPr>
          <p:spPr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1"/>
            <p:cNvSpPr txBox="1"/>
            <p:nvPr/>
          </p:nvSpPr>
          <p:spPr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1" name="Google Shape;731;p41"/>
          <p:cNvSpPr txBox="1"/>
          <p:nvPr/>
        </p:nvSpPr>
        <p:spPr>
          <a:xfrm>
            <a:off x="2208214" y="2749914"/>
            <a:ext cx="8270875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add $8, $17, $18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32" name="Google Shape;732;p41"/>
          <p:cNvSpPr/>
          <p:nvPr/>
        </p:nvSpPr>
        <p:spPr>
          <a:xfrm>
            <a:off x="2871993" y="3332139"/>
            <a:ext cx="6897482" cy="514376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3" name="Google Shape;733;p41"/>
          <p:cNvCxnSpPr/>
          <p:nvPr/>
        </p:nvCxnSpPr>
        <p:spPr>
          <a:xfrm flipH="1">
            <a:off x="4198512" y="3323015"/>
            <a:ext cx="4096" cy="53637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4" name="Google Shape;734;p41"/>
          <p:cNvCxnSpPr/>
          <p:nvPr/>
        </p:nvCxnSpPr>
        <p:spPr>
          <a:xfrm flipH="1">
            <a:off x="5252433" y="3320868"/>
            <a:ext cx="4096" cy="53637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5" name="Google Shape;735;p41"/>
          <p:cNvCxnSpPr>
            <a:stCxn id="732" idx="0"/>
          </p:cNvCxnSpPr>
          <p:nvPr/>
        </p:nvCxnSpPr>
        <p:spPr>
          <a:xfrm flipH="1">
            <a:off x="6308434" y="3332139"/>
            <a:ext cx="12300" cy="51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6" name="Google Shape;736;p41"/>
          <p:cNvCxnSpPr/>
          <p:nvPr/>
        </p:nvCxnSpPr>
        <p:spPr>
          <a:xfrm flipH="1">
            <a:off x="7362422" y="3317113"/>
            <a:ext cx="12233" cy="51222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7" name="Google Shape;737;p41"/>
          <p:cNvCxnSpPr/>
          <p:nvPr/>
        </p:nvCxnSpPr>
        <p:spPr>
          <a:xfrm flipH="1">
            <a:off x="8470004" y="3329992"/>
            <a:ext cx="12233" cy="51222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8" name="Google Shape;738;p41"/>
          <p:cNvSpPr txBox="1"/>
          <p:nvPr/>
        </p:nvSpPr>
        <p:spPr>
          <a:xfrm>
            <a:off x="3080043" y="3400133"/>
            <a:ext cx="9289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1"/>
          <p:cNvSpPr txBox="1"/>
          <p:nvPr/>
        </p:nvSpPr>
        <p:spPr>
          <a:xfrm>
            <a:off x="4392091" y="3394648"/>
            <a:ext cx="7642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1"/>
          <p:cNvSpPr txBox="1"/>
          <p:nvPr/>
        </p:nvSpPr>
        <p:spPr>
          <a:xfrm>
            <a:off x="5487064" y="3403571"/>
            <a:ext cx="6901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1"/>
          <p:cNvSpPr txBox="1"/>
          <p:nvPr/>
        </p:nvSpPr>
        <p:spPr>
          <a:xfrm>
            <a:off x="6555459" y="3386051"/>
            <a:ext cx="6737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1"/>
          <p:cNvSpPr txBox="1"/>
          <p:nvPr/>
        </p:nvSpPr>
        <p:spPr>
          <a:xfrm>
            <a:off x="7752869" y="3399474"/>
            <a:ext cx="5478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1"/>
          <p:cNvSpPr txBox="1"/>
          <p:nvPr/>
        </p:nvSpPr>
        <p:spPr>
          <a:xfrm>
            <a:off x="8812971" y="3424688"/>
            <a:ext cx="8851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1"/>
          <p:cNvSpPr txBox="1"/>
          <p:nvPr/>
        </p:nvSpPr>
        <p:spPr>
          <a:xfrm>
            <a:off x="5393007" y="41086"/>
            <a:ext cx="5086082" cy="134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 – $t7 are reg’s 8 – 15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$t8 – $t9 are reg’s 24 – 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 – $s7 are reg’s 16 – 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5" name="Google Shape;745;p41"/>
          <p:cNvCxnSpPr/>
          <p:nvPr/>
        </p:nvCxnSpPr>
        <p:spPr>
          <a:xfrm>
            <a:off x="2288112" y="5637320"/>
            <a:ext cx="0" cy="612560"/>
          </a:xfrm>
          <a:prstGeom prst="straightConnector1">
            <a:avLst/>
          </a:prstGeom>
          <a:noFill/>
          <a:ln cap="flat" cmpd="sng" w="381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6" name="Google Shape;746;p41"/>
          <p:cNvCxnSpPr/>
          <p:nvPr/>
        </p:nvCxnSpPr>
        <p:spPr>
          <a:xfrm>
            <a:off x="2973172" y="5637320"/>
            <a:ext cx="0" cy="612560"/>
          </a:xfrm>
          <a:prstGeom prst="straightConnector1">
            <a:avLst/>
          </a:prstGeom>
          <a:noFill/>
          <a:ln cap="flat" cmpd="sng" w="381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7" name="Google Shape;747;p41"/>
          <p:cNvSpPr txBox="1"/>
          <p:nvPr/>
        </p:nvSpPr>
        <p:spPr>
          <a:xfrm>
            <a:off x="2368012" y="5811264"/>
            <a:ext cx="4878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8" name="Google Shape;748;p41"/>
          <p:cNvCxnSpPr/>
          <p:nvPr/>
        </p:nvCxnSpPr>
        <p:spPr>
          <a:xfrm>
            <a:off x="3649355" y="5637320"/>
            <a:ext cx="0" cy="612560"/>
          </a:xfrm>
          <a:prstGeom prst="straightConnector1">
            <a:avLst/>
          </a:prstGeom>
          <a:noFill/>
          <a:ln cap="flat" cmpd="sng" w="381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9" name="Google Shape;749;p41"/>
          <p:cNvSpPr txBox="1"/>
          <p:nvPr/>
        </p:nvSpPr>
        <p:spPr>
          <a:xfrm>
            <a:off x="3068126" y="5811264"/>
            <a:ext cx="4878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0" name="Google Shape;750;p41"/>
          <p:cNvCxnSpPr/>
          <p:nvPr/>
        </p:nvCxnSpPr>
        <p:spPr>
          <a:xfrm>
            <a:off x="4307782" y="5637320"/>
            <a:ext cx="0" cy="612560"/>
          </a:xfrm>
          <a:prstGeom prst="straightConnector1">
            <a:avLst/>
          </a:prstGeom>
          <a:noFill/>
          <a:ln cap="flat" cmpd="sng" w="381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1" name="Google Shape;751;p41"/>
          <p:cNvSpPr txBox="1"/>
          <p:nvPr/>
        </p:nvSpPr>
        <p:spPr>
          <a:xfrm>
            <a:off x="3726552" y="5811263"/>
            <a:ext cx="4878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2" name="Google Shape;752;p41"/>
          <p:cNvCxnSpPr/>
          <p:nvPr/>
        </p:nvCxnSpPr>
        <p:spPr>
          <a:xfrm>
            <a:off x="4966209" y="5637320"/>
            <a:ext cx="0" cy="612560"/>
          </a:xfrm>
          <a:prstGeom prst="straightConnector1">
            <a:avLst/>
          </a:prstGeom>
          <a:noFill/>
          <a:ln cap="flat" cmpd="sng" w="381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3" name="Google Shape;753;p41"/>
          <p:cNvSpPr txBox="1"/>
          <p:nvPr/>
        </p:nvSpPr>
        <p:spPr>
          <a:xfrm>
            <a:off x="4401116" y="5811263"/>
            <a:ext cx="4878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4" name="Google Shape;754;p41"/>
          <p:cNvCxnSpPr/>
          <p:nvPr/>
        </p:nvCxnSpPr>
        <p:spPr>
          <a:xfrm>
            <a:off x="5660146" y="5637320"/>
            <a:ext cx="0" cy="612560"/>
          </a:xfrm>
          <a:prstGeom prst="straightConnector1">
            <a:avLst/>
          </a:prstGeom>
          <a:noFill/>
          <a:ln cap="flat" cmpd="sng" w="381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5" name="Google Shape;755;p41"/>
          <p:cNvSpPr txBox="1"/>
          <p:nvPr/>
        </p:nvSpPr>
        <p:spPr>
          <a:xfrm>
            <a:off x="5059542" y="5811263"/>
            <a:ext cx="4878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6" name="Google Shape;756;p41"/>
          <p:cNvCxnSpPr/>
          <p:nvPr/>
        </p:nvCxnSpPr>
        <p:spPr>
          <a:xfrm>
            <a:off x="6345039" y="5637320"/>
            <a:ext cx="0" cy="612560"/>
          </a:xfrm>
          <a:prstGeom prst="straightConnector1">
            <a:avLst/>
          </a:prstGeom>
          <a:noFill/>
          <a:ln cap="flat" cmpd="sng" w="381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7" name="Google Shape;757;p41"/>
          <p:cNvSpPr txBox="1"/>
          <p:nvPr/>
        </p:nvSpPr>
        <p:spPr>
          <a:xfrm>
            <a:off x="5753478" y="5811262"/>
            <a:ext cx="4878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8" name="Google Shape;758;p41"/>
          <p:cNvCxnSpPr/>
          <p:nvPr/>
        </p:nvCxnSpPr>
        <p:spPr>
          <a:xfrm>
            <a:off x="7030100" y="5637320"/>
            <a:ext cx="0" cy="612560"/>
          </a:xfrm>
          <a:prstGeom prst="straightConnector1">
            <a:avLst/>
          </a:prstGeom>
          <a:noFill/>
          <a:ln cap="flat" cmpd="sng" w="381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9" name="Google Shape;759;p41"/>
          <p:cNvSpPr txBox="1"/>
          <p:nvPr/>
        </p:nvSpPr>
        <p:spPr>
          <a:xfrm>
            <a:off x="6425389" y="5811262"/>
            <a:ext cx="4878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0" name="Google Shape;760;p41"/>
          <p:cNvCxnSpPr/>
          <p:nvPr/>
        </p:nvCxnSpPr>
        <p:spPr>
          <a:xfrm>
            <a:off x="7752869" y="5637320"/>
            <a:ext cx="0" cy="612560"/>
          </a:xfrm>
          <a:prstGeom prst="straightConnector1">
            <a:avLst/>
          </a:prstGeom>
          <a:noFill/>
          <a:ln cap="flat" cmpd="sng" w="381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1" name="Google Shape;761;p41"/>
          <p:cNvSpPr txBox="1"/>
          <p:nvPr/>
        </p:nvSpPr>
        <p:spPr>
          <a:xfrm>
            <a:off x="7146915" y="5811262"/>
            <a:ext cx="4878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2"/>
          <p:cNvSpPr txBox="1"/>
          <p:nvPr>
            <p:ph type="title"/>
          </p:nvPr>
        </p:nvSpPr>
        <p:spPr>
          <a:xfrm>
            <a:off x="838200" y="365126"/>
            <a:ext cx="10515600" cy="760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Hexadecimal</a:t>
            </a:r>
            <a:endParaRPr/>
          </a:p>
        </p:txBody>
      </p:sp>
      <p:sp>
        <p:nvSpPr>
          <p:cNvPr id="771" name="Google Shape;771;p42"/>
          <p:cNvSpPr txBox="1"/>
          <p:nvPr>
            <p:ph idx="1" type="body"/>
          </p:nvPr>
        </p:nvSpPr>
        <p:spPr>
          <a:xfrm>
            <a:off x="838200" y="1125540"/>
            <a:ext cx="8270875" cy="158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 16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Compact representation of bit strings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4 bits per hex digit</a:t>
            </a:r>
            <a:endParaRPr/>
          </a:p>
        </p:txBody>
      </p:sp>
      <p:graphicFrame>
        <p:nvGraphicFramePr>
          <p:cNvPr id="772" name="Google Shape;772;p42"/>
          <p:cNvGraphicFramePr/>
          <p:nvPr/>
        </p:nvGraphicFramePr>
        <p:xfrm>
          <a:off x="166347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{1D5A39AE-F7AB-4380-A099-F876514F264D}</a:tableStyleId>
              </a:tblPr>
              <a:tblGrid>
                <a:gridCol w="647700"/>
                <a:gridCol w="1135050"/>
                <a:gridCol w="665175"/>
                <a:gridCol w="1116000"/>
                <a:gridCol w="684225"/>
                <a:gridCol w="1098550"/>
                <a:gridCol w="630225"/>
                <a:gridCol w="115095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3" name="Google Shape;773;p42"/>
          <p:cNvSpPr/>
          <p:nvPr/>
        </p:nvSpPr>
        <p:spPr>
          <a:xfrm>
            <a:off x="838200" y="4579935"/>
            <a:ext cx="8270875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eca8 6420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1110 1100 1010 1000 0110 0100 0010 0000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33f6131639_0_0"/>
          <p:cNvSpPr txBox="1"/>
          <p:nvPr>
            <p:ph type="title"/>
          </p:nvPr>
        </p:nvSpPr>
        <p:spPr>
          <a:xfrm>
            <a:off x="838200" y="645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</a:t>
            </a:r>
            <a:endParaRPr/>
          </a:p>
        </p:txBody>
      </p:sp>
      <p:sp>
        <p:nvSpPr>
          <p:cNvPr id="783" name="Google Shape;783;g133f6131639_0_0"/>
          <p:cNvSpPr txBox="1"/>
          <p:nvPr>
            <p:ph idx="1" type="body"/>
          </p:nvPr>
        </p:nvSpPr>
        <p:spPr>
          <a:xfrm>
            <a:off x="2208214" y="1125538"/>
            <a:ext cx="8271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Instructions for bitwise manipulation</a:t>
            </a:r>
            <a:endParaRPr/>
          </a:p>
        </p:txBody>
      </p:sp>
      <p:graphicFrame>
        <p:nvGraphicFramePr>
          <p:cNvPr id="784" name="Google Shape;784;g133f6131639_0_0"/>
          <p:cNvGraphicFramePr/>
          <p:nvPr/>
        </p:nvGraphicFramePr>
        <p:xfrm>
          <a:off x="2566988" y="1916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{1D5A39AE-F7AB-4380-A099-F876514F264D}</a:tableStyleId>
              </a:tblPr>
              <a:tblGrid>
                <a:gridCol w="2233600"/>
                <a:gridCol w="1366850"/>
                <a:gridCol w="1512875"/>
                <a:gridCol w="2087575"/>
              </a:tblGrid>
              <a:tr h="4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MIPS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Shift left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/>
                        <a:t>sll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Shift right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&gt;&gt;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&gt;&gt;&gt;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/>
                        <a:t>srl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AND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/>
                        <a:t>and, andi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OR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/>
                        <a:t>or, ori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NOT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/>
                        <a:t>nor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5" name="Google Shape;785;g133f6131639_0_0"/>
          <p:cNvSpPr/>
          <p:nvPr/>
        </p:nvSpPr>
        <p:spPr>
          <a:xfrm>
            <a:off x="2208213" y="5013325"/>
            <a:ext cx="77724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extracting and inserting groups of bits in a word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133f6131639_0_0"/>
          <p:cNvSpPr txBox="1"/>
          <p:nvPr/>
        </p:nvSpPr>
        <p:spPr>
          <a:xfrm rot="5400000">
            <a:off x="9046200" y="975300"/>
            <a:ext cx="2597100" cy="64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§2.6 Logical Operations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Shifting</a:t>
            </a:r>
            <a:endParaRPr/>
          </a:p>
        </p:txBody>
      </p:sp>
      <p:sp>
        <p:nvSpPr>
          <p:cNvPr id="792" name="Google Shape;792;p59"/>
          <p:cNvSpPr txBox="1"/>
          <p:nvPr/>
        </p:nvSpPr>
        <p:spPr>
          <a:xfrm>
            <a:off x="1132765" y="2060811"/>
            <a:ext cx="900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59"/>
          <p:cNvSpPr txBox="1"/>
          <p:nvPr/>
        </p:nvSpPr>
        <p:spPr>
          <a:xfrm>
            <a:off x="1872018" y="2060811"/>
            <a:ext cx="10758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59"/>
          <p:cNvSpPr txBox="1"/>
          <p:nvPr/>
        </p:nvSpPr>
        <p:spPr>
          <a:xfrm>
            <a:off x="2947915" y="2060811"/>
            <a:ext cx="10758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59"/>
          <p:cNvSpPr txBox="1"/>
          <p:nvPr/>
        </p:nvSpPr>
        <p:spPr>
          <a:xfrm>
            <a:off x="4064752" y="2060811"/>
            <a:ext cx="10758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010100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59"/>
          <p:cNvSpPr txBox="1"/>
          <p:nvPr/>
        </p:nvSpPr>
        <p:spPr>
          <a:xfrm>
            <a:off x="2074457" y="2430142"/>
            <a:ext cx="423083" cy="370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59"/>
          <p:cNvSpPr txBox="1"/>
          <p:nvPr/>
        </p:nvSpPr>
        <p:spPr>
          <a:xfrm>
            <a:off x="3150350" y="2430142"/>
            <a:ext cx="423083" cy="370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59"/>
          <p:cNvSpPr txBox="1"/>
          <p:nvPr/>
        </p:nvSpPr>
        <p:spPr>
          <a:xfrm>
            <a:off x="4217138" y="2430141"/>
            <a:ext cx="423083" cy="370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59"/>
          <p:cNvSpPr txBox="1"/>
          <p:nvPr/>
        </p:nvSpPr>
        <p:spPr>
          <a:xfrm>
            <a:off x="5606585" y="2135675"/>
            <a:ext cx="25661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by 2^(the number of left shift)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9"/>
          <p:cNvSpPr txBox="1"/>
          <p:nvPr/>
        </p:nvSpPr>
        <p:spPr>
          <a:xfrm>
            <a:off x="5720023" y="3854067"/>
            <a:ext cx="25661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Division by 2^(the number of Right shift)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33f6131639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Shift Operations</a:t>
            </a:r>
            <a:endParaRPr/>
          </a:p>
        </p:txBody>
      </p:sp>
      <p:sp>
        <p:nvSpPr>
          <p:cNvPr id="810" name="Google Shape;810;g133f6131639_0_12"/>
          <p:cNvSpPr txBox="1"/>
          <p:nvPr>
            <p:ph idx="1" type="body"/>
          </p:nvPr>
        </p:nvSpPr>
        <p:spPr>
          <a:xfrm>
            <a:off x="1426336" y="2800260"/>
            <a:ext cx="82710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shamt: how many positions to shift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Shift left logical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Shift left and fill with 0 bits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sll by i bits multiplies by 2</a:t>
            </a:r>
            <a:r>
              <a:rPr baseline="30000" lang="en-US"/>
              <a:t>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Shift right logical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Shift right and fill with 0 bits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srl by i bits divides by 2</a:t>
            </a:r>
            <a:r>
              <a:rPr baseline="30000" lang="en-US"/>
              <a:t>i</a:t>
            </a:r>
            <a:r>
              <a:rPr lang="en-US"/>
              <a:t> (unsigned only)</a:t>
            </a:r>
            <a:endParaRPr/>
          </a:p>
        </p:txBody>
      </p:sp>
      <p:sp>
        <p:nvSpPr>
          <p:cNvPr id="811" name="Google Shape;811;g133f6131639_0_12"/>
          <p:cNvSpPr txBox="1"/>
          <p:nvPr/>
        </p:nvSpPr>
        <p:spPr>
          <a:xfrm>
            <a:off x="8351839" y="3299115"/>
            <a:ext cx="370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/>
              <a:t>sll  $t1, $s3, 2</a:t>
            </a:r>
            <a:endParaRPr/>
          </a:p>
        </p:txBody>
      </p:sp>
      <p:sp>
        <p:nvSpPr>
          <p:cNvPr id="812" name="Google Shape;812;g133f6131639_0_12"/>
          <p:cNvSpPr txBox="1"/>
          <p:nvPr/>
        </p:nvSpPr>
        <p:spPr>
          <a:xfrm>
            <a:off x="8122326" y="3913875"/>
            <a:ext cx="39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/>
              <a:t>s</a:t>
            </a:r>
            <a:r>
              <a:rPr lang="en-US"/>
              <a:t>rl</a:t>
            </a:r>
            <a:r>
              <a:rPr lang="en-US"/>
              <a:t>  $t2, $s3, 5</a:t>
            </a:r>
            <a:endParaRPr/>
          </a:p>
        </p:txBody>
      </p:sp>
      <p:pic>
        <p:nvPicPr>
          <p:cNvPr id="813" name="Google Shape;813;g133f6131639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2861" y="4633749"/>
            <a:ext cx="4229691" cy="1857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4" name="Google Shape;814;g133f6131639_0_12"/>
          <p:cNvGrpSpPr/>
          <p:nvPr/>
        </p:nvGrpSpPr>
        <p:grpSpPr>
          <a:xfrm>
            <a:off x="2063149" y="1607475"/>
            <a:ext cx="7634175" cy="912821"/>
            <a:chOff x="703" y="981"/>
            <a:chExt cx="4438" cy="575"/>
          </a:xfrm>
        </p:grpSpPr>
        <p:sp>
          <p:nvSpPr>
            <p:cNvPr id="815" name="Google Shape;815;g133f6131639_0_12"/>
            <p:cNvSpPr txBox="1"/>
            <p:nvPr/>
          </p:nvSpPr>
          <p:spPr>
            <a:xfrm>
              <a:off x="703" y="981"/>
              <a:ext cx="900" cy="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g133f6131639_0_12"/>
            <p:cNvSpPr txBox="1"/>
            <p:nvPr/>
          </p:nvSpPr>
          <p:spPr>
            <a:xfrm>
              <a:off x="1520" y="981"/>
              <a:ext cx="600" cy="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g133f6131639_0_12"/>
            <p:cNvSpPr txBox="1"/>
            <p:nvPr/>
          </p:nvSpPr>
          <p:spPr>
            <a:xfrm>
              <a:off x="2200" y="981"/>
              <a:ext cx="600" cy="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rt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133f6131639_0_12"/>
            <p:cNvSpPr txBox="1"/>
            <p:nvPr/>
          </p:nvSpPr>
          <p:spPr>
            <a:xfrm>
              <a:off x="2880" y="981"/>
              <a:ext cx="600" cy="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133f6131639_0_12"/>
            <p:cNvSpPr txBox="1"/>
            <p:nvPr/>
          </p:nvSpPr>
          <p:spPr>
            <a:xfrm>
              <a:off x="3561" y="981"/>
              <a:ext cx="600" cy="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shamt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133f6131639_0_12"/>
            <p:cNvSpPr txBox="1"/>
            <p:nvPr/>
          </p:nvSpPr>
          <p:spPr>
            <a:xfrm>
              <a:off x="4241" y="981"/>
              <a:ext cx="900" cy="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funct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133f6131639_0_12"/>
            <p:cNvSpPr txBox="1"/>
            <p:nvPr/>
          </p:nvSpPr>
          <p:spPr>
            <a:xfrm>
              <a:off x="886" y="125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g133f6131639_0_12"/>
            <p:cNvSpPr txBox="1"/>
            <p:nvPr/>
          </p:nvSpPr>
          <p:spPr>
            <a:xfrm>
              <a:off x="4424" y="125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133f6131639_0_12"/>
            <p:cNvSpPr txBox="1"/>
            <p:nvPr/>
          </p:nvSpPr>
          <p:spPr>
            <a:xfrm>
              <a:off x="1657" y="125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133f6131639_0_12"/>
            <p:cNvSpPr txBox="1"/>
            <p:nvPr/>
          </p:nvSpPr>
          <p:spPr>
            <a:xfrm>
              <a:off x="2338" y="125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g133f6131639_0_12"/>
            <p:cNvSpPr txBox="1"/>
            <p:nvPr/>
          </p:nvSpPr>
          <p:spPr>
            <a:xfrm>
              <a:off x="3018" y="125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133f6131639_0_12"/>
            <p:cNvSpPr txBox="1"/>
            <p:nvPr/>
          </p:nvSpPr>
          <p:spPr>
            <a:xfrm>
              <a:off x="3698" y="125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33f6131639_0_37"/>
          <p:cNvSpPr txBox="1"/>
          <p:nvPr>
            <p:ph type="title"/>
          </p:nvPr>
        </p:nvSpPr>
        <p:spPr>
          <a:xfrm>
            <a:off x="838200" y="365126"/>
            <a:ext cx="105156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Shift Operations – R Type</a:t>
            </a:r>
            <a:endParaRPr/>
          </a:p>
        </p:txBody>
      </p:sp>
      <p:sp>
        <p:nvSpPr>
          <p:cNvPr id="832" name="Google Shape;832;g133f6131639_0_37"/>
          <p:cNvSpPr txBox="1"/>
          <p:nvPr/>
        </p:nvSpPr>
        <p:spPr>
          <a:xfrm>
            <a:off x="2144209" y="2307580"/>
            <a:ext cx="37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sll  $t1, $s3, 2</a:t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id="833" name="Google Shape;833;g133f6131639_0_37"/>
          <p:cNvSpPr txBox="1"/>
          <p:nvPr/>
        </p:nvSpPr>
        <p:spPr>
          <a:xfrm>
            <a:off x="2144209" y="2883693"/>
            <a:ext cx="37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sll  $9, $19, 2</a:t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id="834" name="Google Shape;834;g133f6131639_0_37"/>
          <p:cNvSpPr/>
          <p:nvPr/>
        </p:nvSpPr>
        <p:spPr>
          <a:xfrm>
            <a:off x="2768962" y="3589715"/>
            <a:ext cx="6897600" cy="5145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5" name="Google Shape;835;g133f6131639_0_37"/>
          <p:cNvCxnSpPr/>
          <p:nvPr/>
        </p:nvCxnSpPr>
        <p:spPr>
          <a:xfrm flipH="1">
            <a:off x="4095377" y="3580591"/>
            <a:ext cx="4200" cy="536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6" name="Google Shape;836;g133f6131639_0_37"/>
          <p:cNvCxnSpPr/>
          <p:nvPr/>
        </p:nvCxnSpPr>
        <p:spPr>
          <a:xfrm flipH="1">
            <a:off x="5149298" y="3578444"/>
            <a:ext cx="4200" cy="536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7" name="Google Shape;837;g133f6131639_0_37"/>
          <p:cNvCxnSpPr>
            <a:stCxn id="834" idx="0"/>
          </p:cNvCxnSpPr>
          <p:nvPr/>
        </p:nvCxnSpPr>
        <p:spPr>
          <a:xfrm flipH="1">
            <a:off x="6205462" y="3589715"/>
            <a:ext cx="12300" cy="51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8" name="Google Shape;838;g133f6131639_0_37"/>
          <p:cNvCxnSpPr/>
          <p:nvPr/>
        </p:nvCxnSpPr>
        <p:spPr>
          <a:xfrm flipH="1">
            <a:off x="7259324" y="3574689"/>
            <a:ext cx="12300" cy="51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9" name="Google Shape;839;g133f6131639_0_37"/>
          <p:cNvCxnSpPr/>
          <p:nvPr/>
        </p:nvCxnSpPr>
        <p:spPr>
          <a:xfrm flipH="1">
            <a:off x="8366906" y="3587568"/>
            <a:ext cx="12300" cy="51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0" name="Google Shape;840;g133f6131639_0_37"/>
          <p:cNvSpPr txBox="1"/>
          <p:nvPr/>
        </p:nvSpPr>
        <p:spPr>
          <a:xfrm>
            <a:off x="2977012" y="3657709"/>
            <a:ext cx="92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133f6131639_0_37"/>
          <p:cNvSpPr txBox="1"/>
          <p:nvPr/>
        </p:nvSpPr>
        <p:spPr>
          <a:xfrm>
            <a:off x="4276181" y="3690861"/>
            <a:ext cx="76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g133f6131639_0_37"/>
          <p:cNvSpPr txBox="1"/>
          <p:nvPr/>
        </p:nvSpPr>
        <p:spPr>
          <a:xfrm>
            <a:off x="5384033" y="3661147"/>
            <a:ext cx="6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$19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g133f6131639_0_37"/>
          <p:cNvSpPr txBox="1"/>
          <p:nvPr/>
        </p:nvSpPr>
        <p:spPr>
          <a:xfrm>
            <a:off x="6452428" y="3643627"/>
            <a:ext cx="6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133f6131639_0_37"/>
          <p:cNvSpPr txBox="1"/>
          <p:nvPr/>
        </p:nvSpPr>
        <p:spPr>
          <a:xfrm>
            <a:off x="7649838" y="3657050"/>
            <a:ext cx="5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g133f6131639_0_37"/>
          <p:cNvSpPr txBox="1"/>
          <p:nvPr/>
        </p:nvSpPr>
        <p:spPr>
          <a:xfrm>
            <a:off x="8709940" y="3682264"/>
            <a:ext cx="8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sll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g133f6131639_0_37"/>
          <p:cNvSpPr txBox="1"/>
          <p:nvPr/>
        </p:nvSpPr>
        <p:spPr>
          <a:xfrm>
            <a:off x="3043394" y="4154758"/>
            <a:ext cx="6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bits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g133f6131639_0_37"/>
          <p:cNvSpPr txBox="1"/>
          <p:nvPr/>
        </p:nvSpPr>
        <p:spPr>
          <a:xfrm>
            <a:off x="8659969" y="4154758"/>
            <a:ext cx="6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bits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133f6131639_0_37"/>
          <p:cNvSpPr txBox="1"/>
          <p:nvPr/>
        </p:nvSpPr>
        <p:spPr>
          <a:xfrm>
            <a:off x="4267357" y="4154758"/>
            <a:ext cx="6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bits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133f6131639_0_37"/>
          <p:cNvSpPr txBox="1"/>
          <p:nvPr/>
        </p:nvSpPr>
        <p:spPr>
          <a:xfrm>
            <a:off x="5348444" y="4154758"/>
            <a:ext cx="6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bits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133f6131639_0_37"/>
          <p:cNvSpPr txBox="1"/>
          <p:nvPr/>
        </p:nvSpPr>
        <p:spPr>
          <a:xfrm>
            <a:off x="6427944" y="4154758"/>
            <a:ext cx="6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bits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133f6131639_0_37"/>
          <p:cNvSpPr txBox="1"/>
          <p:nvPr/>
        </p:nvSpPr>
        <p:spPr>
          <a:xfrm>
            <a:off x="7507444" y="4154758"/>
            <a:ext cx="6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bits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2" name="Google Shape;852;g133f6131639_0_37"/>
          <p:cNvGrpSpPr/>
          <p:nvPr/>
        </p:nvGrpSpPr>
        <p:grpSpPr>
          <a:xfrm>
            <a:off x="2563025" y="1319025"/>
            <a:ext cx="8161900" cy="912825"/>
            <a:chOff x="703" y="981"/>
            <a:chExt cx="4438" cy="575"/>
          </a:xfrm>
        </p:grpSpPr>
        <p:sp>
          <p:nvSpPr>
            <p:cNvPr id="853" name="Google Shape;853;g133f6131639_0_37"/>
            <p:cNvSpPr txBox="1"/>
            <p:nvPr/>
          </p:nvSpPr>
          <p:spPr>
            <a:xfrm>
              <a:off x="703" y="981"/>
              <a:ext cx="900" cy="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i="0" lang="en-US" sz="2000" u="none" cap="none" strike="noStrike">
                  <a:solidFill>
                    <a:schemeClr val="dk1"/>
                  </a:solidFill>
                </a:rPr>
                <a:t>op</a:t>
              </a:r>
              <a:endParaRPr i="0" sz="2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854" name="Google Shape;854;g133f6131639_0_37"/>
            <p:cNvSpPr txBox="1"/>
            <p:nvPr/>
          </p:nvSpPr>
          <p:spPr>
            <a:xfrm>
              <a:off x="1520" y="981"/>
              <a:ext cx="600" cy="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i="0" lang="en-US" sz="2000" u="none" cap="none" strike="noStrike">
                  <a:solidFill>
                    <a:schemeClr val="dk1"/>
                  </a:solidFill>
                </a:rPr>
                <a:t>rs</a:t>
              </a:r>
              <a:endParaRPr i="0" sz="2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855" name="Google Shape;855;g133f6131639_0_37"/>
            <p:cNvSpPr txBox="1"/>
            <p:nvPr/>
          </p:nvSpPr>
          <p:spPr>
            <a:xfrm>
              <a:off x="2200" y="981"/>
              <a:ext cx="600" cy="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i="0" lang="en-US" sz="2000" u="none" cap="none" strike="noStrike">
                  <a:solidFill>
                    <a:schemeClr val="dk1"/>
                  </a:solidFill>
                </a:rPr>
                <a:t>rt</a:t>
              </a:r>
              <a:endParaRPr i="0" sz="2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856" name="Google Shape;856;g133f6131639_0_37"/>
            <p:cNvSpPr txBox="1"/>
            <p:nvPr/>
          </p:nvSpPr>
          <p:spPr>
            <a:xfrm>
              <a:off x="2880" y="981"/>
              <a:ext cx="600" cy="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i="0" lang="en-US" sz="2000" u="none" cap="none" strike="noStrike">
                  <a:solidFill>
                    <a:schemeClr val="dk1"/>
                  </a:solidFill>
                </a:rPr>
                <a:t>rd</a:t>
              </a:r>
              <a:endParaRPr i="0" sz="2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857" name="Google Shape;857;g133f6131639_0_37"/>
            <p:cNvSpPr txBox="1"/>
            <p:nvPr/>
          </p:nvSpPr>
          <p:spPr>
            <a:xfrm>
              <a:off x="3561" y="981"/>
              <a:ext cx="600" cy="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i="0" lang="en-US" sz="2000" u="none" cap="none" strike="noStrike">
                  <a:solidFill>
                    <a:schemeClr val="dk1"/>
                  </a:solidFill>
                </a:rPr>
                <a:t>shamt</a:t>
              </a:r>
              <a:endParaRPr i="0" sz="2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g133f6131639_0_37"/>
            <p:cNvSpPr txBox="1"/>
            <p:nvPr/>
          </p:nvSpPr>
          <p:spPr>
            <a:xfrm>
              <a:off x="4241" y="981"/>
              <a:ext cx="900" cy="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i="0" lang="en-US" sz="2000" u="none" cap="none" strike="noStrike">
                  <a:solidFill>
                    <a:schemeClr val="dk1"/>
                  </a:solidFill>
                </a:rPr>
                <a:t>funct</a:t>
              </a:r>
              <a:endParaRPr i="0" sz="2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g133f6131639_0_37"/>
            <p:cNvSpPr txBox="1"/>
            <p:nvPr/>
          </p:nvSpPr>
          <p:spPr>
            <a:xfrm>
              <a:off x="886" y="125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i="0" lang="en-US" sz="1600" u="none" cap="none" strike="noStrike">
                  <a:solidFill>
                    <a:schemeClr val="dk1"/>
                  </a:solidFill>
                </a:rPr>
                <a:t>6 bits</a:t>
              </a:r>
              <a:endParaRPr i="0" sz="16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g133f6131639_0_37"/>
            <p:cNvSpPr txBox="1"/>
            <p:nvPr/>
          </p:nvSpPr>
          <p:spPr>
            <a:xfrm>
              <a:off x="4424" y="125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i="0" lang="en-US" sz="1600" u="none" cap="none" strike="noStrike">
                  <a:solidFill>
                    <a:schemeClr val="dk1"/>
                  </a:solidFill>
                </a:rPr>
                <a:t>6 bits</a:t>
              </a:r>
              <a:endParaRPr i="0" sz="16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g133f6131639_0_37"/>
            <p:cNvSpPr txBox="1"/>
            <p:nvPr/>
          </p:nvSpPr>
          <p:spPr>
            <a:xfrm>
              <a:off x="1657" y="125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i="0" lang="en-US" sz="1600" u="none" cap="none" strike="noStrike">
                  <a:solidFill>
                    <a:schemeClr val="dk1"/>
                  </a:solidFill>
                </a:rPr>
                <a:t>5 bits</a:t>
              </a:r>
              <a:endParaRPr i="0" sz="16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g133f6131639_0_37"/>
            <p:cNvSpPr txBox="1"/>
            <p:nvPr/>
          </p:nvSpPr>
          <p:spPr>
            <a:xfrm>
              <a:off x="2338" y="125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i="0" lang="en-US" sz="1600" u="none" cap="none" strike="noStrike">
                  <a:solidFill>
                    <a:schemeClr val="dk1"/>
                  </a:solidFill>
                </a:rPr>
                <a:t>5 bits</a:t>
              </a:r>
              <a:endParaRPr i="0" sz="16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863" name="Google Shape;863;g133f6131639_0_37"/>
            <p:cNvSpPr txBox="1"/>
            <p:nvPr/>
          </p:nvSpPr>
          <p:spPr>
            <a:xfrm>
              <a:off x="3018" y="125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i="0" lang="en-US" sz="1600" u="none" cap="none" strike="noStrike">
                  <a:solidFill>
                    <a:schemeClr val="dk1"/>
                  </a:solidFill>
                </a:rPr>
                <a:t>5 bits</a:t>
              </a:r>
              <a:endParaRPr i="0" sz="16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864" name="Google Shape;864;g133f6131639_0_37"/>
            <p:cNvSpPr txBox="1"/>
            <p:nvPr/>
          </p:nvSpPr>
          <p:spPr>
            <a:xfrm>
              <a:off x="3698" y="125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i="0" lang="en-US" sz="1600" u="none" cap="none" strike="noStrike">
                  <a:solidFill>
                    <a:schemeClr val="dk1"/>
                  </a:solidFill>
                </a:rPr>
                <a:t>5 bits</a:t>
              </a:r>
              <a:endParaRPr i="0" sz="16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865" name="Google Shape;865;g133f6131639_0_37"/>
          <p:cNvSpPr/>
          <p:nvPr/>
        </p:nvSpPr>
        <p:spPr>
          <a:xfrm>
            <a:off x="2792572" y="4630759"/>
            <a:ext cx="6897600" cy="5145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6" name="Google Shape;866;g133f6131639_0_37"/>
          <p:cNvCxnSpPr/>
          <p:nvPr/>
        </p:nvCxnSpPr>
        <p:spPr>
          <a:xfrm flipH="1">
            <a:off x="4118987" y="4621635"/>
            <a:ext cx="4200" cy="536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7" name="Google Shape;867;g133f6131639_0_37"/>
          <p:cNvCxnSpPr/>
          <p:nvPr/>
        </p:nvCxnSpPr>
        <p:spPr>
          <a:xfrm flipH="1">
            <a:off x="5172908" y="4619488"/>
            <a:ext cx="4200" cy="536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8" name="Google Shape;868;g133f6131639_0_37"/>
          <p:cNvCxnSpPr>
            <a:stCxn id="865" idx="0"/>
          </p:cNvCxnSpPr>
          <p:nvPr/>
        </p:nvCxnSpPr>
        <p:spPr>
          <a:xfrm flipH="1">
            <a:off x="6229072" y="4630759"/>
            <a:ext cx="12300" cy="51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9" name="Google Shape;869;g133f6131639_0_37"/>
          <p:cNvCxnSpPr/>
          <p:nvPr/>
        </p:nvCxnSpPr>
        <p:spPr>
          <a:xfrm flipH="1">
            <a:off x="7282934" y="4615733"/>
            <a:ext cx="12300" cy="51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0" name="Google Shape;870;g133f6131639_0_37"/>
          <p:cNvCxnSpPr/>
          <p:nvPr/>
        </p:nvCxnSpPr>
        <p:spPr>
          <a:xfrm flipH="1">
            <a:off x="8390516" y="4628612"/>
            <a:ext cx="12300" cy="51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1" name="Google Shape;871;g133f6131639_0_37"/>
          <p:cNvSpPr txBox="1"/>
          <p:nvPr/>
        </p:nvSpPr>
        <p:spPr>
          <a:xfrm>
            <a:off x="3000622" y="4698753"/>
            <a:ext cx="92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g133f6131639_0_37"/>
          <p:cNvSpPr txBox="1"/>
          <p:nvPr/>
        </p:nvSpPr>
        <p:spPr>
          <a:xfrm>
            <a:off x="4312670" y="4693268"/>
            <a:ext cx="76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g133f6131639_0_37"/>
          <p:cNvSpPr txBox="1"/>
          <p:nvPr/>
        </p:nvSpPr>
        <p:spPr>
          <a:xfrm>
            <a:off x="5280522" y="4715449"/>
            <a:ext cx="8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10010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g133f6131639_0_37"/>
          <p:cNvSpPr txBox="1"/>
          <p:nvPr/>
        </p:nvSpPr>
        <p:spPr>
          <a:xfrm>
            <a:off x="8546306" y="4723308"/>
            <a:ext cx="10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xxxxxx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133f6131639_0_37"/>
          <p:cNvSpPr txBox="1"/>
          <p:nvPr/>
        </p:nvSpPr>
        <p:spPr>
          <a:xfrm>
            <a:off x="3067004" y="5195802"/>
            <a:ext cx="6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bits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g133f6131639_0_37"/>
          <p:cNvSpPr txBox="1"/>
          <p:nvPr/>
        </p:nvSpPr>
        <p:spPr>
          <a:xfrm>
            <a:off x="8683579" y="5195802"/>
            <a:ext cx="6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bits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g133f6131639_0_37"/>
          <p:cNvSpPr txBox="1"/>
          <p:nvPr/>
        </p:nvSpPr>
        <p:spPr>
          <a:xfrm>
            <a:off x="4290967" y="5195802"/>
            <a:ext cx="6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bits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g133f6131639_0_37"/>
          <p:cNvSpPr txBox="1"/>
          <p:nvPr/>
        </p:nvSpPr>
        <p:spPr>
          <a:xfrm>
            <a:off x="5372054" y="5195802"/>
            <a:ext cx="6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bits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g133f6131639_0_37"/>
          <p:cNvSpPr txBox="1"/>
          <p:nvPr/>
        </p:nvSpPr>
        <p:spPr>
          <a:xfrm>
            <a:off x="6451554" y="5195802"/>
            <a:ext cx="6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bits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g133f6131639_0_37"/>
          <p:cNvSpPr txBox="1"/>
          <p:nvPr/>
        </p:nvSpPr>
        <p:spPr>
          <a:xfrm>
            <a:off x="7531054" y="5195802"/>
            <a:ext cx="6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bits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g133f6131639_0_37"/>
          <p:cNvSpPr txBox="1"/>
          <p:nvPr/>
        </p:nvSpPr>
        <p:spPr>
          <a:xfrm>
            <a:off x="6355156" y="4728872"/>
            <a:ext cx="8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01001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133f6131639_0_37"/>
          <p:cNvSpPr txBox="1"/>
          <p:nvPr/>
        </p:nvSpPr>
        <p:spPr>
          <a:xfrm>
            <a:off x="7412539" y="4730419"/>
            <a:ext cx="8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00010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33f6131639_0_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Code Practice</a:t>
            </a:r>
            <a:endParaRPr/>
          </a:p>
        </p:txBody>
      </p:sp>
      <p:sp>
        <p:nvSpPr>
          <p:cNvPr id="888" name="Google Shape;888;g133f6131639_0_92"/>
          <p:cNvSpPr txBox="1"/>
          <p:nvPr>
            <p:ph idx="1" type="body"/>
          </p:nvPr>
        </p:nvSpPr>
        <p:spPr>
          <a:xfrm>
            <a:off x="838200" y="1825625"/>
            <a:ext cx="81621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2Y + 65Z - 10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Where X, Y and Z are in $s0, $s1 and $s2 respectively</a:t>
            </a:r>
            <a:endParaRPr/>
          </a:p>
        </p:txBody>
      </p:sp>
      <p:sp>
        <p:nvSpPr>
          <p:cNvPr id="889" name="Google Shape;889;g133f6131639_0_92"/>
          <p:cNvSpPr txBox="1"/>
          <p:nvPr/>
        </p:nvSpPr>
        <p:spPr>
          <a:xfrm>
            <a:off x="610693" y="2944677"/>
            <a:ext cx="7869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g133f6131639_0_92"/>
          <p:cNvSpPr txBox="1"/>
          <p:nvPr/>
        </p:nvSpPr>
        <p:spPr>
          <a:xfrm>
            <a:off x="1397726" y="2944677"/>
            <a:ext cx="757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g133f6131639_0_92"/>
          <p:cNvSpPr txBox="1"/>
          <p:nvPr/>
        </p:nvSpPr>
        <p:spPr>
          <a:xfrm>
            <a:off x="2046516" y="2940321"/>
            <a:ext cx="788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g133f6131639_0_92"/>
          <p:cNvSpPr txBox="1"/>
          <p:nvPr/>
        </p:nvSpPr>
        <p:spPr>
          <a:xfrm>
            <a:off x="2695306" y="2940321"/>
            <a:ext cx="788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g133f6131639_0_92"/>
          <p:cNvSpPr txBox="1"/>
          <p:nvPr/>
        </p:nvSpPr>
        <p:spPr>
          <a:xfrm>
            <a:off x="873032" y="3436347"/>
            <a:ext cx="559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sll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g133f6131639_0_92"/>
          <p:cNvSpPr txBox="1"/>
          <p:nvPr/>
        </p:nvSpPr>
        <p:spPr>
          <a:xfrm>
            <a:off x="1432559" y="3436347"/>
            <a:ext cx="757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g133f6131639_0_92"/>
          <p:cNvSpPr txBox="1"/>
          <p:nvPr/>
        </p:nvSpPr>
        <p:spPr>
          <a:xfrm>
            <a:off x="2081349" y="3431991"/>
            <a:ext cx="788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$s2,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g133f6131639_0_92"/>
          <p:cNvSpPr txBox="1"/>
          <p:nvPr/>
        </p:nvSpPr>
        <p:spPr>
          <a:xfrm>
            <a:off x="2730139" y="3431991"/>
            <a:ext cx="788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133f6131639_0_92"/>
          <p:cNvSpPr txBox="1"/>
          <p:nvPr/>
        </p:nvSpPr>
        <p:spPr>
          <a:xfrm>
            <a:off x="875213" y="3920039"/>
            <a:ext cx="740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133f6131639_0_92"/>
          <p:cNvSpPr txBox="1"/>
          <p:nvPr/>
        </p:nvSpPr>
        <p:spPr>
          <a:xfrm>
            <a:off x="1615442" y="3920039"/>
            <a:ext cx="757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g133f6131639_0_92"/>
          <p:cNvSpPr txBox="1"/>
          <p:nvPr/>
        </p:nvSpPr>
        <p:spPr>
          <a:xfrm>
            <a:off x="2303421" y="3915683"/>
            <a:ext cx="788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g133f6131639_0_92"/>
          <p:cNvSpPr txBox="1"/>
          <p:nvPr/>
        </p:nvSpPr>
        <p:spPr>
          <a:xfrm>
            <a:off x="2952211" y="3915683"/>
            <a:ext cx="788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$s2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g133f6131639_0_92"/>
          <p:cNvSpPr txBox="1"/>
          <p:nvPr/>
        </p:nvSpPr>
        <p:spPr>
          <a:xfrm>
            <a:off x="862150" y="4468677"/>
            <a:ext cx="805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g133f6131639_0_92"/>
          <p:cNvSpPr txBox="1"/>
          <p:nvPr/>
        </p:nvSpPr>
        <p:spPr>
          <a:xfrm>
            <a:off x="1667693" y="4468677"/>
            <a:ext cx="8403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g133f6131639_0_92"/>
          <p:cNvSpPr txBox="1"/>
          <p:nvPr/>
        </p:nvSpPr>
        <p:spPr>
          <a:xfrm>
            <a:off x="2342609" y="4464321"/>
            <a:ext cx="788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g133f6131639_0_92"/>
          <p:cNvSpPr txBox="1"/>
          <p:nvPr/>
        </p:nvSpPr>
        <p:spPr>
          <a:xfrm>
            <a:off x="3017525" y="4464321"/>
            <a:ext cx="788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g133f6131639_0_92"/>
          <p:cNvSpPr txBox="1"/>
          <p:nvPr/>
        </p:nvSpPr>
        <p:spPr>
          <a:xfrm>
            <a:off x="4919253" y="2940322"/>
            <a:ext cx="26832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 🡪 2Y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g133f6131639_0_92"/>
          <p:cNvSpPr txBox="1"/>
          <p:nvPr/>
        </p:nvSpPr>
        <p:spPr>
          <a:xfrm>
            <a:off x="4919252" y="3406233"/>
            <a:ext cx="26832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 🡪 64Z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g133f6131639_0_92"/>
          <p:cNvSpPr txBox="1"/>
          <p:nvPr/>
        </p:nvSpPr>
        <p:spPr>
          <a:xfrm>
            <a:off x="4919251" y="3924285"/>
            <a:ext cx="26832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 🡪 65Z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g133f6131639_0_92"/>
          <p:cNvSpPr txBox="1"/>
          <p:nvPr/>
        </p:nvSpPr>
        <p:spPr>
          <a:xfrm>
            <a:off x="4919250" y="4420413"/>
            <a:ext cx="26832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 🡪 2Y+ 65Z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g133f6131639_0_92"/>
          <p:cNvSpPr txBox="1"/>
          <p:nvPr/>
        </p:nvSpPr>
        <p:spPr>
          <a:xfrm>
            <a:off x="838200" y="4948629"/>
            <a:ext cx="8319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g133f6131639_0_92"/>
          <p:cNvSpPr txBox="1"/>
          <p:nvPr/>
        </p:nvSpPr>
        <p:spPr>
          <a:xfrm>
            <a:off x="1669965" y="4948629"/>
            <a:ext cx="8403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g133f6131639_0_92"/>
          <p:cNvSpPr txBox="1"/>
          <p:nvPr/>
        </p:nvSpPr>
        <p:spPr>
          <a:xfrm>
            <a:off x="2344881" y="4944273"/>
            <a:ext cx="788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g133f6131639_0_92"/>
          <p:cNvSpPr txBox="1"/>
          <p:nvPr/>
        </p:nvSpPr>
        <p:spPr>
          <a:xfrm>
            <a:off x="3019797" y="4944273"/>
            <a:ext cx="788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- 10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33f6131639_0_121"/>
          <p:cNvSpPr txBox="1"/>
          <p:nvPr>
            <p:ph idx="11" type="ftr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g133f6131639_0_121"/>
          <p:cNvSpPr/>
          <p:nvPr/>
        </p:nvSpPr>
        <p:spPr>
          <a:xfrm>
            <a:off x="6348413" y="3408363"/>
            <a:ext cx="647700" cy="16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g133f6131639_0_1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AND Operations</a:t>
            </a:r>
            <a:endParaRPr/>
          </a:p>
        </p:txBody>
      </p:sp>
      <p:sp>
        <p:nvSpPr>
          <p:cNvPr id="924" name="Google Shape;924;g133f6131639_0_121"/>
          <p:cNvSpPr txBox="1"/>
          <p:nvPr>
            <p:ph idx="1" type="body"/>
          </p:nvPr>
        </p:nvSpPr>
        <p:spPr>
          <a:xfrm>
            <a:off x="2212975" y="1335088"/>
            <a:ext cx="82710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Useful to mask bits in a word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Select some bits, clear others to 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>
                <a:latin typeface="Oi"/>
                <a:ea typeface="Oi"/>
                <a:cs typeface="Oi"/>
                <a:sym typeface="Oi"/>
              </a:rPr>
              <a:t>	</a:t>
            </a:r>
            <a:r>
              <a:rPr lang="en-US"/>
              <a:t>and $t0, $t1, $t2</a:t>
            </a:r>
            <a:endParaRPr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925" name="Google Shape;925;g133f6131639_0_121"/>
          <p:cNvSpPr txBox="1"/>
          <p:nvPr/>
        </p:nvSpPr>
        <p:spPr>
          <a:xfrm>
            <a:off x="3448051" y="3403600"/>
            <a:ext cx="5203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0000 0000 0000 0000 0000 1101 1100 0000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g133f6131639_0_121"/>
          <p:cNvSpPr txBox="1"/>
          <p:nvPr/>
        </p:nvSpPr>
        <p:spPr>
          <a:xfrm>
            <a:off x="3448051" y="3963988"/>
            <a:ext cx="5203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0000 0000 0000 0000 0011 1100 0000 0000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g133f6131639_0_121"/>
          <p:cNvSpPr txBox="1"/>
          <p:nvPr/>
        </p:nvSpPr>
        <p:spPr>
          <a:xfrm>
            <a:off x="2811464" y="3403601"/>
            <a:ext cx="5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g133f6131639_0_121"/>
          <p:cNvSpPr txBox="1"/>
          <p:nvPr/>
        </p:nvSpPr>
        <p:spPr>
          <a:xfrm>
            <a:off x="2811464" y="3963989"/>
            <a:ext cx="5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$t1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g133f6131639_0_121"/>
          <p:cNvSpPr txBox="1"/>
          <p:nvPr/>
        </p:nvSpPr>
        <p:spPr>
          <a:xfrm>
            <a:off x="3448051" y="4611688"/>
            <a:ext cx="5203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0000 0000 0000 0000 0000 1100 0000 0000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g133f6131639_0_121"/>
          <p:cNvSpPr txBox="1"/>
          <p:nvPr/>
        </p:nvSpPr>
        <p:spPr>
          <a:xfrm>
            <a:off x="2811464" y="4611689"/>
            <a:ext cx="5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g133f6131639_0_121"/>
          <p:cNvSpPr txBox="1"/>
          <p:nvPr/>
        </p:nvSpPr>
        <p:spPr>
          <a:xfrm>
            <a:off x="3569389" y="2632631"/>
            <a:ext cx="31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                 rs                 rt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33f6131639_0_139"/>
          <p:cNvSpPr/>
          <p:nvPr/>
        </p:nvSpPr>
        <p:spPr>
          <a:xfrm>
            <a:off x="6383339" y="3408363"/>
            <a:ext cx="612900" cy="16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g133f6131639_0_1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 Operations</a:t>
            </a:r>
            <a:endParaRPr/>
          </a:p>
        </p:txBody>
      </p:sp>
      <p:sp>
        <p:nvSpPr>
          <p:cNvPr id="942" name="Google Shape;942;g133f6131639_0_139"/>
          <p:cNvSpPr txBox="1"/>
          <p:nvPr>
            <p:ph idx="1" type="body"/>
          </p:nvPr>
        </p:nvSpPr>
        <p:spPr>
          <a:xfrm>
            <a:off x="2247901" y="1499394"/>
            <a:ext cx="82710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Useful to include bits in a word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Set some bits to 1, leave others unchanged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or $t0, $t1, $t2</a:t>
            </a:r>
            <a:endParaRPr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943" name="Google Shape;943;g133f6131639_0_139"/>
          <p:cNvSpPr txBox="1"/>
          <p:nvPr/>
        </p:nvSpPr>
        <p:spPr>
          <a:xfrm>
            <a:off x="3448051" y="3403600"/>
            <a:ext cx="5203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0000 0000 0000 0000 0000 1101 1100 0000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g133f6131639_0_139"/>
          <p:cNvSpPr txBox="1"/>
          <p:nvPr/>
        </p:nvSpPr>
        <p:spPr>
          <a:xfrm>
            <a:off x="3448051" y="3963988"/>
            <a:ext cx="5203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0000 0000 0000 0000 0011 1100 0000 0000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g133f6131639_0_139"/>
          <p:cNvSpPr txBox="1"/>
          <p:nvPr/>
        </p:nvSpPr>
        <p:spPr>
          <a:xfrm>
            <a:off x="2811464" y="3403601"/>
            <a:ext cx="5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g133f6131639_0_139"/>
          <p:cNvSpPr txBox="1"/>
          <p:nvPr/>
        </p:nvSpPr>
        <p:spPr>
          <a:xfrm>
            <a:off x="2811464" y="3963989"/>
            <a:ext cx="5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$t1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g133f6131639_0_139"/>
          <p:cNvSpPr txBox="1"/>
          <p:nvPr/>
        </p:nvSpPr>
        <p:spPr>
          <a:xfrm>
            <a:off x="3448051" y="4611688"/>
            <a:ext cx="5203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0000 0000 0000 0000 0011 1101 1100 0000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133f6131639_0_139"/>
          <p:cNvSpPr txBox="1"/>
          <p:nvPr/>
        </p:nvSpPr>
        <p:spPr>
          <a:xfrm>
            <a:off x="2811464" y="4611689"/>
            <a:ext cx="5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g133f6131639_0_139"/>
          <p:cNvSpPr txBox="1"/>
          <p:nvPr/>
        </p:nvSpPr>
        <p:spPr>
          <a:xfrm>
            <a:off x="3352515" y="2812225"/>
            <a:ext cx="31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                 rs                 rt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33f6131639_0_1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 Operations</a:t>
            </a:r>
            <a:endParaRPr/>
          </a:p>
        </p:txBody>
      </p:sp>
      <p:sp>
        <p:nvSpPr>
          <p:cNvPr id="959" name="Google Shape;959;g133f6131639_0_156"/>
          <p:cNvSpPr txBox="1"/>
          <p:nvPr>
            <p:ph idx="1" type="body"/>
          </p:nvPr>
        </p:nvSpPr>
        <p:spPr>
          <a:xfrm>
            <a:off x="2209800" y="1524795"/>
            <a:ext cx="82710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Useful to invert bits in a word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 0 to 1, and 1 to 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MIPS has NOR 3-operand instruction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a NOR b == NOT ( a OR b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>
                <a:latin typeface="Oi"/>
                <a:ea typeface="Oi"/>
                <a:cs typeface="Oi"/>
                <a:sym typeface="Oi"/>
              </a:rPr>
              <a:t>	</a:t>
            </a:r>
            <a:r>
              <a:rPr lang="en-US"/>
              <a:t>nor $t0, $t1, $zero</a:t>
            </a:r>
            <a:endParaRPr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960" name="Google Shape;960;g133f6131639_0_156"/>
          <p:cNvSpPr txBox="1"/>
          <p:nvPr/>
        </p:nvSpPr>
        <p:spPr>
          <a:xfrm>
            <a:off x="3448051" y="4913833"/>
            <a:ext cx="5203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0000 0000 0000 0000 0011 1100 0000 0000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g133f6131639_0_156"/>
          <p:cNvSpPr txBox="1"/>
          <p:nvPr/>
        </p:nvSpPr>
        <p:spPr>
          <a:xfrm>
            <a:off x="2811464" y="4913834"/>
            <a:ext cx="5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$t1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g133f6131639_0_156"/>
          <p:cNvSpPr txBox="1"/>
          <p:nvPr/>
        </p:nvSpPr>
        <p:spPr>
          <a:xfrm>
            <a:off x="3448050" y="6039209"/>
            <a:ext cx="4863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1111 1111 1111 1111 1100 0011 1111 1111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g133f6131639_0_156"/>
          <p:cNvSpPr txBox="1"/>
          <p:nvPr/>
        </p:nvSpPr>
        <p:spPr>
          <a:xfrm>
            <a:off x="2811464" y="6039210"/>
            <a:ext cx="5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g133f6131639_0_156"/>
          <p:cNvSpPr/>
          <p:nvPr/>
        </p:nvSpPr>
        <p:spPr>
          <a:xfrm>
            <a:off x="8401050" y="3573463"/>
            <a:ext cx="2084400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388" y="22500"/>
                </a:moveTo>
                <a:lnTo>
                  <a:pt x="-90572" y="31561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0: always read as zero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g133f6131639_0_156"/>
          <p:cNvSpPr txBox="1"/>
          <p:nvPr/>
        </p:nvSpPr>
        <p:spPr>
          <a:xfrm>
            <a:off x="3581400" y="3745220"/>
            <a:ext cx="31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                 rs                 rt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g133f6131639_0_156"/>
          <p:cNvSpPr txBox="1"/>
          <p:nvPr/>
        </p:nvSpPr>
        <p:spPr>
          <a:xfrm>
            <a:off x="8073789" y="2707162"/>
            <a:ext cx="310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 $t0, $t1, $t2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g133f6131639_0_156"/>
          <p:cNvSpPr txBox="1"/>
          <p:nvPr/>
        </p:nvSpPr>
        <p:spPr>
          <a:xfrm>
            <a:off x="3448050" y="4365720"/>
            <a:ext cx="5243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0000 0000 0000 0000 0000 0000 0000 0000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g133f6131639_0_156"/>
          <p:cNvSpPr txBox="1"/>
          <p:nvPr/>
        </p:nvSpPr>
        <p:spPr>
          <a:xfrm>
            <a:off x="2666817" y="4333165"/>
            <a:ext cx="8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$zero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g133f6131639_0_156"/>
          <p:cNvSpPr txBox="1"/>
          <p:nvPr/>
        </p:nvSpPr>
        <p:spPr>
          <a:xfrm>
            <a:off x="3436676" y="5462021"/>
            <a:ext cx="5203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0000 0000 0000 0000 0011 1100 0000 0000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g133f6131639_0_156"/>
          <p:cNvSpPr txBox="1"/>
          <p:nvPr/>
        </p:nvSpPr>
        <p:spPr>
          <a:xfrm>
            <a:off x="1942260" y="5461776"/>
            <a:ext cx="15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$t1 or $zero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855" y="137106"/>
            <a:ext cx="8616637" cy="645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3"/>
          <p:cNvSpPr txBox="1"/>
          <p:nvPr>
            <p:ph idx="1" type="body"/>
          </p:nvPr>
        </p:nvSpPr>
        <p:spPr>
          <a:xfrm>
            <a:off x="838200" y="1825625"/>
            <a:ext cx="9379998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the instructions which have constants or whole numbers</a:t>
            </a:r>
            <a:endParaRPr/>
          </a:p>
        </p:txBody>
      </p:sp>
      <p:sp>
        <p:nvSpPr>
          <p:cNvPr id="976" name="Google Shape;976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I-format Instructions</a:t>
            </a:r>
            <a:endParaRPr/>
          </a:p>
        </p:txBody>
      </p:sp>
      <p:sp>
        <p:nvSpPr>
          <p:cNvPr id="977" name="Google Shape;977;p43"/>
          <p:cNvSpPr txBox="1"/>
          <p:nvPr/>
        </p:nvSpPr>
        <p:spPr>
          <a:xfrm>
            <a:off x="838201" y="2510798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$s0, $s1,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43"/>
          <p:cNvSpPr txBox="1"/>
          <p:nvPr/>
        </p:nvSpPr>
        <p:spPr>
          <a:xfrm>
            <a:off x="838201" y="3106401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$t0, 12 ($s0)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43"/>
          <p:cNvSpPr txBox="1"/>
          <p:nvPr/>
        </p:nvSpPr>
        <p:spPr>
          <a:xfrm>
            <a:off x="838200" y="3702004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 $t1, 24 ($s1)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43"/>
          <p:cNvSpPr/>
          <p:nvPr/>
        </p:nvSpPr>
        <p:spPr>
          <a:xfrm>
            <a:off x="3090930" y="2510798"/>
            <a:ext cx="450760" cy="506033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43"/>
          <p:cNvSpPr/>
          <p:nvPr/>
        </p:nvSpPr>
        <p:spPr>
          <a:xfrm>
            <a:off x="2187263" y="3096115"/>
            <a:ext cx="450760" cy="506033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43"/>
          <p:cNvSpPr/>
          <p:nvPr/>
        </p:nvSpPr>
        <p:spPr>
          <a:xfrm>
            <a:off x="2277415" y="3681432"/>
            <a:ext cx="450760" cy="506033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43"/>
          <p:cNvSpPr txBox="1"/>
          <p:nvPr/>
        </p:nvSpPr>
        <p:spPr>
          <a:xfrm>
            <a:off x="838201" y="4249401"/>
            <a:ext cx="76104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andi $t0, $t1,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43"/>
          <p:cNvSpPr txBox="1"/>
          <p:nvPr/>
        </p:nvSpPr>
        <p:spPr>
          <a:xfrm>
            <a:off x="838201" y="4859001"/>
            <a:ext cx="76104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$t0, $t1,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4"/>
          <p:cNvSpPr txBox="1"/>
          <p:nvPr>
            <p:ph type="title"/>
          </p:nvPr>
        </p:nvSpPr>
        <p:spPr>
          <a:xfrm>
            <a:off x="838200" y="365126"/>
            <a:ext cx="10515600" cy="884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I-format Instructions</a:t>
            </a:r>
            <a:endParaRPr/>
          </a:p>
        </p:txBody>
      </p:sp>
      <p:sp>
        <p:nvSpPr>
          <p:cNvPr id="994" name="Google Shape;994;p44"/>
          <p:cNvSpPr txBox="1"/>
          <p:nvPr>
            <p:ph idx="1" type="body"/>
          </p:nvPr>
        </p:nvSpPr>
        <p:spPr>
          <a:xfrm>
            <a:off x="2699536" y="2349500"/>
            <a:ext cx="8270875" cy="3887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Immediate arithmetic and load/store instructions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rt: destination or source register number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Constant: –2</a:t>
            </a:r>
            <a:r>
              <a:rPr baseline="30000" lang="en-US" sz="2600"/>
              <a:t>15</a:t>
            </a:r>
            <a:r>
              <a:rPr lang="en-US" sz="2600"/>
              <a:t> to +2</a:t>
            </a:r>
            <a:r>
              <a:rPr baseline="30000" lang="en-US" sz="2600"/>
              <a:t>15</a:t>
            </a:r>
            <a:r>
              <a:rPr lang="en-US" sz="2600"/>
              <a:t> –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Address: offset added to base address in 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i="1" lang="en-US" sz="2600"/>
              <a:t>Design Principle 4:</a:t>
            </a:r>
            <a:r>
              <a:rPr lang="en-US" sz="2600"/>
              <a:t> Good design demands good compromises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Different formats complicate decoding, but allow 32-bit instructions uniformly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Keep formats as similar as possible</a:t>
            </a:r>
            <a:endParaRPr/>
          </a:p>
        </p:txBody>
      </p:sp>
      <p:grpSp>
        <p:nvGrpSpPr>
          <p:cNvPr id="995" name="Google Shape;995;p44"/>
          <p:cNvGrpSpPr/>
          <p:nvPr/>
        </p:nvGrpSpPr>
        <p:grpSpPr>
          <a:xfrm>
            <a:off x="2830155" y="1451513"/>
            <a:ext cx="6913562" cy="773113"/>
            <a:chOff x="884" y="981"/>
            <a:chExt cx="4355" cy="487"/>
          </a:xfrm>
        </p:grpSpPr>
        <p:sp>
          <p:nvSpPr>
            <p:cNvPr id="996" name="Google Shape;996;p44"/>
            <p:cNvSpPr txBox="1"/>
            <p:nvPr/>
          </p:nvSpPr>
          <p:spPr>
            <a:xfrm>
              <a:off x="884" y="981"/>
              <a:ext cx="817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4"/>
            <p:cNvSpPr txBox="1"/>
            <p:nvPr/>
          </p:nvSpPr>
          <p:spPr>
            <a:xfrm>
              <a:off x="1701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4"/>
            <p:cNvSpPr txBox="1"/>
            <p:nvPr/>
          </p:nvSpPr>
          <p:spPr>
            <a:xfrm>
              <a:off x="2381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4"/>
            <p:cNvSpPr txBox="1"/>
            <p:nvPr/>
          </p:nvSpPr>
          <p:spPr>
            <a:xfrm>
              <a:off x="3061" y="981"/>
              <a:ext cx="2178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constant or address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4"/>
            <p:cNvSpPr txBox="1"/>
            <p:nvPr/>
          </p:nvSpPr>
          <p:spPr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4"/>
            <p:cNvSpPr txBox="1"/>
            <p:nvPr/>
          </p:nvSpPr>
          <p:spPr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4"/>
            <p:cNvSpPr txBox="1"/>
            <p:nvPr/>
          </p:nvSpPr>
          <p:spPr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4"/>
            <p:cNvSpPr txBox="1"/>
            <p:nvPr/>
          </p:nvSpPr>
          <p:spPr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4" name="Google Shape;1004;p44"/>
          <p:cNvSpPr txBox="1"/>
          <p:nvPr/>
        </p:nvSpPr>
        <p:spPr>
          <a:xfrm>
            <a:off x="210684" y="1226534"/>
            <a:ext cx="3856630" cy="760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$s0, $s1,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44"/>
          <p:cNvSpPr txBox="1"/>
          <p:nvPr/>
        </p:nvSpPr>
        <p:spPr>
          <a:xfrm>
            <a:off x="210684" y="2888937"/>
            <a:ext cx="38565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$t0, 12 ($s0)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44"/>
          <p:cNvSpPr txBox="1"/>
          <p:nvPr/>
        </p:nvSpPr>
        <p:spPr>
          <a:xfrm>
            <a:off x="210683" y="3484540"/>
            <a:ext cx="38565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 $t1, 24 ($s1)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44"/>
          <p:cNvSpPr txBox="1"/>
          <p:nvPr/>
        </p:nvSpPr>
        <p:spPr>
          <a:xfrm>
            <a:off x="210684" y="1836134"/>
            <a:ext cx="38565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$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 $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44"/>
          <p:cNvSpPr txBox="1"/>
          <p:nvPr/>
        </p:nvSpPr>
        <p:spPr>
          <a:xfrm>
            <a:off x="210684" y="2369534"/>
            <a:ext cx="38565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$s0, $s1,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5"/>
          <p:cNvSpPr txBox="1"/>
          <p:nvPr>
            <p:ph idx="1" type="body"/>
          </p:nvPr>
        </p:nvSpPr>
        <p:spPr>
          <a:xfrm>
            <a:off x="838200" y="1825625"/>
            <a:ext cx="10028067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 the instructions which have something to do with constants or integers</a:t>
            </a:r>
            <a:endParaRPr/>
          </a:p>
        </p:txBody>
      </p:sp>
      <p:sp>
        <p:nvSpPr>
          <p:cNvPr id="1014" name="Google Shape;1014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I-format Instructions</a:t>
            </a:r>
            <a:endParaRPr/>
          </a:p>
        </p:txBody>
      </p:sp>
      <p:sp>
        <p:nvSpPr>
          <p:cNvPr id="1015" name="Google Shape;1015;p45"/>
          <p:cNvSpPr txBox="1"/>
          <p:nvPr/>
        </p:nvSpPr>
        <p:spPr>
          <a:xfrm>
            <a:off x="838201" y="2510798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$s0, $s1,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45"/>
          <p:cNvSpPr txBox="1"/>
          <p:nvPr/>
        </p:nvSpPr>
        <p:spPr>
          <a:xfrm>
            <a:off x="838201" y="3106401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$t0, 12 ($s0)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5"/>
          <p:cNvSpPr txBox="1"/>
          <p:nvPr/>
        </p:nvSpPr>
        <p:spPr>
          <a:xfrm>
            <a:off x="838200" y="3702004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 $t1, 24 ($s1)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45"/>
          <p:cNvSpPr/>
          <p:nvPr/>
        </p:nvSpPr>
        <p:spPr>
          <a:xfrm>
            <a:off x="2554199" y="2469188"/>
            <a:ext cx="540912" cy="5292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45"/>
          <p:cNvSpPr/>
          <p:nvPr/>
        </p:nvSpPr>
        <p:spPr>
          <a:xfrm>
            <a:off x="2728175" y="3096316"/>
            <a:ext cx="594574" cy="5161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45"/>
          <p:cNvSpPr/>
          <p:nvPr/>
        </p:nvSpPr>
        <p:spPr>
          <a:xfrm>
            <a:off x="2824655" y="3673160"/>
            <a:ext cx="614003" cy="534877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45"/>
          <p:cNvSpPr/>
          <p:nvPr/>
        </p:nvSpPr>
        <p:spPr>
          <a:xfrm>
            <a:off x="4108361" y="3825025"/>
            <a:ext cx="6581104" cy="669702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" name="Google Shape;1022;p45"/>
          <p:cNvCxnSpPr/>
          <p:nvPr/>
        </p:nvCxnSpPr>
        <p:spPr>
          <a:xfrm>
            <a:off x="5447763" y="3837904"/>
            <a:ext cx="0" cy="6825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3" name="Google Shape;1023;p45"/>
          <p:cNvCxnSpPr/>
          <p:nvPr/>
        </p:nvCxnSpPr>
        <p:spPr>
          <a:xfrm>
            <a:off x="6797896" y="3809999"/>
            <a:ext cx="0" cy="6825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4" name="Google Shape;1024;p45"/>
          <p:cNvCxnSpPr/>
          <p:nvPr/>
        </p:nvCxnSpPr>
        <p:spPr>
          <a:xfrm>
            <a:off x="8175939" y="3822877"/>
            <a:ext cx="0" cy="6825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5" name="Google Shape;1025;p45"/>
          <p:cNvSpPr txBox="1"/>
          <p:nvPr/>
        </p:nvSpPr>
        <p:spPr>
          <a:xfrm>
            <a:off x="4308204" y="3956543"/>
            <a:ext cx="99789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45"/>
          <p:cNvSpPr txBox="1"/>
          <p:nvPr/>
        </p:nvSpPr>
        <p:spPr>
          <a:xfrm>
            <a:off x="5406980" y="3886806"/>
            <a:ext cx="14318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address / 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45"/>
          <p:cNvSpPr txBox="1"/>
          <p:nvPr/>
        </p:nvSpPr>
        <p:spPr>
          <a:xfrm>
            <a:off x="6873023" y="3867488"/>
            <a:ext cx="12513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Destination/ 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45"/>
          <p:cNvSpPr txBox="1"/>
          <p:nvPr/>
        </p:nvSpPr>
        <p:spPr>
          <a:xfrm>
            <a:off x="8555972" y="3867487"/>
            <a:ext cx="18630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Offset / Constant (in binary)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45"/>
          <p:cNvSpPr txBox="1"/>
          <p:nvPr/>
        </p:nvSpPr>
        <p:spPr>
          <a:xfrm>
            <a:off x="4413855" y="4554005"/>
            <a:ext cx="9941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(opcode)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45"/>
          <p:cNvSpPr txBox="1"/>
          <p:nvPr/>
        </p:nvSpPr>
        <p:spPr>
          <a:xfrm>
            <a:off x="5797315" y="4554005"/>
            <a:ext cx="6751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(rs)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45"/>
          <p:cNvSpPr txBox="1"/>
          <p:nvPr/>
        </p:nvSpPr>
        <p:spPr>
          <a:xfrm>
            <a:off x="6878402" y="4554005"/>
            <a:ext cx="6751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(rt)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45"/>
          <p:cNvSpPr txBox="1"/>
          <p:nvPr/>
        </p:nvSpPr>
        <p:spPr>
          <a:xfrm>
            <a:off x="9109177" y="4554005"/>
            <a:ext cx="8221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(offset)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3" name="Google Shape;1033;p45"/>
          <p:cNvCxnSpPr/>
          <p:nvPr/>
        </p:nvCxnSpPr>
        <p:spPr>
          <a:xfrm>
            <a:off x="3322749" y="3499186"/>
            <a:ext cx="2339665" cy="3618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4" name="Google Shape;1034;p45"/>
          <p:cNvCxnSpPr>
            <a:stCxn id="1020" idx="7"/>
          </p:cNvCxnSpPr>
          <p:nvPr/>
        </p:nvCxnSpPr>
        <p:spPr>
          <a:xfrm>
            <a:off x="3348739" y="3751491"/>
            <a:ext cx="2189100" cy="20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5" name="Google Shape;1035;p45"/>
          <p:cNvCxnSpPr>
            <a:stCxn id="1018" idx="5"/>
          </p:cNvCxnSpPr>
          <p:nvPr/>
        </p:nvCxnSpPr>
        <p:spPr>
          <a:xfrm>
            <a:off x="3015896" y="2920904"/>
            <a:ext cx="2784000" cy="88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6" name="Google Shape;1036;p45"/>
          <p:cNvSpPr/>
          <p:nvPr/>
        </p:nvSpPr>
        <p:spPr>
          <a:xfrm>
            <a:off x="1869471" y="2479921"/>
            <a:ext cx="540912" cy="529218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" name="Google Shape;1037;p45"/>
          <p:cNvCxnSpPr>
            <a:stCxn id="1036" idx="5"/>
          </p:cNvCxnSpPr>
          <p:nvPr/>
        </p:nvCxnSpPr>
        <p:spPr>
          <a:xfrm>
            <a:off x="2331168" y="2931637"/>
            <a:ext cx="4752300" cy="97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8" name="Google Shape;1038;p45"/>
          <p:cNvSpPr/>
          <p:nvPr/>
        </p:nvSpPr>
        <p:spPr>
          <a:xfrm>
            <a:off x="1571108" y="3095965"/>
            <a:ext cx="540912" cy="529218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45"/>
          <p:cNvSpPr/>
          <p:nvPr/>
        </p:nvSpPr>
        <p:spPr>
          <a:xfrm>
            <a:off x="1620476" y="3673372"/>
            <a:ext cx="540912" cy="529218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0" name="Google Shape;1040;p45"/>
          <p:cNvCxnSpPr>
            <a:stCxn id="1039" idx="7"/>
          </p:cNvCxnSpPr>
          <p:nvPr/>
        </p:nvCxnSpPr>
        <p:spPr>
          <a:xfrm>
            <a:off x="2082173" y="3750874"/>
            <a:ext cx="5133900" cy="40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1" name="Google Shape;1041;p45"/>
          <p:cNvSpPr/>
          <p:nvPr/>
        </p:nvSpPr>
        <p:spPr>
          <a:xfrm>
            <a:off x="3095111" y="2465007"/>
            <a:ext cx="540912" cy="529218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45"/>
          <p:cNvSpPr/>
          <p:nvPr/>
        </p:nvSpPr>
        <p:spPr>
          <a:xfrm>
            <a:off x="2139927" y="3107730"/>
            <a:ext cx="540912" cy="529218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45"/>
          <p:cNvSpPr/>
          <p:nvPr/>
        </p:nvSpPr>
        <p:spPr>
          <a:xfrm>
            <a:off x="2215053" y="3685137"/>
            <a:ext cx="540912" cy="529218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" name="Google Shape;1044;p45"/>
          <p:cNvCxnSpPr>
            <a:stCxn id="1041" idx="6"/>
          </p:cNvCxnSpPr>
          <p:nvPr/>
        </p:nvCxnSpPr>
        <p:spPr>
          <a:xfrm>
            <a:off x="3636023" y="2729616"/>
            <a:ext cx="5231100" cy="112440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5" name="Google Shape;1045;p45"/>
          <p:cNvCxnSpPr>
            <a:stCxn id="1042" idx="7"/>
          </p:cNvCxnSpPr>
          <p:nvPr/>
        </p:nvCxnSpPr>
        <p:spPr>
          <a:xfrm>
            <a:off x="2601624" y="3185232"/>
            <a:ext cx="5954400" cy="68880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6" name="Google Shape;1046;p45"/>
          <p:cNvCxnSpPr>
            <a:stCxn id="1038" idx="5"/>
          </p:cNvCxnSpPr>
          <p:nvPr/>
        </p:nvCxnSpPr>
        <p:spPr>
          <a:xfrm>
            <a:off x="2032805" y="3547681"/>
            <a:ext cx="5050500" cy="35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7" name="Google Shape;1047;p45"/>
          <p:cNvCxnSpPr>
            <a:stCxn id="1043" idx="5"/>
            <a:endCxn id="1017" idx="3"/>
          </p:cNvCxnSpPr>
          <p:nvPr/>
        </p:nvCxnSpPr>
        <p:spPr>
          <a:xfrm flipH="1" rot="10800000">
            <a:off x="2676750" y="3999753"/>
            <a:ext cx="5771700" cy="13710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6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6"/>
          <p:cNvSpPr txBox="1"/>
          <p:nvPr>
            <p:ph type="title"/>
          </p:nvPr>
        </p:nvSpPr>
        <p:spPr>
          <a:xfrm>
            <a:off x="849313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I-format Instructions</a:t>
            </a:r>
            <a:endParaRPr/>
          </a:p>
        </p:txBody>
      </p:sp>
      <p:sp>
        <p:nvSpPr>
          <p:cNvPr id="1058" name="Google Shape;1058;p46"/>
          <p:cNvSpPr txBox="1"/>
          <p:nvPr/>
        </p:nvSpPr>
        <p:spPr>
          <a:xfrm>
            <a:off x="1992313" y="1141414"/>
            <a:ext cx="8229600" cy="524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MIPS has two basic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transfer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instructions for accessing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	$t0, 4($s3)  #load word from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	$t0, 8($s3)  #store word to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is loaded into (lw) or stored from (sw) a register in the register file – a 5 bit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memory address – a 32 bit address – is formed by adding the contents of the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base address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offset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16-bit field meaning access is limited to memory locations within a region of ±2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8,192 words (±2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32,768 bytes) of the address in the base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the offset can be positive or negative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7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7"/>
          <p:cNvSpPr txBox="1"/>
          <p:nvPr>
            <p:ph type="title"/>
          </p:nvPr>
        </p:nvSpPr>
        <p:spPr>
          <a:xfrm>
            <a:off x="838200" y="365125"/>
            <a:ext cx="10515600" cy="614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MIPS I-format Instructions</a:t>
            </a:r>
            <a:endParaRPr/>
          </a:p>
        </p:txBody>
      </p:sp>
      <p:sp>
        <p:nvSpPr>
          <p:cNvPr id="1069" name="Google Shape;1069;p47"/>
          <p:cNvSpPr txBox="1"/>
          <p:nvPr/>
        </p:nvSpPr>
        <p:spPr>
          <a:xfrm>
            <a:off x="1828800" y="1298575"/>
            <a:ext cx="8229600" cy="524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7"/>
          <p:cNvSpPr txBox="1"/>
          <p:nvPr/>
        </p:nvSpPr>
        <p:spPr>
          <a:xfrm>
            <a:off x="2209800" y="974725"/>
            <a:ext cx="7848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Load/Store Instruction Format (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format):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lw $t0, 24($s2)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7"/>
          <p:cNvSpPr/>
          <p:nvPr/>
        </p:nvSpPr>
        <p:spPr>
          <a:xfrm>
            <a:off x="1749426" y="312739"/>
            <a:ext cx="2817813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2" name="Google Shape;1072;p47"/>
          <p:cNvGrpSpPr/>
          <p:nvPr/>
        </p:nvGrpSpPr>
        <p:grpSpPr>
          <a:xfrm>
            <a:off x="3124200" y="2422526"/>
            <a:ext cx="5791200" cy="366713"/>
            <a:chOff x="1056" y="3024"/>
            <a:chExt cx="3648" cy="231"/>
          </a:xfrm>
        </p:grpSpPr>
        <p:sp>
          <p:nvSpPr>
            <p:cNvPr id="1073" name="Google Shape;1073;p47"/>
            <p:cNvSpPr/>
            <p:nvPr/>
          </p:nvSpPr>
          <p:spPr>
            <a:xfrm>
              <a:off x="1056" y="3024"/>
              <a:ext cx="3648" cy="18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4" name="Google Shape;1074;p47"/>
            <p:cNvCxnSpPr/>
            <p:nvPr/>
          </p:nvCxnSpPr>
          <p:spPr>
            <a:xfrm>
              <a:off x="1728" y="3024"/>
              <a:ext cx="0" cy="18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5" name="Google Shape;1075;p47"/>
            <p:cNvCxnSpPr/>
            <p:nvPr/>
          </p:nvCxnSpPr>
          <p:spPr>
            <a:xfrm>
              <a:off x="2300" y="3025"/>
              <a:ext cx="0" cy="18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6" name="Google Shape;1076;p47"/>
            <p:cNvCxnSpPr/>
            <p:nvPr/>
          </p:nvCxnSpPr>
          <p:spPr>
            <a:xfrm>
              <a:off x="2876" y="3025"/>
              <a:ext cx="0" cy="18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7" name="Google Shape;1077;p47"/>
            <p:cNvSpPr txBox="1"/>
            <p:nvPr/>
          </p:nvSpPr>
          <p:spPr>
            <a:xfrm>
              <a:off x="1200" y="3024"/>
              <a:ext cx="28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            rs             rt                16 bit offset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8" name="Google Shape;1078;p47"/>
          <p:cNvGrpSpPr/>
          <p:nvPr/>
        </p:nvGrpSpPr>
        <p:grpSpPr>
          <a:xfrm>
            <a:off x="3581400" y="1730064"/>
            <a:ext cx="2065338" cy="762000"/>
            <a:chOff x="1296" y="1008"/>
            <a:chExt cx="1301" cy="480"/>
          </a:xfrm>
        </p:grpSpPr>
        <p:sp>
          <p:nvSpPr>
            <p:cNvPr id="1079" name="Google Shape;1079;p47"/>
            <p:cNvSpPr/>
            <p:nvPr/>
          </p:nvSpPr>
          <p:spPr>
            <a:xfrm>
              <a:off x="2165" y="1008"/>
              <a:ext cx="432" cy="192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0" name="Google Shape;1080;p47"/>
            <p:cNvCxnSpPr/>
            <p:nvPr/>
          </p:nvCxnSpPr>
          <p:spPr>
            <a:xfrm flipH="1">
              <a:off x="1296" y="1200"/>
              <a:ext cx="985" cy="288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81" name="Google Shape;1081;p47"/>
          <p:cNvGrpSpPr/>
          <p:nvPr/>
        </p:nvGrpSpPr>
        <p:grpSpPr>
          <a:xfrm>
            <a:off x="6916738" y="1658269"/>
            <a:ext cx="914400" cy="846138"/>
            <a:chOff x="3072" y="955"/>
            <a:chExt cx="576" cy="533"/>
          </a:xfrm>
        </p:grpSpPr>
        <p:sp>
          <p:nvSpPr>
            <p:cNvPr id="1082" name="Google Shape;1082;p47"/>
            <p:cNvSpPr/>
            <p:nvPr/>
          </p:nvSpPr>
          <p:spPr>
            <a:xfrm>
              <a:off x="3072" y="955"/>
              <a:ext cx="407" cy="261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3" name="Google Shape;1083;p47"/>
            <p:cNvCxnSpPr/>
            <p:nvPr/>
          </p:nvCxnSpPr>
          <p:spPr>
            <a:xfrm>
              <a:off x="3312" y="1200"/>
              <a:ext cx="336" cy="288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84" name="Google Shape;1084;p47"/>
          <p:cNvGrpSpPr/>
          <p:nvPr/>
        </p:nvGrpSpPr>
        <p:grpSpPr>
          <a:xfrm>
            <a:off x="4840289" y="1658269"/>
            <a:ext cx="3735586" cy="871538"/>
            <a:chOff x="1968" y="939"/>
            <a:chExt cx="2008" cy="549"/>
          </a:xfrm>
        </p:grpSpPr>
        <p:sp>
          <p:nvSpPr>
            <p:cNvPr id="1085" name="Google Shape;1085;p47"/>
            <p:cNvSpPr/>
            <p:nvPr/>
          </p:nvSpPr>
          <p:spPr>
            <a:xfrm>
              <a:off x="3466" y="939"/>
              <a:ext cx="510" cy="261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6" name="Google Shape;1086;p47"/>
            <p:cNvCxnSpPr/>
            <p:nvPr/>
          </p:nvCxnSpPr>
          <p:spPr>
            <a:xfrm flipH="1">
              <a:off x="1968" y="1184"/>
              <a:ext cx="1612" cy="304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87" name="Google Shape;1087;p47"/>
          <p:cNvGrpSpPr/>
          <p:nvPr/>
        </p:nvGrpSpPr>
        <p:grpSpPr>
          <a:xfrm>
            <a:off x="5729311" y="1730064"/>
            <a:ext cx="908050" cy="762000"/>
            <a:chOff x="2544" y="1008"/>
            <a:chExt cx="572" cy="480"/>
          </a:xfrm>
        </p:grpSpPr>
        <p:sp>
          <p:nvSpPr>
            <p:cNvPr id="1088" name="Google Shape;1088;p47"/>
            <p:cNvSpPr/>
            <p:nvPr/>
          </p:nvSpPr>
          <p:spPr>
            <a:xfrm>
              <a:off x="2544" y="1008"/>
              <a:ext cx="572" cy="192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9" name="Google Shape;1089;p47"/>
            <p:cNvCxnSpPr/>
            <p:nvPr/>
          </p:nvCxnSpPr>
          <p:spPr>
            <a:xfrm flipH="1">
              <a:off x="2592" y="1200"/>
              <a:ext cx="192" cy="288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090" name="Google Shape;1090;p47"/>
          <p:cNvSpPr txBox="1"/>
          <p:nvPr/>
        </p:nvSpPr>
        <p:spPr>
          <a:xfrm>
            <a:off x="3197225" y="3128351"/>
            <a:ext cx="58737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lw and sw 🡪 Base Address will always be in 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9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49"/>
          <p:cNvSpPr txBox="1"/>
          <p:nvPr>
            <p:ph type="title"/>
          </p:nvPr>
        </p:nvSpPr>
        <p:spPr>
          <a:xfrm>
            <a:off x="838200" y="365125"/>
            <a:ext cx="10515600" cy="4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MIPS I-format Instructions</a:t>
            </a:r>
            <a:endParaRPr/>
          </a:p>
        </p:txBody>
      </p:sp>
      <p:sp>
        <p:nvSpPr>
          <p:cNvPr id="1101" name="Google Shape;1101;p49"/>
          <p:cNvSpPr/>
          <p:nvPr/>
        </p:nvSpPr>
        <p:spPr>
          <a:xfrm>
            <a:off x="1749426" y="312739"/>
            <a:ext cx="2817813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9"/>
          <p:cNvSpPr txBox="1"/>
          <p:nvPr/>
        </p:nvSpPr>
        <p:spPr>
          <a:xfrm>
            <a:off x="2209800" y="838200"/>
            <a:ext cx="7848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Load/Store Instruction Format (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format):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9"/>
          <p:cNvSpPr/>
          <p:nvPr/>
        </p:nvSpPr>
        <p:spPr>
          <a:xfrm>
            <a:off x="1749426" y="312739"/>
            <a:ext cx="2817813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4" name="Google Shape;110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338" y="1757364"/>
            <a:ext cx="7848600" cy="174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4738" y="3810001"/>
            <a:ext cx="7543800" cy="2182813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49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8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48"/>
          <p:cNvSpPr txBox="1"/>
          <p:nvPr>
            <p:ph type="title"/>
          </p:nvPr>
        </p:nvSpPr>
        <p:spPr>
          <a:xfrm>
            <a:off x="825500" y="198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I-format Instructions</a:t>
            </a:r>
            <a:endParaRPr/>
          </a:p>
        </p:txBody>
      </p:sp>
      <p:sp>
        <p:nvSpPr>
          <p:cNvPr id="1117" name="Google Shape;1117;p48"/>
          <p:cNvSpPr txBox="1"/>
          <p:nvPr/>
        </p:nvSpPr>
        <p:spPr>
          <a:xfrm>
            <a:off x="1992313" y="1141414"/>
            <a:ext cx="8229600" cy="524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48"/>
          <p:cNvSpPr txBox="1"/>
          <p:nvPr/>
        </p:nvSpPr>
        <p:spPr>
          <a:xfrm>
            <a:off x="2209800" y="974725"/>
            <a:ext cx="7848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Load/Store Instruction Format (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format):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lw $t0, 24($s2)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48"/>
          <p:cNvSpPr/>
          <p:nvPr/>
        </p:nvSpPr>
        <p:spPr>
          <a:xfrm>
            <a:off x="1749426" y="312739"/>
            <a:ext cx="2817813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0" name="Google Shape;1120;p48"/>
          <p:cNvGrpSpPr/>
          <p:nvPr/>
        </p:nvGrpSpPr>
        <p:grpSpPr>
          <a:xfrm>
            <a:off x="3124200" y="2422526"/>
            <a:ext cx="5791200" cy="366713"/>
            <a:chOff x="1056" y="3024"/>
            <a:chExt cx="3648" cy="231"/>
          </a:xfrm>
        </p:grpSpPr>
        <p:sp>
          <p:nvSpPr>
            <p:cNvPr id="1121" name="Google Shape;1121;p48"/>
            <p:cNvSpPr/>
            <p:nvPr/>
          </p:nvSpPr>
          <p:spPr>
            <a:xfrm>
              <a:off x="1056" y="3024"/>
              <a:ext cx="3648" cy="18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2" name="Google Shape;1122;p48"/>
            <p:cNvCxnSpPr/>
            <p:nvPr/>
          </p:nvCxnSpPr>
          <p:spPr>
            <a:xfrm>
              <a:off x="1728" y="3024"/>
              <a:ext cx="0" cy="18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3" name="Google Shape;1123;p48"/>
            <p:cNvCxnSpPr/>
            <p:nvPr/>
          </p:nvCxnSpPr>
          <p:spPr>
            <a:xfrm>
              <a:off x="2300" y="3025"/>
              <a:ext cx="0" cy="18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4" name="Google Shape;1124;p48"/>
            <p:cNvCxnSpPr/>
            <p:nvPr/>
          </p:nvCxnSpPr>
          <p:spPr>
            <a:xfrm>
              <a:off x="2876" y="3025"/>
              <a:ext cx="0" cy="18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5" name="Google Shape;1125;p48"/>
            <p:cNvSpPr txBox="1"/>
            <p:nvPr/>
          </p:nvSpPr>
          <p:spPr>
            <a:xfrm>
              <a:off x="1200" y="3024"/>
              <a:ext cx="28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            rs             rt                16 bit offset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6" name="Google Shape;1126;p48"/>
          <p:cNvGrpSpPr/>
          <p:nvPr/>
        </p:nvGrpSpPr>
        <p:grpSpPr>
          <a:xfrm>
            <a:off x="3581401" y="1681362"/>
            <a:ext cx="2062163" cy="820738"/>
            <a:chOff x="1263" y="1008"/>
            <a:chExt cx="1299" cy="517"/>
          </a:xfrm>
        </p:grpSpPr>
        <p:sp>
          <p:nvSpPr>
            <p:cNvPr id="1127" name="Google Shape;1127;p48"/>
            <p:cNvSpPr/>
            <p:nvPr/>
          </p:nvSpPr>
          <p:spPr>
            <a:xfrm>
              <a:off x="2112" y="1008"/>
              <a:ext cx="450" cy="253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8" name="Google Shape;1128;p48"/>
            <p:cNvCxnSpPr/>
            <p:nvPr/>
          </p:nvCxnSpPr>
          <p:spPr>
            <a:xfrm flipH="1">
              <a:off x="1263" y="1216"/>
              <a:ext cx="896" cy="309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129" name="Google Shape;1129;p48"/>
          <p:cNvGrpSpPr/>
          <p:nvPr/>
        </p:nvGrpSpPr>
        <p:grpSpPr>
          <a:xfrm>
            <a:off x="6908800" y="1660525"/>
            <a:ext cx="654050" cy="838200"/>
            <a:chOff x="3067" y="1070"/>
            <a:chExt cx="412" cy="528"/>
          </a:xfrm>
        </p:grpSpPr>
        <p:sp>
          <p:nvSpPr>
            <p:cNvPr id="1130" name="Google Shape;1130;p48"/>
            <p:cNvSpPr/>
            <p:nvPr/>
          </p:nvSpPr>
          <p:spPr>
            <a:xfrm>
              <a:off x="3067" y="1070"/>
              <a:ext cx="412" cy="266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1" name="Google Shape;1131;p48"/>
            <p:cNvCxnSpPr/>
            <p:nvPr/>
          </p:nvCxnSpPr>
          <p:spPr>
            <a:xfrm>
              <a:off x="3239" y="1340"/>
              <a:ext cx="240" cy="258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132" name="Google Shape;1132;p48"/>
          <p:cNvGrpSpPr/>
          <p:nvPr/>
        </p:nvGrpSpPr>
        <p:grpSpPr>
          <a:xfrm>
            <a:off x="4731803" y="1685927"/>
            <a:ext cx="3765351" cy="800101"/>
            <a:chOff x="1879" y="1008"/>
            <a:chExt cx="2024" cy="504"/>
          </a:xfrm>
        </p:grpSpPr>
        <p:sp>
          <p:nvSpPr>
            <p:cNvPr id="1133" name="Google Shape;1133;p48"/>
            <p:cNvSpPr/>
            <p:nvPr/>
          </p:nvSpPr>
          <p:spPr>
            <a:xfrm>
              <a:off x="3456" y="1008"/>
              <a:ext cx="447" cy="254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4" name="Google Shape;1134;p48"/>
            <p:cNvCxnSpPr/>
            <p:nvPr/>
          </p:nvCxnSpPr>
          <p:spPr>
            <a:xfrm flipH="1">
              <a:off x="1879" y="1262"/>
              <a:ext cx="1720" cy="25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135" name="Google Shape;1135;p48"/>
          <p:cNvGrpSpPr/>
          <p:nvPr/>
        </p:nvGrpSpPr>
        <p:grpSpPr>
          <a:xfrm>
            <a:off x="5653092" y="1666876"/>
            <a:ext cx="939801" cy="860425"/>
            <a:chOff x="2513" y="1008"/>
            <a:chExt cx="592" cy="542"/>
          </a:xfrm>
        </p:grpSpPr>
        <p:sp>
          <p:nvSpPr>
            <p:cNvPr id="1136" name="Google Shape;1136;p48"/>
            <p:cNvSpPr/>
            <p:nvPr/>
          </p:nvSpPr>
          <p:spPr>
            <a:xfrm>
              <a:off x="2544" y="1008"/>
              <a:ext cx="561" cy="262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7" name="Google Shape;1137;p48"/>
            <p:cNvCxnSpPr/>
            <p:nvPr/>
          </p:nvCxnSpPr>
          <p:spPr>
            <a:xfrm flipH="1">
              <a:off x="2513" y="1262"/>
              <a:ext cx="192" cy="288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138" name="Google Shape;1138;p48"/>
          <p:cNvGrpSpPr/>
          <p:nvPr/>
        </p:nvGrpSpPr>
        <p:grpSpPr>
          <a:xfrm>
            <a:off x="2362200" y="2951164"/>
            <a:ext cx="8072438" cy="3621087"/>
            <a:chOff x="528" y="1859"/>
            <a:chExt cx="5085" cy="2281"/>
          </a:xfrm>
        </p:grpSpPr>
        <p:sp>
          <p:nvSpPr>
            <p:cNvPr id="1139" name="Google Shape;1139;p48"/>
            <p:cNvSpPr/>
            <p:nvPr/>
          </p:nvSpPr>
          <p:spPr>
            <a:xfrm>
              <a:off x="3248" y="2051"/>
              <a:ext cx="1008" cy="192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3440" y="1859"/>
              <a:ext cx="632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3584" y="3935"/>
              <a:ext cx="360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4301" y="3899"/>
              <a:ext cx="1312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word address (hex)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4304" y="3779"/>
              <a:ext cx="872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0x00000000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4304" y="3635"/>
              <a:ext cx="872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0x00000004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4304" y="3491"/>
              <a:ext cx="872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0x00000008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4304" y="3347"/>
              <a:ext cx="864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0x0000000c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304" y="2038"/>
              <a:ext cx="832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0xf f f f f f f 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8" name="Google Shape;1148;p48"/>
            <p:cNvCxnSpPr/>
            <p:nvPr/>
          </p:nvCxnSpPr>
          <p:spPr>
            <a:xfrm>
              <a:off x="2912" y="3040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49" name="Google Shape;1149;p48"/>
            <p:cNvCxnSpPr/>
            <p:nvPr/>
          </p:nvCxnSpPr>
          <p:spPr>
            <a:xfrm>
              <a:off x="3248" y="2944"/>
              <a:ext cx="100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0" name="Google Shape;1150;p48"/>
            <p:cNvCxnSpPr/>
            <p:nvPr/>
          </p:nvCxnSpPr>
          <p:spPr>
            <a:xfrm>
              <a:off x="3248" y="3088"/>
              <a:ext cx="100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1" name="Google Shape;1151;p48"/>
            <p:cNvCxnSpPr/>
            <p:nvPr/>
          </p:nvCxnSpPr>
          <p:spPr>
            <a:xfrm>
              <a:off x="3248" y="3827"/>
              <a:ext cx="100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2" name="Google Shape;1152;p48"/>
            <p:cNvCxnSpPr/>
            <p:nvPr/>
          </p:nvCxnSpPr>
          <p:spPr>
            <a:xfrm>
              <a:off x="3248" y="3683"/>
              <a:ext cx="100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3" name="Google Shape;1153;p48"/>
            <p:cNvCxnSpPr/>
            <p:nvPr/>
          </p:nvCxnSpPr>
          <p:spPr>
            <a:xfrm>
              <a:off x="3248" y="3539"/>
              <a:ext cx="100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4" name="Google Shape;1154;p48"/>
            <p:cNvCxnSpPr/>
            <p:nvPr/>
          </p:nvCxnSpPr>
          <p:spPr>
            <a:xfrm>
              <a:off x="3248" y="3395"/>
              <a:ext cx="100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5" name="Google Shape;1155;p48"/>
            <p:cNvSpPr/>
            <p:nvPr/>
          </p:nvSpPr>
          <p:spPr>
            <a:xfrm>
              <a:off x="2576" y="2944"/>
              <a:ext cx="368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$s2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304" y="2896"/>
              <a:ext cx="872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0x12004094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7" name="Google Shape;1157;p48"/>
            <p:cNvCxnSpPr/>
            <p:nvPr/>
          </p:nvCxnSpPr>
          <p:spPr>
            <a:xfrm>
              <a:off x="3248" y="2182"/>
              <a:ext cx="100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8" name="Google Shape;1158;p48"/>
            <p:cNvSpPr/>
            <p:nvPr/>
          </p:nvSpPr>
          <p:spPr>
            <a:xfrm>
              <a:off x="528" y="2016"/>
              <a:ext cx="1179" cy="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24</a:t>
              </a:r>
              <a:r>
                <a:rPr b="0" baseline="-25000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+ $s2 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9" name="Google Shape;1159;p48"/>
          <p:cNvGrpSpPr/>
          <p:nvPr/>
        </p:nvGrpSpPr>
        <p:grpSpPr>
          <a:xfrm>
            <a:off x="2286001" y="3886201"/>
            <a:ext cx="3082925" cy="1528763"/>
            <a:chOff x="432" y="1920"/>
            <a:chExt cx="1942" cy="963"/>
          </a:xfrm>
        </p:grpSpPr>
        <p:sp>
          <p:nvSpPr>
            <p:cNvPr id="1160" name="Google Shape;1160;p48"/>
            <p:cNvSpPr/>
            <p:nvPr/>
          </p:nvSpPr>
          <p:spPr>
            <a:xfrm>
              <a:off x="432" y="1920"/>
              <a:ext cx="1942" cy="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  . . . 0001 1000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+ . . . 1001 0100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  . . . 1010 1100 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              0x120040ac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1" name="Google Shape;1161;p48"/>
            <p:cNvCxnSpPr/>
            <p:nvPr/>
          </p:nvCxnSpPr>
          <p:spPr>
            <a:xfrm>
              <a:off x="672" y="2400"/>
              <a:ext cx="1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62" name="Google Shape;1162;p48"/>
          <p:cNvGrpSpPr/>
          <p:nvPr/>
        </p:nvGrpSpPr>
        <p:grpSpPr>
          <a:xfrm>
            <a:off x="5638800" y="4038600"/>
            <a:ext cx="4114800" cy="431800"/>
            <a:chOff x="2592" y="2560"/>
            <a:chExt cx="2592" cy="272"/>
          </a:xfrm>
        </p:grpSpPr>
        <p:cxnSp>
          <p:nvCxnSpPr>
            <p:cNvPr id="1163" name="Google Shape;1163;p48"/>
            <p:cNvCxnSpPr/>
            <p:nvPr/>
          </p:nvCxnSpPr>
          <p:spPr>
            <a:xfrm>
              <a:off x="3120" y="2704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164" name="Google Shape;1164;p48"/>
            <p:cNvCxnSpPr/>
            <p:nvPr/>
          </p:nvCxnSpPr>
          <p:spPr>
            <a:xfrm>
              <a:off x="3264" y="2608"/>
              <a:ext cx="100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5" name="Google Shape;1165;p48"/>
            <p:cNvCxnSpPr/>
            <p:nvPr/>
          </p:nvCxnSpPr>
          <p:spPr>
            <a:xfrm>
              <a:off x="3264" y="2752"/>
              <a:ext cx="100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6" name="Google Shape;1166;p48"/>
            <p:cNvSpPr/>
            <p:nvPr/>
          </p:nvSpPr>
          <p:spPr>
            <a:xfrm>
              <a:off x="4320" y="2560"/>
              <a:ext cx="864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0x120040ac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2592" y="2608"/>
              <a:ext cx="560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$t0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2" name="Google Shape;1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497" y="217531"/>
            <a:ext cx="9592816" cy="629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10</a:t>
            </a:r>
            <a:endParaRPr/>
          </a:p>
        </p:txBody>
      </p:sp>
      <p:sp>
        <p:nvSpPr>
          <p:cNvPr id="1178" name="Google Shape;1178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Conditional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beq, bne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 counter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Calculating branch destination addresses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79" name="Google Shape;1179;p50"/>
          <p:cNvSpPr txBox="1"/>
          <p:nvPr/>
        </p:nvSpPr>
        <p:spPr>
          <a:xfrm>
            <a:off x="6096000" y="5773537"/>
            <a:ext cx="4242786" cy="40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prepared by Fairoz Nower Khan 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1"/>
          <p:cNvSpPr txBox="1"/>
          <p:nvPr>
            <p:ph idx="1" type="body"/>
          </p:nvPr>
        </p:nvSpPr>
        <p:spPr>
          <a:xfrm>
            <a:off x="838200" y="1825625"/>
            <a:ext cx="10152355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 the instructions which have something to do with constants or integers</a:t>
            </a:r>
            <a:endParaRPr/>
          </a:p>
        </p:txBody>
      </p:sp>
      <p:sp>
        <p:nvSpPr>
          <p:cNvPr id="1185" name="Google Shape;1185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I-format Instructions</a:t>
            </a:r>
            <a:endParaRPr/>
          </a:p>
        </p:txBody>
      </p:sp>
      <p:sp>
        <p:nvSpPr>
          <p:cNvPr id="1186" name="Google Shape;1186;p51"/>
          <p:cNvSpPr txBox="1"/>
          <p:nvPr/>
        </p:nvSpPr>
        <p:spPr>
          <a:xfrm>
            <a:off x="838201" y="2510798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$7, $8,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51"/>
          <p:cNvSpPr txBox="1"/>
          <p:nvPr/>
        </p:nvSpPr>
        <p:spPr>
          <a:xfrm>
            <a:off x="838201" y="3106401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$9, 12 ($10)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51"/>
          <p:cNvSpPr txBox="1"/>
          <p:nvPr/>
        </p:nvSpPr>
        <p:spPr>
          <a:xfrm>
            <a:off x="838200" y="3702004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 $17, 24 ($18)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51"/>
          <p:cNvSpPr txBox="1"/>
          <p:nvPr/>
        </p:nvSpPr>
        <p:spPr>
          <a:xfrm>
            <a:off x="838200" y="4297607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 $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$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51"/>
          <p:cNvSpPr txBox="1"/>
          <p:nvPr/>
        </p:nvSpPr>
        <p:spPr>
          <a:xfrm>
            <a:off x="858055" y="4895422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bne $8, $9, 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1" name="Google Shape;1191;p51"/>
          <p:cNvGrpSpPr/>
          <p:nvPr/>
        </p:nvGrpSpPr>
        <p:grpSpPr>
          <a:xfrm>
            <a:off x="4663225" y="4208851"/>
            <a:ext cx="6913562" cy="773113"/>
            <a:chOff x="884" y="981"/>
            <a:chExt cx="4355" cy="487"/>
          </a:xfrm>
        </p:grpSpPr>
        <p:sp>
          <p:nvSpPr>
            <p:cNvPr id="1192" name="Google Shape;1192;p51"/>
            <p:cNvSpPr txBox="1"/>
            <p:nvPr/>
          </p:nvSpPr>
          <p:spPr>
            <a:xfrm>
              <a:off x="884" y="981"/>
              <a:ext cx="817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1"/>
            <p:cNvSpPr txBox="1"/>
            <p:nvPr/>
          </p:nvSpPr>
          <p:spPr>
            <a:xfrm>
              <a:off x="1701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1"/>
            <p:cNvSpPr txBox="1"/>
            <p:nvPr/>
          </p:nvSpPr>
          <p:spPr>
            <a:xfrm>
              <a:off x="2381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1"/>
            <p:cNvSpPr txBox="1"/>
            <p:nvPr/>
          </p:nvSpPr>
          <p:spPr>
            <a:xfrm>
              <a:off x="3061" y="981"/>
              <a:ext cx="2178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constant or offset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1"/>
            <p:cNvSpPr txBox="1"/>
            <p:nvPr/>
          </p:nvSpPr>
          <p:spPr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1"/>
            <p:cNvSpPr txBox="1"/>
            <p:nvPr/>
          </p:nvSpPr>
          <p:spPr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1"/>
            <p:cNvSpPr txBox="1"/>
            <p:nvPr/>
          </p:nvSpPr>
          <p:spPr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1"/>
            <p:cNvSpPr txBox="1"/>
            <p:nvPr/>
          </p:nvSpPr>
          <p:spPr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Instruction Set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repertoire of instructions of a computer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Different computers have different instruction sets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with many aspects in common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Early computers had very simple instruction sets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Simplified implementation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modern computers also have simple instruction sets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 rot="5400000">
            <a:off x="9541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§2.1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52"/>
          <p:cNvSpPr/>
          <p:nvPr/>
        </p:nvSpPr>
        <p:spPr>
          <a:xfrm>
            <a:off x="1313645" y="1777285"/>
            <a:ext cx="2073499" cy="8757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 Counter (PC)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52"/>
          <p:cNvSpPr txBox="1"/>
          <p:nvPr/>
        </p:nvSpPr>
        <p:spPr>
          <a:xfrm>
            <a:off x="1313645" y="2653049"/>
            <a:ext cx="23825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the address of current instruction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52"/>
          <p:cNvSpPr/>
          <p:nvPr/>
        </p:nvSpPr>
        <p:spPr>
          <a:xfrm rot="10800000">
            <a:off x="6942625" y="1749309"/>
            <a:ext cx="2611575" cy="3608299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7" name="Google Shape;1207;p52"/>
          <p:cNvCxnSpPr/>
          <p:nvPr/>
        </p:nvCxnSpPr>
        <p:spPr>
          <a:xfrm>
            <a:off x="6942626" y="2068108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8" name="Google Shape;1208;p52"/>
          <p:cNvCxnSpPr/>
          <p:nvPr/>
        </p:nvCxnSpPr>
        <p:spPr>
          <a:xfrm>
            <a:off x="6914720" y="2400814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9" name="Google Shape;1209;p52"/>
          <p:cNvCxnSpPr/>
          <p:nvPr/>
        </p:nvCxnSpPr>
        <p:spPr>
          <a:xfrm>
            <a:off x="6940479" y="2748540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0" name="Google Shape;1210;p52"/>
          <p:cNvCxnSpPr/>
          <p:nvPr/>
        </p:nvCxnSpPr>
        <p:spPr>
          <a:xfrm>
            <a:off x="6940479" y="3134906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1" name="Google Shape;1211;p52"/>
          <p:cNvCxnSpPr/>
          <p:nvPr/>
        </p:nvCxnSpPr>
        <p:spPr>
          <a:xfrm>
            <a:off x="6927600" y="3534152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2" name="Google Shape;1212;p52"/>
          <p:cNvCxnSpPr/>
          <p:nvPr/>
        </p:nvCxnSpPr>
        <p:spPr>
          <a:xfrm>
            <a:off x="6940479" y="3907643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3" name="Google Shape;1213;p52"/>
          <p:cNvCxnSpPr/>
          <p:nvPr/>
        </p:nvCxnSpPr>
        <p:spPr>
          <a:xfrm>
            <a:off x="6938332" y="4227471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4" name="Google Shape;1214;p52"/>
          <p:cNvSpPr txBox="1"/>
          <p:nvPr/>
        </p:nvSpPr>
        <p:spPr>
          <a:xfrm>
            <a:off x="6534106" y="1604963"/>
            <a:ext cx="63106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5" name="Google Shape;1215;p52"/>
          <p:cNvCxnSpPr/>
          <p:nvPr/>
        </p:nvCxnSpPr>
        <p:spPr>
          <a:xfrm>
            <a:off x="6949063" y="4598816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6" name="Google Shape;1216;p52"/>
          <p:cNvSpPr txBox="1"/>
          <p:nvPr/>
        </p:nvSpPr>
        <p:spPr>
          <a:xfrm>
            <a:off x="7637983" y="1699664"/>
            <a:ext cx="1888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52"/>
          <p:cNvSpPr txBox="1"/>
          <p:nvPr/>
        </p:nvSpPr>
        <p:spPr>
          <a:xfrm>
            <a:off x="7649618" y="2018651"/>
            <a:ext cx="1457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52"/>
          <p:cNvSpPr txBox="1"/>
          <p:nvPr/>
        </p:nvSpPr>
        <p:spPr>
          <a:xfrm>
            <a:off x="7649080" y="2364237"/>
            <a:ext cx="1457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52"/>
          <p:cNvSpPr txBox="1"/>
          <p:nvPr/>
        </p:nvSpPr>
        <p:spPr>
          <a:xfrm>
            <a:off x="8060815" y="2657325"/>
            <a:ext cx="85995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52"/>
          <p:cNvSpPr txBox="1"/>
          <p:nvPr/>
        </p:nvSpPr>
        <p:spPr>
          <a:xfrm>
            <a:off x="7165170" y="1238883"/>
            <a:ext cx="20863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Memory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Conditional Operations</a:t>
            </a:r>
            <a:endParaRPr/>
          </a:p>
        </p:txBody>
      </p:sp>
      <p:sp>
        <p:nvSpPr>
          <p:cNvPr id="1230" name="Google Shape;1230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Branch to a labeled instruction if a condition is true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Otherwise, continue sequentially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beq rs, rt, L1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(rs == rt) branch to instruction labeled L1;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bne rs, rt, L1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(rs != rt) branch to instruction labeled L1;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 L1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unconditional jump to instruction labeled L1</a:t>
            </a:r>
            <a:endParaRPr/>
          </a:p>
        </p:txBody>
      </p:sp>
      <p:sp>
        <p:nvSpPr>
          <p:cNvPr id="1231" name="Google Shape;1231;p53"/>
          <p:cNvSpPr txBox="1"/>
          <p:nvPr/>
        </p:nvSpPr>
        <p:spPr>
          <a:xfrm rot="5400000">
            <a:off x="9490869" y="1839119"/>
            <a:ext cx="40449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§2.7 Instructions for Making Decisions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53"/>
          <p:cNvSpPr txBox="1"/>
          <p:nvPr/>
        </p:nvSpPr>
        <p:spPr>
          <a:xfrm>
            <a:off x="6842974" y="2716022"/>
            <a:ext cx="4287592" cy="523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beq 🡪 branch is Equal 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53"/>
          <p:cNvSpPr txBox="1"/>
          <p:nvPr/>
        </p:nvSpPr>
        <p:spPr>
          <a:xfrm>
            <a:off x="6842974" y="3606419"/>
            <a:ext cx="4287592" cy="523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bne 🡪 branch is Not Equal 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beq</a:t>
            </a:r>
            <a:endParaRPr/>
          </a:p>
        </p:txBody>
      </p:sp>
      <p:sp>
        <p:nvSpPr>
          <p:cNvPr id="1239" name="Google Shape;1239;p54"/>
          <p:cNvSpPr txBox="1"/>
          <p:nvPr>
            <p:ph idx="1" type="body"/>
          </p:nvPr>
        </p:nvSpPr>
        <p:spPr>
          <a:xfrm>
            <a:off x="6096000" y="901684"/>
            <a:ext cx="373605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Let’s consider the code: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(a != b)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a = b + 1;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a = b + 2;</a:t>
            </a:r>
            <a:endParaRPr/>
          </a:p>
        </p:txBody>
      </p:sp>
      <p:sp>
        <p:nvSpPr>
          <p:cNvPr id="1240" name="Google Shape;1240;p54"/>
          <p:cNvSpPr txBox="1"/>
          <p:nvPr/>
        </p:nvSpPr>
        <p:spPr>
          <a:xfrm>
            <a:off x="838200" y="1690689"/>
            <a:ext cx="4287592" cy="524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 $s1, $s2, 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54"/>
          <p:cNvSpPr txBox="1"/>
          <p:nvPr/>
        </p:nvSpPr>
        <p:spPr>
          <a:xfrm>
            <a:off x="838200" y="1952928"/>
            <a:ext cx="4287592" cy="524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       rt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54"/>
          <p:cNvSpPr txBox="1"/>
          <p:nvPr/>
        </p:nvSpPr>
        <p:spPr>
          <a:xfrm>
            <a:off x="3620038" y="1713081"/>
            <a:ext cx="4287592" cy="524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 rs = rt)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54"/>
          <p:cNvSpPr txBox="1"/>
          <p:nvPr/>
        </p:nvSpPr>
        <p:spPr>
          <a:xfrm>
            <a:off x="3620038" y="2237559"/>
            <a:ext cx="4287592" cy="524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54"/>
          <p:cNvSpPr txBox="1"/>
          <p:nvPr/>
        </p:nvSpPr>
        <p:spPr>
          <a:xfrm>
            <a:off x="838200" y="2336124"/>
            <a:ext cx="4287592" cy="523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$s1, $s2, $t1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54"/>
          <p:cNvSpPr txBox="1"/>
          <p:nvPr/>
        </p:nvSpPr>
        <p:spPr>
          <a:xfrm>
            <a:off x="870305" y="3583969"/>
            <a:ext cx="4287592" cy="523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54"/>
          <p:cNvSpPr txBox="1"/>
          <p:nvPr/>
        </p:nvSpPr>
        <p:spPr>
          <a:xfrm>
            <a:off x="870305" y="3983076"/>
            <a:ext cx="4287592" cy="523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$s1, $s2, $t2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54"/>
          <p:cNvSpPr txBox="1"/>
          <p:nvPr/>
        </p:nvSpPr>
        <p:spPr>
          <a:xfrm>
            <a:off x="9549149" y="2855586"/>
            <a:ext cx="1485795" cy="2746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$s1🡪 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$s2🡪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$t1🡪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$t2🡪 2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54"/>
          <p:cNvSpPr txBox="1"/>
          <p:nvPr/>
        </p:nvSpPr>
        <p:spPr>
          <a:xfrm>
            <a:off x="900180" y="2925677"/>
            <a:ext cx="4287592" cy="523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Exit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54"/>
          <p:cNvSpPr txBox="1"/>
          <p:nvPr/>
        </p:nvSpPr>
        <p:spPr>
          <a:xfrm>
            <a:off x="838200" y="4398193"/>
            <a:ext cx="4287592" cy="523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54"/>
          <p:cNvSpPr txBox="1"/>
          <p:nvPr/>
        </p:nvSpPr>
        <p:spPr>
          <a:xfrm>
            <a:off x="4801406" y="5499071"/>
            <a:ext cx="4287592" cy="523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54"/>
          <p:cNvSpPr txBox="1"/>
          <p:nvPr/>
        </p:nvSpPr>
        <p:spPr>
          <a:xfrm>
            <a:off x="4497546" y="4032004"/>
            <a:ext cx="345153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L1 gets converted into the number of instructions to jump over to where L1 is located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54"/>
          <p:cNvSpPr txBox="1"/>
          <p:nvPr/>
        </p:nvSpPr>
        <p:spPr>
          <a:xfrm>
            <a:off x="404157" y="1579124"/>
            <a:ext cx="49825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54"/>
          <p:cNvSpPr txBox="1"/>
          <p:nvPr/>
        </p:nvSpPr>
        <p:spPr>
          <a:xfrm>
            <a:off x="200975" y="3449506"/>
            <a:ext cx="86744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54"/>
          <p:cNvSpPr txBox="1"/>
          <p:nvPr/>
        </p:nvSpPr>
        <p:spPr>
          <a:xfrm>
            <a:off x="2855690" y="1327536"/>
            <a:ext cx="322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54"/>
          <p:cNvSpPr txBox="1"/>
          <p:nvPr/>
        </p:nvSpPr>
        <p:spPr>
          <a:xfrm>
            <a:off x="1685687" y="1410125"/>
            <a:ext cx="322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54"/>
          <p:cNvSpPr txBox="1"/>
          <p:nvPr/>
        </p:nvSpPr>
        <p:spPr>
          <a:xfrm>
            <a:off x="2333458" y="1410125"/>
            <a:ext cx="322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54"/>
          <p:cNvSpPr txBox="1"/>
          <p:nvPr/>
        </p:nvSpPr>
        <p:spPr>
          <a:xfrm>
            <a:off x="1677367" y="2598363"/>
            <a:ext cx="322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54"/>
          <p:cNvSpPr txBox="1"/>
          <p:nvPr/>
        </p:nvSpPr>
        <p:spPr>
          <a:xfrm>
            <a:off x="2323729" y="2606548"/>
            <a:ext cx="322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54"/>
          <p:cNvSpPr txBox="1"/>
          <p:nvPr/>
        </p:nvSpPr>
        <p:spPr>
          <a:xfrm>
            <a:off x="2989729" y="2598563"/>
            <a:ext cx="322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54"/>
          <p:cNvSpPr txBox="1"/>
          <p:nvPr/>
        </p:nvSpPr>
        <p:spPr>
          <a:xfrm>
            <a:off x="1745034" y="4228624"/>
            <a:ext cx="322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54"/>
          <p:cNvSpPr txBox="1"/>
          <p:nvPr/>
        </p:nvSpPr>
        <p:spPr>
          <a:xfrm>
            <a:off x="2405950" y="4233635"/>
            <a:ext cx="322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54"/>
          <p:cNvSpPr txBox="1"/>
          <p:nvPr/>
        </p:nvSpPr>
        <p:spPr>
          <a:xfrm>
            <a:off x="3006757" y="4245901"/>
            <a:ext cx="322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Compiling If Statements</a:t>
            </a:r>
            <a:endParaRPr/>
          </a:p>
        </p:txBody>
      </p:sp>
      <p:sp>
        <p:nvSpPr>
          <p:cNvPr id="1272" name="Google Shape;1272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 code: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if (i==j) f = g+h;</a:t>
            </a:r>
            <a:br>
              <a:rPr lang="en-US"/>
            </a:br>
            <a:r>
              <a:rPr lang="en-US"/>
              <a:t>else f = g-h;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f, g, … in $s0, $s1, …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Compiled MIPS code: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      bne $s3, $s4, Else</a:t>
            </a:r>
            <a:br>
              <a:rPr lang="en-US"/>
            </a:br>
            <a:r>
              <a:rPr lang="en-US"/>
              <a:t>           add $s0, $s1, $s2</a:t>
            </a:r>
            <a:br>
              <a:rPr lang="en-US"/>
            </a:br>
            <a:r>
              <a:rPr lang="en-US"/>
              <a:t>           j   Exit</a:t>
            </a:r>
            <a:br>
              <a:rPr lang="en-US"/>
            </a:br>
            <a:r>
              <a:rPr lang="en-US"/>
              <a:t>Else: sub $s0, $s1, $s2</a:t>
            </a:r>
            <a:br>
              <a:rPr lang="en-US"/>
            </a:br>
            <a:r>
              <a:rPr lang="en-US"/>
              <a:t>Exit: …</a:t>
            </a:r>
            <a:endParaRPr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273" name="Google Shape;1273;p55"/>
          <p:cNvSpPr/>
          <p:nvPr/>
        </p:nvSpPr>
        <p:spPr>
          <a:xfrm>
            <a:off x="5159376" y="5805489"/>
            <a:ext cx="3529013" cy="403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588" y="34016"/>
                </a:moveTo>
                <a:lnTo>
                  <a:pt x="-46750" y="-69450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 calculates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2-09-P374493" id="1274" name="Google Shape;127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55"/>
          <p:cNvSpPr txBox="1"/>
          <p:nvPr/>
        </p:nvSpPr>
        <p:spPr>
          <a:xfrm>
            <a:off x="9827117" y="3682506"/>
            <a:ext cx="3053366" cy="205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f🡪 $s0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g🡪 $s1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h🡪 $s2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i🡪 $s3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j🡪 $s4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56"/>
          <p:cNvSpPr txBox="1"/>
          <p:nvPr>
            <p:ph idx="1" type="body"/>
          </p:nvPr>
        </p:nvSpPr>
        <p:spPr>
          <a:xfrm>
            <a:off x="838200" y="1825625"/>
            <a:ext cx="10196743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the instructions which have constants or whole numbers</a:t>
            </a:r>
            <a:endParaRPr/>
          </a:p>
        </p:txBody>
      </p:sp>
      <p:sp>
        <p:nvSpPr>
          <p:cNvPr id="1281" name="Google Shape;1281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I-format Instructions</a:t>
            </a:r>
            <a:endParaRPr/>
          </a:p>
        </p:txBody>
      </p:sp>
      <p:sp>
        <p:nvSpPr>
          <p:cNvPr id="1282" name="Google Shape;1282;p56"/>
          <p:cNvSpPr txBox="1"/>
          <p:nvPr/>
        </p:nvSpPr>
        <p:spPr>
          <a:xfrm>
            <a:off x="838201" y="2510798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$7, $8,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56"/>
          <p:cNvSpPr txBox="1"/>
          <p:nvPr/>
        </p:nvSpPr>
        <p:spPr>
          <a:xfrm>
            <a:off x="838201" y="3106401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$9, 12 ($10)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56"/>
          <p:cNvSpPr txBox="1"/>
          <p:nvPr/>
        </p:nvSpPr>
        <p:spPr>
          <a:xfrm>
            <a:off x="838200" y="3702004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 $17, 24 ($18)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56"/>
          <p:cNvSpPr txBox="1"/>
          <p:nvPr/>
        </p:nvSpPr>
        <p:spPr>
          <a:xfrm>
            <a:off x="838200" y="4297607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 $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,$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56"/>
          <p:cNvSpPr txBox="1"/>
          <p:nvPr/>
        </p:nvSpPr>
        <p:spPr>
          <a:xfrm>
            <a:off x="858055" y="4895422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bne $8, $9, 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7" name="Google Shape;1287;p56"/>
          <p:cNvGrpSpPr/>
          <p:nvPr/>
        </p:nvGrpSpPr>
        <p:grpSpPr>
          <a:xfrm>
            <a:off x="4663225" y="4208851"/>
            <a:ext cx="6913562" cy="773113"/>
            <a:chOff x="884" y="981"/>
            <a:chExt cx="4355" cy="487"/>
          </a:xfrm>
        </p:grpSpPr>
        <p:sp>
          <p:nvSpPr>
            <p:cNvPr id="1288" name="Google Shape;1288;p56"/>
            <p:cNvSpPr txBox="1"/>
            <p:nvPr/>
          </p:nvSpPr>
          <p:spPr>
            <a:xfrm>
              <a:off x="884" y="981"/>
              <a:ext cx="817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6"/>
            <p:cNvSpPr txBox="1"/>
            <p:nvPr/>
          </p:nvSpPr>
          <p:spPr>
            <a:xfrm>
              <a:off x="1701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6"/>
            <p:cNvSpPr txBox="1"/>
            <p:nvPr/>
          </p:nvSpPr>
          <p:spPr>
            <a:xfrm>
              <a:off x="2381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6"/>
            <p:cNvSpPr txBox="1"/>
            <p:nvPr/>
          </p:nvSpPr>
          <p:spPr>
            <a:xfrm>
              <a:off x="3061" y="981"/>
              <a:ext cx="2178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constant or address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6"/>
            <p:cNvSpPr txBox="1"/>
            <p:nvPr/>
          </p:nvSpPr>
          <p:spPr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6"/>
            <p:cNvSpPr txBox="1"/>
            <p:nvPr/>
          </p:nvSpPr>
          <p:spPr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6"/>
            <p:cNvSpPr txBox="1"/>
            <p:nvPr/>
          </p:nvSpPr>
          <p:spPr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6"/>
            <p:cNvSpPr txBox="1"/>
            <p:nvPr/>
          </p:nvSpPr>
          <p:spPr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6" name="Google Shape;1296;p56"/>
          <p:cNvSpPr txBox="1"/>
          <p:nvPr/>
        </p:nvSpPr>
        <p:spPr>
          <a:xfrm>
            <a:off x="2765289" y="5346172"/>
            <a:ext cx="306490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L1 gets converted into the number of instructions to jump over to where L1 is located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7" name="Google Shape;1297;p56"/>
          <p:cNvCxnSpPr/>
          <p:nvPr/>
        </p:nvCxnSpPr>
        <p:spPr>
          <a:xfrm flipH="1" rot="10800000">
            <a:off x="5082257" y="4645414"/>
            <a:ext cx="4177653" cy="869033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8" name="Google Shape;1298;p56"/>
          <p:cNvSpPr/>
          <p:nvPr/>
        </p:nvSpPr>
        <p:spPr>
          <a:xfrm>
            <a:off x="2964530" y="4288324"/>
            <a:ext cx="596100" cy="516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56"/>
          <p:cNvSpPr/>
          <p:nvPr/>
        </p:nvSpPr>
        <p:spPr>
          <a:xfrm>
            <a:off x="2772419" y="4852851"/>
            <a:ext cx="596097" cy="516082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7"/>
          <p:cNvSpPr txBox="1"/>
          <p:nvPr/>
        </p:nvSpPr>
        <p:spPr>
          <a:xfrm>
            <a:off x="3323383" y="4201357"/>
            <a:ext cx="37646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(Program Counter)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5" name="Google Shape;130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8080" y="1690688"/>
            <a:ext cx="2789162" cy="3566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Program Counter</a:t>
            </a:r>
            <a:endParaRPr/>
          </a:p>
        </p:txBody>
      </p:sp>
      <p:sp>
        <p:nvSpPr>
          <p:cNvPr id="1307" name="Google Shape;1307;p57"/>
          <p:cNvSpPr txBox="1"/>
          <p:nvPr/>
        </p:nvSpPr>
        <p:spPr>
          <a:xfrm>
            <a:off x="838200" y="1851129"/>
            <a:ext cx="5832475" cy="193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counter (instruction pointer) identifies the current instr.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counter is advanced sequentially except for control transfer instructions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Compiling If Statements</a:t>
            </a:r>
            <a:endParaRPr/>
          </a:p>
        </p:txBody>
      </p:sp>
      <p:sp>
        <p:nvSpPr>
          <p:cNvPr id="1317" name="Google Shape;1317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 code: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if (i==j) f = g+h;</a:t>
            </a:r>
            <a:br>
              <a:rPr lang="en-US"/>
            </a:br>
            <a:r>
              <a:rPr lang="en-US"/>
              <a:t>else f = g-h;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f, g, … in $s0, $s1, …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Compiled MIPS code: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      bne $s3, $s4, Else</a:t>
            </a:r>
            <a:br>
              <a:rPr lang="en-US"/>
            </a:br>
            <a:r>
              <a:rPr lang="en-US"/>
              <a:t>      add $s0, $s1, $s2</a:t>
            </a:r>
            <a:br>
              <a:rPr lang="en-US"/>
            </a:br>
            <a:r>
              <a:rPr lang="en-US"/>
              <a:t>      j   Exit</a:t>
            </a:r>
            <a:br>
              <a:rPr lang="en-US"/>
            </a:br>
            <a:r>
              <a:rPr lang="en-US"/>
              <a:t>Else: sub $s0, $s1, $s2</a:t>
            </a:r>
            <a:br>
              <a:rPr lang="en-US"/>
            </a:br>
            <a:r>
              <a:rPr lang="en-US"/>
              <a:t>Exit: …</a:t>
            </a:r>
            <a:endParaRPr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318" name="Google Shape;1318;p61"/>
          <p:cNvSpPr/>
          <p:nvPr/>
        </p:nvSpPr>
        <p:spPr>
          <a:xfrm>
            <a:off x="5159376" y="5805489"/>
            <a:ext cx="3529013" cy="403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588" y="34016"/>
                </a:moveTo>
                <a:lnTo>
                  <a:pt x="-46750" y="-69450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 calculates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2-09-P374493" id="1319" name="Google Shape;131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61"/>
          <p:cNvSpPr txBox="1"/>
          <p:nvPr/>
        </p:nvSpPr>
        <p:spPr>
          <a:xfrm>
            <a:off x="9827117" y="3682506"/>
            <a:ext cx="3053366" cy="205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f🡪 $s0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g🡪 $s1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h🡪 $s2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i🡪 $s3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j🡪 $s4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8"/>
          <p:cNvSpPr txBox="1"/>
          <p:nvPr/>
        </p:nvSpPr>
        <p:spPr>
          <a:xfrm>
            <a:off x="685801" y="267493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Specifying Branch Destinations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58"/>
          <p:cNvSpPr txBox="1"/>
          <p:nvPr/>
        </p:nvSpPr>
        <p:spPr>
          <a:xfrm>
            <a:off x="685801" y="983455"/>
            <a:ext cx="8382000" cy="2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register (like in lw and sw) added to the 16-bit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register?  Instruction Address Register  (the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use is automatically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implied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instruction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gets updated (PC+4) during the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cycle so that it holds the address of the next instruction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limits the branch distance to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r>
              <a:rPr b="0" baseline="30000"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to +2</a:t>
            </a:r>
            <a:r>
              <a:rPr b="0" baseline="30000"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instructions from the (instruction after the) branch instruction, but most branches are local anyway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1" name="Google Shape;1331;p58"/>
          <p:cNvGrpSpPr/>
          <p:nvPr/>
        </p:nvGrpSpPr>
        <p:grpSpPr>
          <a:xfrm>
            <a:off x="2055182" y="3771107"/>
            <a:ext cx="6029325" cy="2819400"/>
            <a:chOff x="1200" y="2304"/>
            <a:chExt cx="3798" cy="1776"/>
          </a:xfrm>
        </p:grpSpPr>
        <p:sp>
          <p:nvSpPr>
            <p:cNvPr id="1332" name="Google Shape;1332;p58"/>
            <p:cNvSpPr/>
            <p:nvPr/>
          </p:nvSpPr>
          <p:spPr>
            <a:xfrm>
              <a:off x="1488" y="3552"/>
              <a:ext cx="1440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2095" y="3552"/>
              <a:ext cx="257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4" name="Google Shape;1334;p58"/>
            <p:cNvGrpSpPr/>
            <p:nvPr/>
          </p:nvGrpSpPr>
          <p:grpSpPr>
            <a:xfrm>
              <a:off x="3840" y="3312"/>
              <a:ext cx="288" cy="480"/>
              <a:chOff x="1392" y="2880"/>
              <a:chExt cx="288" cy="480"/>
            </a:xfrm>
          </p:grpSpPr>
          <p:cxnSp>
            <p:nvCxnSpPr>
              <p:cNvPr id="1335" name="Google Shape;1335;p58"/>
              <p:cNvCxnSpPr/>
              <p:nvPr/>
            </p:nvCxnSpPr>
            <p:spPr>
              <a:xfrm>
                <a:off x="1392" y="3072"/>
                <a:ext cx="48" cy="4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6" name="Google Shape;1336;p58"/>
              <p:cNvCxnSpPr/>
              <p:nvPr/>
            </p:nvCxnSpPr>
            <p:spPr>
              <a:xfrm flipH="1">
                <a:off x="1392" y="3120"/>
                <a:ext cx="48" cy="4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7" name="Google Shape;1337;p58"/>
              <p:cNvCxnSpPr/>
              <p:nvPr/>
            </p:nvCxnSpPr>
            <p:spPr>
              <a:xfrm rot="10800000">
                <a:off x="1392" y="2880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8" name="Google Shape;1338;p58"/>
              <p:cNvCxnSpPr/>
              <p:nvPr/>
            </p:nvCxnSpPr>
            <p:spPr>
              <a:xfrm rot="10800000">
                <a:off x="1392" y="3168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9" name="Google Shape;1339;p58"/>
              <p:cNvCxnSpPr/>
              <p:nvPr/>
            </p:nvCxnSpPr>
            <p:spPr>
              <a:xfrm flipH="1" rot="10800000">
                <a:off x="1392" y="3216"/>
                <a:ext cx="288" cy="1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0" name="Google Shape;1340;p58"/>
              <p:cNvCxnSpPr/>
              <p:nvPr/>
            </p:nvCxnSpPr>
            <p:spPr>
              <a:xfrm rot="10800000">
                <a:off x="1680" y="3024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1" name="Google Shape;1341;p58"/>
              <p:cNvCxnSpPr/>
              <p:nvPr/>
            </p:nvCxnSpPr>
            <p:spPr>
              <a:xfrm>
                <a:off x="1392" y="2880"/>
                <a:ext cx="288" cy="1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42" name="Google Shape;1342;p58"/>
            <p:cNvSpPr/>
            <p:nvPr/>
          </p:nvSpPr>
          <p:spPr>
            <a:xfrm>
              <a:off x="3840" y="3456"/>
              <a:ext cx="282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3" name="Google Shape;1343;p58"/>
            <p:cNvCxnSpPr/>
            <p:nvPr/>
          </p:nvCxnSpPr>
          <p:spPr>
            <a:xfrm>
              <a:off x="3216" y="3408"/>
              <a:ext cx="62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44" name="Google Shape;1344;p58"/>
            <p:cNvCxnSpPr/>
            <p:nvPr/>
          </p:nvCxnSpPr>
          <p:spPr>
            <a:xfrm>
              <a:off x="3504" y="3696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45" name="Google Shape;1345;p58"/>
            <p:cNvCxnSpPr/>
            <p:nvPr/>
          </p:nvCxnSpPr>
          <p:spPr>
            <a:xfrm>
              <a:off x="4128" y="3552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46" name="Google Shape;1346;p58"/>
            <p:cNvCxnSpPr/>
            <p:nvPr/>
          </p:nvCxnSpPr>
          <p:spPr>
            <a:xfrm>
              <a:off x="2928" y="3600"/>
              <a:ext cx="28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47" name="Google Shape;1347;p58"/>
            <p:cNvCxnSpPr/>
            <p:nvPr/>
          </p:nvCxnSpPr>
          <p:spPr>
            <a:xfrm flipH="1">
              <a:off x="2160" y="3792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8" name="Google Shape;1348;p58"/>
            <p:cNvCxnSpPr/>
            <p:nvPr/>
          </p:nvCxnSpPr>
          <p:spPr>
            <a:xfrm flipH="1">
              <a:off x="2964" y="3552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9" name="Google Shape;1349;p58"/>
            <p:cNvCxnSpPr/>
            <p:nvPr/>
          </p:nvCxnSpPr>
          <p:spPr>
            <a:xfrm flipH="1">
              <a:off x="4128" y="3504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0" name="Google Shape;1350;p58"/>
            <p:cNvCxnSpPr/>
            <p:nvPr/>
          </p:nvCxnSpPr>
          <p:spPr>
            <a:xfrm flipH="1">
              <a:off x="3648" y="3360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1" name="Google Shape;1351;p58"/>
            <p:cNvCxnSpPr/>
            <p:nvPr/>
          </p:nvCxnSpPr>
          <p:spPr>
            <a:xfrm flipH="1">
              <a:off x="3648" y="3648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2" name="Google Shape;1352;p58"/>
            <p:cNvSpPr/>
            <p:nvPr/>
          </p:nvSpPr>
          <p:spPr>
            <a:xfrm>
              <a:off x="2208" y="3792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8"/>
            <p:cNvSpPr/>
            <p:nvPr/>
          </p:nvSpPr>
          <p:spPr>
            <a:xfrm>
              <a:off x="2964" y="3600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8"/>
            <p:cNvSpPr/>
            <p:nvPr/>
          </p:nvSpPr>
          <p:spPr>
            <a:xfrm>
              <a:off x="4128" y="3552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8"/>
            <p:cNvSpPr/>
            <p:nvPr/>
          </p:nvSpPr>
          <p:spPr>
            <a:xfrm>
              <a:off x="3648" y="3408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8"/>
            <p:cNvSpPr/>
            <p:nvPr/>
          </p:nvSpPr>
          <p:spPr>
            <a:xfrm>
              <a:off x="3648" y="3696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8"/>
            <p:cNvSpPr/>
            <p:nvPr/>
          </p:nvSpPr>
          <p:spPr>
            <a:xfrm>
              <a:off x="2112" y="2688"/>
              <a:ext cx="672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8"/>
            <p:cNvSpPr/>
            <p:nvPr/>
          </p:nvSpPr>
          <p:spPr>
            <a:xfrm>
              <a:off x="2256" y="2688"/>
              <a:ext cx="394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9" name="Google Shape;1359;p58"/>
            <p:cNvCxnSpPr/>
            <p:nvPr/>
          </p:nvCxnSpPr>
          <p:spPr>
            <a:xfrm flipH="1">
              <a:off x="2352" y="2544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0" name="Google Shape;1360;p58"/>
            <p:cNvCxnSpPr/>
            <p:nvPr/>
          </p:nvCxnSpPr>
          <p:spPr>
            <a:xfrm flipH="1">
              <a:off x="2496" y="3360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61" name="Google Shape;1361;p58"/>
            <p:cNvSpPr/>
            <p:nvPr/>
          </p:nvSpPr>
          <p:spPr>
            <a:xfrm>
              <a:off x="2400" y="2496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8"/>
            <p:cNvSpPr/>
            <p:nvPr/>
          </p:nvSpPr>
          <p:spPr>
            <a:xfrm>
              <a:off x="2496" y="3408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3" name="Google Shape;1363;p58"/>
            <p:cNvCxnSpPr/>
            <p:nvPr/>
          </p:nvCxnSpPr>
          <p:spPr>
            <a:xfrm>
              <a:off x="2400" y="249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64" name="Google Shape;1364;p58"/>
            <p:cNvCxnSpPr/>
            <p:nvPr/>
          </p:nvCxnSpPr>
          <p:spPr>
            <a:xfrm>
              <a:off x="2208" y="2688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65" name="Google Shape;1365;p58"/>
            <p:cNvSpPr/>
            <p:nvPr/>
          </p:nvSpPr>
          <p:spPr>
            <a:xfrm>
              <a:off x="2772" y="3072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8"/>
            <p:cNvSpPr/>
            <p:nvPr/>
          </p:nvSpPr>
          <p:spPr>
            <a:xfrm>
              <a:off x="2208" y="3072"/>
              <a:ext cx="720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7" name="Google Shape;1367;p58"/>
            <p:cNvCxnSpPr/>
            <p:nvPr/>
          </p:nvCxnSpPr>
          <p:spPr>
            <a:xfrm>
              <a:off x="2112" y="3072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68" name="Google Shape;1368;p58"/>
            <p:cNvSpPr/>
            <p:nvPr/>
          </p:nvSpPr>
          <p:spPr>
            <a:xfrm>
              <a:off x="1488" y="3072"/>
              <a:ext cx="720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9" name="Google Shape;1369;p58"/>
            <p:cNvCxnSpPr/>
            <p:nvPr/>
          </p:nvCxnSpPr>
          <p:spPr>
            <a:xfrm>
              <a:off x="2400" y="2832"/>
              <a:ext cx="0" cy="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70" name="Google Shape;1370;p58"/>
            <p:cNvSpPr/>
            <p:nvPr/>
          </p:nvSpPr>
          <p:spPr>
            <a:xfrm>
              <a:off x="2160" y="3120"/>
              <a:ext cx="48" cy="4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71" name="Google Shape;1371;p58"/>
            <p:cNvCxnSpPr>
              <a:stCxn id="1370" idx="3"/>
              <a:endCxn id="1368" idx="0"/>
            </p:cNvCxnSpPr>
            <p:nvPr/>
          </p:nvCxnSpPr>
          <p:spPr>
            <a:xfrm>
              <a:off x="2017" y="3011"/>
              <a:ext cx="0" cy="300"/>
            </a:xfrm>
            <a:prstGeom prst="curvedConnector5">
              <a:avLst>
                <a:gd fmla="val 3629985" name="adj1"/>
                <a:gd fmla="val 708592" name="adj2"/>
                <a:gd fmla="val 3629951" name="adj3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72" name="Google Shape;1372;p58"/>
            <p:cNvSpPr/>
            <p:nvPr/>
          </p:nvSpPr>
          <p:spPr>
            <a:xfrm>
              <a:off x="1200" y="2832"/>
              <a:ext cx="741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sign-extend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73" name="Google Shape;1373;p58"/>
            <p:cNvCxnSpPr/>
            <p:nvPr/>
          </p:nvCxnSpPr>
          <p:spPr>
            <a:xfrm>
              <a:off x="2160" y="321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4" name="Google Shape;1374;p58"/>
            <p:cNvCxnSpPr/>
            <p:nvPr/>
          </p:nvCxnSpPr>
          <p:spPr>
            <a:xfrm>
              <a:off x="2160" y="3408"/>
              <a:ext cx="105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75" name="Google Shape;1375;p58"/>
            <p:cNvCxnSpPr/>
            <p:nvPr/>
          </p:nvCxnSpPr>
          <p:spPr>
            <a:xfrm rot="10800000">
              <a:off x="2208" y="3696"/>
              <a:ext cx="0" cy="38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76" name="Google Shape;1376;p58"/>
            <p:cNvCxnSpPr/>
            <p:nvPr/>
          </p:nvCxnSpPr>
          <p:spPr>
            <a:xfrm>
              <a:off x="2208" y="4080"/>
              <a:ext cx="225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7" name="Google Shape;1377;p58"/>
            <p:cNvCxnSpPr/>
            <p:nvPr/>
          </p:nvCxnSpPr>
          <p:spPr>
            <a:xfrm rot="10800000">
              <a:off x="4464" y="3552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78" name="Google Shape;1378;p58"/>
            <p:cNvSpPr/>
            <p:nvPr/>
          </p:nvSpPr>
          <p:spPr>
            <a:xfrm>
              <a:off x="1200" y="2304"/>
              <a:ext cx="2929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from the low order 16 bits of the branch instruction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79" name="Google Shape;1379;p58"/>
            <p:cNvCxnSpPr/>
            <p:nvPr/>
          </p:nvCxnSpPr>
          <p:spPr>
            <a:xfrm>
              <a:off x="2784" y="3072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0" name="Google Shape;1380;p58"/>
            <p:cNvSpPr/>
            <p:nvPr/>
          </p:nvSpPr>
          <p:spPr>
            <a:xfrm>
              <a:off x="4320" y="3264"/>
              <a:ext cx="678" cy="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branch dst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1" name="Google Shape;1381;p58"/>
            <p:cNvGrpSpPr/>
            <p:nvPr/>
          </p:nvGrpSpPr>
          <p:grpSpPr>
            <a:xfrm>
              <a:off x="4320" y="3696"/>
              <a:ext cx="240" cy="254"/>
              <a:chOff x="4896" y="3696"/>
              <a:chExt cx="240" cy="254"/>
            </a:xfrm>
          </p:grpSpPr>
          <p:sp>
            <p:nvSpPr>
              <p:cNvPr id="1382" name="Google Shape;1382;p58"/>
              <p:cNvSpPr/>
              <p:nvPr/>
            </p:nvSpPr>
            <p:spPr>
              <a:xfrm>
                <a:off x="4896" y="3696"/>
                <a:ext cx="240" cy="240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58"/>
              <p:cNvSpPr txBox="1"/>
              <p:nvPr/>
            </p:nvSpPr>
            <p:spPr>
              <a:xfrm>
                <a:off x="4896" y="3719"/>
                <a:ext cx="18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84" name="Google Shape;1384;p58"/>
            <p:cNvCxnSpPr/>
            <p:nvPr/>
          </p:nvCxnSpPr>
          <p:spPr>
            <a:xfrm rot="10800000">
              <a:off x="4464" y="3936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85" name="Google Shape;1385;p58"/>
            <p:cNvGrpSpPr/>
            <p:nvPr/>
          </p:nvGrpSpPr>
          <p:grpSpPr>
            <a:xfrm>
              <a:off x="3216" y="3456"/>
              <a:ext cx="288" cy="480"/>
              <a:chOff x="1392" y="2880"/>
              <a:chExt cx="288" cy="480"/>
            </a:xfrm>
          </p:grpSpPr>
          <p:cxnSp>
            <p:nvCxnSpPr>
              <p:cNvPr id="1386" name="Google Shape;1386;p58"/>
              <p:cNvCxnSpPr/>
              <p:nvPr/>
            </p:nvCxnSpPr>
            <p:spPr>
              <a:xfrm>
                <a:off x="1392" y="3072"/>
                <a:ext cx="48" cy="4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7" name="Google Shape;1387;p58"/>
              <p:cNvCxnSpPr/>
              <p:nvPr/>
            </p:nvCxnSpPr>
            <p:spPr>
              <a:xfrm flipH="1">
                <a:off x="1392" y="3120"/>
                <a:ext cx="48" cy="4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8" name="Google Shape;1388;p58"/>
              <p:cNvCxnSpPr/>
              <p:nvPr/>
            </p:nvCxnSpPr>
            <p:spPr>
              <a:xfrm rot="10800000">
                <a:off x="1392" y="2880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9" name="Google Shape;1389;p58"/>
              <p:cNvCxnSpPr/>
              <p:nvPr/>
            </p:nvCxnSpPr>
            <p:spPr>
              <a:xfrm rot="10800000">
                <a:off x="1392" y="3168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0" name="Google Shape;1390;p58"/>
              <p:cNvCxnSpPr/>
              <p:nvPr/>
            </p:nvCxnSpPr>
            <p:spPr>
              <a:xfrm flipH="1" rot="10800000">
                <a:off x="1392" y="3216"/>
                <a:ext cx="288" cy="1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1" name="Google Shape;1391;p58"/>
              <p:cNvCxnSpPr/>
              <p:nvPr/>
            </p:nvCxnSpPr>
            <p:spPr>
              <a:xfrm rot="10800000">
                <a:off x="1680" y="3024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2" name="Google Shape;1392;p58"/>
              <p:cNvCxnSpPr/>
              <p:nvPr/>
            </p:nvCxnSpPr>
            <p:spPr>
              <a:xfrm>
                <a:off x="1392" y="2880"/>
                <a:ext cx="288" cy="1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93" name="Google Shape;1393;p58"/>
            <p:cNvSpPr/>
            <p:nvPr/>
          </p:nvSpPr>
          <p:spPr>
            <a:xfrm>
              <a:off x="3216" y="3600"/>
              <a:ext cx="282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4" name="Google Shape;1394;p58"/>
            <p:cNvCxnSpPr/>
            <p:nvPr/>
          </p:nvCxnSpPr>
          <p:spPr>
            <a:xfrm>
              <a:off x="2928" y="3840"/>
              <a:ext cx="28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95" name="Google Shape;1395;p58"/>
            <p:cNvSpPr/>
            <p:nvPr/>
          </p:nvSpPr>
          <p:spPr>
            <a:xfrm>
              <a:off x="2784" y="3744"/>
              <a:ext cx="143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6" name="Google Shape;1396;p58"/>
            <p:cNvCxnSpPr/>
            <p:nvPr/>
          </p:nvCxnSpPr>
          <p:spPr>
            <a:xfrm flipH="1">
              <a:off x="2928" y="3792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60"/>
          <p:cNvSpPr txBox="1"/>
          <p:nvPr/>
        </p:nvSpPr>
        <p:spPr>
          <a:xfrm>
            <a:off x="1076963" y="5600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Specifying Branch Destinations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2" name="Google Shape;1402;p60"/>
          <p:cNvGrpSpPr/>
          <p:nvPr/>
        </p:nvGrpSpPr>
        <p:grpSpPr>
          <a:xfrm>
            <a:off x="1217055" y="1559417"/>
            <a:ext cx="6484511" cy="3527738"/>
            <a:chOff x="1200" y="2304"/>
            <a:chExt cx="3798" cy="1776"/>
          </a:xfrm>
        </p:grpSpPr>
        <p:sp>
          <p:nvSpPr>
            <p:cNvPr id="1403" name="Google Shape;1403;p60"/>
            <p:cNvSpPr/>
            <p:nvPr/>
          </p:nvSpPr>
          <p:spPr>
            <a:xfrm>
              <a:off x="1488" y="3552"/>
              <a:ext cx="1440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60"/>
            <p:cNvSpPr/>
            <p:nvPr/>
          </p:nvSpPr>
          <p:spPr>
            <a:xfrm>
              <a:off x="2095" y="3552"/>
              <a:ext cx="257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5" name="Google Shape;1405;p60"/>
            <p:cNvGrpSpPr/>
            <p:nvPr/>
          </p:nvGrpSpPr>
          <p:grpSpPr>
            <a:xfrm>
              <a:off x="3840" y="3312"/>
              <a:ext cx="288" cy="480"/>
              <a:chOff x="1392" y="2880"/>
              <a:chExt cx="288" cy="480"/>
            </a:xfrm>
          </p:grpSpPr>
          <p:cxnSp>
            <p:nvCxnSpPr>
              <p:cNvPr id="1406" name="Google Shape;1406;p60"/>
              <p:cNvCxnSpPr/>
              <p:nvPr/>
            </p:nvCxnSpPr>
            <p:spPr>
              <a:xfrm>
                <a:off x="1392" y="3072"/>
                <a:ext cx="48" cy="4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7" name="Google Shape;1407;p60"/>
              <p:cNvCxnSpPr/>
              <p:nvPr/>
            </p:nvCxnSpPr>
            <p:spPr>
              <a:xfrm flipH="1">
                <a:off x="1392" y="3120"/>
                <a:ext cx="48" cy="4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8" name="Google Shape;1408;p60"/>
              <p:cNvCxnSpPr/>
              <p:nvPr/>
            </p:nvCxnSpPr>
            <p:spPr>
              <a:xfrm rot="10800000">
                <a:off x="1392" y="2880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9" name="Google Shape;1409;p60"/>
              <p:cNvCxnSpPr/>
              <p:nvPr/>
            </p:nvCxnSpPr>
            <p:spPr>
              <a:xfrm rot="10800000">
                <a:off x="1392" y="3168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0" name="Google Shape;1410;p60"/>
              <p:cNvCxnSpPr/>
              <p:nvPr/>
            </p:nvCxnSpPr>
            <p:spPr>
              <a:xfrm flipH="1" rot="10800000">
                <a:off x="1392" y="3216"/>
                <a:ext cx="288" cy="1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1" name="Google Shape;1411;p60"/>
              <p:cNvCxnSpPr/>
              <p:nvPr/>
            </p:nvCxnSpPr>
            <p:spPr>
              <a:xfrm rot="10800000">
                <a:off x="1680" y="3024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2" name="Google Shape;1412;p60"/>
              <p:cNvCxnSpPr/>
              <p:nvPr/>
            </p:nvCxnSpPr>
            <p:spPr>
              <a:xfrm>
                <a:off x="1392" y="2880"/>
                <a:ext cx="288" cy="1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13" name="Google Shape;1413;p60"/>
            <p:cNvSpPr/>
            <p:nvPr/>
          </p:nvSpPr>
          <p:spPr>
            <a:xfrm>
              <a:off x="3840" y="3456"/>
              <a:ext cx="282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4" name="Google Shape;1414;p60"/>
            <p:cNvCxnSpPr/>
            <p:nvPr/>
          </p:nvCxnSpPr>
          <p:spPr>
            <a:xfrm>
              <a:off x="3216" y="3408"/>
              <a:ext cx="62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15" name="Google Shape;1415;p60"/>
            <p:cNvCxnSpPr/>
            <p:nvPr/>
          </p:nvCxnSpPr>
          <p:spPr>
            <a:xfrm>
              <a:off x="3504" y="3696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16" name="Google Shape;1416;p60"/>
            <p:cNvCxnSpPr/>
            <p:nvPr/>
          </p:nvCxnSpPr>
          <p:spPr>
            <a:xfrm>
              <a:off x="4128" y="3552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17" name="Google Shape;1417;p60"/>
            <p:cNvCxnSpPr/>
            <p:nvPr/>
          </p:nvCxnSpPr>
          <p:spPr>
            <a:xfrm>
              <a:off x="2928" y="3600"/>
              <a:ext cx="28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18" name="Google Shape;1418;p60"/>
            <p:cNvCxnSpPr/>
            <p:nvPr/>
          </p:nvCxnSpPr>
          <p:spPr>
            <a:xfrm flipH="1">
              <a:off x="2160" y="3792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9" name="Google Shape;1419;p60"/>
            <p:cNvCxnSpPr/>
            <p:nvPr/>
          </p:nvCxnSpPr>
          <p:spPr>
            <a:xfrm flipH="1">
              <a:off x="2964" y="3552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0" name="Google Shape;1420;p60"/>
            <p:cNvCxnSpPr/>
            <p:nvPr/>
          </p:nvCxnSpPr>
          <p:spPr>
            <a:xfrm flipH="1">
              <a:off x="4128" y="3504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1" name="Google Shape;1421;p60"/>
            <p:cNvCxnSpPr/>
            <p:nvPr/>
          </p:nvCxnSpPr>
          <p:spPr>
            <a:xfrm flipH="1">
              <a:off x="3648" y="3360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2" name="Google Shape;1422;p60"/>
            <p:cNvCxnSpPr/>
            <p:nvPr/>
          </p:nvCxnSpPr>
          <p:spPr>
            <a:xfrm flipH="1">
              <a:off x="3648" y="3648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3" name="Google Shape;1423;p60"/>
            <p:cNvSpPr/>
            <p:nvPr/>
          </p:nvSpPr>
          <p:spPr>
            <a:xfrm>
              <a:off x="2208" y="3792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60"/>
            <p:cNvSpPr/>
            <p:nvPr/>
          </p:nvSpPr>
          <p:spPr>
            <a:xfrm>
              <a:off x="2964" y="3600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60"/>
            <p:cNvSpPr/>
            <p:nvPr/>
          </p:nvSpPr>
          <p:spPr>
            <a:xfrm>
              <a:off x="4128" y="3552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60"/>
            <p:cNvSpPr/>
            <p:nvPr/>
          </p:nvSpPr>
          <p:spPr>
            <a:xfrm>
              <a:off x="3648" y="3408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60"/>
            <p:cNvSpPr/>
            <p:nvPr/>
          </p:nvSpPr>
          <p:spPr>
            <a:xfrm>
              <a:off x="3648" y="3696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60"/>
            <p:cNvSpPr/>
            <p:nvPr/>
          </p:nvSpPr>
          <p:spPr>
            <a:xfrm>
              <a:off x="2112" y="2688"/>
              <a:ext cx="672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60"/>
            <p:cNvSpPr/>
            <p:nvPr/>
          </p:nvSpPr>
          <p:spPr>
            <a:xfrm>
              <a:off x="2256" y="2688"/>
              <a:ext cx="394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0" name="Google Shape;1430;p60"/>
            <p:cNvCxnSpPr/>
            <p:nvPr/>
          </p:nvCxnSpPr>
          <p:spPr>
            <a:xfrm flipH="1">
              <a:off x="2352" y="2544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1" name="Google Shape;1431;p60"/>
            <p:cNvCxnSpPr/>
            <p:nvPr/>
          </p:nvCxnSpPr>
          <p:spPr>
            <a:xfrm flipH="1">
              <a:off x="2496" y="3360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2" name="Google Shape;1432;p60"/>
            <p:cNvSpPr/>
            <p:nvPr/>
          </p:nvSpPr>
          <p:spPr>
            <a:xfrm>
              <a:off x="2400" y="2496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60"/>
            <p:cNvSpPr/>
            <p:nvPr/>
          </p:nvSpPr>
          <p:spPr>
            <a:xfrm>
              <a:off x="2496" y="3408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4" name="Google Shape;1434;p60"/>
            <p:cNvCxnSpPr/>
            <p:nvPr/>
          </p:nvCxnSpPr>
          <p:spPr>
            <a:xfrm>
              <a:off x="2400" y="249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35" name="Google Shape;1435;p60"/>
            <p:cNvCxnSpPr/>
            <p:nvPr/>
          </p:nvCxnSpPr>
          <p:spPr>
            <a:xfrm>
              <a:off x="2208" y="2688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6" name="Google Shape;1436;p60"/>
            <p:cNvSpPr/>
            <p:nvPr/>
          </p:nvSpPr>
          <p:spPr>
            <a:xfrm>
              <a:off x="2772" y="3072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60"/>
            <p:cNvSpPr/>
            <p:nvPr/>
          </p:nvSpPr>
          <p:spPr>
            <a:xfrm>
              <a:off x="2208" y="3072"/>
              <a:ext cx="720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8" name="Google Shape;1438;p60"/>
            <p:cNvCxnSpPr/>
            <p:nvPr/>
          </p:nvCxnSpPr>
          <p:spPr>
            <a:xfrm>
              <a:off x="2112" y="3072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9" name="Google Shape;1439;p60"/>
            <p:cNvSpPr/>
            <p:nvPr/>
          </p:nvSpPr>
          <p:spPr>
            <a:xfrm>
              <a:off x="1488" y="3072"/>
              <a:ext cx="720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0" name="Google Shape;1440;p60"/>
            <p:cNvCxnSpPr/>
            <p:nvPr/>
          </p:nvCxnSpPr>
          <p:spPr>
            <a:xfrm>
              <a:off x="2400" y="2832"/>
              <a:ext cx="0" cy="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41" name="Google Shape;1441;p60"/>
            <p:cNvSpPr/>
            <p:nvPr/>
          </p:nvSpPr>
          <p:spPr>
            <a:xfrm>
              <a:off x="2160" y="3120"/>
              <a:ext cx="48" cy="4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2" name="Google Shape;1442;p60"/>
            <p:cNvCxnSpPr>
              <a:stCxn id="1441" idx="3"/>
              <a:endCxn id="1439" idx="0"/>
            </p:cNvCxnSpPr>
            <p:nvPr/>
          </p:nvCxnSpPr>
          <p:spPr>
            <a:xfrm>
              <a:off x="2017" y="3011"/>
              <a:ext cx="0" cy="300"/>
            </a:xfrm>
            <a:prstGeom prst="curvedConnector5">
              <a:avLst>
                <a:gd fmla="val 1843394" name="adj1"/>
                <a:gd fmla="val 526245" name="adj2"/>
                <a:gd fmla="val 1843367" name="adj3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43" name="Google Shape;1443;p60"/>
            <p:cNvSpPr/>
            <p:nvPr/>
          </p:nvSpPr>
          <p:spPr>
            <a:xfrm>
              <a:off x="1200" y="2832"/>
              <a:ext cx="741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sign-extend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4" name="Google Shape;1444;p60"/>
            <p:cNvCxnSpPr/>
            <p:nvPr/>
          </p:nvCxnSpPr>
          <p:spPr>
            <a:xfrm>
              <a:off x="2160" y="321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5" name="Google Shape;1445;p60"/>
            <p:cNvCxnSpPr/>
            <p:nvPr/>
          </p:nvCxnSpPr>
          <p:spPr>
            <a:xfrm>
              <a:off x="2160" y="3408"/>
              <a:ext cx="105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46" name="Google Shape;1446;p60"/>
            <p:cNvCxnSpPr/>
            <p:nvPr/>
          </p:nvCxnSpPr>
          <p:spPr>
            <a:xfrm rot="10800000">
              <a:off x="2208" y="3696"/>
              <a:ext cx="0" cy="38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47" name="Google Shape;1447;p60"/>
            <p:cNvCxnSpPr/>
            <p:nvPr/>
          </p:nvCxnSpPr>
          <p:spPr>
            <a:xfrm>
              <a:off x="2208" y="4080"/>
              <a:ext cx="225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8" name="Google Shape;1448;p60"/>
            <p:cNvCxnSpPr/>
            <p:nvPr/>
          </p:nvCxnSpPr>
          <p:spPr>
            <a:xfrm rot="10800000">
              <a:off x="4464" y="3552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9" name="Google Shape;1449;p60"/>
            <p:cNvSpPr/>
            <p:nvPr/>
          </p:nvSpPr>
          <p:spPr>
            <a:xfrm>
              <a:off x="1200" y="2304"/>
              <a:ext cx="2929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from the low order 16 bits of the branch instruction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0" name="Google Shape;1450;p60"/>
            <p:cNvCxnSpPr/>
            <p:nvPr/>
          </p:nvCxnSpPr>
          <p:spPr>
            <a:xfrm>
              <a:off x="2784" y="3072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1" name="Google Shape;1451;p60"/>
            <p:cNvSpPr/>
            <p:nvPr/>
          </p:nvSpPr>
          <p:spPr>
            <a:xfrm>
              <a:off x="4320" y="3264"/>
              <a:ext cx="678" cy="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branch dst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2" name="Google Shape;1452;p60"/>
            <p:cNvGrpSpPr/>
            <p:nvPr/>
          </p:nvGrpSpPr>
          <p:grpSpPr>
            <a:xfrm>
              <a:off x="4320" y="3696"/>
              <a:ext cx="240" cy="254"/>
              <a:chOff x="4896" y="3696"/>
              <a:chExt cx="240" cy="254"/>
            </a:xfrm>
          </p:grpSpPr>
          <p:sp>
            <p:nvSpPr>
              <p:cNvPr id="1453" name="Google Shape;1453;p60"/>
              <p:cNvSpPr/>
              <p:nvPr/>
            </p:nvSpPr>
            <p:spPr>
              <a:xfrm>
                <a:off x="4896" y="3696"/>
                <a:ext cx="240" cy="240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60"/>
              <p:cNvSpPr txBox="1"/>
              <p:nvPr/>
            </p:nvSpPr>
            <p:spPr>
              <a:xfrm>
                <a:off x="4896" y="3719"/>
                <a:ext cx="18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55" name="Google Shape;1455;p60"/>
            <p:cNvCxnSpPr/>
            <p:nvPr/>
          </p:nvCxnSpPr>
          <p:spPr>
            <a:xfrm rot="10800000">
              <a:off x="4464" y="3936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6" name="Google Shape;1456;p60"/>
            <p:cNvGrpSpPr/>
            <p:nvPr/>
          </p:nvGrpSpPr>
          <p:grpSpPr>
            <a:xfrm>
              <a:off x="3216" y="3456"/>
              <a:ext cx="288" cy="480"/>
              <a:chOff x="1392" y="2880"/>
              <a:chExt cx="288" cy="480"/>
            </a:xfrm>
          </p:grpSpPr>
          <p:cxnSp>
            <p:nvCxnSpPr>
              <p:cNvPr id="1457" name="Google Shape;1457;p60"/>
              <p:cNvCxnSpPr/>
              <p:nvPr/>
            </p:nvCxnSpPr>
            <p:spPr>
              <a:xfrm>
                <a:off x="1392" y="3072"/>
                <a:ext cx="48" cy="4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58" name="Google Shape;1458;p60"/>
              <p:cNvCxnSpPr/>
              <p:nvPr/>
            </p:nvCxnSpPr>
            <p:spPr>
              <a:xfrm flipH="1">
                <a:off x="1392" y="3120"/>
                <a:ext cx="48" cy="4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59" name="Google Shape;1459;p60"/>
              <p:cNvCxnSpPr/>
              <p:nvPr/>
            </p:nvCxnSpPr>
            <p:spPr>
              <a:xfrm rot="10800000">
                <a:off x="1392" y="2880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0" name="Google Shape;1460;p60"/>
              <p:cNvCxnSpPr/>
              <p:nvPr/>
            </p:nvCxnSpPr>
            <p:spPr>
              <a:xfrm rot="10800000">
                <a:off x="1392" y="3168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1" name="Google Shape;1461;p60"/>
              <p:cNvCxnSpPr/>
              <p:nvPr/>
            </p:nvCxnSpPr>
            <p:spPr>
              <a:xfrm flipH="1" rot="10800000">
                <a:off x="1392" y="3216"/>
                <a:ext cx="288" cy="1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2" name="Google Shape;1462;p60"/>
              <p:cNvCxnSpPr/>
              <p:nvPr/>
            </p:nvCxnSpPr>
            <p:spPr>
              <a:xfrm rot="10800000">
                <a:off x="1680" y="3024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3" name="Google Shape;1463;p60"/>
              <p:cNvCxnSpPr/>
              <p:nvPr/>
            </p:nvCxnSpPr>
            <p:spPr>
              <a:xfrm>
                <a:off x="1392" y="2880"/>
                <a:ext cx="288" cy="1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64" name="Google Shape;1464;p60"/>
            <p:cNvSpPr/>
            <p:nvPr/>
          </p:nvSpPr>
          <p:spPr>
            <a:xfrm>
              <a:off x="3216" y="3600"/>
              <a:ext cx="282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5" name="Google Shape;1465;p60"/>
            <p:cNvCxnSpPr/>
            <p:nvPr/>
          </p:nvCxnSpPr>
          <p:spPr>
            <a:xfrm>
              <a:off x="2928" y="3840"/>
              <a:ext cx="28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66" name="Google Shape;1466;p60"/>
            <p:cNvSpPr/>
            <p:nvPr/>
          </p:nvSpPr>
          <p:spPr>
            <a:xfrm>
              <a:off x="2784" y="3744"/>
              <a:ext cx="143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7" name="Google Shape;1467;p60"/>
            <p:cNvCxnSpPr/>
            <p:nvPr/>
          </p:nvCxnSpPr>
          <p:spPr>
            <a:xfrm flipH="1">
              <a:off x="2928" y="3792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68" name="Google Shape;1468;p60"/>
          <p:cNvSpPr txBox="1"/>
          <p:nvPr/>
        </p:nvSpPr>
        <p:spPr>
          <a:xfrm>
            <a:off x="4298820" y="3074868"/>
            <a:ext cx="31790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bit left shift = offset x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9" name="Google Shape;146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5124" y="1683067"/>
            <a:ext cx="2789162" cy="3566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 – Type Instruction</a:t>
            </a:r>
            <a:endParaRPr/>
          </a:p>
        </p:txBody>
      </p:sp>
      <p:sp>
        <p:nvSpPr>
          <p:cNvPr id="1475" name="Google Shape;1475;p62"/>
          <p:cNvSpPr txBox="1"/>
          <p:nvPr/>
        </p:nvSpPr>
        <p:spPr>
          <a:xfrm>
            <a:off x="1588393" y="1616187"/>
            <a:ext cx="8305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 fontScale="85000"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MIPS also has an unconditional branch instruction or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instruction: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 label		#go to label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62"/>
          <p:cNvSpPr/>
          <p:nvPr/>
        </p:nvSpPr>
        <p:spPr>
          <a:xfrm>
            <a:off x="1588393" y="3535564"/>
            <a:ext cx="815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Format (J Format):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7" name="Google Shape;1477;p62"/>
          <p:cNvGrpSpPr/>
          <p:nvPr/>
        </p:nvGrpSpPr>
        <p:grpSpPr>
          <a:xfrm>
            <a:off x="2578993" y="4137227"/>
            <a:ext cx="5791200" cy="366712"/>
            <a:chOff x="912" y="2160"/>
            <a:chExt cx="3648" cy="231"/>
          </a:xfrm>
        </p:grpSpPr>
        <p:sp>
          <p:nvSpPr>
            <p:cNvPr id="1478" name="Google Shape;1478;p62"/>
            <p:cNvSpPr/>
            <p:nvPr/>
          </p:nvSpPr>
          <p:spPr>
            <a:xfrm>
              <a:off x="912" y="2160"/>
              <a:ext cx="3648" cy="18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9" name="Google Shape;1479;p62"/>
            <p:cNvCxnSpPr/>
            <p:nvPr/>
          </p:nvCxnSpPr>
          <p:spPr>
            <a:xfrm>
              <a:off x="1584" y="2160"/>
              <a:ext cx="0" cy="18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0" name="Google Shape;1480;p62"/>
            <p:cNvSpPr txBox="1"/>
            <p:nvPr/>
          </p:nvSpPr>
          <p:spPr>
            <a:xfrm>
              <a:off x="1104" y="2160"/>
              <a:ext cx="25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                                  26-bit 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MIPS Instruction Set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as the example throughout the book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Stanford MIPS commercialized by MIPS Technologies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www.mips.com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Large share of embedded core market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Applications in consumer electronics, network/storage equipment, cameras, printers, 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 of many modern ISAs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See MIPS Reference Data tear-out card, and Appendixes B and E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Specifying Branch Destination for Jump</a:t>
            </a:r>
            <a:endParaRPr/>
          </a:p>
        </p:txBody>
      </p:sp>
      <p:grpSp>
        <p:nvGrpSpPr>
          <p:cNvPr id="1486" name="Google Shape;1486;p63"/>
          <p:cNvGrpSpPr/>
          <p:nvPr/>
        </p:nvGrpSpPr>
        <p:grpSpPr>
          <a:xfrm>
            <a:off x="1844899" y="2089487"/>
            <a:ext cx="7521591" cy="421706"/>
            <a:chOff x="912" y="2160"/>
            <a:chExt cx="3648" cy="231"/>
          </a:xfrm>
        </p:grpSpPr>
        <p:sp>
          <p:nvSpPr>
            <p:cNvPr id="1487" name="Google Shape;1487;p63"/>
            <p:cNvSpPr/>
            <p:nvPr/>
          </p:nvSpPr>
          <p:spPr>
            <a:xfrm>
              <a:off x="912" y="2160"/>
              <a:ext cx="3648" cy="18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8" name="Google Shape;1488;p63"/>
            <p:cNvCxnSpPr/>
            <p:nvPr/>
          </p:nvCxnSpPr>
          <p:spPr>
            <a:xfrm>
              <a:off x="1584" y="2160"/>
              <a:ext cx="0" cy="18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9" name="Google Shape;1489;p63"/>
            <p:cNvSpPr txBox="1"/>
            <p:nvPr/>
          </p:nvSpPr>
          <p:spPr>
            <a:xfrm>
              <a:off x="1104" y="2160"/>
              <a:ext cx="25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                                  26-bit 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0" name="Google Shape;1490;p63"/>
          <p:cNvGrpSpPr/>
          <p:nvPr/>
        </p:nvGrpSpPr>
        <p:grpSpPr>
          <a:xfrm>
            <a:off x="3030832" y="2795457"/>
            <a:ext cx="5804079" cy="3154586"/>
            <a:chOff x="1440" y="2256"/>
            <a:chExt cx="2815" cy="1728"/>
          </a:xfrm>
        </p:grpSpPr>
        <p:sp>
          <p:nvSpPr>
            <p:cNvPr id="1491" name="Google Shape;1491;p63"/>
            <p:cNvSpPr/>
            <p:nvPr/>
          </p:nvSpPr>
          <p:spPr>
            <a:xfrm>
              <a:off x="1728" y="3600"/>
              <a:ext cx="1440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3"/>
            <p:cNvSpPr/>
            <p:nvPr/>
          </p:nvSpPr>
          <p:spPr>
            <a:xfrm>
              <a:off x="2304" y="3600"/>
              <a:ext cx="257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3" name="Google Shape;1493;p63"/>
            <p:cNvCxnSpPr/>
            <p:nvPr/>
          </p:nvCxnSpPr>
          <p:spPr>
            <a:xfrm>
              <a:off x="3168" y="3648"/>
              <a:ext cx="28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94" name="Google Shape;1494;p63"/>
            <p:cNvCxnSpPr/>
            <p:nvPr/>
          </p:nvCxnSpPr>
          <p:spPr>
            <a:xfrm flipH="1">
              <a:off x="1632" y="3408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5" name="Google Shape;1495;p63"/>
            <p:cNvCxnSpPr/>
            <p:nvPr/>
          </p:nvCxnSpPr>
          <p:spPr>
            <a:xfrm flipH="1">
              <a:off x="3168" y="3600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6" name="Google Shape;1496;p63"/>
            <p:cNvSpPr/>
            <p:nvPr/>
          </p:nvSpPr>
          <p:spPr>
            <a:xfrm>
              <a:off x="1632" y="3456"/>
              <a:ext cx="142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3"/>
            <p:cNvSpPr/>
            <p:nvPr/>
          </p:nvSpPr>
          <p:spPr>
            <a:xfrm>
              <a:off x="3168" y="3648"/>
              <a:ext cx="204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3"/>
            <p:cNvSpPr/>
            <p:nvPr/>
          </p:nvSpPr>
          <p:spPr>
            <a:xfrm>
              <a:off x="1920" y="2640"/>
              <a:ext cx="1104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9" name="Google Shape;1499;p63"/>
            <p:cNvCxnSpPr/>
            <p:nvPr/>
          </p:nvCxnSpPr>
          <p:spPr>
            <a:xfrm flipH="1">
              <a:off x="2400" y="2496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0" name="Google Shape;1500;p63"/>
            <p:cNvCxnSpPr/>
            <p:nvPr/>
          </p:nvCxnSpPr>
          <p:spPr>
            <a:xfrm flipH="1">
              <a:off x="2736" y="3312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1" name="Google Shape;1501;p63"/>
            <p:cNvSpPr/>
            <p:nvPr/>
          </p:nvSpPr>
          <p:spPr>
            <a:xfrm>
              <a:off x="2448" y="2448"/>
              <a:ext cx="204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63"/>
            <p:cNvSpPr/>
            <p:nvPr/>
          </p:nvSpPr>
          <p:spPr>
            <a:xfrm>
              <a:off x="2736" y="3360"/>
              <a:ext cx="204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3" name="Google Shape;1503;p63"/>
            <p:cNvCxnSpPr/>
            <p:nvPr/>
          </p:nvCxnSpPr>
          <p:spPr>
            <a:xfrm>
              <a:off x="2448" y="244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04" name="Google Shape;1504;p63"/>
            <p:cNvSpPr/>
            <p:nvPr/>
          </p:nvSpPr>
          <p:spPr>
            <a:xfrm>
              <a:off x="3012" y="3024"/>
              <a:ext cx="204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63"/>
            <p:cNvSpPr/>
            <p:nvPr/>
          </p:nvSpPr>
          <p:spPr>
            <a:xfrm>
              <a:off x="3024" y="3024"/>
              <a:ext cx="144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6" name="Google Shape;1506;p63"/>
            <p:cNvCxnSpPr/>
            <p:nvPr/>
          </p:nvCxnSpPr>
          <p:spPr>
            <a:xfrm>
              <a:off x="1920" y="3024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7" name="Google Shape;1507;p63"/>
            <p:cNvSpPr/>
            <p:nvPr/>
          </p:nvSpPr>
          <p:spPr>
            <a:xfrm>
              <a:off x="1728" y="3024"/>
              <a:ext cx="1296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8" name="Google Shape;1508;p63"/>
            <p:cNvCxnSpPr/>
            <p:nvPr/>
          </p:nvCxnSpPr>
          <p:spPr>
            <a:xfrm>
              <a:off x="2448" y="2784"/>
              <a:ext cx="0" cy="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09" name="Google Shape;1509;p63"/>
            <p:cNvSpPr/>
            <p:nvPr/>
          </p:nvSpPr>
          <p:spPr>
            <a:xfrm>
              <a:off x="1776" y="3648"/>
              <a:ext cx="48" cy="4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0" name="Google Shape;1510;p63"/>
            <p:cNvCxnSpPr>
              <a:stCxn id="1509" idx="5"/>
              <a:endCxn id="1511" idx="4"/>
            </p:cNvCxnSpPr>
            <p:nvPr/>
          </p:nvCxnSpPr>
          <p:spPr>
            <a:xfrm rot="-5400000">
              <a:off x="1517" y="3389"/>
              <a:ext cx="600" cy="0"/>
            </a:xfrm>
            <a:prstGeom prst="curvedConnector5">
              <a:avLst>
                <a:gd fmla="val 520624" name="adj1"/>
                <a:gd fmla="val -26373905" name="adj2"/>
                <a:gd fmla="val 520642" name="adj3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12" name="Google Shape;1512;p63"/>
            <p:cNvCxnSpPr/>
            <p:nvPr/>
          </p:nvCxnSpPr>
          <p:spPr>
            <a:xfrm>
              <a:off x="2400" y="316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3" name="Google Shape;1513;p63"/>
            <p:cNvCxnSpPr/>
            <p:nvPr/>
          </p:nvCxnSpPr>
          <p:spPr>
            <a:xfrm>
              <a:off x="2400" y="3360"/>
              <a:ext cx="105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14" name="Google Shape;1514;p63"/>
            <p:cNvCxnSpPr/>
            <p:nvPr/>
          </p:nvCxnSpPr>
          <p:spPr>
            <a:xfrm rot="10800000">
              <a:off x="2400" y="3744"/>
              <a:ext cx="0" cy="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15" name="Google Shape;1515;p63"/>
            <p:cNvSpPr/>
            <p:nvPr/>
          </p:nvSpPr>
          <p:spPr>
            <a:xfrm>
              <a:off x="1440" y="2256"/>
              <a:ext cx="2815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from the low order 26 bits of the jump instruction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6" name="Google Shape;1516;p63"/>
            <p:cNvCxnSpPr/>
            <p:nvPr/>
          </p:nvCxnSpPr>
          <p:spPr>
            <a:xfrm>
              <a:off x="3024" y="3024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1" name="Google Shape;1511;p63"/>
            <p:cNvSpPr/>
            <p:nvPr/>
          </p:nvSpPr>
          <p:spPr>
            <a:xfrm>
              <a:off x="1776" y="3072"/>
              <a:ext cx="96" cy="4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7" name="Google Shape;1517;p63"/>
            <p:cNvCxnSpPr/>
            <p:nvPr/>
          </p:nvCxnSpPr>
          <p:spPr>
            <a:xfrm>
              <a:off x="4224" y="3360"/>
              <a:ext cx="0" cy="62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8" name="Google Shape;1518;p63"/>
            <p:cNvCxnSpPr/>
            <p:nvPr/>
          </p:nvCxnSpPr>
          <p:spPr>
            <a:xfrm>
              <a:off x="2400" y="3984"/>
              <a:ext cx="182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9" name="Google Shape;1519;p63"/>
            <p:cNvCxnSpPr/>
            <p:nvPr/>
          </p:nvCxnSpPr>
          <p:spPr>
            <a:xfrm>
              <a:off x="3456" y="3360"/>
              <a:ext cx="76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0" name="Google Shape;1520;p63"/>
            <p:cNvCxnSpPr/>
            <p:nvPr/>
          </p:nvCxnSpPr>
          <p:spPr>
            <a:xfrm>
              <a:off x="1920" y="3600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71"/>
          <p:cNvSpPr txBox="1"/>
          <p:nvPr>
            <p:ph type="title"/>
          </p:nvPr>
        </p:nvSpPr>
        <p:spPr>
          <a:xfrm>
            <a:off x="838200" y="365125"/>
            <a:ext cx="10515600" cy="871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Code Practice</a:t>
            </a:r>
            <a:endParaRPr/>
          </a:p>
        </p:txBody>
      </p:sp>
      <p:sp>
        <p:nvSpPr>
          <p:cNvPr id="1526" name="Google Shape;1526;p71"/>
          <p:cNvSpPr txBox="1"/>
          <p:nvPr>
            <p:ph idx="1" type="body"/>
          </p:nvPr>
        </p:nvSpPr>
        <p:spPr>
          <a:xfrm>
            <a:off x="838200" y="1799864"/>
            <a:ext cx="9516414" cy="800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B[10] = A[5] + 2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Where base address for B and A are $s1 and $s2 respectively</a:t>
            </a:r>
            <a:endParaRPr/>
          </a:p>
        </p:txBody>
      </p:sp>
      <p:sp>
        <p:nvSpPr>
          <p:cNvPr id="1527" name="Google Shape;1527;p71"/>
          <p:cNvSpPr txBox="1"/>
          <p:nvPr/>
        </p:nvSpPr>
        <p:spPr>
          <a:xfrm>
            <a:off x="838199" y="2918916"/>
            <a:ext cx="55952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8" name="Google Shape;1528;p71"/>
          <p:cNvSpPr txBox="1"/>
          <p:nvPr/>
        </p:nvSpPr>
        <p:spPr>
          <a:xfrm>
            <a:off x="1397726" y="2918916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71"/>
          <p:cNvSpPr txBox="1"/>
          <p:nvPr/>
        </p:nvSpPr>
        <p:spPr>
          <a:xfrm>
            <a:off x="2046515" y="2914560"/>
            <a:ext cx="1400989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20($s2)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p71"/>
          <p:cNvSpPr txBox="1"/>
          <p:nvPr/>
        </p:nvSpPr>
        <p:spPr>
          <a:xfrm>
            <a:off x="798492" y="3410586"/>
            <a:ext cx="99467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71"/>
          <p:cNvSpPr txBox="1"/>
          <p:nvPr/>
        </p:nvSpPr>
        <p:spPr>
          <a:xfrm>
            <a:off x="1661376" y="3410586"/>
            <a:ext cx="773528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p71"/>
          <p:cNvSpPr txBox="1"/>
          <p:nvPr/>
        </p:nvSpPr>
        <p:spPr>
          <a:xfrm>
            <a:off x="2390443" y="3406230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71"/>
          <p:cNvSpPr txBox="1"/>
          <p:nvPr/>
        </p:nvSpPr>
        <p:spPr>
          <a:xfrm>
            <a:off x="3090749" y="3406230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Google Shape;1534;p71"/>
          <p:cNvSpPr txBox="1"/>
          <p:nvPr/>
        </p:nvSpPr>
        <p:spPr>
          <a:xfrm>
            <a:off x="4919253" y="2914561"/>
            <a:ext cx="2683329" cy="46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 🡪 value of A[5]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p71"/>
          <p:cNvSpPr txBox="1"/>
          <p:nvPr/>
        </p:nvSpPr>
        <p:spPr>
          <a:xfrm>
            <a:off x="4919252" y="3380472"/>
            <a:ext cx="2683329" cy="46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🡪 A[5] + 2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71"/>
          <p:cNvSpPr txBox="1"/>
          <p:nvPr/>
        </p:nvSpPr>
        <p:spPr>
          <a:xfrm>
            <a:off x="822102" y="3897838"/>
            <a:ext cx="99467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Google Shape;1537;p71"/>
          <p:cNvSpPr txBox="1"/>
          <p:nvPr/>
        </p:nvSpPr>
        <p:spPr>
          <a:xfrm>
            <a:off x="1684986" y="3897838"/>
            <a:ext cx="773528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p71"/>
          <p:cNvSpPr txBox="1"/>
          <p:nvPr/>
        </p:nvSpPr>
        <p:spPr>
          <a:xfrm>
            <a:off x="2414053" y="3893482"/>
            <a:ext cx="1913248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40($s1)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72"/>
          <p:cNvSpPr txBox="1"/>
          <p:nvPr>
            <p:ph type="title"/>
          </p:nvPr>
        </p:nvSpPr>
        <p:spPr>
          <a:xfrm>
            <a:off x="838200" y="365125"/>
            <a:ext cx="10515600" cy="729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Code Practice</a:t>
            </a:r>
            <a:endParaRPr/>
          </a:p>
        </p:txBody>
      </p:sp>
      <p:sp>
        <p:nvSpPr>
          <p:cNvPr id="1544" name="Google Shape;1544;p72"/>
          <p:cNvSpPr txBox="1"/>
          <p:nvPr/>
        </p:nvSpPr>
        <p:spPr>
          <a:xfrm>
            <a:off x="6095999" y="115906"/>
            <a:ext cx="1064655" cy="463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$t0,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5" name="Google Shape;1545;p72"/>
          <p:cNvSpPr txBox="1"/>
          <p:nvPr/>
        </p:nvSpPr>
        <p:spPr>
          <a:xfrm>
            <a:off x="7021131" y="128784"/>
            <a:ext cx="13243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12($s0)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72"/>
          <p:cNvSpPr txBox="1"/>
          <p:nvPr/>
        </p:nvSpPr>
        <p:spPr>
          <a:xfrm>
            <a:off x="6093851" y="551644"/>
            <a:ext cx="1064655" cy="463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$t1,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72"/>
          <p:cNvSpPr txBox="1"/>
          <p:nvPr/>
        </p:nvSpPr>
        <p:spPr>
          <a:xfrm>
            <a:off x="7018983" y="564522"/>
            <a:ext cx="13243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24($s0)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p72"/>
          <p:cNvSpPr txBox="1"/>
          <p:nvPr/>
        </p:nvSpPr>
        <p:spPr>
          <a:xfrm>
            <a:off x="8523127" y="141146"/>
            <a:ext cx="27201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$t0🡨 A[3]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9" name="Google Shape;1549;p72"/>
          <p:cNvSpPr txBox="1"/>
          <p:nvPr/>
        </p:nvSpPr>
        <p:spPr>
          <a:xfrm>
            <a:off x="8520979" y="579545"/>
            <a:ext cx="27201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$t1🡨 A[6]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0" name="Google Shape;1550;p72"/>
          <p:cNvSpPr txBox="1"/>
          <p:nvPr/>
        </p:nvSpPr>
        <p:spPr>
          <a:xfrm>
            <a:off x="858590" y="1120292"/>
            <a:ext cx="27201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Base address of A is in $s0</a:t>
            </a:r>
            <a:endParaRPr b="0" i="0" sz="2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1" name="Google Shape;1551;p72"/>
          <p:cNvSpPr txBox="1"/>
          <p:nvPr/>
        </p:nvSpPr>
        <p:spPr>
          <a:xfrm>
            <a:off x="683651" y="2022802"/>
            <a:ext cx="2720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(A[3] != A[6]){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72"/>
          <p:cNvSpPr txBox="1"/>
          <p:nvPr/>
        </p:nvSpPr>
        <p:spPr>
          <a:xfrm>
            <a:off x="6093851" y="1221706"/>
            <a:ext cx="355242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beq $t0, $t1, Label1  </a:t>
            </a:r>
            <a:endParaRPr b="0" i="0" sz="25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p72"/>
          <p:cNvSpPr txBox="1"/>
          <p:nvPr/>
        </p:nvSpPr>
        <p:spPr>
          <a:xfrm>
            <a:off x="6055213" y="5201079"/>
            <a:ext cx="355242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Label1: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5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4" name="Google Shape;1554;p72"/>
          <p:cNvSpPr txBox="1"/>
          <p:nvPr/>
        </p:nvSpPr>
        <p:spPr>
          <a:xfrm>
            <a:off x="6053067" y="5533629"/>
            <a:ext cx="50227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sll</a:t>
            </a:r>
            <a:endParaRPr b="0" i="0" sz="25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5" name="Google Shape;1555;p72"/>
          <p:cNvSpPr txBox="1"/>
          <p:nvPr/>
        </p:nvSpPr>
        <p:spPr>
          <a:xfrm>
            <a:off x="6555346" y="5544688"/>
            <a:ext cx="772732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$t5,</a:t>
            </a:r>
            <a:endParaRPr b="0" i="0" sz="25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p72"/>
          <p:cNvSpPr txBox="1"/>
          <p:nvPr/>
        </p:nvSpPr>
        <p:spPr>
          <a:xfrm>
            <a:off x="7163863" y="5542219"/>
            <a:ext cx="772732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$t1,</a:t>
            </a:r>
            <a:endParaRPr b="0" i="0" sz="25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7" name="Google Shape;1557;p72"/>
          <p:cNvSpPr txBox="1"/>
          <p:nvPr/>
        </p:nvSpPr>
        <p:spPr>
          <a:xfrm>
            <a:off x="7767029" y="5541830"/>
            <a:ext cx="772732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72"/>
          <p:cNvSpPr txBox="1"/>
          <p:nvPr/>
        </p:nvSpPr>
        <p:spPr>
          <a:xfrm>
            <a:off x="1018230" y="2568030"/>
            <a:ext cx="2720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if(A[3] == 0){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72"/>
          <p:cNvSpPr txBox="1"/>
          <p:nvPr/>
        </p:nvSpPr>
        <p:spPr>
          <a:xfrm>
            <a:off x="1312298" y="3081042"/>
            <a:ext cx="2720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A[3] = A[3] + 2;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72"/>
          <p:cNvSpPr txBox="1"/>
          <p:nvPr/>
        </p:nvSpPr>
        <p:spPr>
          <a:xfrm>
            <a:off x="1018229" y="3604262"/>
            <a:ext cx="2720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72"/>
          <p:cNvSpPr txBox="1"/>
          <p:nvPr/>
        </p:nvSpPr>
        <p:spPr>
          <a:xfrm>
            <a:off x="1325176" y="4065757"/>
            <a:ext cx="2720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A[6] = A[6] / 16;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72"/>
          <p:cNvSpPr txBox="1"/>
          <p:nvPr/>
        </p:nvSpPr>
        <p:spPr>
          <a:xfrm>
            <a:off x="765752" y="4516372"/>
            <a:ext cx="2720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p72"/>
          <p:cNvSpPr txBox="1"/>
          <p:nvPr/>
        </p:nvSpPr>
        <p:spPr>
          <a:xfrm>
            <a:off x="765751" y="4993855"/>
            <a:ext cx="2720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Google Shape;1564;p72"/>
          <p:cNvSpPr txBox="1"/>
          <p:nvPr/>
        </p:nvSpPr>
        <p:spPr>
          <a:xfrm>
            <a:off x="1204702" y="5426153"/>
            <a:ext cx="2720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A[6] = A[6] * 8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72"/>
          <p:cNvSpPr txBox="1"/>
          <p:nvPr/>
        </p:nvSpPr>
        <p:spPr>
          <a:xfrm>
            <a:off x="840878" y="5918020"/>
            <a:ext cx="2720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72"/>
          <p:cNvSpPr txBox="1"/>
          <p:nvPr/>
        </p:nvSpPr>
        <p:spPr>
          <a:xfrm>
            <a:off x="6053063" y="5931231"/>
            <a:ext cx="127501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sw $t5, </a:t>
            </a:r>
            <a:endParaRPr b="0" i="0" sz="25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Google Shape;1567;p72"/>
          <p:cNvSpPr txBox="1"/>
          <p:nvPr/>
        </p:nvSpPr>
        <p:spPr>
          <a:xfrm>
            <a:off x="7237363" y="5962001"/>
            <a:ext cx="1289253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24($s0)</a:t>
            </a:r>
            <a:endParaRPr b="0" i="0" sz="25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72"/>
          <p:cNvSpPr txBox="1"/>
          <p:nvPr/>
        </p:nvSpPr>
        <p:spPr>
          <a:xfrm>
            <a:off x="6104579" y="1706289"/>
            <a:ext cx="139092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bne $t0,  </a:t>
            </a:r>
            <a:endParaRPr b="0" i="0" sz="2500" u="none" cap="none" strike="noStrik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72"/>
          <p:cNvSpPr txBox="1"/>
          <p:nvPr/>
        </p:nvSpPr>
        <p:spPr>
          <a:xfrm>
            <a:off x="7379594" y="1693207"/>
            <a:ext cx="2703211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$zero, Label2  </a:t>
            </a:r>
            <a:endParaRPr b="0" i="0" sz="2500" u="none" cap="none" strike="noStrik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72"/>
          <p:cNvSpPr txBox="1"/>
          <p:nvPr/>
        </p:nvSpPr>
        <p:spPr>
          <a:xfrm>
            <a:off x="6048910" y="3544487"/>
            <a:ext cx="2703211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Label2:  </a:t>
            </a:r>
            <a:endParaRPr b="0" i="0" sz="2500" u="none" cap="none" strike="noStrik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1" name="Google Shape;1571;p72"/>
          <p:cNvSpPr txBox="1"/>
          <p:nvPr/>
        </p:nvSpPr>
        <p:spPr>
          <a:xfrm>
            <a:off x="6062858" y="3990978"/>
            <a:ext cx="2715021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srl $t6, $t1, 4 </a:t>
            </a:r>
            <a:endParaRPr b="0" i="0" sz="25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p72"/>
          <p:cNvSpPr txBox="1"/>
          <p:nvPr/>
        </p:nvSpPr>
        <p:spPr>
          <a:xfrm>
            <a:off x="6062854" y="4455879"/>
            <a:ext cx="2715021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sw $t6, 24($s0)</a:t>
            </a:r>
            <a:endParaRPr b="0" i="0" sz="25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72"/>
          <p:cNvSpPr txBox="1"/>
          <p:nvPr/>
        </p:nvSpPr>
        <p:spPr>
          <a:xfrm>
            <a:off x="6104582" y="2185476"/>
            <a:ext cx="355242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addi $t7, $t0, 2 </a:t>
            </a:r>
            <a:endParaRPr b="0" i="0" sz="2500" u="none" cap="none" strike="noStrike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p72"/>
          <p:cNvSpPr txBox="1"/>
          <p:nvPr/>
        </p:nvSpPr>
        <p:spPr>
          <a:xfrm>
            <a:off x="6076671" y="2646273"/>
            <a:ext cx="355242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sw $t7, 12($s0) </a:t>
            </a:r>
            <a:endParaRPr b="0" i="0" sz="2500" u="none" cap="none" strike="noStrike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Google Shape;1575;p72"/>
          <p:cNvSpPr txBox="1"/>
          <p:nvPr/>
        </p:nvSpPr>
        <p:spPr>
          <a:xfrm>
            <a:off x="8885479" y="5642005"/>
            <a:ext cx="27201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$t5🡨 $t1 * 2^3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72"/>
          <p:cNvSpPr txBox="1"/>
          <p:nvPr/>
        </p:nvSpPr>
        <p:spPr>
          <a:xfrm>
            <a:off x="6055213" y="6389498"/>
            <a:ext cx="27201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72"/>
          <p:cNvSpPr txBox="1"/>
          <p:nvPr/>
        </p:nvSpPr>
        <p:spPr>
          <a:xfrm>
            <a:off x="6091700" y="3091177"/>
            <a:ext cx="27201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Exit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72"/>
          <p:cNvSpPr txBox="1"/>
          <p:nvPr/>
        </p:nvSpPr>
        <p:spPr>
          <a:xfrm>
            <a:off x="6062850" y="4854575"/>
            <a:ext cx="27201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Exit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72"/>
          <p:cNvSpPr txBox="1"/>
          <p:nvPr/>
        </p:nvSpPr>
        <p:spPr>
          <a:xfrm>
            <a:off x="8894057" y="4017180"/>
            <a:ext cx="27201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$t6🡨 $t1 / 2^4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72"/>
          <p:cNvSpPr txBox="1"/>
          <p:nvPr/>
        </p:nvSpPr>
        <p:spPr>
          <a:xfrm>
            <a:off x="8905399" y="2275567"/>
            <a:ext cx="27201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$t7🡨 $t0 + 2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73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73"/>
          <p:cNvSpPr txBox="1"/>
          <p:nvPr>
            <p:ph type="title"/>
          </p:nvPr>
        </p:nvSpPr>
        <p:spPr>
          <a:xfrm>
            <a:off x="838200" y="365125"/>
            <a:ext cx="10515600" cy="1011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More Conditional Operations</a:t>
            </a:r>
            <a:br>
              <a:rPr lang="en-US"/>
            </a:br>
            <a:r>
              <a:rPr lang="en-US"/>
              <a:t>slt, slti 🡪 R Type (slt), I Type (slti)</a:t>
            </a:r>
            <a:endParaRPr/>
          </a:p>
        </p:txBody>
      </p:sp>
      <p:sp>
        <p:nvSpPr>
          <p:cNvPr id="1591" name="Google Shape;1591;p73"/>
          <p:cNvSpPr txBox="1"/>
          <p:nvPr>
            <p:ph idx="1" type="body"/>
          </p:nvPr>
        </p:nvSpPr>
        <p:spPr>
          <a:xfrm>
            <a:off x="838200" y="1690688"/>
            <a:ext cx="769184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 result to 1 if a condition is true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Otherwise, set to 0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slt rd, rs, rt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(rs &lt; rt) rd = 1; else rd = 0;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slti rt, rs, constant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(rs &lt; constant) rt = 1; else rt = 0;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in combination with beq, bne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	slt $t0, $s1, $s2  # if ($s1 &lt; $s2)</a:t>
            </a:r>
            <a:br>
              <a:rPr lang="en-US"/>
            </a:br>
            <a:r>
              <a:rPr lang="en-US"/>
              <a:t>bne $t0, $zero, L  #   branch to L</a:t>
            </a:r>
            <a:endParaRPr/>
          </a:p>
        </p:txBody>
      </p:sp>
      <p:sp>
        <p:nvSpPr>
          <p:cNvPr id="1592" name="Google Shape;1592;p73"/>
          <p:cNvSpPr txBox="1"/>
          <p:nvPr/>
        </p:nvSpPr>
        <p:spPr>
          <a:xfrm>
            <a:off x="7589520" y="2251956"/>
            <a:ext cx="42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/>
              <a:t>slt  $t1, $s3, $s4</a:t>
            </a:r>
            <a:endParaRPr/>
          </a:p>
        </p:txBody>
      </p:sp>
      <p:sp>
        <p:nvSpPr>
          <p:cNvPr id="1593" name="Google Shape;1593;p73"/>
          <p:cNvSpPr txBox="1"/>
          <p:nvPr/>
        </p:nvSpPr>
        <p:spPr>
          <a:xfrm>
            <a:off x="7589519" y="3249340"/>
            <a:ext cx="404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/>
              <a:t>slti  $t2, $s3, 2</a:t>
            </a:r>
            <a:endParaRPr/>
          </a:p>
        </p:txBody>
      </p:sp>
      <p:sp>
        <p:nvSpPr>
          <p:cNvPr id="1594" name="Google Shape;1594;p73"/>
          <p:cNvSpPr txBox="1"/>
          <p:nvPr/>
        </p:nvSpPr>
        <p:spPr>
          <a:xfrm>
            <a:off x="9732784" y="830377"/>
            <a:ext cx="420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/>
              <a:t>$s3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/>
              <a:t>$s4 = 10</a:t>
            </a:r>
            <a:endParaRPr/>
          </a:p>
        </p:txBody>
      </p:sp>
      <p:sp>
        <p:nvSpPr>
          <p:cNvPr id="1595" name="Google Shape;1595;p73"/>
          <p:cNvSpPr txBox="1"/>
          <p:nvPr/>
        </p:nvSpPr>
        <p:spPr>
          <a:xfrm>
            <a:off x="7629186" y="2469976"/>
            <a:ext cx="42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/>
              <a:t>$t1 = 1</a:t>
            </a:r>
            <a:endParaRPr/>
          </a:p>
        </p:txBody>
      </p:sp>
      <p:sp>
        <p:nvSpPr>
          <p:cNvPr id="1596" name="Google Shape;1596;p73"/>
          <p:cNvSpPr txBox="1"/>
          <p:nvPr/>
        </p:nvSpPr>
        <p:spPr>
          <a:xfrm>
            <a:off x="7589519" y="3866319"/>
            <a:ext cx="42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/>
              <a:t>$t2 =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Conditional Operations</a:t>
            </a:r>
            <a:endParaRPr/>
          </a:p>
        </p:txBody>
      </p:sp>
      <p:sp>
        <p:nvSpPr>
          <p:cNvPr id="1602" name="Google Shape;1602;p74"/>
          <p:cNvSpPr txBox="1"/>
          <p:nvPr>
            <p:ph idx="1" type="body"/>
          </p:nvPr>
        </p:nvSpPr>
        <p:spPr>
          <a:xfrm>
            <a:off x="838200" y="2846116"/>
            <a:ext cx="4582886" cy="230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100000"/>
              <a:buNone/>
            </a:pPr>
            <a:r>
              <a:rPr lang="en-US">
                <a:solidFill>
                  <a:srgbClr val="BF9000"/>
                </a:solidFill>
              </a:rPr>
              <a:t>if (a&gt;=b){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>
                <a:solidFill>
                  <a:srgbClr val="548135"/>
                </a:solidFill>
              </a:rPr>
              <a:t>   a= a+1;}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9000"/>
              </a:buClr>
              <a:buSzPct val="100000"/>
              <a:buNone/>
            </a:pPr>
            <a:r>
              <a:rPr lang="en-US">
                <a:solidFill>
                  <a:srgbClr val="BF9000"/>
                </a:solidFill>
              </a:rPr>
              <a:t>else</a:t>
            </a:r>
            <a:r>
              <a:rPr lang="en-US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</a:pPr>
            <a:r>
              <a:rPr lang="en-US">
                <a:solidFill>
                  <a:schemeClr val="accent5"/>
                </a:solidFill>
              </a:rPr>
              <a:t>   a=a+2;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 </a:t>
            </a:r>
            <a:endParaRPr/>
          </a:p>
        </p:txBody>
      </p:sp>
      <p:sp>
        <p:nvSpPr>
          <p:cNvPr id="1603" name="Google Shape;1603;p74"/>
          <p:cNvSpPr txBox="1"/>
          <p:nvPr/>
        </p:nvSpPr>
        <p:spPr>
          <a:xfrm>
            <a:off x="6096001" y="2846116"/>
            <a:ext cx="2656114" cy="49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slt $t1, $s0, $s1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74"/>
          <p:cNvSpPr txBox="1"/>
          <p:nvPr/>
        </p:nvSpPr>
        <p:spPr>
          <a:xfrm>
            <a:off x="838200" y="1690688"/>
            <a:ext cx="5738191" cy="551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and b is in $s0 and $s1 respectively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5" name="Google Shape;1605;p74"/>
          <p:cNvSpPr txBox="1"/>
          <p:nvPr/>
        </p:nvSpPr>
        <p:spPr>
          <a:xfrm>
            <a:off x="8860972" y="2846116"/>
            <a:ext cx="4306388" cy="49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($s0&gt;$s1), $t1 = 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6" name="Google Shape;1606;p74"/>
          <p:cNvSpPr txBox="1"/>
          <p:nvPr/>
        </p:nvSpPr>
        <p:spPr>
          <a:xfrm>
            <a:off x="6096000" y="3435035"/>
            <a:ext cx="2656114" cy="49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bne $t1, $zero, 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74"/>
          <p:cNvSpPr txBox="1"/>
          <p:nvPr/>
        </p:nvSpPr>
        <p:spPr>
          <a:xfrm>
            <a:off x="6045831" y="5066707"/>
            <a:ext cx="2656114" cy="49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8" name="Google Shape;1608;p74"/>
          <p:cNvSpPr txBox="1"/>
          <p:nvPr/>
        </p:nvSpPr>
        <p:spPr>
          <a:xfrm>
            <a:off x="6096000" y="5531436"/>
            <a:ext cx="2656114" cy="49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addi $s0, $s0,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9" name="Google Shape;1609;p74"/>
          <p:cNvSpPr txBox="1"/>
          <p:nvPr/>
        </p:nvSpPr>
        <p:spPr>
          <a:xfrm>
            <a:off x="6096000" y="3921351"/>
            <a:ext cx="2656114" cy="49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addi $s0, $s0,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p74"/>
          <p:cNvSpPr txBox="1"/>
          <p:nvPr/>
        </p:nvSpPr>
        <p:spPr>
          <a:xfrm>
            <a:off x="6045831" y="6045139"/>
            <a:ext cx="2656114" cy="49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74"/>
          <p:cNvSpPr txBox="1"/>
          <p:nvPr/>
        </p:nvSpPr>
        <p:spPr>
          <a:xfrm>
            <a:off x="6096000" y="4435054"/>
            <a:ext cx="2656114" cy="49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Exit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74"/>
          <p:cNvSpPr txBox="1"/>
          <p:nvPr/>
        </p:nvSpPr>
        <p:spPr>
          <a:xfrm>
            <a:off x="7373888" y="2558164"/>
            <a:ext cx="4306388" cy="49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      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75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Branch Instruction Design</a:t>
            </a:r>
            <a:endParaRPr/>
          </a:p>
        </p:txBody>
      </p:sp>
      <p:sp>
        <p:nvSpPr>
          <p:cNvPr id="1623" name="Google Shape;1623;p7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Why not blt, bge, etc?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Hardware for &lt;, ≥, … slower than =, ≠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Combining with branch involves more work per instruction, requiring a slower clock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 instructions penalized!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beq and bne are the common case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is a good design compromise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76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Signed vs. Unsigned</a:t>
            </a:r>
            <a:endParaRPr/>
          </a:p>
        </p:txBody>
      </p:sp>
      <p:sp>
        <p:nvSpPr>
          <p:cNvPr id="1634" name="Google Shape;1634;p7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Signed comparison: slt, slti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Unsigned comparison: sltu, sltui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$s0 = 1111 1111 1111 1111 1111 1111 1111 1111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$s1 = 0000 0000 0000 0000 0000 0000 0000 0001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slt  $t0, $s0, $s1  # signed</a:t>
            </a:r>
            <a:endParaRPr/>
          </a:p>
          <a:p>
            <a:pPr indent="-342900" lvl="2" marL="13716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–1 &lt; +1 ⇒ $t0 = 1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sltu $t0, $s0, $s1  # unsigned</a:t>
            </a:r>
            <a:endParaRPr/>
          </a:p>
          <a:p>
            <a:pPr indent="-342900" lvl="2" marL="13716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+4,294,967,295 &gt; +1 ⇒ $t0 = 0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Code Practice</a:t>
            </a:r>
            <a:endParaRPr/>
          </a:p>
        </p:txBody>
      </p:sp>
      <p:sp>
        <p:nvSpPr>
          <p:cNvPr id="1640" name="Google Shape;1640;p77"/>
          <p:cNvSpPr txBox="1"/>
          <p:nvPr/>
        </p:nvSpPr>
        <p:spPr>
          <a:xfrm>
            <a:off x="951964" y="1653880"/>
            <a:ext cx="9516414" cy="800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A[i] + 2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x, base address of A and i are in $s1, $s2 and $s3 respectively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Google Shape;1641;p77"/>
          <p:cNvSpPr txBox="1"/>
          <p:nvPr/>
        </p:nvSpPr>
        <p:spPr>
          <a:xfrm>
            <a:off x="1198808" y="2841643"/>
            <a:ext cx="55952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sll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77"/>
          <p:cNvSpPr txBox="1"/>
          <p:nvPr/>
        </p:nvSpPr>
        <p:spPr>
          <a:xfrm>
            <a:off x="1758335" y="2841643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3" name="Google Shape;1643;p77"/>
          <p:cNvSpPr txBox="1"/>
          <p:nvPr/>
        </p:nvSpPr>
        <p:spPr>
          <a:xfrm>
            <a:off x="2407125" y="2837287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$s3,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4" name="Google Shape;1644;p77"/>
          <p:cNvSpPr txBox="1"/>
          <p:nvPr/>
        </p:nvSpPr>
        <p:spPr>
          <a:xfrm>
            <a:off x="3055915" y="2837287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Google Shape;1645;p77"/>
          <p:cNvSpPr txBox="1"/>
          <p:nvPr/>
        </p:nvSpPr>
        <p:spPr>
          <a:xfrm>
            <a:off x="1068946" y="3316018"/>
            <a:ext cx="73875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6" name="Google Shape;1646;p77"/>
          <p:cNvSpPr txBox="1"/>
          <p:nvPr/>
        </p:nvSpPr>
        <p:spPr>
          <a:xfrm>
            <a:off x="1807703" y="3316018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p77"/>
          <p:cNvSpPr txBox="1"/>
          <p:nvPr/>
        </p:nvSpPr>
        <p:spPr>
          <a:xfrm>
            <a:off x="2456493" y="3311662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$s2,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8" name="Google Shape;1648;p77"/>
          <p:cNvSpPr txBox="1"/>
          <p:nvPr/>
        </p:nvSpPr>
        <p:spPr>
          <a:xfrm>
            <a:off x="3105283" y="3311662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9" name="Google Shape;1649;p77"/>
          <p:cNvSpPr txBox="1"/>
          <p:nvPr/>
        </p:nvSpPr>
        <p:spPr>
          <a:xfrm>
            <a:off x="951964" y="4408579"/>
            <a:ext cx="879350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0" name="Google Shape;1650;p77"/>
          <p:cNvSpPr txBox="1"/>
          <p:nvPr/>
        </p:nvSpPr>
        <p:spPr>
          <a:xfrm>
            <a:off x="1807703" y="4408579"/>
            <a:ext cx="78125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1" name="Google Shape;1651;p77"/>
          <p:cNvSpPr txBox="1"/>
          <p:nvPr/>
        </p:nvSpPr>
        <p:spPr>
          <a:xfrm>
            <a:off x="2480103" y="4404223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$t2,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2" name="Google Shape;1652;p77"/>
          <p:cNvSpPr txBox="1"/>
          <p:nvPr/>
        </p:nvSpPr>
        <p:spPr>
          <a:xfrm>
            <a:off x="3128893" y="4404223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3" name="Google Shape;1653;p77"/>
          <p:cNvSpPr txBox="1"/>
          <p:nvPr/>
        </p:nvSpPr>
        <p:spPr>
          <a:xfrm>
            <a:off x="4919253" y="2940322"/>
            <a:ext cx="2683329" cy="46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 🡪 4*i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Google Shape;1654;p77"/>
          <p:cNvSpPr txBox="1"/>
          <p:nvPr/>
        </p:nvSpPr>
        <p:spPr>
          <a:xfrm>
            <a:off x="4919252" y="3406233"/>
            <a:ext cx="2683329" cy="46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 🡪 4*I + $s3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77"/>
          <p:cNvSpPr txBox="1"/>
          <p:nvPr/>
        </p:nvSpPr>
        <p:spPr>
          <a:xfrm>
            <a:off x="4919251" y="3924285"/>
            <a:ext cx="5409605" cy="46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$t2 🡪 the value in A[i]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6" name="Google Shape;1656;p77"/>
          <p:cNvSpPr txBox="1"/>
          <p:nvPr/>
        </p:nvSpPr>
        <p:spPr>
          <a:xfrm>
            <a:off x="1066799" y="3854788"/>
            <a:ext cx="73875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77"/>
          <p:cNvSpPr txBox="1"/>
          <p:nvPr/>
        </p:nvSpPr>
        <p:spPr>
          <a:xfrm>
            <a:off x="1805556" y="3854788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$t2,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p77"/>
          <p:cNvSpPr txBox="1"/>
          <p:nvPr/>
        </p:nvSpPr>
        <p:spPr>
          <a:xfrm>
            <a:off x="2454346" y="3850432"/>
            <a:ext cx="1134700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0($t1)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78"/>
          <p:cNvSpPr txBox="1"/>
          <p:nvPr>
            <p:ph type="title"/>
          </p:nvPr>
        </p:nvSpPr>
        <p:spPr>
          <a:xfrm>
            <a:off x="838200" y="365125"/>
            <a:ext cx="10515600" cy="781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Compiling Loop Statements</a:t>
            </a:r>
            <a:endParaRPr/>
          </a:p>
        </p:txBody>
      </p:sp>
      <p:sp>
        <p:nvSpPr>
          <p:cNvPr id="1668" name="Google Shape;1668;p78"/>
          <p:cNvSpPr txBox="1"/>
          <p:nvPr>
            <p:ph idx="1" type="body"/>
          </p:nvPr>
        </p:nvSpPr>
        <p:spPr>
          <a:xfrm>
            <a:off x="900293" y="3083023"/>
            <a:ext cx="6091707" cy="507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Compiled MIPS code:</a:t>
            </a:r>
            <a:endParaRPr/>
          </a:p>
        </p:txBody>
      </p:sp>
      <p:sp>
        <p:nvSpPr>
          <p:cNvPr id="1669" name="Google Shape;1669;p78"/>
          <p:cNvSpPr txBox="1"/>
          <p:nvPr/>
        </p:nvSpPr>
        <p:spPr>
          <a:xfrm>
            <a:off x="8319752" y="824581"/>
            <a:ext cx="3688724" cy="205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i= $s3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 $s5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address of save= $s6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 $s4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p78"/>
          <p:cNvSpPr txBox="1"/>
          <p:nvPr/>
        </p:nvSpPr>
        <p:spPr>
          <a:xfrm>
            <a:off x="954571" y="1179480"/>
            <a:ext cx="639779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code: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while(save[i] == k){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a= a+2;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i+=1;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78"/>
          <p:cNvSpPr txBox="1"/>
          <p:nvPr/>
        </p:nvSpPr>
        <p:spPr>
          <a:xfrm>
            <a:off x="2435178" y="3537101"/>
            <a:ext cx="55952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sll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78"/>
          <p:cNvSpPr txBox="1"/>
          <p:nvPr/>
        </p:nvSpPr>
        <p:spPr>
          <a:xfrm>
            <a:off x="3110616" y="3537101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p78"/>
          <p:cNvSpPr txBox="1"/>
          <p:nvPr/>
        </p:nvSpPr>
        <p:spPr>
          <a:xfrm>
            <a:off x="3759406" y="3532745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$s3,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Google Shape;1674;p78"/>
          <p:cNvSpPr txBox="1"/>
          <p:nvPr/>
        </p:nvSpPr>
        <p:spPr>
          <a:xfrm>
            <a:off x="4408196" y="3532745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p78"/>
          <p:cNvSpPr txBox="1"/>
          <p:nvPr/>
        </p:nvSpPr>
        <p:spPr>
          <a:xfrm>
            <a:off x="2421227" y="3921323"/>
            <a:ext cx="73875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Google Shape;1676;p78"/>
          <p:cNvSpPr txBox="1"/>
          <p:nvPr/>
        </p:nvSpPr>
        <p:spPr>
          <a:xfrm>
            <a:off x="3159984" y="3921323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p78"/>
          <p:cNvSpPr txBox="1"/>
          <p:nvPr/>
        </p:nvSpPr>
        <p:spPr>
          <a:xfrm>
            <a:off x="3808774" y="3916967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$s6,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p78"/>
          <p:cNvSpPr txBox="1"/>
          <p:nvPr/>
        </p:nvSpPr>
        <p:spPr>
          <a:xfrm>
            <a:off x="4457564" y="3916967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9" name="Google Shape;1679;p78"/>
          <p:cNvSpPr txBox="1"/>
          <p:nvPr/>
        </p:nvSpPr>
        <p:spPr>
          <a:xfrm>
            <a:off x="2407277" y="5142674"/>
            <a:ext cx="879350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0" name="Google Shape;1680;p78"/>
          <p:cNvSpPr txBox="1"/>
          <p:nvPr/>
        </p:nvSpPr>
        <p:spPr>
          <a:xfrm>
            <a:off x="3263016" y="5142674"/>
            <a:ext cx="78125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$s4,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1" name="Google Shape;1681;p78"/>
          <p:cNvSpPr txBox="1"/>
          <p:nvPr/>
        </p:nvSpPr>
        <p:spPr>
          <a:xfrm>
            <a:off x="3935416" y="5138318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$s4,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Google Shape;1682;p78"/>
          <p:cNvSpPr txBox="1"/>
          <p:nvPr/>
        </p:nvSpPr>
        <p:spPr>
          <a:xfrm>
            <a:off x="4584206" y="5138318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78"/>
          <p:cNvSpPr txBox="1"/>
          <p:nvPr/>
        </p:nvSpPr>
        <p:spPr>
          <a:xfrm>
            <a:off x="2419080" y="4331303"/>
            <a:ext cx="73875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78"/>
          <p:cNvSpPr txBox="1"/>
          <p:nvPr/>
        </p:nvSpPr>
        <p:spPr>
          <a:xfrm>
            <a:off x="3157837" y="4357061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Google Shape;1685;p78"/>
          <p:cNvSpPr txBox="1"/>
          <p:nvPr/>
        </p:nvSpPr>
        <p:spPr>
          <a:xfrm>
            <a:off x="3806627" y="4352705"/>
            <a:ext cx="1134700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0($t1)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p78"/>
          <p:cNvSpPr txBox="1"/>
          <p:nvPr/>
        </p:nvSpPr>
        <p:spPr>
          <a:xfrm>
            <a:off x="1268842" y="3525256"/>
            <a:ext cx="13018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Google Shape;1687;p78"/>
          <p:cNvSpPr txBox="1"/>
          <p:nvPr/>
        </p:nvSpPr>
        <p:spPr>
          <a:xfrm>
            <a:off x="2418009" y="5539774"/>
            <a:ext cx="879350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Google Shape;1688;p78"/>
          <p:cNvSpPr txBox="1"/>
          <p:nvPr/>
        </p:nvSpPr>
        <p:spPr>
          <a:xfrm>
            <a:off x="3273748" y="5539774"/>
            <a:ext cx="78125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$s3,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p78"/>
          <p:cNvSpPr txBox="1"/>
          <p:nvPr/>
        </p:nvSpPr>
        <p:spPr>
          <a:xfrm>
            <a:off x="3946148" y="5535418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$s3,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0" name="Google Shape;1690;p78"/>
          <p:cNvSpPr txBox="1"/>
          <p:nvPr/>
        </p:nvSpPr>
        <p:spPr>
          <a:xfrm>
            <a:off x="4594938" y="5535418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1" name="Google Shape;1691;p78"/>
          <p:cNvSpPr txBox="1"/>
          <p:nvPr/>
        </p:nvSpPr>
        <p:spPr>
          <a:xfrm>
            <a:off x="2506014" y="5911117"/>
            <a:ext cx="591723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2" name="Google Shape;1692;p78"/>
          <p:cNvSpPr txBox="1"/>
          <p:nvPr/>
        </p:nvSpPr>
        <p:spPr>
          <a:xfrm>
            <a:off x="3258721" y="5911117"/>
            <a:ext cx="101706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3" name="Google Shape;1693;p78"/>
          <p:cNvSpPr txBox="1"/>
          <p:nvPr/>
        </p:nvSpPr>
        <p:spPr>
          <a:xfrm>
            <a:off x="1352203" y="6277360"/>
            <a:ext cx="1153811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Exit: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4" name="Google Shape;1694;p78"/>
          <p:cNvSpPr txBox="1"/>
          <p:nvPr/>
        </p:nvSpPr>
        <p:spPr>
          <a:xfrm>
            <a:off x="2418008" y="4728401"/>
            <a:ext cx="879350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bne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5" name="Google Shape;1695;p78"/>
          <p:cNvSpPr txBox="1"/>
          <p:nvPr/>
        </p:nvSpPr>
        <p:spPr>
          <a:xfrm>
            <a:off x="3273747" y="4728401"/>
            <a:ext cx="78125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6" name="Google Shape;1696;p78"/>
          <p:cNvSpPr txBox="1"/>
          <p:nvPr/>
        </p:nvSpPr>
        <p:spPr>
          <a:xfrm>
            <a:off x="3946147" y="4724045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$s5,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7" name="Google Shape;1697;p78"/>
          <p:cNvSpPr txBox="1"/>
          <p:nvPr/>
        </p:nvSpPr>
        <p:spPr>
          <a:xfrm>
            <a:off x="4594937" y="4724045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79"/>
          <p:cNvSpPr txBox="1"/>
          <p:nvPr>
            <p:ph type="title"/>
          </p:nvPr>
        </p:nvSpPr>
        <p:spPr>
          <a:xfrm>
            <a:off x="838200" y="365125"/>
            <a:ext cx="10515600" cy="781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Compiling Loop Statements</a:t>
            </a:r>
            <a:endParaRPr/>
          </a:p>
        </p:txBody>
      </p:sp>
      <p:sp>
        <p:nvSpPr>
          <p:cNvPr id="1707" name="Google Shape;1707;p79"/>
          <p:cNvSpPr txBox="1"/>
          <p:nvPr>
            <p:ph idx="1" type="body"/>
          </p:nvPr>
        </p:nvSpPr>
        <p:spPr>
          <a:xfrm>
            <a:off x="941078" y="2492483"/>
            <a:ext cx="6091707" cy="507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Compiled MIPS code:</a:t>
            </a:r>
            <a:endParaRPr/>
          </a:p>
        </p:txBody>
      </p:sp>
      <p:sp>
        <p:nvSpPr>
          <p:cNvPr id="1708" name="Google Shape;1708;p79"/>
          <p:cNvSpPr txBox="1"/>
          <p:nvPr/>
        </p:nvSpPr>
        <p:spPr>
          <a:xfrm>
            <a:off x="8319752" y="824581"/>
            <a:ext cx="3688724" cy="205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-&gt; $s3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-&gt; $s5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address of save🡪 $s6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-&gt; $s4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9" name="Google Shape;1709;p79"/>
          <p:cNvSpPr txBox="1"/>
          <p:nvPr/>
        </p:nvSpPr>
        <p:spPr>
          <a:xfrm>
            <a:off x="954571" y="1179480"/>
            <a:ext cx="639779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code: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(int i=0; save[i]&gt;k;i++){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a= a+2; }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79"/>
          <p:cNvSpPr txBox="1"/>
          <p:nvPr/>
        </p:nvSpPr>
        <p:spPr>
          <a:xfrm>
            <a:off x="2486694" y="3240884"/>
            <a:ext cx="55952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sll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1" name="Google Shape;1711;p79"/>
          <p:cNvSpPr txBox="1"/>
          <p:nvPr/>
        </p:nvSpPr>
        <p:spPr>
          <a:xfrm>
            <a:off x="3162132" y="3240884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2" name="Google Shape;1712;p79"/>
          <p:cNvSpPr txBox="1"/>
          <p:nvPr/>
        </p:nvSpPr>
        <p:spPr>
          <a:xfrm>
            <a:off x="3810922" y="3236528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$s3,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3" name="Google Shape;1713;p79"/>
          <p:cNvSpPr txBox="1"/>
          <p:nvPr/>
        </p:nvSpPr>
        <p:spPr>
          <a:xfrm>
            <a:off x="4459712" y="3236528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4" name="Google Shape;1714;p79"/>
          <p:cNvSpPr txBox="1"/>
          <p:nvPr/>
        </p:nvSpPr>
        <p:spPr>
          <a:xfrm>
            <a:off x="2472743" y="3625106"/>
            <a:ext cx="73875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79"/>
          <p:cNvSpPr txBox="1"/>
          <p:nvPr/>
        </p:nvSpPr>
        <p:spPr>
          <a:xfrm>
            <a:off x="3211500" y="3625106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79"/>
          <p:cNvSpPr txBox="1"/>
          <p:nvPr/>
        </p:nvSpPr>
        <p:spPr>
          <a:xfrm>
            <a:off x="3860290" y="3620750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$s6,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Google Shape;1717;p79"/>
          <p:cNvSpPr txBox="1"/>
          <p:nvPr/>
        </p:nvSpPr>
        <p:spPr>
          <a:xfrm>
            <a:off x="4509080" y="3620750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8" name="Google Shape;1718;p79"/>
          <p:cNvSpPr txBox="1"/>
          <p:nvPr/>
        </p:nvSpPr>
        <p:spPr>
          <a:xfrm>
            <a:off x="2407277" y="5194190"/>
            <a:ext cx="879350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9" name="Google Shape;1719;p79"/>
          <p:cNvSpPr txBox="1"/>
          <p:nvPr/>
        </p:nvSpPr>
        <p:spPr>
          <a:xfrm>
            <a:off x="3263016" y="5194190"/>
            <a:ext cx="78125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$s4,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0" name="Google Shape;1720;p79"/>
          <p:cNvSpPr txBox="1"/>
          <p:nvPr/>
        </p:nvSpPr>
        <p:spPr>
          <a:xfrm>
            <a:off x="3935416" y="5189834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$s4,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p79"/>
          <p:cNvSpPr txBox="1"/>
          <p:nvPr/>
        </p:nvSpPr>
        <p:spPr>
          <a:xfrm>
            <a:off x="4584206" y="5189834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2" name="Google Shape;1722;p79"/>
          <p:cNvSpPr txBox="1"/>
          <p:nvPr/>
        </p:nvSpPr>
        <p:spPr>
          <a:xfrm>
            <a:off x="2470596" y="3996449"/>
            <a:ext cx="73875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79"/>
          <p:cNvSpPr txBox="1"/>
          <p:nvPr/>
        </p:nvSpPr>
        <p:spPr>
          <a:xfrm>
            <a:off x="3209353" y="4022207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4" name="Google Shape;1724;p79"/>
          <p:cNvSpPr txBox="1"/>
          <p:nvPr/>
        </p:nvSpPr>
        <p:spPr>
          <a:xfrm>
            <a:off x="3858143" y="4017851"/>
            <a:ext cx="1134700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0($t1)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p79"/>
          <p:cNvSpPr txBox="1"/>
          <p:nvPr/>
        </p:nvSpPr>
        <p:spPr>
          <a:xfrm>
            <a:off x="1320358" y="3229039"/>
            <a:ext cx="13018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79"/>
          <p:cNvSpPr txBox="1"/>
          <p:nvPr/>
        </p:nvSpPr>
        <p:spPr>
          <a:xfrm>
            <a:off x="2418009" y="5591290"/>
            <a:ext cx="879350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7" name="Google Shape;1727;p79"/>
          <p:cNvSpPr txBox="1"/>
          <p:nvPr/>
        </p:nvSpPr>
        <p:spPr>
          <a:xfrm>
            <a:off x="3273748" y="5591290"/>
            <a:ext cx="78125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$s3,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8" name="Google Shape;1728;p79"/>
          <p:cNvSpPr txBox="1"/>
          <p:nvPr/>
        </p:nvSpPr>
        <p:spPr>
          <a:xfrm>
            <a:off x="3946148" y="5586934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$s3,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9" name="Google Shape;1729;p79"/>
          <p:cNvSpPr txBox="1"/>
          <p:nvPr/>
        </p:nvSpPr>
        <p:spPr>
          <a:xfrm>
            <a:off x="4594938" y="5586934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0" name="Google Shape;1730;p79"/>
          <p:cNvSpPr txBox="1"/>
          <p:nvPr/>
        </p:nvSpPr>
        <p:spPr>
          <a:xfrm>
            <a:off x="2506014" y="5962633"/>
            <a:ext cx="591723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1" name="Google Shape;1731;p79"/>
          <p:cNvSpPr txBox="1"/>
          <p:nvPr/>
        </p:nvSpPr>
        <p:spPr>
          <a:xfrm>
            <a:off x="3258721" y="5962633"/>
            <a:ext cx="101706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2" name="Google Shape;1732;p79"/>
          <p:cNvSpPr txBox="1"/>
          <p:nvPr/>
        </p:nvSpPr>
        <p:spPr>
          <a:xfrm>
            <a:off x="1352203" y="6277360"/>
            <a:ext cx="1153811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Exit: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3" name="Google Shape;1733;p79"/>
          <p:cNvSpPr txBox="1"/>
          <p:nvPr/>
        </p:nvSpPr>
        <p:spPr>
          <a:xfrm>
            <a:off x="2418008" y="4779917"/>
            <a:ext cx="879350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bne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4" name="Google Shape;1734;p79"/>
          <p:cNvSpPr txBox="1"/>
          <p:nvPr/>
        </p:nvSpPr>
        <p:spPr>
          <a:xfrm>
            <a:off x="3273747" y="4779917"/>
            <a:ext cx="78125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$t5,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5" name="Google Shape;1735;p79"/>
          <p:cNvSpPr txBox="1"/>
          <p:nvPr/>
        </p:nvSpPr>
        <p:spPr>
          <a:xfrm>
            <a:off x="3946147" y="4775561"/>
            <a:ext cx="1166766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$zero,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6" name="Google Shape;1736;p79"/>
          <p:cNvSpPr txBox="1"/>
          <p:nvPr/>
        </p:nvSpPr>
        <p:spPr>
          <a:xfrm>
            <a:off x="4852517" y="4775561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7" name="Google Shape;1737;p79"/>
          <p:cNvSpPr txBox="1"/>
          <p:nvPr/>
        </p:nvSpPr>
        <p:spPr>
          <a:xfrm>
            <a:off x="2316048" y="2824467"/>
            <a:ext cx="73875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8" name="Google Shape;1738;p79"/>
          <p:cNvSpPr txBox="1"/>
          <p:nvPr/>
        </p:nvSpPr>
        <p:spPr>
          <a:xfrm>
            <a:off x="3013903" y="2824467"/>
            <a:ext cx="798548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$s3,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9" name="Google Shape;1739;p79"/>
          <p:cNvSpPr txBox="1"/>
          <p:nvPr/>
        </p:nvSpPr>
        <p:spPr>
          <a:xfrm>
            <a:off x="3703595" y="2820111"/>
            <a:ext cx="107624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$zero,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0" name="Google Shape;1740;p79"/>
          <p:cNvSpPr txBox="1"/>
          <p:nvPr/>
        </p:nvSpPr>
        <p:spPr>
          <a:xfrm>
            <a:off x="4609469" y="2803546"/>
            <a:ext cx="1082192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$zero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1" name="Google Shape;1741;p79"/>
          <p:cNvSpPr txBox="1"/>
          <p:nvPr/>
        </p:nvSpPr>
        <p:spPr>
          <a:xfrm>
            <a:off x="2467375" y="4378523"/>
            <a:ext cx="879350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slt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p79"/>
          <p:cNvSpPr txBox="1"/>
          <p:nvPr/>
        </p:nvSpPr>
        <p:spPr>
          <a:xfrm>
            <a:off x="3245840" y="4391402"/>
            <a:ext cx="78125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$t5,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3" name="Google Shape;1743;p79"/>
          <p:cNvSpPr txBox="1"/>
          <p:nvPr/>
        </p:nvSpPr>
        <p:spPr>
          <a:xfrm>
            <a:off x="3931119" y="4387046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4" name="Google Shape;1744;p79"/>
          <p:cNvSpPr txBox="1"/>
          <p:nvPr/>
        </p:nvSpPr>
        <p:spPr>
          <a:xfrm>
            <a:off x="4579909" y="4387046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$s5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Arithmetic Operations</a:t>
            </a:r>
            <a:endParaRPr/>
          </a:p>
        </p:txBody>
      </p:sp>
      <p:sp>
        <p:nvSpPr>
          <p:cNvPr id="166" name="Google Shape;16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and subtract, three operands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Two sources and one destination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>
                <a:latin typeface="Oi"/>
                <a:ea typeface="Oi"/>
                <a:cs typeface="Oi"/>
                <a:sym typeface="Oi"/>
              </a:rPr>
              <a:t>	add a, b, c  # a gets b + 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arithmetic operations have this form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Design Principle 1:</a:t>
            </a:r>
            <a:r>
              <a:rPr lang="en-US"/>
              <a:t> Simplicity favours regularity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Regularity makes implementation simpler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Simplicity enables higher performance at lower cost</a:t>
            </a:r>
            <a:endParaRPr/>
          </a:p>
        </p:txBody>
      </p:sp>
      <p:sp>
        <p:nvSpPr>
          <p:cNvPr id="167" name="Google Shape;167;p8"/>
          <p:cNvSpPr txBox="1"/>
          <p:nvPr/>
        </p:nvSpPr>
        <p:spPr>
          <a:xfrm rot="5400000">
            <a:off x="8201819" y="2099469"/>
            <a:ext cx="45656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§2.2 Operations of the Computer 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104"/>
          <p:cNvSpPr txBox="1"/>
          <p:nvPr>
            <p:ph type="title"/>
          </p:nvPr>
        </p:nvSpPr>
        <p:spPr>
          <a:xfrm>
            <a:off x="783609" y="91745"/>
            <a:ext cx="10515600" cy="781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Compiling Loop Statements</a:t>
            </a:r>
            <a:endParaRPr/>
          </a:p>
        </p:txBody>
      </p:sp>
      <p:sp>
        <p:nvSpPr>
          <p:cNvPr id="1754" name="Google Shape;1754;p104"/>
          <p:cNvSpPr txBox="1"/>
          <p:nvPr>
            <p:ph idx="1" type="body"/>
          </p:nvPr>
        </p:nvSpPr>
        <p:spPr>
          <a:xfrm>
            <a:off x="6781617" y="581942"/>
            <a:ext cx="6091707" cy="507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Compiled MIPS code:</a:t>
            </a:r>
            <a:endParaRPr/>
          </a:p>
        </p:txBody>
      </p:sp>
      <p:sp>
        <p:nvSpPr>
          <p:cNvPr id="1755" name="Google Shape;1755;p104"/>
          <p:cNvSpPr txBox="1"/>
          <p:nvPr/>
        </p:nvSpPr>
        <p:spPr>
          <a:xfrm>
            <a:off x="814383" y="4409917"/>
            <a:ext cx="3688724" cy="2058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is in $s3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address of A is in $s0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is $s1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p104"/>
          <p:cNvSpPr txBox="1"/>
          <p:nvPr/>
        </p:nvSpPr>
        <p:spPr>
          <a:xfrm>
            <a:off x="796447" y="1008552"/>
            <a:ext cx="4483609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code: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(int i=0; i&lt;15;i++){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if (A[i+1] !=0){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sum = sum +1;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sum = sum -1;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104"/>
          <p:cNvSpPr txBox="1"/>
          <p:nvPr/>
        </p:nvSpPr>
        <p:spPr>
          <a:xfrm>
            <a:off x="7618264" y="2531206"/>
            <a:ext cx="55952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sll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8" name="Google Shape;1758;p104"/>
          <p:cNvSpPr txBox="1"/>
          <p:nvPr/>
        </p:nvSpPr>
        <p:spPr>
          <a:xfrm>
            <a:off x="8293702" y="2531206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9" name="Google Shape;1759;p104"/>
          <p:cNvSpPr txBox="1"/>
          <p:nvPr/>
        </p:nvSpPr>
        <p:spPr>
          <a:xfrm>
            <a:off x="8942492" y="2526850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0" name="Google Shape;1760;p104"/>
          <p:cNvSpPr txBox="1"/>
          <p:nvPr/>
        </p:nvSpPr>
        <p:spPr>
          <a:xfrm>
            <a:off x="9591282" y="2526850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1" name="Google Shape;1761;p104"/>
          <p:cNvSpPr txBox="1"/>
          <p:nvPr/>
        </p:nvSpPr>
        <p:spPr>
          <a:xfrm>
            <a:off x="7604313" y="2888132"/>
            <a:ext cx="73875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2" name="Google Shape;1762;p104"/>
          <p:cNvSpPr txBox="1"/>
          <p:nvPr/>
        </p:nvSpPr>
        <p:spPr>
          <a:xfrm>
            <a:off x="8343070" y="2888132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3" name="Google Shape;1763;p104"/>
          <p:cNvSpPr txBox="1"/>
          <p:nvPr/>
        </p:nvSpPr>
        <p:spPr>
          <a:xfrm>
            <a:off x="8991860" y="2883776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$s6,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4" name="Google Shape;1764;p104"/>
          <p:cNvSpPr txBox="1"/>
          <p:nvPr/>
        </p:nvSpPr>
        <p:spPr>
          <a:xfrm>
            <a:off x="9640650" y="2883776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5" name="Google Shape;1765;p104"/>
          <p:cNvSpPr txBox="1"/>
          <p:nvPr/>
        </p:nvSpPr>
        <p:spPr>
          <a:xfrm>
            <a:off x="7538847" y="5480798"/>
            <a:ext cx="879350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p104"/>
          <p:cNvSpPr txBox="1"/>
          <p:nvPr/>
        </p:nvSpPr>
        <p:spPr>
          <a:xfrm>
            <a:off x="8394586" y="5480798"/>
            <a:ext cx="78125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104"/>
          <p:cNvSpPr txBox="1"/>
          <p:nvPr/>
        </p:nvSpPr>
        <p:spPr>
          <a:xfrm>
            <a:off x="9066986" y="5476442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8" name="Google Shape;1768;p104"/>
          <p:cNvSpPr txBox="1"/>
          <p:nvPr/>
        </p:nvSpPr>
        <p:spPr>
          <a:xfrm>
            <a:off x="9715776" y="5476442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9" name="Google Shape;1769;p104"/>
          <p:cNvSpPr txBox="1"/>
          <p:nvPr/>
        </p:nvSpPr>
        <p:spPr>
          <a:xfrm>
            <a:off x="7602166" y="3259475"/>
            <a:ext cx="73875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0" name="Google Shape;1770;p104"/>
          <p:cNvSpPr txBox="1"/>
          <p:nvPr/>
        </p:nvSpPr>
        <p:spPr>
          <a:xfrm>
            <a:off x="8340923" y="3257930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104"/>
          <p:cNvSpPr txBox="1"/>
          <p:nvPr/>
        </p:nvSpPr>
        <p:spPr>
          <a:xfrm>
            <a:off x="8989713" y="3253574"/>
            <a:ext cx="1134700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0($t1)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2" name="Google Shape;1772;p104"/>
          <p:cNvSpPr txBox="1"/>
          <p:nvPr/>
        </p:nvSpPr>
        <p:spPr>
          <a:xfrm>
            <a:off x="6402010" y="1331726"/>
            <a:ext cx="13018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104"/>
          <p:cNvSpPr txBox="1"/>
          <p:nvPr/>
        </p:nvSpPr>
        <p:spPr>
          <a:xfrm>
            <a:off x="7549579" y="5877898"/>
            <a:ext cx="879350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4" name="Google Shape;1774;p104"/>
          <p:cNvSpPr txBox="1"/>
          <p:nvPr/>
        </p:nvSpPr>
        <p:spPr>
          <a:xfrm>
            <a:off x="8405318" y="5877898"/>
            <a:ext cx="78125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$s3,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5" name="Google Shape;1775;p104"/>
          <p:cNvSpPr txBox="1"/>
          <p:nvPr/>
        </p:nvSpPr>
        <p:spPr>
          <a:xfrm>
            <a:off x="9077718" y="5873542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$s3,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6" name="Google Shape;1776;p104"/>
          <p:cNvSpPr txBox="1"/>
          <p:nvPr/>
        </p:nvSpPr>
        <p:spPr>
          <a:xfrm>
            <a:off x="9726508" y="5873542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7" name="Google Shape;1777;p104"/>
          <p:cNvSpPr txBox="1"/>
          <p:nvPr/>
        </p:nvSpPr>
        <p:spPr>
          <a:xfrm>
            <a:off x="7637584" y="6249241"/>
            <a:ext cx="591723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8" name="Google Shape;1778;p104"/>
          <p:cNvSpPr txBox="1"/>
          <p:nvPr/>
        </p:nvSpPr>
        <p:spPr>
          <a:xfrm>
            <a:off x="8390291" y="6249241"/>
            <a:ext cx="101706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9" name="Google Shape;1779;p104"/>
          <p:cNvSpPr txBox="1"/>
          <p:nvPr/>
        </p:nvSpPr>
        <p:spPr>
          <a:xfrm>
            <a:off x="6483773" y="6493083"/>
            <a:ext cx="1153811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Exit: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0" name="Google Shape;1780;p104"/>
          <p:cNvSpPr txBox="1"/>
          <p:nvPr/>
        </p:nvSpPr>
        <p:spPr>
          <a:xfrm>
            <a:off x="7365730" y="1036605"/>
            <a:ext cx="73875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Google Shape;1781;p104"/>
          <p:cNvSpPr txBox="1"/>
          <p:nvPr/>
        </p:nvSpPr>
        <p:spPr>
          <a:xfrm>
            <a:off x="8063585" y="1036605"/>
            <a:ext cx="798548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$s3,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2" name="Google Shape;1782;p104"/>
          <p:cNvSpPr txBox="1"/>
          <p:nvPr/>
        </p:nvSpPr>
        <p:spPr>
          <a:xfrm>
            <a:off x="8753277" y="1032249"/>
            <a:ext cx="1230810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$zero,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3" name="Google Shape;1783;p104"/>
          <p:cNvSpPr txBox="1"/>
          <p:nvPr/>
        </p:nvSpPr>
        <p:spPr>
          <a:xfrm>
            <a:off x="9659151" y="1015684"/>
            <a:ext cx="1082192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$zero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4" name="Google Shape;1784;p104"/>
          <p:cNvSpPr txBox="1"/>
          <p:nvPr/>
        </p:nvSpPr>
        <p:spPr>
          <a:xfrm>
            <a:off x="7477186" y="1530201"/>
            <a:ext cx="73875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slti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5" name="Google Shape;1785;p104"/>
          <p:cNvSpPr txBox="1"/>
          <p:nvPr/>
        </p:nvSpPr>
        <p:spPr>
          <a:xfrm>
            <a:off x="8175041" y="1530201"/>
            <a:ext cx="798548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6" name="Google Shape;1786;p104"/>
          <p:cNvSpPr txBox="1"/>
          <p:nvPr/>
        </p:nvSpPr>
        <p:spPr>
          <a:xfrm>
            <a:off x="8864733" y="1525845"/>
            <a:ext cx="1230810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$s3,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7" name="Google Shape;1787;p104"/>
          <p:cNvSpPr txBox="1"/>
          <p:nvPr/>
        </p:nvSpPr>
        <p:spPr>
          <a:xfrm>
            <a:off x="9770607" y="1509280"/>
            <a:ext cx="1082192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Google Shape;1788;p104"/>
          <p:cNvSpPr txBox="1"/>
          <p:nvPr/>
        </p:nvSpPr>
        <p:spPr>
          <a:xfrm>
            <a:off x="7534050" y="1832729"/>
            <a:ext cx="73875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p104"/>
          <p:cNvSpPr txBox="1"/>
          <p:nvPr/>
        </p:nvSpPr>
        <p:spPr>
          <a:xfrm>
            <a:off x="8231905" y="1832729"/>
            <a:ext cx="798548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0" name="Google Shape;1790;p104"/>
          <p:cNvSpPr txBox="1"/>
          <p:nvPr/>
        </p:nvSpPr>
        <p:spPr>
          <a:xfrm>
            <a:off x="8921597" y="1828373"/>
            <a:ext cx="1230810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$zero,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1" name="Google Shape;1791;p104"/>
          <p:cNvSpPr txBox="1"/>
          <p:nvPr/>
        </p:nvSpPr>
        <p:spPr>
          <a:xfrm>
            <a:off x="9827471" y="1811808"/>
            <a:ext cx="1082192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2" name="Google Shape;1792;p104"/>
          <p:cNvSpPr txBox="1"/>
          <p:nvPr/>
        </p:nvSpPr>
        <p:spPr>
          <a:xfrm>
            <a:off x="7400862" y="2212589"/>
            <a:ext cx="842378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3" name="Google Shape;1793;p104"/>
          <p:cNvSpPr txBox="1"/>
          <p:nvPr/>
        </p:nvSpPr>
        <p:spPr>
          <a:xfrm>
            <a:off x="8202337" y="2212589"/>
            <a:ext cx="798548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4" name="Google Shape;1794;p104"/>
          <p:cNvSpPr txBox="1"/>
          <p:nvPr/>
        </p:nvSpPr>
        <p:spPr>
          <a:xfrm>
            <a:off x="8892029" y="2208233"/>
            <a:ext cx="1230810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$s3,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5" name="Google Shape;1795;p104"/>
          <p:cNvSpPr txBox="1"/>
          <p:nvPr/>
        </p:nvSpPr>
        <p:spPr>
          <a:xfrm>
            <a:off x="9797903" y="2191668"/>
            <a:ext cx="1082192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Google Shape;1796;p104"/>
          <p:cNvSpPr txBox="1"/>
          <p:nvPr/>
        </p:nvSpPr>
        <p:spPr>
          <a:xfrm>
            <a:off x="7522676" y="3622861"/>
            <a:ext cx="73875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7" name="Google Shape;1797;p104"/>
          <p:cNvSpPr txBox="1"/>
          <p:nvPr/>
        </p:nvSpPr>
        <p:spPr>
          <a:xfrm>
            <a:off x="8220531" y="3622861"/>
            <a:ext cx="798548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8" name="Google Shape;1798;p104"/>
          <p:cNvSpPr txBox="1"/>
          <p:nvPr/>
        </p:nvSpPr>
        <p:spPr>
          <a:xfrm>
            <a:off x="8910223" y="3618505"/>
            <a:ext cx="1230810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$zero,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Google Shape;1799;p104"/>
          <p:cNvSpPr txBox="1"/>
          <p:nvPr/>
        </p:nvSpPr>
        <p:spPr>
          <a:xfrm>
            <a:off x="9816097" y="3601940"/>
            <a:ext cx="1082192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Google Shape;1800;p104"/>
          <p:cNvSpPr txBox="1"/>
          <p:nvPr/>
        </p:nvSpPr>
        <p:spPr>
          <a:xfrm>
            <a:off x="7365730" y="3993627"/>
            <a:ext cx="925271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1" name="Google Shape;1801;p104"/>
          <p:cNvSpPr txBox="1"/>
          <p:nvPr/>
        </p:nvSpPr>
        <p:spPr>
          <a:xfrm>
            <a:off x="8250099" y="3993627"/>
            <a:ext cx="798548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2" name="Google Shape;1802;p104"/>
          <p:cNvSpPr txBox="1"/>
          <p:nvPr/>
        </p:nvSpPr>
        <p:spPr>
          <a:xfrm>
            <a:off x="8939791" y="3989271"/>
            <a:ext cx="1230810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3" name="Google Shape;1803;p104"/>
          <p:cNvSpPr txBox="1"/>
          <p:nvPr/>
        </p:nvSpPr>
        <p:spPr>
          <a:xfrm>
            <a:off x="9845665" y="3972706"/>
            <a:ext cx="1082192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4" name="Google Shape;1804;p104"/>
          <p:cNvSpPr txBox="1"/>
          <p:nvPr/>
        </p:nvSpPr>
        <p:spPr>
          <a:xfrm>
            <a:off x="7524556" y="4337972"/>
            <a:ext cx="879350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5" name="Google Shape;1805;p104"/>
          <p:cNvSpPr txBox="1"/>
          <p:nvPr/>
        </p:nvSpPr>
        <p:spPr>
          <a:xfrm>
            <a:off x="8380295" y="4337972"/>
            <a:ext cx="78125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$s3,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Google Shape;1806;p104"/>
          <p:cNvSpPr txBox="1"/>
          <p:nvPr/>
        </p:nvSpPr>
        <p:spPr>
          <a:xfrm>
            <a:off x="9052695" y="4333616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$s3,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7" name="Google Shape;1807;p104"/>
          <p:cNvSpPr txBox="1"/>
          <p:nvPr/>
        </p:nvSpPr>
        <p:spPr>
          <a:xfrm>
            <a:off x="9701485" y="4333616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8" name="Google Shape;1808;p104"/>
          <p:cNvSpPr txBox="1"/>
          <p:nvPr/>
        </p:nvSpPr>
        <p:spPr>
          <a:xfrm>
            <a:off x="7735392" y="4763905"/>
            <a:ext cx="591723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9" name="Google Shape;1809;p104"/>
          <p:cNvSpPr txBox="1"/>
          <p:nvPr/>
        </p:nvSpPr>
        <p:spPr>
          <a:xfrm>
            <a:off x="8488099" y="4763905"/>
            <a:ext cx="101706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0" name="Google Shape;1810;p104"/>
          <p:cNvSpPr txBox="1"/>
          <p:nvPr/>
        </p:nvSpPr>
        <p:spPr>
          <a:xfrm>
            <a:off x="6483773" y="5114128"/>
            <a:ext cx="13018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105"/>
          <p:cNvSpPr txBox="1"/>
          <p:nvPr>
            <p:ph type="title"/>
          </p:nvPr>
        </p:nvSpPr>
        <p:spPr>
          <a:xfrm>
            <a:off x="838200" y="365125"/>
            <a:ext cx="10515600" cy="871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Code Practice</a:t>
            </a:r>
            <a:endParaRPr/>
          </a:p>
        </p:txBody>
      </p:sp>
      <p:sp>
        <p:nvSpPr>
          <p:cNvPr id="1816" name="Google Shape;1816;p105"/>
          <p:cNvSpPr txBox="1"/>
          <p:nvPr>
            <p:ph idx="1" type="body"/>
          </p:nvPr>
        </p:nvSpPr>
        <p:spPr>
          <a:xfrm>
            <a:off x="838199" y="1508412"/>
            <a:ext cx="9516414" cy="800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A[B[i]] = 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Where base address for A and B are $s1 and $s2 respectively and x and i are in $s3 and $s4</a:t>
            </a:r>
            <a:endParaRPr/>
          </a:p>
        </p:txBody>
      </p:sp>
      <p:sp>
        <p:nvSpPr>
          <p:cNvPr id="1817" name="Google Shape;1817;p105"/>
          <p:cNvSpPr txBox="1"/>
          <p:nvPr/>
        </p:nvSpPr>
        <p:spPr>
          <a:xfrm>
            <a:off x="1198808" y="2841643"/>
            <a:ext cx="55952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sll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8" name="Google Shape;1818;p105"/>
          <p:cNvSpPr txBox="1"/>
          <p:nvPr/>
        </p:nvSpPr>
        <p:spPr>
          <a:xfrm>
            <a:off x="1758335" y="2841643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9" name="Google Shape;1819;p105"/>
          <p:cNvSpPr txBox="1"/>
          <p:nvPr/>
        </p:nvSpPr>
        <p:spPr>
          <a:xfrm>
            <a:off x="2407125" y="2837287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$s4,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0" name="Google Shape;1820;p105"/>
          <p:cNvSpPr txBox="1"/>
          <p:nvPr/>
        </p:nvSpPr>
        <p:spPr>
          <a:xfrm>
            <a:off x="3055915" y="2837287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Google Shape;1821;p105"/>
          <p:cNvSpPr txBox="1"/>
          <p:nvPr/>
        </p:nvSpPr>
        <p:spPr>
          <a:xfrm>
            <a:off x="1068946" y="3316018"/>
            <a:ext cx="73875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2" name="Google Shape;1822;p105"/>
          <p:cNvSpPr txBox="1"/>
          <p:nvPr/>
        </p:nvSpPr>
        <p:spPr>
          <a:xfrm>
            <a:off x="1807703" y="3316018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3" name="Google Shape;1823;p105"/>
          <p:cNvSpPr txBox="1"/>
          <p:nvPr/>
        </p:nvSpPr>
        <p:spPr>
          <a:xfrm>
            <a:off x="2456493" y="3311662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$s2,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4" name="Google Shape;1824;p105"/>
          <p:cNvSpPr txBox="1"/>
          <p:nvPr/>
        </p:nvSpPr>
        <p:spPr>
          <a:xfrm>
            <a:off x="3105283" y="3311662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5" name="Google Shape;1825;p105"/>
          <p:cNvSpPr txBox="1"/>
          <p:nvPr/>
        </p:nvSpPr>
        <p:spPr>
          <a:xfrm>
            <a:off x="1066799" y="3854788"/>
            <a:ext cx="73875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6" name="Google Shape;1826;p105"/>
          <p:cNvSpPr txBox="1"/>
          <p:nvPr/>
        </p:nvSpPr>
        <p:spPr>
          <a:xfrm>
            <a:off x="1805556" y="3854788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$t2,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7" name="Google Shape;1827;p105"/>
          <p:cNvSpPr txBox="1"/>
          <p:nvPr/>
        </p:nvSpPr>
        <p:spPr>
          <a:xfrm>
            <a:off x="2454346" y="3850432"/>
            <a:ext cx="1134700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0($t1)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8" name="Google Shape;1828;p105"/>
          <p:cNvSpPr txBox="1"/>
          <p:nvPr/>
        </p:nvSpPr>
        <p:spPr>
          <a:xfrm>
            <a:off x="1160138" y="4345173"/>
            <a:ext cx="55952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sll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9" name="Google Shape;1829;p105"/>
          <p:cNvSpPr txBox="1"/>
          <p:nvPr/>
        </p:nvSpPr>
        <p:spPr>
          <a:xfrm>
            <a:off x="1719665" y="4345173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$t0,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0" name="Google Shape;1830;p105"/>
          <p:cNvSpPr txBox="1"/>
          <p:nvPr/>
        </p:nvSpPr>
        <p:spPr>
          <a:xfrm>
            <a:off x="2368455" y="4340817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$t2,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1" name="Google Shape;1831;p105"/>
          <p:cNvSpPr txBox="1"/>
          <p:nvPr/>
        </p:nvSpPr>
        <p:spPr>
          <a:xfrm>
            <a:off x="3017245" y="4340817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2" name="Google Shape;1832;p105"/>
          <p:cNvSpPr txBox="1"/>
          <p:nvPr/>
        </p:nvSpPr>
        <p:spPr>
          <a:xfrm>
            <a:off x="1030276" y="4819548"/>
            <a:ext cx="73875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3" name="Google Shape;1833;p105"/>
          <p:cNvSpPr txBox="1"/>
          <p:nvPr/>
        </p:nvSpPr>
        <p:spPr>
          <a:xfrm>
            <a:off x="1769033" y="4819548"/>
            <a:ext cx="757645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4" name="Google Shape;1834;p105"/>
          <p:cNvSpPr txBox="1"/>
          <p:nvPr/>
        </p:nvSpPr>
        <p:spPr>
          <a:xfrm>
            <a:off x="2417823" y="4815192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$s1,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5" name="Google Shape;1835;p105"/>
          <p:cNvSpPr txBox="1"/>
          <p:nvPr/>
        </p:nvSpPr>
        <p:spPr>
          <a:xfrm>
            <a:off x="3066613" y="4815192"/>
            <a:ext cx="788124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$t2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6" name="Google Shape;1836;p105"/>
          <p:cNvSpPr txBox="1"/>
          <p:nvPr/>
        </p:nvSpPr>
        <p:spPr>
          <a:xfrm>
            <a:off x="1028129" y="5358318"/>
            <a:ext cx="73875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7" name="Google Shape;1837;p105"/>
          <p:cNvSpPr txBox="1"/>
          <p:nvPr/>
        </p:nvSpPr>
        <p:spPr>
          <a:xfrm>
            <a:off x="1719664" y="5358318"/>
            <a:ext cx="804867" cy="46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$s3,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8" name="Google Shape;1838;p105"/>
          <p:cNvSpPr txBox="1"/>
          <p:nvPr/>
        </p:nvSpPr>
        <p:spPr>
          <a:xfrm>
            <a:off x="2415676" y="5353962"/>
            <a:ext cx="1134700" cy="46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0($t1)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106"/>
          <p:cNvSpPr txBox="1"/>
          <p:nvPr>
            <p:ph type="title"/>
          </p:nvPr>
        </p:nvSpPr>
        <p:spPr>
          <a:xfrm>
            <a:off x="838200" y="365125"/>
            <a:ext cx="10515600" cy="871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2^n bit Architecture</a:t>
            </a:r>
            <a:endParaRPr/>
          </a:p>
        </p:txBody>
      </p:sp>
      <p:sp>
        <p:nvSpPr>
          <p:cNvPr id="1844" name="Google Shape;1844;p106"/>
          <p:cNvSpPr txBox="1"/>
          <p:nvPr>
            <p:ph idx="1" type="body"/>
          </p:nvPr>
        </p:nvSpPr>
        <p:spPr>
          <a:xfrm>
            <a:off x="838198" y="1508412"/>
            <a:ext cx="10352965" cy="39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32 bit Architecture – Each register is of 32 bit. Data memory and instruction memory with 8 bit slots. So memory increment by 4 (32/8)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64 bit architecture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128 bit Architecture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256 bit Architecture </a:t>
            </a:r>
            <a:endParaRPr/>
          </a:p>
        </p:txBody>
      </p:sp>
      <p:sp>
        <p:nvSpPr>
          <p:cNvPr id="1845" name="Google Shape;1845;p106"/>
          <p:cNvSpPr/>
          <p:nvPr/>
        </p:nvSpPr>
        <p:spPr>
          <a:xfrm rot="10800000">
            <a:off x="7500461" y="2515511"/>
            <a:ext cx="2611575" cy="3608299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6" name="Google Shape;1846;p106"/>
          <p:cNvCxnSpPr/>
          <p:nvPr/>
        </p:nvCxnSpPr>
        <p:spPr>
          <a:xfrm>
            <a:off x="7500462" y="2834310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7" name="Google Shape;1847;p106"/>
          <p:cNvCxnSpPr/>
          <p:nvPr/>
        </p:nvCxnSpPr>
        <p:spPr>
          <a:xfrm>
            <a:off x="7472556" y="3167016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8" name="Google Shape;1848;p106"/>
          <p:cNvCxnSpPr/>
          <p:nvPr/>
        </p:nvCxnSpPr>
        <p:spPr>
          <a:xfrm>
            <a:off x="7498315" y="3514742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9" name="Google Shape;1849;p106"/>
          <p:cNvCxnSpPr/>
          <p:nvPr/>
        </p:nvCxnSpPr>
        <p:spPr>
          <a:xfrm>
            <a:off x="7498315" y="3901108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0" name="Google Shape;1850;p106"/>
          <p:cNvCxnSpPr/>
          <p:nvPr/>
        </p:nvCxnSpPr>
        <p:spPr>
          <a:xfrm>
            <a:off x="7485436" y="4300354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1" name="Google Shape;1851;p106"/>
          <p:cNvCxnSpPr/>
          <p:nvPr/>
        </p:nvCxnSpPr>
        <p:spPr>
          <a:xfrm>
            <a:off x="7498315" y="4673845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2" name="Google Shape;1852;p106"/>
          <p:cNvCxnSpPr/>
          <p:nvPr/>
        </p:nvCxnSpPr>
        <p:spPr>
          <a:xfrm>
            <a:off x="7496168" y="4993673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3" name="Google Shape;1853;p106"/>
          <p:cNvSpPr txBox="1"/>
          <p:nvPr/>
        </p:nvSpPr>
        <p:spPr>
          <a:xfrm>
            <a:off x="7091942" y="2371165"/>
            <a:ext cx="63106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4" name="Google Shape;1854;p106"/>
          <p:cNvCxnSpPr/>
          <p:nvPr/>
        </p:nvCxnSpPr>
        <p:spPr>
          <a:xfrm>
            <a:off x="7506899" y="5365018"/>
            <a:ext cx="26115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5" name="Google Shape;1855;p106"/>
          <p:cNvSpPr txBox="1"/>
          <p:nvPr/>
        </p:nvSpPr>
        <p:spPr>
          <a:xfrm>
            <a:off x="8195819" y="2465866"/>
            <a:ext cx="1169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106"/>
          <p:cNvSpPr txBox="1"/>
          <p:nvPr/>
        </p:nvSpPr>
        <p:spPr>
          <a:xfrm>
            <a:off x="8207454" y="2784853"/>
            <a:ext cx="1457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106"/>
          <p:cNvSpPr txBox="1"/>
          <p:nvPr/>
        </p:nvSpPr>
        <p:spPr>
          <a:xfrm>
            <a:off x="8206916" y="3130439"/>
            <a:ext cx="1457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106"/>
          <p:cNvSpPr txBox="1"/>
          <p:nvPr/>
        </p:nvSpPr>
        <p:spPr>
          <a:xfrm>
            <a:off x="8618651" y="3423527"/>
            <a:ext cx="85995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fcf6afe01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Address for 32 bit Architecture</a:t>
            </a:r>
            <a:endParaRPr/>
          </a:p>
        </p:txBody>
      </p:sp>
      <p:sp>
        <p:nvSpPr>
          <p:cNvPr id="1865" name="Google Shape;1865;gfcf6afe01e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Memory Address for a data in Array = Base Address + Index x 4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Branch Address = PC+ 4 + Offset x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Jump Address = PC (MSB 4 bits)+ Offset x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80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Procedure Calling</a:t>
            </a:r>
            <a:endParaRPr/>
          </a:p>
        </p:txBody>
      </p:sp>
      <p:sp>
        <p:nvSpPr>
          <p:cNvPr id="1876" name="Google Shape;1876;p8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Steps required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lang="en-US" sz="2800"/>
              <a:t>Place parameters in registers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lang="en-US" sz="2800"/>
              <a:t>Transfer control to procedure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lang="en-US" sz="2800"/>
              <a:t>Acquire storage for procedure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lang="en-US" sz="2800"/>
              <a:t>Perform procedure’s operations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lang="en-US" sz="2800"/>
              <a:t>Place result in register for caller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lang="en-US" sz="2800"/>
              <a:t>Return to place of call</a:t>
            </a:r>
            <a:endParaRPr/>
          </a:p>
        </p:txBody>
      </p:sp>
      <p:sp>
        <p:nvSpPr>
          <p:cNvPr id="1877" name="Google Shape;1877;p80"/>
          <p:cNvSpPr txBox="1"/>
          <p:nvPr/>
        </p:nvSpPr>
        <p:spPr>
          <a:xfrm rot="5400000">
            <a:off x="7789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§2.8 Supporting Procedures in Computer 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Register Usage</a:t>
            </a:r>
            <a:endParaRPr/>
          </a:p>
        </p:txBody>
      </p:sp>
      <p:sp>
        <p:nvSpPr>
          <p:cNvPr id="1887" name="Google Shape;1887;p81"/>
          <p:cNvSpPr txBox="1"/>
          <p:nvPr>
            <p:ph idx="1" type="body"/>
          </p:nvPr>
        </p:nvSpPr>
        <p:spPr>
          <a:xfrm>
            <a:off x="838200" y="157996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$a0 – $a3: arguments (reg’s 4 – 7)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$v0, $v1: result values (reg’s 2 and 3)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$t0 – $t9: temporaries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 overwritten by callee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$s0 – $s7: saved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Must be saved/restored by callee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$gp: global pointer for static data (reg 28)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$sp: stack pointer (reg 29)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$fp: frame pointer (reg 30)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$ra: return address (reg 31)</a:t>
            </a:r>
            <a:endParaRPr/>
          </a:p>
        </p:txBody>
      </p:sp>
      <p:sp>
        <p:nvSpPr>
          <p:cNvPr id="1888" name="Google Shape;1888;p81"/>
          <p:cNvSpPr txBox="1"/>
          <p:nvPr/>
        </p:nvSpPr>
        <p:spPr>
          <a:xfrm>
            <a:off x="6591869" y="1579965"/>
            <a:ext cx="3493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#Function Parameters Registers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9" name="Google Shape;1889;p81"/>
          <p:cNvSpPr txBox="1"/>
          <p:nvPr/>
        </p:nvSpPr>
        <p:spPr>
          <a:xfrm>
            <a:off x="6591869" y="2169093"/>
            <a:ext cx="3493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#Function Result Registers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0" name="Google Shape;1890;p81"/>
          <p:cNvSpPr txBox="1"/>
          <p:nvPr/>
        </p:nvSpPr>
        <p:spPr>
          <a:xfrm>
            <a:off x="5584204" y="6033693"/>
            <a:ext cx="3493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#Return address of main function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82"/>
          <p:cNvSpPr/>
          <p:nvPr/>
        </p:nvSpPr>
        <p:spPr>
          <a:xfrm>
            <a:off x="4560365" y="4254710"/>
            <a:ext cx="2570162" cy="411162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p82"/>
          <p:cNvSpPr txBox="1"/>
          <p:nvPr/>
        </p:nvSpPr>
        <p:spPr>
          <a:xfrm>
            <a:off x="4560366" y="4259472"/>
            <a:ext cx="5203825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0000 0000 0111 1101 0000 0000 0000 0000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p82"/>
          <p:cNvSpPr/>
          <p:nvPr/>
        </p:nvSpPr>
        <p:spPr>
          <a:xfrm>
            <a:off x="7130527" y="4916057"/>
            <a:ext cx="2633663" cy="411162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82"/>
          <p:cNvSpPr txBox="1"/>
          <p:nvPr>
            <p:ph type="title"/>
          </p:nvPr>
        </p:nvSpPr>
        <p:spPr>
          <a:xfrm>
            <a:off x="428768" y="236142"/>
            <a:ext cx="10515600" cy="8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32-bit Constants</a:t>
            </a:r>
            <a:endParaRPr/>
          </a:p>
        </p:txBody>
      </p:sp>
      <p:sp>
        <p:nvSpPr>
          <p:cNvPr id="1903" name="Google Shape;1903;p82"/>
          <p:cNvSpPr txBox="1"/>
          <p:nvPr>
            <p:ph idx="1" type="body"/>
          </p:nvPr>
        </p:nvSpPr>
        <p:spPr>
          <a:xfrm>
            <a:off x="838200" y="1206503"/>
            <a:ext cx="8270875" cy="345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Most constants are small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16-bit immediate is sufficient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the occasional 32-bit constant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lui rt, constant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Copies 16-bit constant to left 16 bits of rt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Clears right 16 bits of rt to 0</a:t>
            </a:r>
            <a:endParaRPr/>
          </a:p>
        </p:txBody>
      </p:sp>
      <p:sp>
        <p:nvSpPr>
          <p:cNvPr id="1904" name="Google Shape;1904;p82"/>
          <p:cNvSpPr txBox="1"/>
          <p:nvPr/>
        </p:nvSpPr>
        <p:spPr>
          <a:xfrm>
            <a:off x="1304403" y="4265823"/>
            <a:ext cx="205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en-US"/>
              <a:t>lui $s0, </a:t>
            </a:r>
            <a:r>
              <a:rPr lang="en-US"/>
              <a:t>125</a:t>
            </a:r>
            <a:endParaRPr/>
          </a:p>
        </p:txBody>
      </p:sp>
      <p:sp>
        <p:nvSpPr>
          <p:cNvPr id="1905" name="Google Shape;1905;p82"/>
          <p:cNvSpPr txBox="1"/>
          <p:nvPr/>
        </p:nvSpPr>
        <p:spPr>
          <a:xfrm>
            <a:off x="4560366" y="4907172"/>
            <a:ext cx="5203825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0000 0000 0111 1101 0000 1001 0000 0000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p82"/>
          <p:cNvSpPr txBox="1"/>
          <p:nvPr/>
        </p:nvSpPr>
        <p:spPr>
          <a:xfrm>
            <a:off x="1304402" y="4913522"/>
            <a:ext cx="321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en-US"/>
              <a:t>ori $s0, $s0, 2304</a:t>
            </a:r>
            <a:endParaRPr/>
          </a:p>
        </p:txBody>
      </p:sp>
      <p:grpSp>
        <p:nvGrpSpPr>
          <p:cNvPr id="1907" name="Google Shape;1907;p82"/>
          <p:cNvGrpSpPr/>
          <p:nvPr/>
        </p:nvGrpSpPr>
        <p:grpSpPr>
          <a:xfrm>
            <a:off x="4935541" y="350045"/>
            <a:ext cx="6913562" cy="773113"/>
            <a:chOff x="884" y="981"/>
            <a:chExt cx="4355" cy="487"/>
          </a:xfrm>
        </p:grpSpPr>
        <p:sp>
          <p:nvSpPr>
            <p:cNvPr id="1908" name="Google Shape;1908;p82"/>
            <p:cNvSpPr txBox="1"/>
            <p:nvPr/>
          </p:nvSpPr>
          <p:spPr>
            <a:xfrm>
              <a:off x="884" y="981"/>
              <a:ext cx="817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82"/>
            <p:cNvSpPr txBox="1"/>
            <p:nvPr/>
          </p:nvSpPr>
          <p:spPr>
            <a:xfrm>
              <a:off x="1701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82"/>
            <p:cNvSpPr txBox="1"/>
            <p:nvPr/>
          </p:nvSpPr>
          <p:spPr>
            <a:xfrm>
              <a:off x="2381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82"/>
            <p:cNvSpPr txBox="1"/>
            <p:nvPr/>
          </p:nvSpPr>
          <p:spPr>
            <a:xfrm>
              <a:off x="3061" y="981"/>
              <a:ext cx="2178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constant or address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82"/>
            <p:cNvSpPr txBox="1"/>
            <p:nvPr/>
          </p:nvSpPr>
          <p:spPr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82"/>
            <p:cNvSpPr txBox="1"/>
            <p:nvPr/>
          </p:nvSpPr>
          <p:spPr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82"/>
            <p:cNvSpPr txBox="1"/>
            <p:nvPr/>
          </p:nvSpPr>
          <p:spPr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82"/>
            <p:cNvSpPr txBox="1"/>
            <p:nvPr/>
          </p:nvSpPr>
          <p:spPr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6" name="Google Shape;1916;p82"/>
          <p:cNvSpPr txBox="1"/>
          <p:nvPr/>
        </p:nvSpPr>
        <p:spPr>
          <a:xfrm>
            <a:off x="8447358" y="1507827"/>
            <a:ext cx="3856630" cy="760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$s0, $s1,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82"/>
          <p:cNvSpPr txBox="1"/>
          <p:nvPr/>
        </p:nvSpPr>
        <p:spPr>
          <a:xfrm>
            <a:off x="6912750" y="2084675"/>
            <a:ext cx="52038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8194304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8" name="Google Shape;1918;p82"/>
          <p:cNvSpPr txBox="1"/>
          <p:nvPr/>
        </p:nvSpPr>
        <p:spPr>
          <a:xfrm>
            <a:off x="6912750" y="2308525"/>
            <a:ext cx="52038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0000 0000 0111 1101 0000 1001 0000 0000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83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Branch Addressing</a:t>
            </a:r>
            <a:endParaRPr/>
          </a:p>
        </p:txBody>
      </p:sp>
      <p:sp>
        <p:nvSpPr>
          <p:cNvPr id="1929" name="Google Shape;1929;p83"/>
          <p:cNvSpPr txBox="1"/>
          <p:nvPr>
            <p:ph idx="1" type="body"/>
          </p:nvPr>
        </p:nvSpPr>
        <p:spPr>
          <a:xfrm>
            <a:off x="2208213" y="1566863"/>
            <a:ext cx="8270875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Branch instructions specify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Opcode, two registers, target address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branch targets are near branch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Forward or backward</a:t>
            </a:r>
            <a:endParaRPr/>
          </a:p>
        </p:txBody>
      </p:sp>
      <p:grpSp>
        <p:nvGrpSpPr>
          <p:cNvPr id="1930" name="Google Shape;1930;p83"/>
          <p:cNvGrpSpPr/>
          <p:nvPr/>
        </p:nvGrpSpPr>
        <p:grpSpPr>
          <a:xfrm>
            <a:off x="2927351" y="3740151"/>
            <a:ext cx="6913563" cy="773113"/>
            <a:chOff x="884" y="981"/>
            <a:chExt cx="4355" cy="487"/>
          </a:xfrm>
        </p:grpSpPr>
        <p:sp>
          <p:nvSpPr>
            <p:cNvPr id="1931" name="Google Shape;1931;p83"/>
            <p:cNvSpPr txBox="1"/>
            <p:nvPr/>
          </p:nvSpPr>
          <p:spPr>
            <a:xfrm>
              <a:off x="884" y="981"/>
              <a:ext cx="817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83"/>
            <p:cNvSpPr txBox="1"/>
            <p:nvPr/>
          </p:nvSpPr>
          <p:spPr>
            <a:xfrm>
              <a:off x="1701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83"/>
            <p:cNvSpPr txBox="1"/>
            <p:nvPr/>
          </p:nvSpPr>
          <p:spPr>
            <a:xfrm>
              <a:off x="2381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83"/>
            <p:cNvSpPr txBox="1"/>
            <p:nvPr/>
          </p:nvSpPr>
          <p:spPr>
            <a:xfrm>
              <a:off x="3061" y="981"/>
              <a:ext cx="2178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constant or address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83"/>
            <p:cNvSpPr txBox="1"/>
            <p:nvPr/>
          </p:nvSpPr>
          <p:spPr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83"/>
            <p:cNvSpPr txBox="1"/>
            <p:nvPr/>
          </p:nvSpPr>
          <p:spPr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83"/>
            <p:cNvSpPr txBox="1"/>
            <p:nvPr/>
          </p:nvSpPr>
          <p:spPr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83"/>
            <p:cNvSpPr txBox="1"/>
            <p:nvPr/>
          </p:nvSpPr>
          <p:spPr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9" name="Google Shape;1939;p83"/>
          <p:cNvSpPr/>
          <p:nvPr/>
        </p:nvSpPr>
        <p:spPr>
          <a:xfrm>
            <a:off x="2706688" y="4625975"/>
            <a:ext cx="777240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PC-relative addressing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address = (PC+4) + offset ×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already incremented by 4 by this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83"/>
          <p:cNvSpPr txBox="1"/>
          <p:nvPr/>
        </p:nvSpPr>
        <p:spPr>
          <a:xfrm>
            <a:off x="8857397" y="1345169"/>
            <a:ext cx="26749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bne/ beq instructions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1" name="Google Shape;1941;p83"/>
          <p:cNvSpPr txBox="1"/>
          <p:nvPr/>
        </p:nvSpPr>
        <p:spPr>
          <a:xfrm>
            <a:off x="8712958" y="1724095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 $a, $b, 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83"/>
          <p:cNvSpPr txBox="1"/>
          <p:nvPr/>
        </p:nvSpPr>
        <p:spPr>
          <a:xfrm>
            <a:off x="8732813" y="2321910"/>
            <a:ext cx="7610340" cy="595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bne $8, $9, 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84"/>
          <p:cNvSpPr txBox="1"/>
          <p:nvPr/>
        </p:nvSpPr>
        <p:spPr>
          <a:xfrm>
            <a:off x="1076963" y="5600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Specifying Branch Destinations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8" name="Google Shape;1948;p84"/>
          <p:cNvGrpSpPr/>
          <p:nvPr/>
        </p:nvGrpSpPr>
        <p:grpSpPr>
          <a:xfrm>
            <a:off x="1217055" y="1559417"/>
            <a:ext cx="6484511" cy="3527738"/>
            <a:chOff x="1200" y="2304"/>
            <a:chExt cx="3798" cy="1776"/>
          </a:xfrm>
        </p:grpSpPr>
        <p:sp>
          <p:nvSpPr>
            <p:cNvPr id="1949" name="Google Shape;1949;p84"/>
            <p:cNvSpPr/>
            <p:nvPr/>
          </p:nvSpPr>
          <p:spPr>
            <a:xfrm>
              <a:off x="1488" y="3552"/>
              <a:ext cx="1440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84"/>
            <p:cNvSpPr/>
            <p:nvPr/>
          </p:nvSpPr>
          <p:spPr>
            <a:xfrm>
              <a:off x="2095" y="3552"/>
              <a:ext cx="257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1" name="Google Shape;1951;p84"/>
            <p:cNvGrpSpPr/>
            <p:nvPr/>
          </p:nvGrpSpPr>
          <p:grpSpPr>
            <a:xfrm>
              <a:off x="3840" y="3312"/>
              <a:ext cx="288" cy="480"/>
              <a:chOff x="1392" y="2880"/>
              <a:chExt cx="288" cy="480"/>
            </a:xfrm>
          </p:grpSpPr>
          <p:cxnSp>
            <p:nvCxnSpPr>
              <p:cNvPr id="1952" name="Google Shape;1952;p84"/>
              <p:cNvCxnSpPr/>
              <p:nvPr/>
            </p:nvCxnSpPr>
            <p:spPr>
              <a:xfrm>
                <a:off x="1392" y="3072"/>
                <a:ext cx="48" cy="4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3" name="Google Shape;1953;p84"/>
              <p:cNvCxnSpPr/>
              <p:nvPr/>
            </p:nvCxnSpPr>
            <p:spPr>
              <a:xfrm flipH="1">
                <a:off x="1392" y="3120"/>
                <a:ext cx="48" cy="4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4" name="Google Shape;1954;p84"/>
              <p:cNvCxnSpPr/>
              <p:nvPr/>
            </p:nvCxnSpPr>
            <p:spPr>
              <a:xfrm rot="10800000">
                <a:off x="1392" y="2880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5" name="Google Shape;1955;p84"/>
              <p:cNvCxnSpPr/>
              <p:nvPr/>
            </p:nvCxnSpPr>
            <p:spPr>
              <a:xfrm rot="10800000">
                <a:off x="1392" y="3168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6" name="Google Shape;1956;p84"/>
              <p:cNvCxnSpPr/>
              <p:nvPr/>
            </p:nvCxnSpPr>
            <p:spPr>
              <a:xfrm flipH="1" rot="10800000">
                <a:off x="1392" y="3216"/>
                <a:ext cx="288" cy="1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7" name="Google Shape;1957;p84"/>
              <p:cNvCxnSpPr/>
              <p:nvPr/>
            </p:nvCxnSpPr>
            <p:spPr>
              <a:xfrm rot="10800000">
                <a:off x="1680" y="3024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8" name="Google Shape;1958;p84"/>
              <p:cNvCxnSpPr/>
              <p:nvPr/>
            </p:nvCxnSpPr>
            <p:spPr>
              <a:xfrm>
                <a:off x="1392" y="2880"/>
                <a:ext cx="288" cy="1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959" name="Google Shape;1959;p84"/>
            <p:cNvSpPr/>
            <p:nvPr/>
          </p:nvSpPr>
          <p:spPr>
            <a:xfrm>
              <a:off x="3840" y="3456"/>
              <a:ext cx="282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0" name="Google Shape;1960;p84"/>
            <p:cNvCxnSpPr/>
            <p:nvPr/>
          </p:nvCxnSpPr>
          <p:spPr>
            <a:xfrm>
              <a:off x="3216" y="3408"/>
              <a:ext cx="62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61" name="Google Shape;1961;p84"/>
            <p:cNvCxnSpPr/>
            <p:nvPr/>
          </p:nvCxnSpPr>
          <p:spPr>
            <a:xfrm>
              <a:off x="3504" y="3696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62" name="Google Shape;1962;p84"/>
            <p:cNvCxnSpPr/>
            <p:nvPr/>
          </p:nvCxnSpPr>
          <p:spPr>
            <a:xfrm>
              <a:off x="4128" y="3552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63" name="Google Shape;1963;p84"/>
            <p:cNvCxnSpPr/>
            <p:nvPr/>
          </p:nvCxnSpPr>
          <p:spPr>
            <a:xfrm>
              <a:off x="2928" y="3600"/>
              <a:ext cx="28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64" name="Google Shape;1964;p84"/>
            <p:cNvCxnSpPr/>
            <p:nvPr/>
          </p:nvCxnSpPr>
          <p:spPr>
            <a:xfrm flipH="1">
              <a:off x="2160" y="3792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5" name="Google Shape;1965;p84"/>
            <p:cNvCxnSpPr/>
            <p:nvPr/>
          </p:nvCxnSpPr>
          <p:spPr>
            <a:xfrm flipH="1">
              <a:off x="2964" y="3552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6" name="Google Shape;1966;p84"/>
            <p:cNvCxnSpPr/>
            <p:nvPr/>
          </p:nvCxnSpPr>
          <p:spPr>
            <a:xfrm flipH="1">
              <a:off x="4128" y="3504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7" name="Google Shape;1967;p84"/>
            <p:cNvCxnSpPr/>
            <p:nvPr/>
          </p:nvCxnSpPr>
          <p:spPr>
            <a:xfrm flipH="1">
              <a:off x="3648" y="3360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8" name="Google Shape;1968;p84"/>
            <p:cNvCxnSpPr/>
            <p:nvPr/>
          </p:nvCxnSpPr>
          <p:spPr>
            <a:xfrm flipH="1">
              <a:off x="3648" y="3648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9" name="Google Shape;1969;p84"/>
            <p:cNvSpPr/>
            <p:nvPr/>
          </p:nvSpPr>
          <p:spPr>
            <a:xfrm>
              <a:off x="2208" y="3792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84"/>
            <p:cNvSpPr/>
            <p:nvPr/>
          </p:nvSpPr>
          <p:spPr>
            <a:xfrm>
              <a:off x="2964" y="3600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84"/>
            <p:cNvSpPr/>
            <p:nvPr/>
          </p:nvSpPr>
          <p:spPr>
            <a:xfrm>
              <a:off x="4128" y="3552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84"/>
            <p:cNvSpPr/>
            <p:nvPr/>
          </p:nvSpPr>
          <p:spPr>
            <a:xfrm>
              <a:off x="3648" y="3408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84"/>
            <p:cNvSpPr/>
            <p:nvPr/>
          </p:nvSpPr>
          <p:spPr>
            <a:xfrm>
              <a:off x="3648" y="3696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84"/>
            <p:cNvSpPr/>
            <p:nvPr/>
          </p:nvSpPr>
          <p:spPr>
            <a:xfrm>
              <a:off x="2112" y="2688"/>
              <a:ext cx="672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84"/>
            <p:cNvSpPr/>
            <p:nvPr/>
          </p:nvSpPr>
          <p:spPr>
            <a:xfrm>
              <a:off x="2256" y="2688"/>
              <a:ext cx="394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6" name="Google Shape;1976;p84"/>
            <p:cNvCxnSpPr/>
            <p:nvPr/>
          </p:nvCxnSpPr>
          <p:spPr>
            <a:xfrm flipH="1">
              <a:off x="2352" y="2544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7" name="Google Shape;1977;p84"/>
            <p:cNvCxnSpPr/>
            <p:nvPr/>
          </p:nvCxnSpPr>
          <p:spPr>
            <a:xfrm flipH="1">
              <a:off x="2496" y="3360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8" name="Google Shape;1978;p84"/>
            <p:cNvSpPr/>
            <p:nvPr/>
          </p:nvSpPr>
          <p:spPr>
            <a:xfrm>
              <a:off x="2400" y="2496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84"/>
            <p:cNvSpPr/>
            <p:nvPr/>
          </p:nvSpPr>
          <p:spPr>
            <a:xfrm>
              <a:off x="2496" y="3408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0" name="Google Shape;1980;p84"/>
            <p:cNvCxnSpPr/>
            <p:nvPr/>
          </p:nvCxnSpPr>
          <p:spPr>
            <a:xfrm>
              <a:off x="2400" y="249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81" name="Google Shape;1981;p84"/>
            <p:cNvCxnSpPr/>
            <p:nvPr/>
          </p:nvCxnSpPr>
          <p:spPr>
            <a:xfrm>
              <a:off x="2208" y="2688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82" name="Google Shape;1982;p84"/>
            <p:cNvSpPr/>
            <p:nvPr/>
          </p:nvSpPr>
          <p:spPr>
            <a:xfrm>
              <a:off x="2772" y="3072"/>
              <a:ext cx="206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84"/>
            <p:cNvSpPr/>
            <p:nvPr/>
          </p:nvSpPr>
          <p:spPr>
            <a:xfrm>
              <a:off x="2208" y="3072"/>
              <a:ext cx="720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4" name="Google Shape;1984;p84"/>
            <p:cNvCxnSpPr/>
            <p:nvPr/>
          </p:nvCxnSpPr>
          <p:spPr>
            <a:xfrm>
              <a:off x="2112" y="3072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85" name="Google Shape;1985;p84"/>
            <p:cNvSpPr/>
            <p:nvPr/>
          </p:nvSpPr>
          <p:spPr>
            <a:xfrm>
              <a:off x="1488" y="3072"/>
              <a:ext cx="720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6" name="Google Shape;1986;p84"/>
            <p:cNvCxnSpPr/>
            <p:nvPr/>
          </p:nvCxnSpPr>
          <p:spPr>
            <a:xfrm>
              <a:off x="2400" y="2832"/>
              <a:ext cx="0" cy="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87" name="Google Shape;1987;p84"/>
            <p:cNvSpPr/>
            <p:nvPr/>
          </p:nvSpPr>
          <p:spPr>
            <a:xfrm>
              <a:off x="2160" y="3120"/>
              <a:ext cx="48" cy="4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8" name="Google Shape;1988;p84"/>
            <p:cNvCxnSpPr>
              <a:stCxn id="1987" idx="3"/>
              <a:endCxn id="1985" idx="0"/>
            </p:cNvCxnSpPr>
            <p:nvPr/>
          </p:nvCxnSpPr>
          <p:spPr>
            <a:xfrm>
              <a:off x="2017" y="3011"/>
              <a:ext cx="0" cy="300"/>
            </a:xfrm>
            <a:prstGeom prst="curvedConnector5">
              <a:avLst>
                <a:gd fmla="val 1843394" name="adj1"/>
                <a:gd fmla="val 526245" name="adj2"/>
                <a:gd fmla="val 1843367" name="adj3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89" name="Google Shape;1989;p84"/>
            <p:cNvSpPr/>
            <p:nvPr/>
          </p:nvSpPr>
          <p:spPr>
            <a:xfrm>
              <a:off x="1200" y="2832"/>
              <a:ext cx="741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sign-extend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0" name="Google Shape;1990;p84"/>
            <p:cNvCxnSpPr/>
            <p:nvPr/>
          </p:nvCxnSpPr>
          <p:spPr>
            <a:xfrm>
              <a:off x="2160" y="321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1" name="Google Shape;1991;p84"/>
            <p:cNvCxnSpPr/>
            <p:nvPr/>
          </p:nvCxnSpPr>
          <p:spPr>
            <a:xfrm>
              <a:off x="2160" y="3408"/>
              <a:ext cx="105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92" name="Google Shape;1992;p84"/>
            <p:cNvCxnSpPr/>
            <p:nvPr/>
          </p:nvCxnSpPr>
          <p:spPr>
            <a:xfrm rot="10800000">
              <a:off x="2208" y="3696"/>
              <a:ext cx="0" cy="38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93" name="Google Shape;1993;p84"/>
            <p:cNvCxnSpPr/>
            <p:nvPr/>
          </p:nvCxnSpPr>
          <p:spPr>
            <a:xfrm>
              <a:off x="2208" y="4080"/>
              <a:ext cx="225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4" name="Google Shape;1994;p84"/>
            <p:cNvCxnSpPr/>
            <p:nvPr/>
          </p:nvCxnSpPr>
          <p:spPr>
            <a:xfrm rot="10800000">
              <a:off x="4464" y="3552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95" name="Google Shape;1995;p84"/>
            <p:cNvSpPr/>
            <p:nvPr/>
          </p:nvSpPr>
          <p:spPr>
            <a:xfrm>
              <a:off x="1200" y="2304"/>
              <a:ext cx="2929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from the low order 16 bits of the branch instruction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6" name="Google Shape;1996;p84"/>
            <p:cNvCxnSpPr/>
            <p:nvPr/>
          </p:nvCxnSpPr>
          <p:spPr>
            <a:xfrm>
              <a:off x="2784" y="3072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97" name="Google Shape;1997;p84"/>
            <p:cNvSpPr/>
            <p:nvPr/>
          </p:nvSpPr>
          <p:spPr>
            <a:xfrm>
              <a:off x="4320" y="3264"/>
              <a:ext cx="678" cy="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branch dst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8" name="Google Shape;1998;p84"/>
            <p:cNvGrpSpPr/>
            <p:nvPr/>
          </p:nvGrpSpPr>
          <p:grpSpPr>
            <a:xfrm>
              <a:off x="4320" y="3696"/>
              <a:ext cx="240" cy="254"/>
              <a:chOff x="4896" y="3696"/>
              <a:chExt cx="240" cy="254"/>
            </a:xfrm>
          </p:grpSpPr>
          <p:sp>
            <p:nvSpPr>
              <p:cNvPr id="1999" name="Google Shape;1999;p84"/>
              <p:cNvSpPr/>
              <p:nvPr/>
            </p:nvSpPr>
            <p:spPr>
              <a:xfrm>
                <a:off x="4896" y="3696"/>
                <a:ext cx="240" cy="240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0" name="Google Shape;2000;p84"/>
              <p:cNvSpPr txBox="1"/>
              <p:nvPr/>
            </p:nvSpPr>
            <p:spPr>
              <a:xfrm>
                <a:off x="4896" y="3719"/>
                <a:ext cx="18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01" name="Google Shape;2001;p84"/>
            <p:cNvCxnSpPr/>
            <p:nvPr/>
          </p:nvCxnSpPr>
          <p:spPr>
            <a:xfrm rot="10800000">
              <a:off x="4464" y="3936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02" name="Google Shape;2002;p84"/>
            <p:cNvGrpSpPr/>
            <p:nvPr/>
          </p:nvGrpSpPr>
          <p:grpSpPr>
            <a:xfrm>
              <a:off x="3216" y="3456"/>
              <a:ext cx="288" cy="480"/>
              <a:chOff x="1392" y="2880"/>
              <a:chExt cx="288" cy="480"/>
            </a:xfrm>
          </p:grpSpPr>
          <p:cxnSp>
            <p:nvCxnSpPr>
              <p:cNvPr id="2003" name="Google Shape;2003;p84"/>
              <p:cNvCxnSpPr/>
              <p:nvPr/>
            </p:nvCxnSpPr>
            <p:spPr>
              <a:xfrm>
                <a:off x="1392" y="3072"/>
                <a:ext cx="48" cy="4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4" name="Google Shape;2004;p84"/>
              <p:cNvCxnSpPr/>
              <p:nvPr/>
            </p:nvCxnSpPr>
            <p:spPr>
              <a:xfrm flipH="1">
                <a:off x="1392" y="3120"/>
                <a:ext cx="48" cy="4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5" name="Google Shape;2005;p84"/>
              <p:cNvCxnSpPr/>
              <p:nvPr/>
            </p:nvCxnSpPr>
            <p:spPr>
              <a:xfrm rot="10800000">
                <a:off x="1392" y="2880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6" name="Google Shape;2006;p84"/>
              <p:cNvCxnSpPr/>
              <p:nvPr/>
            </p:nvCxnSpPr>
            <p:spPr>
              <a:xfrm rot="10800000">
                <a:off x="1392" y="3168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7" name="Google Shape;2007;p84"/>
              <p:cNvCxnSpPr/>
              <p:nvPr/>
            </p:nvCxnSpPr>
            <p:spPr>
              <a:xfrm flipH="1" rot="10800000">
                <a:off x="1392" y="3216"/>
                <a:ext cx="288" cy="1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8" name="Google Shape;2008;p84"/>
              <p:cNvCxnSpPr/>
              <p:nvPr/>
            </p:nvCxnSpPr>
            <p:spPr>
              <a:xfrm rot="10800000">
                <a:off x="1680" y="3024"/>
                <a:ext cx="0" cy="19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9" name="Google Shape;2009;p84"/>
              <p:cNvCxnSpPr/>
              <p:nvPr/>
            </p:nvCxnSpPr>
            <p:spPr>
              <a:xfrm>
                <a:off x="1392" y="2880"/>
                <a:ext cx="288" cy="1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10" name="Google Shape;2010;p84"/>
            <p:cNvSpPr/>
            <p:nvPr/>
          </p:nvSpPr>
          <p:spPr>
            <a:xfrm>
              <a:off x="3216" y="3600"/>
              <a:ext cx="282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1" name="Google Shape;2011;p84"/>
            <p:cNvCxnSpPr/>
            <p:nvPr/>
          </p:nvCxnSpPr>
          <p:spPr>
            <a:xfrm>
              <a:off x="2928" y="3840"/>
              <a:ext cx="28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12" name="Google Shape;2012;p84"/>
            <p:cNvSpPr/>
            <p:nvPr/>
          </p:nvSpPr>
          <p:spPr>
            <a:xfrm>
              <a:off x="2784" y="3744"/>
              <a:ext cx="143" cy="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3" name="Google Shape;2013;p84"/>
            <p:cNvCxnSpPr/>
            <p:nvPr/>
          </p:nvCxnSpPr>
          <p:spPr>
            <a:xfrm flipH="1">
              <a:off x="2928" y="3792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14" name="Google Shape;2014;p84"/>
          <p:cNvSpPr txBox="1"/>
          <p:nvPr/>
        </p:nvSpPr>
        <p:spPr>
          <a:xfrm>
            <a:off x="4298820" y="3074868"/>
            <a:ext cx="31790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bit left shift = offset x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85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p85"/>
          <p:cNvSpPr txBox="1"/>
          <p:nvPr>
            <p:ph type="title"/>
          </p:nvPr>
        </p:nvSpPr>
        <p:spPr>
          <a:xfrm>
            <a:off x="838200" y="365126"/>
            <a:ext cx="10515600" cy="945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Jump Addressing</a:t>
            </a:r>
            <a:endParaRPr/>
          </a:p>
        </p:txBody>
      </p:sp>
      <p:sp>
        <p:nvSpPr>
          <p:cNvPr id="2025" name="Google Shape;2025;p85"/>
          <p:cNvSpPr txBox="1"/>
          <p:nvPr>
            <p:ph idx="1" type="body"/>
          </p:nvPr>
        </p:nvSpPr>
        <p:spPr>
          <a:xfrm>
            <a:off x="2208213" y="1480111"/>
            <a:ext cx="8270875" cy="184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Jump (</a:t>
            </a:r>
            <a:r>
              <a:rPr lang="en-US">
                <a:latin typeface="Oi"/>
                <a:ea typeface="Oi"/>
                <a:cs typeface="Oi"/>
                <a:sym typeface="Oi"/>
              </a:rPr>
              <a:t>j</a:t>
            </a:r>
            <a:r>
              <a:rPr lang="en-US"/>
              <a:t> and </a:t>
            </a:r>
            <a:r>
              <a:rPr lang="en-US">
                <a:latin typeface="Oi"/>
                <a:ea typeface="Oi"/>
                <a:cs typeface="Oi"/>
                <a:sym typeface="Oi"/>
              </a:rPr>
              <a:t>jal</a:t>
            </a:r>
            <a:r>
              <a:rPr lang="en-US"/>
              <a:t>) targets could be anywhere in text segment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Encode full address in instruction</a:t>
            </a:r>
            <a:endParaRPr/>
          </a:p>
        </p:txBody>
      </p:sp>
      <p:grpSp>
        <p:nvGrpSpPr>
          <p:cNvPr id="2026" name="Google Shape;2026;p85"/>
          <p:cNvGrpSpPr/>
          <p:nvPr/>
        </p:nvGrpSpPr>
        <p:grpSpPr>
          <a:xfrm>
            <a:off x="2927351" y="3165476"/>
            <a:ext cx="6913563" cy="773113"/>
            <a:chOff x="884" y="2356"/>
            <a:chExt cx="4355" cy="487"/>
          </a:xfrm>
        </p:grpSpPr>
        <p:sp>
          <p:nvSpPr>
            <p:cNvPr id="2027" name="Google Shape;2027;p85"/>
            <p:cNvSpPr txBox="1"/>
            <p:nvPr/>
          </p:nvSpPr>
          <p:spPr>
            <a:xfrm>
              <a:off x="884" y="2356"/>
              <a:ext cx="817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85"/>
            <p:cNvSpPr txBox="1"/>
            <p:nvPr/>
          </p:nvSpPr>
          <p:spPr>
            <a:xfrm>
              <a:off x="1701" y="2356"/>
              <a:ext cx="3538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85"/>
            <p:cNvSpPr txBox="1"/>
            <p:nvPr/>
          </p:nvSpPr>
          <p:spPr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85"/>
            <p:cNvSpPr txBox="1"/>
            <p:nvPr/>
          </p:nvSpPr>
          <p:spPr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1" name="Google Shape;2031;p85"/>
          <p:cNvSpPr/>
          <p:nvPr/>
        </p:nvSpPr>
        <p:spPr>
          <a:xfrm>
            <a:off x="2208213" y="4076700"/>
            <a:ext cx="777240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(Pseudo)Direct jump addressing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address = PC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31…28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(address × 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Arithmetic Example</a:t>
            </a:r>
            <a:endParaRPr/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 code: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f = (g + h) - (i + j);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Compiled MIPS code: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add t0, g, h   # temp t0 = g + h</a:t>
            </a:r>
            <a:br>
              <a:rPr lang="en-US"/>
            </a:br>
            <a:r>
              <a:rPr lang="en-US"/>
              <a:t>add t1, i, j   # temp t1 = i + j</a:t>
            </a:r>
            <a:br>
              <a:rPr lang="en-US"/>
            </a:br>
            <a:r>
              <a:rPr lang="en-US"/>
              <a:t>sub f, t0, t1  # f = t0 - t1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Specifying Branch Destination for Jump</a:t>
            </a:r>
            <a:endParaRPr/>
          </a:p>
        </p:txBody>
      </p:sp>
      <p:grpSp>
        <p:nvGrpSpPr>
          <p:cNvPr id="2037" name="Google Shape;2037;p86"/>
          <p:cNvGrpSpPr/>
          <p:nvPr/>
        </p:nvGrpSpPr>
        <p:grpSpPr>
          <a:xfrm>
            <a:off x="1844899" y="2089487"/>
            <a:ext cx="7521591" cy="421706"/>
            <a:chOff x="912" y="2160"/>
            <a:chExt cx="3648" cy="231"/>
          </a:xfrm>
        </p:grpSpPr>
        <p:sp>
          <p:nvSpPr>
            <p:cNvPr id="2038" name="Google Shape;2038;p86"/>
            <p:cNvSpPr/>
            <p:nvPr/>
          </p:nvSpPr>
          <p:spPr>
            <a:xfrm>
              <a:off x="912" y="2160"/>
              <a:ext cx="3648" cy="18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9" name="Google Shape;2039;p86"/>
            <p:cNvCxnSpPr/>
            <p:nvPr/>
          </p:nvCxnSpPr>
          <p:spPr>
            <a:xfrm>
              <a:off x="1584" y="2160"/>
              <a:ext cx="0" cy="18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40" name="Google Shape;2040;p86"/>
            <p:cNvSpPr txBox="1"/>
            <p:nvPr/>
          </p:nvSpPr>
          <p:spPr>
            <a:xfrm>
              <a:off x="1104" y="2160"/>
              <a:ext cx="25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                                  26-bit 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1" name="Google Shape;2041;p86"/>
          <p:cNvGrpSpPr/>
          <p:nvPr/>
        </p:nvGrpSpPr>
        <p:grpSpPr>
          <a:xfrm>
            <a:off x="3030832" y="2795457"/>
            <a:ext cx="5804079" cy="3154586"/>
            <a:chOff x="1440" y="2256"/>
            <a:chExt cx="2815" cy="1728"/>
          </a:xfrm>
        </p:grpSpPr>
        <p:sp>
          <p:nvSpPr>
            <p:cNvPr id="2042" name="Google Shape;2042;p86"/>
            <p:cNvSpPr/>
            <p:nvPr/>
          </p:nvSpPr>
          <p:spPr>
            <a:xfrm>
              <a:off x="1728" y="3600"/>
              <a:ext cx="1440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86"/>
            <p:cNvSpPr/>
            <p:nvPr/>
          </p:nvSpPr>
          <p:spPr>
            <a:xfrm>
              <a:off x="2304" y="3600"/>
              <a:ext cx="257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4" name="Google Shape;2044;p86"/>
            <p:cNvCxnSpPr/>
            <p:nvPr/>
          </p:nvCxnSpPr>
          <p:spPr>
            <a:xfrm>
              <a:off x="3168" y="3648"/>
              <a:ext cx="28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45" name="Google Shape;2045;p86"/>
            <p:cNvCxnSpPr/>
            <p:nvPr/>
          </p:nvCxnSpPr>
          <p:spPr>
            <a:xfrm flipH="1">
              <a:off x="1632" y="3408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6" name="Google Shape;2046;p86"/>
            <p:cNvCxnSpPr/>
            <p:nvPr/>
          </p:nvCxnSpPr>
          <p:spPr>
            <a:xfrm flipH="1">
              <a:off x="3168" y="3600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47" name="Google Shape;2047;p86"/>
            <p:cNvSpPr/>
            <p:nvPr/>
          </p:nvSpPr>
          <p:spPr>
            <a:xfrm>
              <a:off x="1632" y="3456"/>
              <a:ext cx="142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86"/>
            <p:cNvSpPr/>
            <p:nvPr/>
          </p:nvSpPr>
          <p:spPr>
            <a:xfrm>
              <a:off x="3168" y="3648"/>
              <a:ext cx="204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86"/>
            <p:cNvSpPr/>
            <p:nvPr/>
          </p:nvSpPr>
          <p:spPr>
            <a:xfrm>
              <a:off x="1920" y="2640"/>
              <a:ext cx="1104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0" name="Google Shape;2050;p86"/>
            <p:cNvCxnSpPr/>
            <p:nvPr/>
          </p:nvCxnSpPr>
          <p:spPr>
            <a:xfrm flipH="1">
              <a:off x="2400" y="2496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1" name="Google Shape;2051;p86"/>
            <p:cNvCxnSpPr/>
            <p:nvPr/>
          </p:nvCxnSpPr>
          <p:spPr>
            <a:xfrm flipH="1">
              <a:off x="2736" y="3312"/>
              <a:ext cx="96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52" name="Google Shape;2052;p86"/>
            <p:cNvSpPr/>
            <p:nvPr/>
          </p:nvSpPr>
          <p:spPr>
            <a:xfrm>
              <a:off x="2448" y="2448"/>
              <a:ext cx="204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86"/>
            <p:cNvSpPr/>
            <p:nvPr/>
          </p:nvSpPr>
          <p:spPr>
            <a:xfrm>
              <a:off x="2736" y="3360"/>
              <a:ext cx="204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4" name="Google Shape;2054;p86"/>
            <p:cNvCxnSpPr/>
            <p:nvPr/>
          </p:nvCxnSpPr>
          <p:spPr>
            <a:xfrm>
              <a:off x="2448" y="244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55" name="Google Shape;2055;p86"/>
            <p:cNvSpPr/>
            <p:nvPr/>
          </p:nvSpPr>
          <p:spPr>
            <a:xfrm>
              <a:off x="3012" y="3024"/>
              <a:ext cx="204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86"/>
            <p:cNvSpPr/>
            <p:nvPr/>
          </p:nvSpPr>
          <p:spPr>
            <a:xfrm>
              <a:off x="3024" y="3024"/>
              <a:ext cx="144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7" name="Google Shape;2057;p86"/>
            <p:cNvCxnSpPr/>
            <p:nvPr/>
          </p:nvCxnSpPr>
          <p:spPr>
            <a:xfrm>
              <a:off x="1920" y="3024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58" name="Google Shape;2058;p86"/>
            <p:cNvSpPr/>
            <p:nvPr/>
          </p:nvSpPr>
          <p:spPr>
            <a:xfrm>
              <a:off x="1728" y="3024"/>
              <a:ext cx="1296" cy="14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9" name="Google Shape;2059;p86"/>
            <p:cNvCxnSpPr/>
            <p:nvPr/>
          </p:nvCxnSpPr>
          <p:spPr>
            <a:xfrm>
              <a:off x="2448" y="2784"/>
              <a:ext cx="0" cy="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60" name="Google Shape;2060;p86"/>
            <p:cNvSpPr/>
            <p:nvPr/>
          </p:nvSpPr>
          <p:spPr>
            <a:xfrm>
              <a:off x="1776" y="3648"/>
              <a:ext cx="48" cy="4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61" name="Google Shape;2061;p86"/>
            <p:cNvCxnSpPr>
              <a:stCxn id="2060" idx="5"/>
              <a:endCxn id="2062" idx="4"/>
            </p:cNvCxnSpPr>
            <p:nvPr/>
          </p:nvCxnSpPr>
          <p:spPr>
            <a:xfrm rot="-5400000">
              <a:off x="1517" y="3389"/>
              <a:ext cx="600" cy="0"/>
            </a:xfrm>
            <a:prstGeom prst="curvedConnector5">
              <a:avLst>
                <a:gd fmla="val 520624" name="adj1"/>
                <a:gd fmla="val -26373905" name="adj2"/>
                <a:gd fmla="val 520642" name="adj3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63" name="Google Shape;2063;p86"/>
            <p:cNvCxnSpPr/>
            <p:nvPr/>
          </p:nvCxnSpPr>
          <p:spPr>
            <a:xfrm>
              <a:off x="2400" y="316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4" name="Google Shape;2064;p86"/>
            <p:cNvCxnSpPr/>
            <p:nvPr/>
          </p:nvCxnSpPr>
          <p:spPr>
            <a:xfrm>
              <a:off x="2400" y="3360"/>
              <a:ext cx="105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65" name="Google Shape;2065;p86"/>
            <p:cNvCxnSpPr/>
            <p:nvPr/>
          </p:nvCxnSpPr>
          <p:spPr>
            <a:xfrm rot="10800000">
              <a:off x="2400" y="3744"/>
              <a:ext cx="0" cy="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66" name="Google Shape;2066;p86"/>
            <p:cNvSpPr/>
            <p:nvPr/>
          </p:nvSpPr>
          <p:spPr>
            <a:xfrm>
              <a:off x="1440" y="2256"/>
              <a:ext cx="2815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from the low order 26 bits of the jump instruction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67" name="Google Shape;2067;p86"/>
            <p:cNvCxnSpPr/>
            <p:nvPr/>
          </p:nvCxnSpPr>
          <p:spPr>
            <a:xfrm>
              <a:off x="3024" y="3024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62" name="Google Shape;2062;p86"/>
            <p:cNvSpPr/>
            <p:nvPr/>
          </p:nvSpPr>
          <p:spPr>
            <a:xfrm>
              <a:off x="1776" y="3072"/>
              <a:ext cx="96" cy="4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68" name="Google Shape;2068;p86"/>
            <p:cNvCxnSpPr/>
            <p:nvPr/>
          </p:nvCxnSpPr>
          <p:spPr>
            <a:xfrm>
              <a:off x="4224" y="3360"/>
              <a:ext cx="0" cy="62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9" name="Google Shape;2069;p86"/>
            <p:cNvCxnSpPr/>
            <p:nvPr/>
          </p:nvCxnSpPr>
          <p:spPr>
            <a:xfrm>
              <a:off x="2400" y="3984"/>
              <a:ext cx="182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0" name="Google Shape;2070;p86"/>
            <p:cNvCxnSpPr/>
            <p:nvPr/>
          </p:nvCxnSpPr>
          <p:spPr>
            <a:xfrm>
              <a:off x="3456" y="3360"/>
              <a:ext cx="76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1" name="Google Shape;2071;p86"/>
            <p:cNvCxnSpPr/>
            <p:nvPr/>
          </p:nvCxnSpPr>
          <p:spPr>
            <a:xfrm>
              <a:off x="1920" y="3600"/>
              <a:ext cx="0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87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Target Addressing Example</a:t>
            </a:r>
            <a:endParaRPr/>
          </a:p>
        </p:txBody>
      </p:sp>
      <p:sp>
        <p:nvSpPr>
          <p:cNvPr id="2082" name="Google Shape;2082;p87"/>
          <p:cNvSpPr txBox="1"/>
          <p:nvPr>
            <p:ph idx="1" type="body"/>
          </p:nvPr>
        </p:nvSpPr>
        <p:spPr>
          <a:xfrm>
            <a:off x="2209800" y="1481139"/>
            <a:ext cx="8270875" cy="122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Loop code from earlier example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Assume Loop at location 80000</a:t>
            </a:r>
            <a:endParaRPr sz="2000">
              <a:solidFill>
                <a:schemeClr val="folHlink"/>
              </a:solidFill>
              <a:latin typeface="Oi"/>
              <a:ea typeface="Oi"/>
              <a:cs typeface="Oi"/>
              <a:sym typeface="Oi"/>
            </a:endParaRPr>
          </a:p>
        </p:txBody>
      </p:sp>
      <p:graphicFrame>
        <p:nvGraphicFramePr>
          <p:cNvPr id="2083" name="Google Shape;2083;p87"/>
          <p:cNvGraphicFramePr/>
          <p:nvPr/>
        </p:nvGraphicFramePr>
        <p:xfrm>
          <a:off x="2208213" y="27082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{1D5A39AE-F7AB-4380-A099-F876514F264D}</a:tableStyleId>
              </a:tblPr>
              <a:tblGrid>
                <a:gridCol w="3671875"/>
                <a:gridCol w="863600"/>
                <a:gridCol w="611200"/>
                <a:gridCol w="611175"/>
                <a:gridCol w="611200"/>
                <a:gridCol w="611175"/>
                <a:gridCol w="611200"/>
                <a:gridCol w="611175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Loop: sll  $t1, $s3, 2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Oi"/>
                        <a:ea typeface="Oi"/>
                        <a:cs typeface="Oi"/>
                        <a:sym typeface="O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      add  $t1, $t1, $s6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Oi"/>
                        <a:ea typeface="Oi"/>
                        <a:cs typeface="Oi"/>
                        <a:sym typeface="O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      lw   $t0, 0($t1)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Oi"/>
                        <a:ea typeface="Oi"/>
                        <a:cs typeface="Oi"/>
                        <a:sym typeface="O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      bne  $t0, $s5, Exit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Oi"/>
                        <a:ea typeface="Oi"/>
                        <a:cs typeface="Oi"/>
                        <a:sym typeface="O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80012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      addi $s3, $s3, 1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Oi"/>
                        <a:ea typeface="Oi"/>
                        <a:cs typeface="Oi"/>
                        <a:sym typeface="O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80016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      j    Loop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Oi"/>
                        <a:ea typeface="Oi"/>
                        <a:cs typeface="Oi"/>
                        <a:sym typeface="O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20000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Oi"/>
                          <a:ea typeface="Oi"/>
                          <a:cs typeface="Oi"/>
                          <a:sym typeface="Oi"/>
                        </a:rPr>
                        <a:t>Exit: …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Oi"/>
                        <a:ea typeface="Oi"/>
                        <a:cs typeface="Oi"/>
                        <a:sym typeface="O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80024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2084" name="Google Shape;2084;p87"/>
          <p:cNvCxnSpPr/>
          <p:nvPr/>
        </p:nvCxnSpPr>
        <p:spPr>
          <a:xfrm rot="10800000">
            <a:off x="6527801" y="2997201"/>
            <a:ext cx="2016125" cy="2016125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2085" name="Google Shape;2085;p87"/>
          <p:cNvCxnSpPr/>
          <p:nvPr/>
        </p:nvCxnSpPr>
        <p:spPr>
          <a:xfrm flipH="1">
            <a:off x="6600825" y="4149725"/>
            <a:ext cx="2808288" cy="115093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88"/>
          <p:cNvSpPr txBox="1"/>
          <p:nvPr>
            <p:ph type="title"/>
          </p:nvPr>
        </p:nvSpPr>
        <p:spPr>
          <a:xfrm>
            <a:off x="418629" y="233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Branching Far Away</a:t>
            </a:r>
            <a:endParaRPr/>
          </a:p>
        </p:txBody>
      </p:sp>
      <p:sp>
        <p:nvSpPr>
          <p:cNvPr id="2095" name="Google Shape;2095;p8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branch target is too far to encode with 16-bit offset, assembler rewrites the code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beq $s0,$s1, L1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		↓</a:t>
            </a:r>
            <a:endParaRPr/>
          </a:p>
          <a:p>
            <a:pPr indent="0" lvl="1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bne $s0,$s1, L2</a:t>
            </a:r>
            <a:br>
              <a:rPr lang="en-US"/>
            </a:br>
            <a:r>
              <a:rPr lang="en-US"/>
              <a:t>	j L1</a:t>
            </a:r>
            <a:br>
              <a:rPr lang="en-US"/>
            </a:br>
            <a:r>
              <a:rPr lang="en-US"/>
              <a:t>L2:	…</a:t>
            </a:r>
            <a:endParaRPr/>
          </a:p>
        </p:txBody>
      </p:sp>
      <p:grpSp>
        <p:nvGrpSpPr>
          <p:cNvPr id="2096" name="Google Shape;2096;p88"/>
          <p:cNvGrpSpPr/>
          <p:nvPr/>
        </p:nvGrpSpPr>
        <p:grpSpPr>
          <a:xfrm>
            <a:off x="4440238" y="2645651"/>
            <a:ext cx="6913562" cy="773113"/>
            <a:chOff x="884" y="981"/>
            <a:chExt cx="4355" cy="487"/>
          </a:xfrm>
        </p:grpSpPr>
        <p:sp>
          <p:nvSpPr>
            <p:cNvPr id="2097" name="Google Shape;2097;p88"/>
            <p:cNvSpPr txBox="1"/>
            <p:nvPr/>
          </p:nvSpPr>
          <p:spPr>
            <a:xfrm>
              <a:off x="884" y="981"/>
              <a:ext cx="817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88"/>
            <p:cNvSpPr txBox="1"/>
            <p:nvPr/>
          </p:nvSpPr>
          <p:spPr>
            <a:xfrm>
              <a:off x="1701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88"/>
            <p:cNvSpPr txBox="1"/>
            <p:nvPr/>
          </p:nvSpPr>
          <p:spPr>
            <a:xfrm>
              <a:off x="2381" y="981"/>
              <a:ext cx="680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88"/>
            <p:cNvSpPr txBox="1"/>
            <p:nvPr/>
          </p:nvSpPr>
          <p:spPr>
            <a:xfrm>
              <a:off x="3061" y="981"/>
              <a:ext cx="2178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constant or address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88"/>
            <p:cNvSpPr txBox="1"/>
            <p:nvPr/>
          </p:nvSpPr>
          <p:spPr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88"/>
            <p:cNvSpPr txBox="1"/>
            <p:nvPr/>
          </p:nvSpPr>
          <p:spPr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88"/>
            <p:cNvSpPr txBox="1"/>
            <p:nvPr/>
          </p:nvSpPr>
          <p:spPr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88"/>
            <p:cNvSpPr txBox="1"/>
            <p:nvPr/>
          </p:nvSpPr>
          <p:spPr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5" name="Google Shape;2105;p88"/>
          <p:cNvGrpSpPr/>
          <p:nvPr/>
        </p:nvGrpSpPr>
        <p:grpSpPr>
          <a:xfrm>
            <a:off x="4960867" y="4898741"/>
            <a:ext cx="6913563" cy="773113"/>
            <a:chOff x="884" y="2356"/>
            <a:chExt cx="4355" cy="487"/>
          </a:xfrm>
        </p:grpSpPr>
        <p:sp>
          <p:nvSpPr>
            <p:cNvPr id="2106" name="Google Shape;2106;p88"/>
            <p:cNvSpPr txBox="1"/>
            <p:nvPr/>
          </p:nvSpPr>
          <p:spPr>
            <a:xfrm>
              <a:off x="884" y="2356"/>
              <a:ext cx="817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88"/>
            <p:cNvSpPr txBox="1"/>
            <p:nvPr/>
          </p:nvSpPr>
          <p:spPr>
            <a:xfrm>
              <a:off x="1701" y="2356"/>
              <a:ext cx="3538" cy="26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88"/>
            <p:cNvSpPr txBox="1"/>
            <p:nvPr/>
          </p:nvSpPr>
          <p:spPr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88"/>
            <p:cNvSpPr txBox="1"/>
            <p:nvPr/>
          </p:nvSpPr>
          <p:spPr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0" name="Google Shape;2110;p88"/>
          <p:cNvSpPr txBox="1"/>
          <p:nvPr/>
        </p:nvSpPr>
        <p:spPr>
          <a:xfrm>
            <a:off x="6096000" y="5735936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L1 is more than 16 bits,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assembler rewrites the code to allocate 26 bits for L1 by using j type instruction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89"/>
          <p:cNvSpPr txBox="1"/>
          <p:nvPr>
            <p:ph type="title"/>
          </p:nvPr>
        </p:nvSpPr>
        <p:spPr>
          <a:xfrm>
            <a:off x="729018" y="146761"/>
            <a:ext cx="10515600" cy="535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Addressing Mode Summary</a:t>
            </a:r>
            <a:endParaRPr/>
          </a:p>
        </p:txBody>
      </p:sp>
      <p:pic>
        <p:nvPicPr>
          <p:cNvPr descr="f02-18-P374493" id="2120" name="Google Shape;212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681" y="859809"/>
            <a:ext cx="4606626" cy="57930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1" name="Google Shape;2121;p89"/>
          <p:cNvGrpSpPr/>
          <p:nvPr/>
        </p:nvGrpSpPr>
        <p:grpSpPr>
          <a:xfrm>
            <a:off x="5587933" y="959066"/>
            <a:ext cx="4362568" cy="720276"/>
            <a:chOff x="884" y="981"/>
            <a:chExt cx="4355" cy="724"/>
          </a:xfrm>
        </p:grpSpPr>
        <p:sp>
          <p:nvSpPr>
            <p:cNvPr id="2122" name="Google Shape;2122;p89"/>
            <p:cNvSpPr txBox="1"/>
            <p:nvPr/>
          </p:nvSpPr>
          <p:spPr>
            <a:xfrm>
              <a:off x="884" y="981"/>
              <a:ext cx="817" cy="40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xxxxx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89"/>
            <p:cNvSpPr txBox="1"/>
            <p:nvPr/>
          </p:nvSpPr>
          <p:spPr>
            <a:xfrm>
              <a:off x="1701" y="981"/>
              <a:ext cx="680" cy="40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$10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89"/>
            <p:cNvSpPr txBox="1"/>
            <p:nvPr/>
          </p:nvSpPr>
          <p:spPr>
            <a:xfrm>
              <a:off x="2381" y="981"/>
              <a:ext cx="680" cy="40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$9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89"/>
            <p:cNvSpPr txBox="1"/>
            <p:nvPr/>
          </p:nvSpPr>
          <p:spPr>
            <a:xfrm>
              <a:off x="3061" y="981"/>
              <a:ext cx="2178" cy="40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89"/>
            <p:cNvSpPr txBox="1"/>
            <p:nvPr/>
          </p:nvSpPr>
          <p:spPr>
            <a:xfrm>
              <a:off x="941" y="1365"/>
              <a:ext cx="674" cy="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89"/>
            <p:cNvSpPr txBox="1"/>
            <p:nvPr/>
          </p:nvSpPr>
          <p:spPr>
            <a:xfrm>
              <a:off x="1838" y="1365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89"/>
            <p:cNvSpPr txBox="1"/>
            <p:nvPr/>
          </p:nvSpPr>
          <p:spPr>
            <a:xfrm>
              <a:off x="2519" y="1365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89"/>
            <p:cNvSpPr txBox="1"/>
            <p:nvPr/>
          </p:nvSpPr>
          <p:spPr>
            <a:xfrm>
              <a:off x="3935" y="1365"/>
              <a:ext cx="49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0" name="Google Shape;2130;p89"/>
          <p:cNvSpPr txBox="1"/>
          <p:nvPr/>
        </p:nvSpPr>
        <p:spPr>
          <a:xfrm>
            <a:off x="3484423" y="966936"/>
            <a:ext cx="20744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$9, $10, 4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1" name="Google Shape;2131;p89"/>
          <p:cNvSpPr txBox="1"/>
          <p:nvPr/>
        </p:nvSpPr>
        <p:spPr>
          <a:xfrm>
            <a:off x="5710190" y="2075140"/>
            <a:ext cx="20744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$9, $10, $11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2" name="Google Shape;2132;p89"/>
          <p:cNvGrpSpPr/>
          <p:nvPr/>
        </p:nvGrpSpPr>
        <p:grpSpPr>
          <a:xfrm>
            <a:off x="7955725" y="1934026"/>
            <a:ext cx="3989551" cy="720454"/>
            <a:chOff x="703" y="981"/>
            <a:chExt cx="4355" cy="487"/>
          </a:xfrm>
        </p:grpSpPr>
        <p:sp>
          <p:nvSpPr>
            <p:cNvPr id="2133" name="Google Shape;2133;p89"/>
            <p:cNvSpPr txBox="1"/>
            <p:nvPr/>
          </p:nvSpPr>
          <p:spPr>
            <a:xfrm>
              <a:off x="703" y="981"/>
              <a:ext cx="817" cy="27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89"/>
            <p:cNvSpPr txBox="1"/>
            <p:nvPr/>
          </p:nvSpPr>
          <p:spPr>
            <a:xfrm>
              <a:off x="1520" y="981"/>
              <a:ext cx="680" cy="27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$10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89"/>
            <p:cNvSpPr txBox="1"/>
            <p:nvPr/>
          </p:nvSpPr>
          <p:spPr>
            <a:xfrm>
              <a:off x="2200" y="981"/>
              <a:ext cx="680" cy="27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$11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89"/>
            <p:cNvSpPr txBox="1"/>
            <p:nvPr/>
          </p:nvSpPr>
          <p:spPr>
            <a:xfrm>
              <a:off x="2880" y="981"/>
              <a:ext cx="680" cy="27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$9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89"/>
            <p:cNvSpPr txBox="1"/>
            <p:nvPr/>
          </p:nvSpPr>
          <p:spPr>
            <a:xfrm>
              <a:off x="3561" y="981"/>
              <a:ext cx="680" cy="27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89"/>
            <p:cNvSpPr txBox="1"/>
            <p:nvPr/>
          </p:nvSpPr>
          <p:spPr>
            <a:xfrm>
              <a:off x="4241" y="981"/>
              <a:ext cx="817" cy="27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89"/>
            <p:cNvSpPr txBox="1"/>
            <p:nvPr/>
          </p:nvSpPr>
          <p:spPr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89"/>
            <p:cNvSpPr txBox="1"/>
            <p:nvPr/>
          </p:nvSpPr>
          <p:spPr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89"/>
            <p:cNvSpPr txBox="1"/>
            <p:nvPr/>
          </p:nvSpPr>
          <p:spPr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89"/>
            <p:cNvSpPr txBox="1"/>
            <p:nvPr/>
          </p:nvSpPr>
          <p:spPr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89"/>
            <p:cNvSpPr txBox="1"/>
            <p:nvPr/>
          </p:nvSpPr>
          <p:spPr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89"/>
            <p:cNvSpPr txBox="1"/>
            <p:nvPr/>
          </p:nvSpPr>
          <p:spPr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5" name="Google Shape;2145;p89"/>
          <p:cNvSpPr txBox="1"/>
          <p:nvPr/>
        </p:nvSpPr>
        <p:spPr>
          <a:xfrm>
            <a:off x="5710190" y="3191392"/>
            <a:ext cx="20744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$t0, 40($s0)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6" name="Google Shape;2146;p89"/>
          <p:cNvGrpSpPr/>
          <p:nvPr/>
        </p:nvGrpSpPr>
        <p:grpSpPr>
          <a:xfrm>
            <a:off x="7648507" y="2998388"/>
            <a:ext cx="4362568" cy="592934"/>
            <a:chOff x="884" y="981"/>
            <a:chExt cx="4355" cy="596"/>
          </a:xfrm>
        </p:grpSpPr>
        <p:sp>
          <p:nvSpPr>
            <p:cNvPr id="2147" name="Google Shape;2147;p89"/>
            <p:cNvSpPr txBox="1"/>
            <p:nvPr/>
          </p:nvSpPr>
          <p:spPr>
            <a:xfrm>
              <a:off x="884" y="981"/>
              <a:ext cx="817" cy="40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xxxxx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89"/>
            <p:cNvSpPr txBox="1"/>
            <p:nvPr/>
          </p:nvSpPr>
          <p:spPr>
            <a:xfrm>
              <a:off x="1701" y="981"/>
              <a:ext cx="680" cy="40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$s0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89"/>
            <p:cNvSpPr txBox="1"/>
            <p:nvPr/>
          </p:nvSpPr>
          <p:spPr>
            <a:xfrm>
              <a:off x="2381" y="981"/>
              <a:ext cx="680" cy="40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$t0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89"/>
            <p:cNvSpPr txBox="1"/>
            <p:nvPr/>
          </p:nvSpPr>
          <p:spPr>
            <a:xfrm>
              <a:off x="3061" y="981"/>
              <a:ext cx="2178" cy="40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89"/>
            <p:cNvSpPr txBox="1"/>
            <p:nvPr/>
          </p:nvSpPr>
          <p:spPr>
            <a:xfrm>
              <a:off x="1838" y="1365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89"/>
            <p:cNvSpPr txBox="1"/>
            <p:nvPr/>
          </p:nvSpPr>
          <p:spPr>
            <a:xfrm>
              <a:off x="2519" y="1365"/>
              <a:ext cx="4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89"/>
            <p:cNvSpPr txBox="1"/>
            <p:nvPr/>
          </p:nvSpPr>
          <p:spPr>
            <a:xfrm>
              <a:off x="3935" y="1365"/>
              <a:ext cx="49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 bits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54" name="Google Shape;2154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5360" y="3431193"/>
            <a:ext cx="4429743" cy="52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155" name="Google Shape;2155;p89"/>
          <p:cNvSpPr txBox="1"/>
          <p:nvPr/>
        </p:nvSpPr>
        <p:spPr>
          <a:xfrm>
            <a:off x="5587933" y="4480132"/>
            <a:ext cx="23509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 $t0, $t1, L1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6" name="Google Shape;2156;p89"/>
          <p:cNvSpPr txBox="1"/>
          <p:nvPr/>
        </p:nvSpPr>
        <p:spPr>
          <a:xfrm>
            <a:off x="5521378" y="2333456"/>
            <a:ext cx="20744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Type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7" name="Google Shape;2157;p89"/>
          <p:cNvSpPr txBox="1"/>
          <p:nvPr/>
        </p:nvSpPr>
        <p:spPr>
          <a:xfrm>
            <a:off x="5533978" y="3496244"/>
            <a:ext cx="20744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Load/ Store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8" name="Google Shape;2158;p89"/>
          <p:cNvSpPr txBox="1"/>
          <p:nvPr/>
        </p:nvSpPr>
        <p:spPr>
          <a:xfrm>
            <a:off x="5534921" y="4927453"/>
            <a:ext cx="20744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Beq/ Bne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9" name="Google Shape;2159;p89"/>
          <p:cNvGrpSpPr/>
          <p:nvPr/>
        </p:nvGrpSpPr>
        <p:grpSpPr>
          <a:xfrm>
            <a:off x="7527797" y="4357680"/>
            <a:ext cx="4417479" cy="264741"/>
            <a:chOff x="884" y="981"/>
            <a:chExt cx="4355" cy="551"/>
          </a:xfrm>
        </p:grpSpPr>
        <p:sp>
          <p:nvSpPr>
            <p:cNvPr id="2160" name="Google Shape;2160;p89"/>
            <p:cNvSpPr txBox="1"/>
            <p:nvPr/>
          </p:nvSpPr>
          <p:spPr>
            <a:xfrm>
              <a:off x="884" y="981"/>
              <a:ext cx="817" cy="55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xxxxx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89"/>
            <p:cNvSpPr txBox="1"/>
            <p:nvPr/>
          </p:nvSpPr>
          <p:spPr>
            <a:xfrm>
              <a:off x="1701" y="981"/>
              <a:ext cx="680" cy="55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$t0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89"/>
            <p:cNvSpPr txBox="1"/>
            <p:nvPr/>
          </p:nvSpPr>
          <p:spPr>
            <a:xfrm>
              <a:off x="2381" y="981"/>
              <a:ext cx="680" cy="55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$t1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89"/>
            <p:cNvSpPr txBox="1"/>
            <p:nvPr/>
          </p:nvSpPr>
          <p:spPr>
            <a:xfrm>
              <a:off x="3061" y="981"/>
              <a:ext cx="2178" cy="55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64" name="Google Shape;2164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86348" y="4649456"/>
            <a:ext cx="2854137" cy="1064864"/>
          </a:xfrm>
          <a:prstGeom prst="rect">
            <a:avLst/>
          </a:prstGeom>
          <a:noFill/>
          <a:ln>
            <a:noFill/>
          </a:ln>
        </p:spPr>
      </p:pic>
      <p:sp>
        <p:nvSpPr>
          <p:cNvPr id="2165" name="Google Shape;2165;p89"/>
          <p:cNvSpPr txBox="1"/>
          <p:nvPr/>
        </p:nvSpPr>
        <p:spPr>
          <a:xfrm>
            <a:off x="5602592" y="5769423"/>
            <a:ext cx="23509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1024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6" name="Google Shape;2166;p89"/>
          <p:cNvSpPr txBox="1"/>
          <p:nvPr/>
        </p:nvSpPr>
        <p:spPr>
          <a:xfrm>
            <a:off x="5549580" y="6216744"/>
            <a:ext cx="20744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type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2-21-P374493" id="2175" name="Google Shape;217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9651" y="1700214"/>
            <a:ext cx="6030913" cy="4414837"/>
          </a:xfrm>
          <a:prstGeom prst="rect">
            <a:avLst/>
          </a:prstGeom>
          <a:noFill/>
          <a:ln>
            <a:noFill/>
          </a:ln>
        </p:spPr>
      </p:pic>
      <p:sp>
        <p:nvSpPr>
          <p:cNvPr id="2176" name="Google Shape;2176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Translation and Startup</a:t>
            </a:r>
            <a:endParaRPr/>
          </a:p>
        </p:txBody>
      </p:sp>
      <p:sp>
        <p:nvSpPr>
          <p:cNvPr id="2177" name="Google Shape;2177;p90"/>
          <p:cNvSpPr txBox="1"/>
          <p:nvPr/>
        </p:nvSpPr>
        <p:spPr>
          <a:xfrm>
            <a:off x="5087938" y="1989138"/>
            <a:ext cx="2736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compilers produce object modules directly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90"/>
          <p:cNvSpPr/>
          <p:nvPr/>
        </p:nvSpPr>
        <p:spPr>
          <a:xfrm rot="-2520133">
            <a:off x="4800600" y="1557339"/>
            <a:ext cx="215900" cy="1800225"/>
          </a:xfrm>
          <a:prstGeom prst="rightBrace">
            <a:avLst>
              <a:gd fmla="val 69485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p90"/>
          <p:cNvSpPr txBox="1"/>
          <p:nvPr/>
        </p:nvSpPr>
        <p:spPr>
          <a:xfrm>
            <a:off x="8688388" y="4149726"/>
            <a:ext cx="15541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linking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90"/>
          <p:cNvSpPr/>
          <p:nvPr/>
        </p:nvSpPr>
        <p:spPr>
          <a:xfrm>
            <a:off x="8472488" y="3573463"/>
            <a:ext cx="215900" cy="1511300"/>
          </a:xfrm>
          <a:prstGeom prst="rightBrace">
            <a:avLst>
              <a:gd fmla="val 5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90"/>
          <p:cNvSpPr txBox="1"/>
          <p:nvPr/>
        </p:nvSpPr>
        <p:spPr>
          <a:xfrm rot="5400000">
            <a:off x="8297069" y="2004219"/>
            <a:ext cx="43751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§2.12 Translating and Starting a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91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1" name="Google Shape;2191;p91"/>
          <p:cNvSpPr txBox="1"/>
          <p:nvPr>
            <p:ph type="title"/>
          </p:nvPr>
        </p:nvSpPr>
        <p:spPr>
          <a:xfrm>
            <a:off x="2209800" y="452036"/>
            <a:ext cx="82597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Assembler Pseudoinstructions</a:t>
            </a:r>
            <a:endParaRPr sz="4000"/>
          </a:p>
        </p:txBody>
      </p:sp>
      <p:sp>
        <p:nvSpPr>
          <p:cNvPr id="2192" name="Google Shape;2192;p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Most assembler instructions represent machine instructions one-to-one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Pseudoinstructions: figments of the assembler’s imagination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move $t0, $t1	→	add $t0, $zero, $t1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blt $t0, $t1, L	 → 	slt $at, $t0, $t1</a:t>
            </a:r>
            <a:br>
              <a:rPr lang="en-US"/>
            </a:br>
            <a:r>
              <a:rPr lang="en-US"/>
              <a:t>		bne $at, $zero, L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$at (register 1): assembler temporary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2021-03-12T23:08:35Z</dcterms:created>
  <dc:creator>Fairoz Khan</dc:creator>
</cp:coreProperties>
</file>