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Oi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yE1EMYTj3h3WAtQdryRuFwcKC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Oi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242" name="Google Shape;242;p10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1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244" name="Google Shape;24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0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369" name="Google Shape;369;p13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1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371" name="Google Shape;37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13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03" name="Google Shape;103;p3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3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14" name="Google Shape;114;p4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4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38" name="Google Shape;138;p6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40" name="Google Shape;14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49" name="Google Shape;149;p7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7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51" name="Google Shape;15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7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5949"/>
              <a:buFont typeface="Calibri"/>
              <a:buNone/>
            </a:pPr>
            <a:r>
              <a:rPr lang="en-US"/>
              <a:t>CSE 340 (Chap -2)</a:t>
            </a:r>
            <a:br>
              <a:rPr lang="en-US"/>
            </a:br>
            <a:br>
              <a:rPr lang="en-US"/>
            </a:br>
            <a:r>
              <a:rPr lang="en-US" sz="4400"/>
              <a:t>Supplementary Slides for: Function/ Procedure/ Subsection</a:t>
            </a:r>
            <a:endParaRPr sz="44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419446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Prepared by Fairoz Nower Khan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>
            <p:ph type="title"/>
          </p:nvPr>
        </p:nvSpPr>
        <p:spPr>
          <a:xfrm>
            <a:off x="838200" y="365125"/>
            <a:ext cx="10515600" cy="446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Leaf Procedure Example</a:t>
            </a:r>
            <a:endParaRPr/>
          </a:p>
        </p:txBody>
      </p:sp>
      <p:sp>
        <p:nvSpPr>
          <p:cNvPr id="249" name="Google Shape;249;p10"/>
          <p:cNvSpPr txBox="1"/>
          <p:nvPr>
            <p:ph idx="1" type="body"/>
          </p:nvPr>
        </p:nvSpPr>
        <p:spPr>
          <a:xfrm>
            <a:off x="529106" y="4240414"/>
            <a:ext cx="4970172" cy="261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int leaf_example (int g, h, i, j)</a:t>
            </a:r>
            <a:br>
              <a:rPr lang="en-US"/>
            </a:br>
            <a:r>
              <a:rPr lang="en-US"/>
              <a:t>{ int f, x;</a:t>
            </a:r>
            <a:br>
              <a:rPr lang="en-US"/>
            </a:br>
            <a:r>
              <a:rPr lang="en-US"/>
              <a:t>  f = (g + h) - (i + j);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     x= f+1;</a:t>
            </a:r>
            <a:br>
              <a:rPr lang="en-US"/>
            </a:br>
            <a:r>
              <a:rPr lang="en-US"/>
              <a:t>  return f;</a:t>
            </a:r>
            <a:br>
              <a:rPr lang="en-US"/>
            </a:br>
            <a:r>
              <a:rPr lang="en-US"/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250" name="Google Shape;250;p10"/>
          <p:cNvSpPr txBox="1"/>
          <p:nvPr/>
        </p:nvSpPr>
        <p:spPr>
          <a:xfrm>
            <a:off x="838199" y="1004552"/>
            <a:ext cx="4661079" cy="2192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f, x=0;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f= f + 1;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z = leaf_example (1,2,4,3);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y = f + z + x;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6765701" y="2459917"/>
            <a:ext cx="5100034" cy="3736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🡪 $a0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 🡪 $a1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🡪 $a2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 🡪 $a3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 in $s0, x in $s1 (hence, need to save $s0, $s1 on stack)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in $v0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7156360" y="1743461"/>
            <a:ext cx="56538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jal leaf_example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/>
          <p:nvPr/>
        </p:nvSpPr>
        <p:spPr>
          <a:xfrm>
            <a:off x="5589424" y="1339024"/>
            <a:ext cx="2871989" cy="3352571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p11"/>
          <p:cNvCxnSpPr/>
          <p:nvPr/>
        </p:nvCxnSpPr>
        <p:spPr>
          <a:xfrm>
            <a:off x="5589424" y="2386829"/>
            <a:ext cx="287198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9" name="Google Shape;259;p11"/>
          <p:cNvCxnSpPr/>
          <p:nvPr/>
        </p:nvCxnSpPr>
        <p:spPr>
          <a:xfrm>
            <a:off x="5587276" y="2989988"/>
            <a:ext cx="287198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0" name="Google Shape;260;p11"/>
          <p:cNvCxnSpPr/>
          <p:nvPr/>
        </p:nvCxnSpPr>
        <p:spPr>
          <a:xfrm>
            <a:off x="5600155" y="3569538"/>
            <a:ext cx="287198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1" name="Google Shape;261;p11"/>
          <p:cNvCxnSpPr/>
          <p:nvPr/>
        </p:nvCxnSpPr>
        <p:spPr>
          <a:xfrm>
            <a:off x="5587276" y="4149087"/>
            <a:ext cx="287198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11"/>
          <p:cNvSpPr txBox="1"/>
          <p:nvPr/>
        </p:nvSpPr>
        <p:spPr>
          <a:xfrm>
            <a:off x="5214813" y="1478582"/>
            <a:ext cx="43788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8551926" y="3120869"/>
            <a:ext cx="6954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1"/>
          <p:cNvSpPr txBox="1"/>
          <p:nvPr/>
        </p:nvSpPr>
        <p:spPr>
          <a:xfrm>
            <a:off x="6169310" y="3064017"/>
            <a:ext cx="17601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top data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1"/>
          <p:cNvSpPr txBox="1"/>
          <p:nvPr/>
        </p:nvSpPr>
        <p:spPr>
          <a:xfrm>
            <a:off x="837124" y="631138"/>
            <a:ext cx="553791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value registers ($s0 - $s7) are stored in Stack used by the function, to recover any value that can get lost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1"/>
          <p:cNvSpPr txBox="1"/>
          <p:nvPr/>
        </p:nvSpPr>
        <p:spPr>
          <a:xfrm>
            <a:off x="6156089" y="4916803"/>
            <a:ext cx="553791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value is inserted in stack, the stack pointer register moves 4 slots upwards, hence $sp = $sp - 4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1"/>
          <p:cNvSpPr txBox="1"/>
          <p:nvPr/>
        </p:nvSpPr>
        <p:spPr>
          <a:xfrm>
            <a:off x="1453153" y="2401912"/>
            <a:ext cx="16871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$s0 register value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8514798" y="2515295"/>
            <a:ext cx="6954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1"/>
          <p:cNvSpPr txBox="1"/>
          <p:nvPr/>
        </p:nvSpPr>
        <p:spPr>
          <a:xfrm>
            <a:off x="9197656" y="2739985"/>
            <a:ext cx="9101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 - 4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1"/>
          <p:cNvSpPr txBox="1"/>
          <p:nvPr/>
        </p:nvSpPr>
        <p:spPr>
          <a:xfrm>
            <a:off x="3183193" y="2880578"/>
            <a:ext cx="543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1"/>
          <p:cNvSpPr txBox="1"/>
          <p:nvPr/>
        </p:nvSpPr>
        <p:spPr>
          <a:xfrm>
            <a:off x="3554566" y="2880578"/>
            <a:ext cx="678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$s0,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1"/>
          <p:cNvSpPr txBox="1"/>
          <p:nvPr/>
        </p:nvSpPr>
        <p:spPr>
          <a:xfrm>
            <a:off x="4065418" y="2880578"/>
            <a:ext cx="9015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0($sp)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1"/>
          <p:cNvSpPr txBox="1"/>
          <p:nvPr/>
        </p:nvSpPr>
        <p:spPr>
          <a:xfrm>
            <a:off x="6137874" y="2381949"/>
            <a:ext cx="16871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$s0 register value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1"/>
          <p:cNvSpPr txBox="1"/>
          <p:nvPr/>
        </p:nvSpPr>
        <p:spPr>
          <a:xfrm>
            <a:off x="3067289" y="2504944"/>
            <a:ext cx="6439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1"/>
          <p:cNvSpPr txBox="1"/>
          <p:nvPr/>
        </p:nvSpPr>
        <p:spPr>
          <a:xfrm>
            <a:off x="3578179" y="2504944"/>
            <a:ext cx="678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4050392" y="2504944"/>
            <a:ext cx="9015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1"/>
          <p:cNvSpPr txBox="1"/>
          <p:nvPr/>
        </p:nvSpPr>
        <p:spPr>
          <a:xfrm>
            <a:off x="4524755" y="2515295"/>
            <a:ext cx="9015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1"/>
          <p:cNvSpPr txBox="1"/>
          <p:nvPr/>
        </p:nvSpPr>
        <p:spPr>
          <a:xfrm>
            <a:off x="700798" y="2017191"/>
            <a:ext cx="22409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Storing data in stack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1"/>
          <p:cNvSpPr txBox="1"/>
          <p:nvPr/>
        </p:nvSpPr>
        <p:spPr>
          <a:xfrm>
            <a:off x="788839" y="4784433"/>
            <a:ext cx="2765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Retreving data from stack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1"/>
          <p:cNvSpPr txBox="1"/>
          <p:nvPr/>
        </p:nvSpPr>
        <p:spPr>
          <a:xfrm>
            <a:off x="2331042" y="5157987"/>
            <a:ext cx="543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1"/>
          <p:cNvSpPr txBox="1"/>
          <p:nvPr/>
        </p:nvSpPr>
        <p:spPr>
          <a:xfrm>
            <a:off x="2702415" y="5157987"/>
            <a:ext cx="678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$s1,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1"/>
          <p:cNvSpPr txBox="1"/>
          <p:nvPr/>
        </p:nvSpPr>
        <p:spPr>
          <a:xfrm>
            <a:off x="3213267" y="5157987"/>
            <a:ext cx="9015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0($sp)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1"/>
          <p:cNvSpPr txBox="1"/>
          <p:nvPr/>
        </p:nvSpPr>
        <p:spPr>
          <a:xfrm>
            <a:off x="2343923" y="5477817"/>
            <a:ext cx="6439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1"/>
          <p:cNvSpPr txBox="1"/>
          <p:nvPr/>
        </p:nvSpPr>
        <p:spPr>
          <a:xfrm>
            <a:off x="2854813" y="5477817"/>
            <a:ext cx="678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1"/>
          <p:cNvSpPr txBox="1"/>
          <p:nvPr/>
        </p:nvSpPr>
        <p:spPr>
          <a:xfrm>
            <a:off x="3327026" y="5477817"/>
            <a:ext cx="9015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1"/>
          <p:cNvSpPr txBox="1"/>
          <p:nvPr/>
        </p:nvSpPr>
        <p:spPr>
          <a:xfrm>
            <a:off x="3801389" y="5488170"/>
            <a:ext cx="9015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1"/>
          <p:cNvSpPr txBox="1"/>
          <p:nvPr/>
        </p:nvSpPr>
        <p:spPr>
          <a:xfrm>
            <a:off x="1438131" y="3169071"/>
            <a:ext cx="16871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$s1 register value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1"/>
          <p:cNvSpPr txBox="1"/>
          <p:nvPr/>
        </p:nvSpPr>
        <p:spPr>
          <a:xfrm>
            <a:off x="8502197" y="1852770"/>
            <a:ext cx="6954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1"/>
          <p:cNvSpPr txBox="1"/>
          <p:nvPr/>
        </p:nvSpPr>
        <p:spPr>
          <a:xfrm>
            <a:off x="3155287" y="3676919"/>
            <a:ext cx="543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1"/>
          <p:cNvSpPr txBox="1"/>
          <p:nvPr/>
        </p:nvSpPr>
        <p:spPr>
          <a:xfrm>
            <a:off x="3526660" y="3676919"/>
            <a:ext cx="678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$s1,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1"/>
          <p:cNvSpPr txBox="1"/>
          <p:nvPr/>
        </p:nvSpPr>
        <p:spPr>
          <a:xfrm>
            <a:off x="4037512" y="3676919"/>
            <a:ext cx="9015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0($sp)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1"/>
          <p:cNvSpPr txBox="1"/>
          <p:nvPr/>
        </p:nvSpPr>
        <p:spPr>
          <a:xfrm>
            <a:off x="3039383" y="3301285"/>
            <a:ext cx="6439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1"/>
          <p:cNvSpPr txBox="1"/>
          <p:nvPr/>
        </p:nvSpPr>
        <p:spPr>
          <a:xfrm>
            <a:off x="3550273" y="3301285"/>
            <a:ext cx="678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1"/>
          <p:cNvSpPr txBox="1"/>
          <p:nvPr/>
        </p:nvSpPr>
        <p:spPr>
          <a:xfrm>
            <a:off x="4022486" y="3301285"/>
            <a:ext cx="9015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1"/>
          <p:cNvSpPr txBox="1"/>
          <p:nvPr/>
        </p:nvSpPr>
        <p:spPr>
          <a:xfrm>
            <a:off x="4496849" y="3311636"/>
            <a:ext cx="9015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1"/>
          <p:cNvSpPr txBox="1"/>
          <p:nvPr/>
        </p:nvSpPr>
        <p:spPr>
          <a:xfrm>
            <a:off x="6129291" y="1798237"/>
            <a:ext cx="16871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$s1 register value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1"/>
          <p:cNvSpPr txBox="1"/>
          <p:nvPr/>
        </p:nvSpPr>
        <p:spPr>
          <a:xfrm>
            <a:off x="2341773" y="5774026"/>
            <a:ext cx="543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1"/>
          <p:cNvSpPr txBox="1"/>
          <p:nvPr/>
        </p:nvSpPr>
        <p:spPr>
          <a:xfrm>
            <a:off x="2713146" y="5774026"/>
            <a:ext cx="678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$s0,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1"/>
          <p:cNvSpPr txBox="1"/>
          <p:nvPr/>
        </p:nvSpPr>
        <p:spPr>
          <a:xfrm>
            <a:off x="3223998" y="5774026"/>
            <a:ext cx="9015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0($sp)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1"/>
          <p:cNvSpPr txBox="1"/>
          <p:nvPr/>
        </p:nvSpPr>
        <p:spPr>
          <a:xfrm>
            <a:off x="2354654" y="6093856"/>
            <a:ext cx="6439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1"/>
          <p:cNvSpPr txBox="1"/>
          <p:nvPr/>
        </p:nvSpPr>
        <p:spPr>
          <a:xfrm>
            <a:off x="2865544" y="6093856"/>
            <a:ext cx="678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1"/>
          <p:cNvSpPr txBox="1"/>
          <p:nvPr/>
        </p:nvSpPr>
        <p:spPr>
          <a:xfrm>
            <a:off x="3337757" y="6093856"/>
            <a:ext cx="9015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1"/>
          <p:cNvSpPr txBox="1"/>
          <p:nvPr/>
        </p:nvSpPr>
        <p:spPr>
          <a:xfrm>
            <a:off x="3812120" y="6104209"/>
            <a:ext cx="9015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11"/>
          <p:cNvCxnSpPr/>
          <p:nvPr/>
        </p:nvCxnSpPr>
        <p:spPr>
          <a:xfrm>
            <a:off x="5574484" y="1798237"/>
            <a:ext cx="287198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5" name="Google Shape;305;p11"/>
          <p:cNvSpPr txBox="1"/>
          <p:nvPr/>
        </p:nvSpPr>
        <p:spPr>
          <a:xfrm>
            <a:off x="6643336" y="3711156"/>
            <a:ext cx="20865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1"/>
          <p:cNvSpPr txBox="1"/>
          <p:nvPr/>
        </p:nvSpPr>
        <p:spPr>
          <a:xfrm>
            <a:off x="6643336" y="4254126"/>
            <a:ext cx="20865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1"/>
          <p:cNvSpPr txBox="1"/>
          <p:nvPr/>
        </p:nvSpPr>
        <p:spPr>
          <a:xfrm>
            <a:off x="3951727" y="4803633"/>
            <a:ext cx="1687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In First Out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"/>
          <p:cNvSpPr txBox="1"/>
          <p:nvPr/>
        </p:nvSpPr>
        <p:spPr>
          <a:xfrm>
            <a:off x="418832" y="3323041"/>
            <a:ext cx="4970172" cy="261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leaf_example (int g, h, i, j)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int f, x;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 = (g + h) - (i + j);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x= f+1;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return x;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313" name="Google Shape;313;p12"/>
          <p:cNvSpPr txBox="1"/>
          <p:nvPr/>
        </p:nvSpPr>
        <p:spPr>
          <a:xfrm>
            <a:off x="0" y="590894"/>
            <a:ext cx="5807836" cy="240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🡪 $a0, h 🡪 $a1, i 🡪 $a2, j 🡪 $a3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 in $s0, x in $s1 (hence, need to save $s0, $s1 on stack)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in $v0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2"/>
          <p:cNvSpPr txBox="1"/>
          <p:nvPr/>
        </p:nvSpPr>
        <p:spPr>
          <a:xfrm>
            <a:off x="711692" y="2827855"/>
            <a:ext cx="4970172" cy="56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315" name="Google Shape;315;p12"/>
          <p:cNvSpPr txBox="1"/>
          <p:nvPr/>
        </p:nvSpPr>
        <p:spPr>
          <a:xfrm>
            <a:off x="6522347" y="1104505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2"/>
          <p:cNvSpPr txBox="1"/>
          <p:nvPr/>
        </p:nvSpPr>
        <p:spPr>
          <a:xfrm>
            <a:off x="7246920" y="1077785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2"/>
          <p:cNvSpPr txBox="1"/>
          <p:nvPr/>
        </p:nvSpPr>
        <p:spPr>
          <a:xfrm>
            <a:off x="7888718" y="1075638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2"/>
          <p:cNvSpPr txBox="1"/>
          <p:nvPr/>
        </p:nvSpPr>
        <p:spPr>
          <a:xfrm>
            <a:off x="8504757" y="1112127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2"/>
          <p:cNvSpPr txBox="1"/>
          <p:nvPr/>
        </p:nvSpPr>
        <p:spPr>
          <a:xfrm>
            <a:off x="6545957" y="1514484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2"/>
          <p:cNvSpPr txBox="1"/>
          <p:nvPr/>
        </p:nvSpPr>
        <p:spPr>
          <a:xfrm>
            <a:off x="7091569" y="1534985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$s0,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2"/>
          <p:cNvSpPr txBox="1"/>
          <p:nvPr/>
        </p:nvSpPr>
        <p:spPr>
          <a:xfrm>
            <a:off x="7912328" y="1537133"/>
            <a:ext cx="11286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0($sp)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2"/>
          <p:cNvSpPr txBox="1"/>
          <p:nvPr/>
        </p:nvSpPr>
        <p:spPr>
          <a:xfrm>
            <a:off x="6545957" y="2776614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2"/>
          <p:cNvSpPr txBox="1"/>
          <p:nvPr/>
        </p:nvSpPr>
        <p:spPr>
          <a:xfrm>
            <a:off x="7334925" y="2775652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2"/>
          <p:cNvSpPr txBox="1"/>
          <p:nvPr/>
        </p:nvSpPr>
        <p:spPr>
          <a:xfrm>
            <a:off x="7976723" y="2773505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$a0,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2"/>
          <p:cNvSpPr txBox="1"/>
          <p:nvPr/>
        </p:nvSpPr>
        <p:spPr>
          <a:xfrm>
            <a:off x="8605641" y="2784236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$a1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2"/>
          <p:cNvSpPr txBox="1"/>
          <p:nvPr/>
        </p:nvSpPr>
        <p:spPr>
          <a:xfrm>
            <a:off x="6556688" y="3173715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2"/>
          <p:cNvSpPr txBox="1"/>
          <p:nvPr/>
        </p:nvSpPr>
        <p:spPr>
          <a:xfrm>
            <a:off x="7345656" y="3172753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2"/>
          <p:cNvSpPr txBox="1"/>
          <p:nvPr/>
        </p:nvSpPr>
        <p:spPr>
          <a:xfrm>
            <a:off x="7987454" y="3170606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$a2,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2"/>
          <p:cNvSpPr txBox="1"/>
          <p:nvPr/>
        </p:nvSpPr>
        <p:spPr>
          <a:xfrm>
            <a:off x="8616372" y="3181337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$a3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2"/>
          <p:cNvSpPr txBox="1"/>
          <p:nvPr/>
        </p:nvSpPr>
        <p:spPr>
          <a:xfrm>
            <a:off x="6569567" y="3611596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2"/>
          <p:cNvSpPr txBox="1"/>
          <p:nvPr/>
        </p:nvSpPr>
        <p:spPr>
          <a:xfrm>
            <a:off x="7358535" y="3610634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$s0,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2"/>
          <p:cNvSpPr txBox="1"/>
          <p:nvPr/>
        </p:nvSpPr>
        <p:spPr>
          <a:xfrm>
            <a:off x="8026091" y="3608487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2"/>
          <p:cNvSpPr txBox="1"/>
          <p:nvPr/>
        </p:nvSpPr>
        <p:spPr>
          <a:xfrm>
            <a:off x="8655009" y="3619218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2"/>
          <p:cNvSpPr txBox="1"/>
          <p:nvPr/>
        </p:nvSpPr>
        <p:spPr>
          <a:xfrm>
            <a:off x="6530930" y="4422966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2"/>
          <p:cNvSpPr txBox="1"/>
          <p:nvPr/>
        </p:nvSpPr>
        <p:spPr>
          <a:xfrm>
            <a:off x="7345656" y="4422004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$v0,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2"/>
          <p:cNvSpPr txBox="1"/>
          <p:nvPr/>
        </p:nvSpPr>
        <p:spPr>
          <a:xfrm>
            <a:off x="7987454" y="4419857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$s1,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2"/>
          <p:cNvSpPr txBox="1"/>
          <p:nvPr/>
        </p:nvSpPr>
        <p:spPr>
          <a:xfrm>
            <a:off x="8616371" y="4430588"/>
            <a:ext cx="1454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$zero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2"/>
          <p:cNvSpPr txBox="1"/>
          <p:nvPr/>
        </p:nvSpPr>
        <p:spPr>
          <a:xfrm>
            <a:off x="6556688" y="4809332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2"/>
          <p:cNvSpPr txBox="1"/>
          <p:nvPr/>
        </p:nvSpPr>
        <p:spPr>
          <a:xfrm>
            <a:off x="7140937" y="4816954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$s1,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2"/>
          <p:cNvSpPr txBox="1"/>
          <p:nvPr/>
        </p:nvSpPr>
        <p:spPr>
          <a:xfrm>
            <a:off x="7961696" y="4819102"/>
            <a:ext cx="11286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0($sp)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2"/>
          <p:cNvSpPr txBox="1"/>
          <p:nvPr/>
        </p:nvSpPr>
        <p:spPr>
          <a:xfrm>
            <a:off x="6571715" y="5210725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2"/>
          <p:cNvSpPr txBox="1"/>
          <p:nvPr/>
        </p:nvSpPr>
        <p:spPr>
          <a:xfrm>
            <a:off x="7296288" y="5209761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2"/>
          <p:cNvSpPr txBox="1"/>
          <p:nvPr/>
        </p:nvSpPr>
        <p:spPr>
          <a:xfrm>
            <a:off x="7938086" y="5207614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8567004" y="5218345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7332778" y="6430583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$ra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6558837" y="1900851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2"/>
          <p:cNvSpPr txBox="1"/>
          <p:nvPr/>
        </p:nvSpPr>
        <p:spPr>
          <a:xfrm>
            <a:off x="7283410" y="1874131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2"/>
          <p:cNvSpPr txBox="1"/>
          <p:nvPr/>
        </p:nvSpPr>
        <p:spPr>
          <a:xfrm>
            <a:off x="7925208" y="1871984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2"/>
          <p:cNvSpPr txBox="1"/>
          <p:nvPr/>
        </p:nvSpPr>
        <p:spPr>
          <a:xfrm>
            <a:off x="8541247" y="1908473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2"/>
          <p:cNvSpPr txBox="1"/>
          <p:nvPr/>
        </p:nvSpPr>
        <p:spPr>
          <a:xfrm>
            <a:off x="6582447" y="2349467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2"/>
          <p:cNvSpPr txBox="1"/>
          <p:nvPr/>
        </p:nvSpPr>
        <p:spPr>
          <a:xfrm>
            <a:off x="7128059" y="2331331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$s1,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2"/>
          <p:cNvSpPr txBox="1"/>
          <p:nvPr/>
        </p:nvSpPr>
        <p:spPr>
          <a:xfrm>
            <a:off x="7948818" y="2333479"/>
            <a:ext cx="11286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0($sp)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2"/>
          <p:cNvSpPr txBox="1"/>
          <p:nvPr/>
        </p:nvSpPr>
        <p:spPr>
          <a:xfrm>
            <a:off x="6580298" y="5579916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2"/>
          <p:cNvSpPr txBox="1"/>
          <p:nvPr/>
        </p:nvSpPr>
        <p:spPr>
          <a:xfrm>
            <a:off x="7164547" y="5587538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$s0,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2"/>
          <p:cNvSpPr txBox="1"/>
          <p:nvPr/>
        </p:nvSpPr>
        <p:spPr>
          <a:xfrm>
            <a:off x="7985306" y="5589686"/>
            <a:ext cx="11286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0($sp)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2"/>
          <p:cNvSpPr txBox="1"/>
          <p:nvPr/>
        </p:nvSpPr>
        <p:spPr>
          <a:xfrm>
            <a:off x="6595325" y="5981309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2"/>
          <p:cNvSpPr txBox="1"/>
          <p:nvPr/>
        </p:nvSpPr>
        <p:spPr>
          <a:xfrm>
            <a:off x="7319898" y="5980345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2"/>
          <p:cNvSpPr txBox="1"/>
          <p:nvPr/>
        </p:nvSpPr>
        <p:spPr>
          <a:xfrm>
            <a:off x="7961696" y="5978198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2"/>
          <p:cNvSpPr txBox="1"/>
          <p:nvPr/>
        </p:nvSpPr>
        <p:spPr>
          <a:xfrm>
            <a:off x="8590614" y="6014688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2"/>
          <p:cNvSpPr txBox="1"/>
          <p:nvPr/>
        </p:nvSpPr>
        <p:spPr>
          <a:xfrm>
            <a:off x="6608205" y="6412447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2"/>
          <p:cNvSpPr txBox="1"/>
          <p:nvPr/>
        </p:nvSpPr>
        <p:spPr>
          <a:xfrm>
            <a:off x="6560982" y="104912"/>
            <a:ext cx="4970172" cy="56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MIPS Code: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362" name="Google Shape;362;p12"/>
          <p:cNvSpPr txBox="1"/>
          <p:nvPr/>
        </p:nvSpPr>
        <p:spPr>
          <a:xfrm>
            <a:off x="5490430" y="582775"/>
            <a:ext cx="56538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leaf_example: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2"/>
          <p:cNvSpPr txBox="1"/>
          <p:nvPr/>
        </p:nvSpPr>
        <p:spPr>
          <a:xfrm>
            <a:off x="6541661" y="4008693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2"/>
          <p:cNvSpPr txBox="1"/>
          <p:nvPr/>
        </p:nvSpPr>
        <p:spPr>
          <a:xfrm>
            <a:off x="7266234" y="4007729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$s1,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2"/>
          <p:cNvSpPr txBox="1"/>
          <p:nvPr/>
        </p:nvSpPr>
        <p:spPr>
          <a:xfrm>
            <a:off x="7908032" y="4005582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$s0,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2"/>
          <p:cNvSpPr txBox="1"/>
          <p:nvPr/>
        </p:nvSpPr>
        <p:spPr>
          <a:xfrm>
            <a:off x="8536950" y="4042072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3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Local Data on the Stack</a:t>
            </a:r>
            <a:endParaRPr/>
          </a:p>
        </p:txBody>
      </p:sp>
      <p:sp>
        <p:nvSpPr>
          <p:cNvPr id="377" name="Google Shape;377;p13"/>
          <p:cNvSpPr txBox="1"/>
          <p:nvPr>
            <p:ph idx="1" type="body"/>
          </p:nvPr>
        </p:nvSpPr>
        <p:spPr>
          <a:xfrm>
            <a:off x="2208214" y="4581526"/>
            <a:ext cx="8270875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 data allocated by callee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e.g., C automatic variables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Procedure frame (activation record)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Used by some compilers to manage stack storage</a:t>
            </a:r>
            <a:endParaRPr/>
          </a:p>
        </p:txBody>
      </p:sp>
      <p:pic>
        <p:nvPicPr>
          <p:cNvPr descr="f02-12-P374493" id="378" name="Google Shape;3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164" y="1268414"/>
            <a:ext cx="6567487" cy="31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575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Function</a:t>
            </a:r>
            <a:endParaRPr b="1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199" y="1336228"/>
            <a:ext cx="4661079" cy="2192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Main 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x=0;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y=9;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z = </a:t>
            </a:r>
            <a:r>
              <a:rPr lang="en-US" sz="2400">
                <a:solidFill>
                  <a:srgbClr val="FF0000"/>
                </a:solidFill>
              </a:rPr>
              <a:t>addition(x,y);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. }</a:t>
            </a:r>
            <a:endParaRPr sz="2400"/>
          </a:p>
        </p:txBody>
      </p:sp>
      <p:sp>
        <p:nvSpPr>
          <p:cNvPr id="96" name="Google Shape;96;p2"/>
          <p:cNvSpPr txBox="1"/>
          <p:nvPr/>
        </p:nvSpPr>
        <p:spPr>
          <a:xfrm>
            <a:off x="838199" y="4394960"/>
            <a:ext cx="4661079" cy="2192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addition(int a, int b){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c = a+b;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return 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318974" y="1336228"/>
            <a:ext cx="377351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function is the Caller function, where a function is called, and the parameters are provided for the called function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5318974" y="2639943"/>
            <a:ext cx="37735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 for function can be passed using 4 Registers, that are $a0, $a1, $a2, $a3 (argument Registers)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318974" y="5029586"/>
            <a:ext cx="37735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can be returned from function using 2 registers: $v0 and $v1.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5318974" y="3800302"/>
            <a:ext cx="37735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 from function to origin is stored is $ra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Register Usage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$a0 – $a3: arguments (reg’s 4 – 7)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$v0, $v1: result values (reg’s 2 and 3)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$t0 – $t9: temporaries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be overwritten by callee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$s0 – $s7: saved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Must be saved/restored by callee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$gp: global pointer for static data (reg 28)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$sp: stack pointer (reg 29)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$fp: frame pointer (reg 30)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$ra: return address (reg 31)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Procedure Calling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Steps required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/>
              <a:t>Place parameters in registers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/>
              <a:t>Transfer control to procedure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/>
              <a:t>Acquire storage for procedure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/>
              <a:t>Perform procedure’s operations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/>
              <a:t>Place result in register for caller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/>
              <a:t>Return to place of call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 rot="5400000">
            <a:off x="7789069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§2.8 Supporting Procedures in Computer Hardware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554865" y="679405"/>
            <a:ext cx="3102736" cy="3184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Main 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f=0;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 = f + 1;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z = </a:t>
            </a:r>
            <a:r>
              <a:rPr lang="en-US" sz="2400">
                <a:solidFill>
                  <a:srgbClr val="FF0000"/>
                </a:solidFill>
              </a:rPr>
              <a:t>addition(x,y);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c = x-y;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 sz="2400"/>
          </a:p>
        </p:txBody>
      </p:sp>
      <p:sp>
        <p:nvSpPr>
          <p:cNvPr id="129" name="Google Shape;129;p5"/>
          <p:cNvSpPr txBox="1"/>
          <p:nvPr/>
        </p:nvSpPr>
        <p:spPr>
          <a:xfrm>
            <a:off x="554864" y="4665417"/>
            <a:ext cx="4661079" cy="2192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addition(int a, int b){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f = a+b;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return f;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3657601" y="2475354"/>
            <a:ext cx="25371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jal addition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5525037" y="2479284"/>
            <a:ext cx="36576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#jumps to addition function 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#creates link with where the function is called from, by storing the address in $ra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5638800" y="4349802"/>
            <a:ext cx="3657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the register values used by the procedure, to recover any value that can get lost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8268237" y="1047193"/>
            <a:ext cx="25371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🡪 $s0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3657601" y="1047193"/>
            <a:ext cx="25371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$s0, $zero, $zero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3657601" y="1408985"/>
            <a:ext cx="25371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$s0, $s0,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Procedure Call Instructions</a:t>
            </a:r>
            <a:endParaRPr/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Procedure call: jump and link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>
                <a:latin typeface="Oi"/>
                <a:ea typeface="Oi"/>
                <a:cs typeface="Oi"/>
                <a:sym typeface="Oi"/>
              </a:rPr>
              <a:t>	jal ProcedureLabel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Address of following instruction put in $ra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Jumps to target address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Procedure return: jump register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>
                <a:latin typeface="Oi"/>
                <a:ea typeface="Oi"/>
                <a:cs typeface="Oi"/>
                <a:sym typeface="Oi"/>
              </a:rPr>
              <a:t>	jr $ra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Copies $ra to program counter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also be used for computed jumps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e.g., for case/switch statements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838200" y="365125"/>
            <a:ext cx="10515600" cy="6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Leaf Procedure Example</a:t>
            </a:r>
            <a:endParaRPr/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529106" y="4328120"/>
            <a:ext cx="4970172" cy="261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int leaf_example (int g, h, i, j)</a:t>
            </a:r>
            <a:br>
              <a:rPr lang="en-US"/>
            </a:br>
            <a:r>
              <a:rPr lang="en-US"/>
              <a:t>{ int f;</a:t>
            </a:r>
            <a:br>
              <a:rPr lang="en-US"/>
            </a:br>
            <a:r>
              <a:rPr lang="en-US"/>
              <a:t>  f = (g + h) - (i + j);</a:t>
            </a:r>
            <a:br>
              <a:rPr lang="en-US"/>
            </a:br>
            <a:r>
              <a:rPr lang="en-US"/>
              <a:t>  return f;</a:t>
            </a:r>
            <a:br>
              <a:rPr lang="en-US"/>
            </a:br>
            <a:r>
              <a:rPr lang="en-US"/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6765701" y="2459917"/>
            <a:ext cx="5100034" cy="3736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🡪 $a0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 🡪 $a1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🡪 $a2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 🡪 $a3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 in $s0 (hence, need to save $s0 on stack)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in $v0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7156360" y="1743461"/>
            <a:ext cx="56538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jal leaf_example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838199" y="1269596"/>
            <a:ext cx="4661079" cy="2192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f=0;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f= f + 1;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z = leaf_example (1,2,4,3);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y = f + z;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>
            <a:off x="5589424" y="1371600"/>
            <a:ext cx="2871989" cy="3372247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8"/>
          <p:cNvCxnSpPr/>
          <p:nvPr/>
        </p:nvCxnSpPr>
        <p:spPr>
          <a:xfrm>
            <a:off x="5589424" y="2399892"/>
            <a:ext cx="287198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8"/>
          <p:cNvCxnSpPr/>
          <p:nvPr/>
        </p:nvCxnSpPr>
        <p:spPr>
          <a:xfrm>
            <a:off x="5587276" y="3003051"/>
            <a:ext cx="287198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8"/>
          <p:cNvCxnSpPr/>
          <p:nvPr/>
        </p:nvCxnSpPr>
        <p:spPr>
          <a:xfrm>
            <a:off x="5600155" y="3582601"/>
            <a:ext cx="287198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8"/>
          <p:cNvCxnSpPr/>
          <p:nvPr/>
        </p:nvCxnSpPr>
        <p:spPr>
          <a:xfrm>
            <a:off x="5587276" y="4162150"/>
            <a:ext cx="287198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8"/>
          <p:cNvSpPr txBox="1"/>
          <p:nvPr/>
        </p:nvSpPr>
        <p:spPr>
          <a:xfrm>
            <a:off x="5147246" y="1453316"/>
            <a:ext cx="43788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8542982" y="3120754"/>
            <a:ext cx="6954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6091703" y="3070702"/>
            <a:ext cx="17601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top data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837124" y="631138"/>
            <a:ext cx="553791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value registers ($s0 - $s7) that are used by the function are stored in Stack, to recover any value that can get lost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6156089" y="4916803"/>
            <a:ext cx="553791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value is inserted in stack, the stack pointer register moves 4 slots upwards,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$sp = $sp - 4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1453153" y="2401912"/>
            <a:ext cx="16871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$s0 register value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8519365" y="2480133"/>
            <a:ext cx="6954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9238441" y="2793980"/>
            <a:ext cx="9101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 - 4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3183193" y="2880578"/>
            <a:ext cx="543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3554566" y="2880578"/>
            <a:ext cx="678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$s0,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4065418" y="2880578"/>
            <a:ext cx="9015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0($sp)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6039932" y="2376646"/>
            <a:ext cx="16871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$s0 register value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3067289" y="2504944"/>
            <a:ext cx="6439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3578179" y="2504944"/>
            <a:ext cx="678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4050392" y="2504944"/>
            <a:ext cx="9015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4524755" y="2515295"/>
            <a:ext cx="9015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700798" y="2017191"/>
            <a:ext cx="22409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Storing data in stack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788839" y="3663972"/>
            <a:ext cx="2765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Retrieving data from stack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2331042" y="4037526"/>
            <a:ext cx="543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2702415" y="4037526"/>
            <a:ext cx="678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$s0,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3213267" y="4037526"/>
            <a:ext cx="9015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0($sp)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2343923" y="4357356"/>
            <a:ext cx="6439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2854813" y="4357356"/>
            <a:ext cx="678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3327026" y="4357356"/>
            <a:ext cx="9015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3801389" y="4367707"/>
            <a:ext cx="9015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9272776" y="3047418"/>
            <a:ext cx="10560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 + 4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6643336" y="3711156"/>
            <a:ext cx="20865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6643336" y="4254126"/>
            <a:ext cx="20865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8"/>
          <p:cNvCxnSpPr/>
          <p:nvPr/>
        </p:nvCxnSpPr>
        <p:spPr>
          <a:xfrm>
            <a:off x="5598131" y="1886085"/>
            <a:ext cx="287198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/>
        </p:nvSpPr>
        <p:spPr>
          <a:xfrm>
            <a:off x="418832" y="3219718"/>
            <a:ext cx="4970172" cy="261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leaf_example (int g, h, i, j)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int f;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 = (g + h) - (i + j);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return f;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0" y="590894"/>
            <a:ext cx="5807836" cy="240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🡪 $a0, h 🡪 $a1, i 🡪 $a2, j 🡪 $a3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 in $s0 (hence, need to save $s0 on stack)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in $v0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7503711" y="1895409"/>
            <a:ext cx="4970172" cy="56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MIPS Code: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711692" y="2782795"/>
            <a:ext cx="4970172" cy="56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7564883" y="2521185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 txBox="1"/>
          <p:nvPr/>
        </p:nvSpPr>
        <p:spPr>
          <a:xfrm>
            <a:off x="8289456" y="2494465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8931254" y="2492318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9560172" y="2503049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7588493" y="2969801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8134105" y="2951665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$s0,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 txBox="1"/>
          <p:nvPr/>
        </p:nvSpPr>
        <p:spPr>
          <a:xfrm>
            <a:off x="8954864" y="2953813"/>
            <a:ext cx="11286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0($sp)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7575614" y="3433441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8364582" y="3432479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9006380" y="3430332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$a0,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9635298" y="3441063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$a1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7586345" y="3882058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8375313" y="3881096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9017111" y="3878949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$a2,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9646029" y="3889680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$a3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7599224" y="4345697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8388192" y="4344735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$s0,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9055748" y="4342588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9684666" y="4353319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7599224" y="4796456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8413950" y="4795494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$v0,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9055748" y="4793347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$s0,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9664077" y="4790909"/>
            <a:ext cx="1454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$zero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7650740" y="5182822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8196352" y="5164686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$s0,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9017111" y="5166834"/>
            <a:ext cx="11286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0($sp)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7665767" y="5609971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9"/>
          <p:cNvSpPr txBox="1"/>
          <p:nvPr/>
        </p:nvSpPr>
        <p:spPr>
          <a:xfrm>
            <a:off x="8390340" y="5583251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9032138" y="5581104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$sp,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9661056" y="5591835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7676498" y="6032830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9"/>
          <p:cNvSpPr txBox="1"/>
          <p:nvPr/>
        </p:nvSpPr>
        <p:spPr>
          <a:xfrm>
            <a:off x="8401071" y="6006110"/>
            <a:ext cx="857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$ra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9"/>
          <p:cNvSpPr txBox="1"/>
          <p:nvPr/>
        </p:nvSpPr>
        <p:spPr>
          <a:xfrm>
            <a:off x="7331903" y="1279298"/>
            <a:ext cx="56538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jal leaf_example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9"/>
          <p:cNvSpPr txBox="1"/>
          <p:nvPr/>
        </p:nvSpPr>
        <p:spPr>
          <a:xfrm>
            <a:off x="5706835" y="2193439"/>
            <a:ext cx="56538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leaf_example: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2021-03-28T09:33:19Z</dcterms:created>
  <dc:creator>Fairoz Khan</dc:creator>
</cp:coreProperties>
</file>