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9144000" cy="51435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TODIaVqHzkEbfN8awRZsVQ4DX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F0D7BF-3D26-43A4-83D6-6F109899491A}">
  <a:tblStyle styleId="{9DF0D7BF-3D26-43A4-83D6-6F109899491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8"/>
          <p:cNvSpPr/>
          <p:nvPr/>
        </p:nvSpPr>
        <p:spPr>
          <a:xfrm>
            <a:off x="8246399" y="4245924"/>
            <a:ext cx="897890" cy="897890"/>
          </a:xfrm>
          <a:custGeom>
            <a:rect b="b" l="l" r="r" t="t"/>
            <a:pathLst>
              <a:path extrusionOk="0" h="897889" w="897890">
                <a:moveTo>
                  <a:pt x="897599" y="897599"/>
                </a:moveTo>
                <a:lnTo>
                  <a:pt x="0" y="897599"/>
                </a:lnTo>
                <a:lnTo>
                  <a:pt x="897599" y="0"/>
                </a:lnTo>
                <a:lnTo>
                  <a:pt x="897599" y="8975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"/>
          <p:cNvSpPr/>
          <p:nvPr/>
        </p:nvSpPr>
        <p:spPr>
          <a:xfrm>
            <a:off x="8246399" y="4245874"/>
            <a:ext cx="897890" cy="897890"/>
          </a:xfrm>
          <a:custGeom>
            <a:rect b="b" l="l" r="r" t="t"/>
            <a:pathLst>
              <a:path extrusionOk="0" h="897889" w="897890">
                <a:moveTo>
                  <a:pt x="897599" y="897599"/>
                </a:moveTo>
                <a:lnTo>
                  <a:pt x="0" y="897599"/>
                </a:lnTo>
                <a:lnTo>
                  <a:pt x="0" y="149602"/>
                </a:lnTo>
                <a:lnTo>
                  <a:pt x="11387" y="92352"/>
                </a:lnTo>
                <a:lnTo>
                  <a:pt x="43817" y="43817"/>
                </a:lnTo>
                <a:lnTo>
                  <a:pt x="92352" y="11387"/>
                </a:lnTo>
                <a:lnTo>
                  <a:pt x="149602" y="0"/>
                </a:lnTo>
                <a:lnTo>
                  <a:pt x="897599" y="0"/>
                </a:lnTo>
                <a:lnTo>
                  <a:pt x="897599" y="897599"/>
                </a:lnTo>
                <a:close/>
              </a:path>
            </a:pathLst>
          </a:custGeom>
          <a:solidFill>
            <a:srgbClr val="FFFFFF">
              <a:alpha val="6784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8"/>
          <p:cNvSpPr txBox="1"/>
          <p:nvPr>
            <p:ph type="ctrTitle"/>
          </p:nvPr>
        </p:nvSpPr>
        <p:spPr>
          <a:xfrm>
            <a:off x="463550" y="1315768"/>
            <a:ext cx="8216900" cy="1342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563275" y="2033270"/>
            <a:ext cx="8017449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505275" y="2337274"/>
            <a:ext cx="8162290" cy="2395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0"/>
          <p:cNvSpPr txBox="1"/>
          <p:nvPr>
            <p:ph type="title"/>
          </p:nvPr>
        </p:nvSpPr>
        <p:spPr>
          <a:xfrm>
            <a:off x="563275" y="2033270"/>
            <a:ext cx="8017449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563275" y="2033270"/>
            <a:ext cx="8017449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7"/>
          <p:cNvSpPr/>
          <p:nvPr/>
        </p:nvSpPr>
        <p:spPr>
          <a:xfrm>
            <a:off x="0" y="1794599"/>
            <a:ext cx="9144000" cy="3348990"/>
          </a:xfrm>
          <a:custGeom>
            <a:rect b="b" l="l" r="r" t="t"/>
            <a:pathLst>
              <a:path extrusionOk="0" h="3348990" w="9144000">
                <a:moveTo>
                  <a:pt x="0" y="3348899"/>
                </a:moveTo>
                <a:lnTo>
                  <a:pt x="9143999" y="3348899"/>
                </a:lnTo>
                <a:lnTo>
                  <a:pt x="9143999" y="0"/>
                </a:lnTo>
                <a:lnTo>
                  <a:pt x="0" y="0"/>
                </a:lnTo>
                <a:lnTo>
                  <a:pt x="0" y="3348899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8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685999"/>
            <a:ext cx="9143999" cy="1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7"/>
          <p:cNvSpPr txBox="1"/>
          <p:nvPr>
            <p:ph type="title"/>
          </p:nvPr>
        </p:nvSpPr>
        <p:spPr>
          <a:xfrm>
            <a:off x="563275" y="2033270"/>
            <a:ext cx="8017449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7"/>
          <p:cNvSpPr txBox="1"/>
          <p:nvPr>
            <p:ph idx="1" type="body"/>
          </p:nvPr>
        </p:nvSpPr>
        <p:spPr>
          <a:xfrm>
            <a:off x="505275" y="2337274"/>
            <a:ext cx="8162290" cy="2395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/>
        </p:nvSpPr>
        <p:spPr>
          <a:xfrm>
            <a:off x="463550" y="1315768"/>
            <a:ext cx="4406265" cy="1342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CSE428/EEE476</a:t>
            </a:r>
            <a:endParaRPr sz="4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 Processing</a:t>
            </a:r>
            <a:endParaRPr sz="4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463550" y="2805584"/>
            <a:ext cx="28892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Course Outline, Fall 2023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544925" y="904064"/>
            <a:ext cx="282765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Course Content</a:t>
            </a:r>
            <a:endParaRPr sz="3200"/>
          </a:p>
        </p:txBody>
      </p:sp>
      <p:sp>
        <p:nvSpPr>
          <p:cNvPr id="57" name="Google Shape;57;p2"/>
          <p:cNvSpPr txBox="1"/>
          <p:nvPr/>
        </p:nvSpPr>
        <p:spPr>
          <a:xfrm>
            <a:off x="544925" y="1984480"/>
            <a:ext cx="902875" cy="243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Content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767274" y="1984480"/>
            <a:ext cx="1328725" cy="243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Assessments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9" name="Google Shape;59;p2"/>
          <p:cNvGraphicFramePr/>
          <p:nvPr/>
        </p:nvGraphicFramePr>
        <p:xfrm>
          <a:off x="467137" y="2421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{9DF0D7BF-3D26-43A4-83D6-6F109899491A}</a:tableStyleId>
              </a:tblPr>
              <a:tblGrid>
                <a:gridCol w="2032000"/>
                <a:gridCol w="2149475"/>
              </a:tblGrid>
              <a:tr h="381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Week 1 - DIP Intro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Week 7 - DL/ML Primer - 2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Week 2 - Point Processing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Week 8 - Classification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Week 3 - Spatial Filtering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Week 9 - Object Detection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Week 4 - DFT &amp; freq. filt.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Week 10 - Segmentation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Week 5 - Restoration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Week 11 - Image Generation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Week 6 - DL/ML Primer - 1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Week 10 - Compression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60" name="Google Shape;60;p2"/>
          <p:cNvSpPr txBox="1"/>
          <p:nvPr/>
        </p:nvSpPr>
        <p:spPr>
          <a:xfrm>
            <a:off x="4767274" y="2343150"/>
            <a:ext cx="3742690" cy="2707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450">
            <a:spAutoFit/>
          </a:bodyPr>
          <a:lstStyle/>
          <a:p>
            <a:pPr indent="-33655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Assignments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Project (submission, report, presentation)</a:t>
            </a:r>
            <a:endParaRPr sz="1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Quiz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Midterm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Final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737373"/>
              </a:buClr>
              <a:buSzPts val="1850"/>
              <a:buFont typeface="Arial"/>
              <a:buNone/>
            </a:pPr>
            <a:r>
              <a:t/>
            </a:r>
            <a:endParaRPr sz="1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Important Dates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147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Midterm: USIS Schedule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Final: Dec 31, 2023 (2.00 PM – 4.00 PM)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Project presentation: TBA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544925" y="904064"/>
            <a:ext cx="333438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Marks Distribution</a:t>
            </a:r>
            <a:endParaRPr sz="3200"/>
          </a:p>
        </p:txBody>
      </p:sp>
      <p:graphicFrame>
        <p:nvGraphicFramePr>
          <p:cNvPr id="66" name="Google Shape;66;p3"/>
          <p:cNvGraphicFramePr/>
          <p:nvPr/>
        </p:nvGraphicFramePr>
        <p:xfrm>
          <a:off x="457200" y="1809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{9DF0D7BF-3D26-43A4-83D6-6F109899491A}</a:tableStyleId>
              </a:tblPr>
              <a:tblGrid>
                <a:gridCol w="1504325"/>
                <a:gridCol w="1316350"/>
                <a:gridCol w="2661275"/>
                <a:gridCol w="2661275"/>
              </a:tblGrid>
              <a:tr h="34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Assessment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Percentage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number of assessments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Comment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Lab Attendance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5%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Lab Assignment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10%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~3/4 (=n)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 of n-1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Lab Project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20%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Submission, presentation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Theory Assign.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9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5%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9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9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9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37373"/>
                        </a:buClr>
                        <a:buSzPts val="1400"/>
                        <a:buFont typeface="Roboto"/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Quiz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9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10%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9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9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37373"/>
                        </a:buClr>
                        <a:buSzPts val="1400"/>
                        <a:buFont typeface="Roboto"/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 of n-1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9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Midterm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20%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Closed book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Final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25%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Closed book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Attendance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5%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80% or higher for full marks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4"/>
          <p:cNvGrpSpPr/>
          <p:nvPr/>
        </p:nvGrpSpPr>
        <p:grpSpPr>
          <a:xfrm>
            <a:off x="0" y="1685999"/>
            <a:ext cx="9144000" cy="3457590"/>
            <a:chOff x="0" y="1685999"/>
            <a:chExt cx="9144000" cy="3457590"/>
          </a:xfrm>
        </p:grpSpPr>
        <p:sp>
          <p:nvSpPr>
            <p:cNvPr id="72" name="Google Shape;72;p4"/>
            <p:cNvSpPr/>
            <p:nvPr/>
          </p:nvSpPr>
          <p:spPr>
            <a:xfrm>
              <a:off x="0" y="1794599"/>
              <a:ext cx="9144000" cy="3348990"/>
            </a:xfrm>
            <a:custGeom>
              <a:rect b="b" l="l" r="r" t="t"/>
              <a:pathLst>
                <a:path extrusionOk="0" h="3348990" w="914400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685999"/>
              <a:ext cx="9143999" cy="108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87312" y="2154947"/>
              <a:ext cx="1488749" cy="14887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4"/>
          <p:cNvSpPr txBox="1"/>
          <p:nvPr>
            <p:ph type="title"/>
          </p:nvPr>
        </p:nvSpPr>
        <p:spPr>
          <a:xfrm>
            <a:off x="544925" y="904064"/>
            <a:ext cx="505460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Communication and Update</a:t>
            </a:r>
            <a:endParaRPr sz="3200"/>
          </a:p>
        </p:txBody>
      </p:sp>
      <p:sp>
        <p:nvSpPr>
          <p:cNvPr id="76" name="Google Shape;76;p4"/>
          <p:cNvSpPr txBox="1"/>
          <p:nvPr/>
        </p:nvSpPr>
        <p:spPr>
          <a:xfrm>
            <a:off x="4237825" y="2773271"/>
            <a:ext cx="2898140" cy="21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rgbClr val="1A237E"/>
                </a:solidFill>
                <a:latin typeface="Courier New"/>
                <a:ea typeface="Courier New"/>
                <a:cs typeface="Courier New"/>
                <a:sym typeface="Courier New"/>
              </a:rPr>
              <a:t>https://discord.gg/EjYqbap7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544925" y="904064"/>
            <a:ext cx="299656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DOs and DON’Ts</a:t>
            </a:r>
            <a:endParaRPr sz="3200"/>
          </a:p>
        </p:txBody>
      </p:sp>
      <p:sp>
        <p:nvSpPr>
          <p:cNvPr id="82" name="Google Shape;82;p5"/>
          <p:cNvSpPr txBox="1"/>
          <p:nvPr/>
        </p:nvSpPr>
        <p:spPr>
          <a:xfrm>
            <a:off x="666193" y="2748512"/>
            <a:ext cx="363982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450">
            <a:spAutoFit/>
          </a:bodyPr>
          <a:lstStyle/>
          <a:p>
            <a:pPr indent="-336550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Ask questions!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348615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Ask for help!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348615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Facing problems? Let us know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348615" marR="15303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Practice &amp; make mistakes – only way to  learn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34861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Work hard, stay honest - your honesty and  integrity will be rewarded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4888543" y="2748512"/>
            <a:ext cx="3612515" cy="1988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450">
            <a:spAutoFit/>
          </a:bodyPr>
          <a:lstStyle/>
          <a:p>
            <a:pPr indent="-336550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DO NOT COPY/CHEAT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348615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DO NOT SHARE YOUR WORK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34861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DO NOT GIVE EXCUSES - “It won’t happen  again”, “I didn’t know they would copy”...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348615" marR="5016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Punishment </a:t>
            </a:r>
            <a:r>
              <a:rPr lang="en-US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- from 0 on that assessment  to F, grade capping,suspension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348615" marR="7874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 DM/@mention related to coursework  outside oﬃce hours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" name="Google Shape;84;p5"/>
          <p:cNvGrpSpPr/>
          <p:nvPr/>
        </p:nvGrpSpPr>
        <p:grpSpPr>
          <a:xfrm>
            <a:off x="471899" y="1919074"/>
            <a:ext cx="5092489" cy="767699"/>
            <a:chOff x="471899" y="1919074"/>
            <a:chExt cx="5092489" cy="767699"/>
          </a:xfrm>
        </p:grpSpPr>
        <p:pic>
          <p:nvPicPr>
            <p:cNvPr id="85" name="Google Shape;8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1899" y="1919074"/>
              <a:ext cx="870139" cy="767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94249" y="1919074"/>
              <a:ext cx="870139" cy="767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563275" y="2033270"/>
            <a:ext cx="380428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237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2023-09-24T07:16:19Z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