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1" r:id="rId2"/>
    <p:sldId id="259" r:id="rId3"/>
    <p:sldId id="262" r:id="rId4"/>
    <p:sldId id="263" r:id="rId5"/>
    <p:sldId id="264" r:id="rId6"/>
    <p:sldId id="265" r:id="rId7"/>
    <p:sldId id="266" r:id="rId8"/>
    <p:sldId id="267" r:id="rId9"/>
    <p:sldId id="268" r:id="rId10"/>
    <p:sldId id="269" r:id="rId11"/>
    <p:sldId id="270" r:id="rId12"/>
    <p:sldId id="271"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1940" autoAdjust="0"/>
  </p:normalViewPr>
  <p:slideViewPr>
    <p:cSldViewPr>
      <p:cViewPr varScale="1">
        <p:scale>
          <a:sx n="52" d="100"/>
          <a:sy n="52" d="100"/>
        </p:scale>
        <p:origin x="1533" y="31"/>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B4DAE6F-0605-4B0D-B935-1BAB68B7939C}"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404813"/>
            <a:ext cx="6697662" cy="893762"/>
          </a:xfrm>
        </p:spPr>
        <p:txBody>
          <a:bodyPr/>
          <a:lstStyle>
            <a:lvl1pPr algn="l">
              <a:defRPr sz="3200"/>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95288" y="1196975"/>
            <a:ext cx="6697662" cy="561975"/>
          </a:xfrm>
        </p:spPr>
        <p:txBody>
          <a:bodyPr/>
          <a:lstStyle>
            <a:lvl1pPr marL="0" indent="0">
              <a:buFontTx/>
              <a:buNone/>
              <a:defRPr sz="2400" b="1">
                <a:solidFill>
                  <a:schemeClr val="bg2"/>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50075" y="617538"/>
            <a:ext cx="1943100" cy="57642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16013" y="617538"/>
            <a:ext cx="5681662" cy="5764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16013" y="1412875"/>
            <a:ext cx="3811587"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80000" y="1412875"/>
            <a:ext cx="38131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79613" y="617538"/>
            <a:ext cx="684053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16013" y="1412875"/>
            <a:ext cx="7777162"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rtl="0" eaLnBrk="1" fontAlgn="base" hangingPunct="1">
        <a:spcBef>
          <a:spcPct val="0"/>
        </a:spcBef>
        <a:spcAft>
          <a:spcPct val="0"/>
        </a:spcAft>
        <a:defRPr sz="3600" b="1">
          <a:solidFill>
            <a:schemeClr val="bg2"/>
          </a:solidFill>
          <a:latin typeface="+mj-lt"/>
          <a:ea typeface="+mj-ea"/>
          <a:cs typeface="+mj-cs"/>
        </a:defRPr>
      </a:lvl1pPr>
      <a:lvl2pPr algn="r" rtl="0" eaLnBrk="1" fontAlgn="base" hangingPunct="1">
        <a:spcBef>
          <a:spcPct val="0"/>
        </a:spcBef>
        <a:spcAft>
          <a:spcPct val="0"/>
        </a:spcAft>
        <a:defRPr sz="3600" b="1">
          <a:solidFill>
            <a:schemeClr val="bg2"/>
          </a:solidFill>
          <a:latin typeface="Arial" charset="0"/>
        </a:defRPr>
      </a:lvl2pPr>
      <a:lvl3pPr algn="r" rtl="0" eaLnBrk="1" fontAlgn="base" hangingPunct="1">
        <a:spcBef>
          <a:spcPct val="0"/>
        </a:spcBef>
        <a:spcAft>
          <a:spcPct val="0"/>
        </a:spcAft>
        <a:defRPr sz="3600" b="1">
          <a:solidFill>
            <a:schemeClr val="bg2"/>
          </a:solidFill>
          <a:latin typeface="Arial" charset="0"/>
        </a:defRPr>
      </a:lvl3pPr>
      <a:lvl4pPr algn="r" rtl="0" eaLnBrk="1" fontAlgn="base" hangingPunct="1">
        <a:spcBef>
          <a:spcPct val="0"/>
        </a:spcBef>
        <a:spcAft>
          <a:spcPct val="0"/>
        </a:spcAft>
        <a:defRPr sz="3600" b="1">
          <a:solidFill>
            <a:schemeClr val="bg2"/>
          </a:solidFill>
          <a:latin typeface="Arial" charset="0"/>
        </a:defRPr>
      </a:lvl4pPr>
      <a:lvl5pPr algn="r" rtl="0" eaLnBrk="1" fontAlgn="base" hangingPunct="1">
        <a:spcBef>
          <a:spcPct val="0"/>
        </a:spcBef>
        <a:spcAft>
          <a:spcPct val="0"/>
        </a:spcAft>
        <a:defRPr sz="3600" b="1">
          <a:solidFill>
            <a:schemeClr val="bg2"/>
          </a:solidFill>
          <a:latin typeface="Arial" charset="0"/>
        </a:defRPr>
      </a:lvl5pPr>
      <a:lvl6pPr marL="457200" algn="r" rtl="0" eaLnBrk="1" fontAlgn="base" hangingPunct="1">
        <a:spcBef>
          <a:spcPct val="0"/>
        </a:spcBef>
        <a:spcAft>
          <a:spcPct val="0"/>
        </a:spcAft>
        <a:defRPr sz="3600" b="1">
          <a:solidFill>
            <a:schemeClr val="bg2"/>
          </a:solidFill>
          <a:latin typeface="Arial" charset="0"/>
        </a:defRPr>
      </a:lvl6pPr>
      <a:lvl7pPr marL="914400" algn="r" rtl="0" eaLnBrk="1" fontAlgn="base" hangingPunct="1">
        <a:spcBef>
          <a:spcPct val="0"/>
        </a:spcBef>
        <a:spcAft>
          <a:spcPct val="0"/>
        </a:spcAft>
        <a:defRPr sz="3600" b="1">
          <a:solidFill>
            <a:schemeClr val="bg2"/>
          </a:solidFill>
          <a:latin typeface="Arial" charset="0"/>
        </a:defRPr>
      </a:lvl7pPr>
      <a:lvl8pPr marL="1371600" algn="r" rtl="0" eaLnBrk="1" fontAlgn="base" hangingPunct="1">
        <a:spcBef>
          <a:spcPct val="0"/>
        </a:spcBef>
        <a:spcAft>
          <a:spcPct val="0"/>
        </a:spcAft>
        <a:defRPr sz="3600" b="1">
          <a:solidFill>
            <a:schemeClr val="bg2"/>
          </a:solidFill>
          <a:latin typeface="Arial" charset="0"/>
        </a:defRPr>
      </a:lvl8pPr>
      <a:lvl9pPr marL="1828800" algn="r"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DCA4-FA83-F265-A974-210E85846FBE}"/>
              </a:ext>
            </a:extLst>
          </p:cNvPr>
          <p:cNvSpPr>
            <a:spLocks noGrp="1"/>
          </p:cNvSpPr>
          <p:nvPr>
            <p:ph type="ctrTitle"/>
          </p:nvPr>
        </p:nvSpPr>
        <p:spPr>
          <a:xfrm>
            <a:off x="395288" y="908720"/>
            <a:ext cx="8281168" cy="893762"/>
          </a:xfrm>
        </p:spPr>
        <p:txBody>
          <a:bodyPr/>
          <a:lstStyle/>
          <a:p>
            <a:pPr algn="ctr"/>
            <a:r>
              <a:rPr lang="en-US" sz="4000" b="1" i="0" dirty="0">
                <a:solidFill>
                  <a:schemeClr val="accent2"/>
                </a:solidFill>
                <a:effectLst/>
                <a:latin typeface="Times New Roman" panose="02020603050405020304" pitchFamily="18" charset="0"/>
                <a:cs typeface="Times New Roman" panose="02020603050405020304" pitchFamily="18" charset="0"/>
              </a:rPr>
              <a:t>DISTINGUISHING POISONOUS FROM EDIBLE MUSHROOMS</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976E7193-6807-7331-A1AD-03E5DEF6CBD1}"/>
              </a:ext>
            </a:extLst>
          </p:cNvPr>
          <p:cNvSpPr>
            <a:spLocks noGrp="1"/>
          </p:cNvSpPr>
          <p:nvPr>
            <p:ph type="subTitle" idx="1"/>
          </p:nvPr>
        </p:nvSpPr>
        <p:spPr>
          <a:xfrm>
            <a:off x="6314074" y="1818205"/>
            <a:ext cx="2376264" cy="561975"/>
          </a:xfrm>
        </p:spPr>
        <p:txBody>
          <a:bodyPr/>
          <a:lstStyle/>
          <a:p>
            <a:r>
              <a:rPr lang="en-IN" sz="3200" dirty="0">
                <a:latin typeface="Times New Roman" panose="02020603050405020304" pitchFamily="18" charset="0"/>
                <a:cs typeface="Times New Roman" panose="02020603050405020304" pitchFamily="18" charset="0"/>
              </a:rPr>
              <a:t>REKHA. J</a:t>
            </a:r>
          </a:p>
        </p:txBody>
      </p:sp>
    </p:spTree>
    <p:extLst>
      <p:ext uri="{BB962C8B-B14F-4D97-AF65-F5344CB8AC3E}">
        <p14:creationId xmlns:p14="http://schemas.microsoft.com/office/powerpoint/2010/main" val="264988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E8CC-A675-E1C2-E864-348CE8E39DAA}"/>
              </a:ext>
            </a:extLst>
          </p:cNvPr>
          <p:cNvSpPr>
            <a:spLocks noGrp="1"/>
          </p:cNvSpPr>
          <p:nvPr>
            <p:ph type="title"/>
          </p:nvPr>
        </p:nvSpPr>
        <p:spPr/>
        <p:txBody>
          <a:bodyPr/>
          <a:lstStyle/>
          <a:p>
            <a:pPr algn="ctr"/>
            <a:r>
              <a:rPr lang="en-US" sz="3200" b="1" dirty="0">
                <a:solidFill>
                  <a:schemeClr val="accent6"/>
                </a:solidFill>
                <a:latin typeface="Times New Roman" panose="02020603050405020304" pitchFamily="18" charset="0"/>
                <a:ea typeface="Verdana" panose="020B0604030504040204" pitchFamily="34" charset="0"/>
                <a:cs typeface="Times New Roman" panose="02020603050405020304" pitchFamily="18" charset="0"/>
              </a:rPr>
              <a:t>MODELLING APPROACH USED</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336527-3C71-16AB-8285-0355E4E92CEC}"/>
              </a:ext>
            </a:extLst>
          </p:cNvPr>
          <p:cNvSpPr>
            <a:spLocks noGrp="1"/>
          </p:cNvSpPr>
          <p:nvPr>
            <p:ph idx="1"/>
          </p:nvPr>
        </p:nvSpPr>
        <p:spPr/>
        <p:txBody>
          <a:bodyPr/>
          <a:lstStyle/>
          <a:p>
            <a:r>
              <a:rPr lang="en-IN" b="1" i="0" u="sng" dirty="0">
                <a:solidFill>
                  <a:srgbClr val="000000"/>
                </a:solidFill>
                <a:effectLst/>
                <a:latin typeface="Times New Roman" panose="02020603050405020304" pitchFamily="18" charset="0"/>
                <a:cs typeface="Times New Roman" panose="02020603050405020304" pitchFamily="18" charset="0"/>
              </a:rPr>
              <a:t>Logistic Regression:</a:t>
            </a:r>
          </a:p>
          <a:p>
            <a:pPr algn="l"/>
            <a:r>
              <a:rPr lang="en-US" sz="2000" b="0" i="0" dirty="0">
                <a:solidFill>
                  <a:srgbClr val="000000"/>
                </a:solidFill>
                <a:effectLst/>
                <a:latin typeface="Times New Roman" panose="02020603050405020304" pitchFamily="18" charset="0"/>
                <a:cs typeface="Times New Roman" panose="02020603050405020304" pitchFamily="18" charset="0"/>
              </a:rPr>
              <a:t>Logistic regression ML model is a classification algorithm. In classification the target variable is categorical. It has different categories also known as classes.</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important part of logistic regression is that it works ideally when there are only two classes in the output variable.</a:t>
            </a:r>
          </a:p>
          <a:p>
            <a:r>
              <a:rPr lang="en-IN" b="1" i="0" u="sng" dirty="0">
                <a:solidFill>
                  <a:srgbClr val="000000"/>
                </a:solidFill>
                <a:effectLst/>
                <a:latin typeface="Times New Roman" panose="02020603050405020304" pitchFamily="18" charset="0"/>
                <a:cs typeface="Times New Roman" panose="02020603050405020304" pitchFamily="18" charset="0"/>
              </a:rPr>
              <a:t>Random Forest Classifier:</a:t>
            </a:r>
          </a:p>
          <a:p>
            <a:r>
              <a:rPr lang="en-US" sz="2000" b="0" i="0" dirty="0">
                <a:solidFill>
                  <a:srgbClr val="000000"/>
                </a:solidFill>
                <a:effectLst/>
                <a:latin typeface="Times New Roman" panose="02020603050405020304" pitchFamily="18" charset="0"/>
                <a:cs typeface="Times New Roman" panose="02020603050405020304" pitchFamily="18" charset="0"/>
              </a:rPr>
              <a:t>As a forest is made of trees similarly random forest is also made of decision trees, decision tree searches for the best feature while splitting a node random forest searches for the best feature among a random subset of a feature this will result in high diversity and gives better results. It is a form of supervised learning model.</a:t>
            </a:r>
            <a:endParaRPr lang="en-IN" sz="2000" b="1" i="0" u="sng" dirty="0">
              <a:solidFill>
                <a:srgbClr val="000000"/>
              </a:solidFill>
              <a:effectLst/>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Helvetica Neue"/>
            </a:endParaRPr>
          </a:p>
          <a:p>
            <a:pPr marL="0" indent="0">
              <a:buNone/>
            </a:pPr>
            <a:endParaRPr lang="en-IN" b="1" i="0" u="sng"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91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EB40-4E0B-4C92-E4F9-D281EDECF091}"/>
              </a:ext>
            </a:extLst>
          </p:cNvPr>
          <p:cNvSpPr>
            <a:spLocks noGrp="1"/>
          </p:cNvSpPr>
          <p:nvPr>
            <p:ph type="title"/>
          </p:nvPr>
        </p:nvSpPr>
        <p:spPr>
          <a:xfrm>
            <a:off x="1979613" y="764704"/>
            <a:ext cx="6840537" cy="360834"/>
          </a:xfrm>
        </p:spPr>
        <p:txBody>
          <a:bodyPr/>
          <a:lstStyle/>
          <a:p>
            <a:pPr algn="ctr"/>
            <a:r>
              <a:rPr lang="en-US" sz="3600" b="1" dirty="0">
                <a:solidFill>
                  <a:schemeClr val="accent6"/>
                </a:solidFill>
                <a:latin typeface="Times New Roman" panose="02020603050405020304" pitchFamily="18" charset="0"/>
                <a:ea typeface="Verdana" panose="020B0604030504040204" pitchFamily="34" charset="0"/>
                <a:cs typeface="Times New Roman" panose="02020603050405020304" pitchFamily="18" charset="0"/>
              </a:rPr>
              <a:t>RECOMMENDATIONS</a:t>
            </a:r>
            <a:b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34A4E12-AD87-6AF1-5805-4B4B58D5ADB0}"/>
              </a:ext>
            </a:extLst>
          </p:cNvPr>
          <p:cNvSpPr>
            <a:spLocks noGrp="1"/>
          </p:cNvSpPr>
          <p:nvPr>
            <p:ph idx="1"/>
          </p:nvPr>
        </p:nvSpPr>
        <p:spPr/>
        <p:txBody>
          <a:bodyPr/>
          <a:lstStyle/>
          <a:p>
            <a:pPr algn="just"/>
            <a:r>
              <a:rPr lang="en-IN"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From models Random forest being the best model, the feature importance of variables were calculated.</a:t>
            </a:r>
          </a:p>
          <a:p>
            <a:pPr algn="just" rtl="0">
              <a:spcBef>
                <a:spcPts val="0"/>
              </a:spcBef>
              <a:spcAft>
                <a:spcPts val="0"/>
              </a:spcAft>
            </a:pPr>
            <a:r>
              <a:rPr lang="en-US" sz="2400" dirty="0">
                <a:solidFill>
                  <a:srgbClr val="000000"/>
                </a:solidFill>
                <a:latin typeface="Times New Roman" panose="02020603050405020304" pitchFamily="18" charset="0"/>
                <a:cs typeface="Times New Roman" panose="02020603050405020304" pitchFamily="18" charset="0"/>
              </a:rPr>
              <a:t>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he goal is to create a reliable tool for differentiating between mushroom types, ensuring the safety of individuals engaging in mushroom foraging or related activities is very important.</a:t>
            </a:r>
            <a:endParaRPr lang="en-US" sz="2400" b="0"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sz="2400" dirty="0">
                <a:solidFill>
                  <a:srgbClr val="000000"/>
                </a:solidFill>
                <a:latin typeface="Times New Roman" panose="02020603050405020304" pitchFamily="18" charset="0"/>
                <a:cs typeface="Times New Roman" panose="02020603050405020304" pitchFamily="18" charset="0"/>
              </a:rPr>
            </a:br>
            <a:endParaRPr lang="en-IN"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753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967D0-BB47-D04A-7B1E-6DE20E298BAE}"/>
              </a:ext>
            </a:extLst>
          </p:cNvPr>
          <p:cNvSpPr txBox="1"/>
          <p:nvPr/>
        </p:nvSpPr>
        <p:spPr>
          <a:xfrm>
            <a:off x="2123728" y="2974427"/>
            <a:ext cx="4536504" cy="923330"/>
          </a:xfrm>
          <a:prstGeom prst="rect">
            <a:avLst/>
          </a:prstGeom>
          <a:noFill/>
        </p:spPr>
        <p:txBody>
          <a:bodyPr wrap="square" rtlCol="0">
            <a:spAutoFit/>
          </a:bodyPr>
          <a:lstStyle/>
          <a:p>
            <a:r>
              <a:rPr lang="en-IN" sz="5400" b="1" dirty="0">
                <a:solidFill>
                  <a:schemeClr val="accent6"/>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5121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FD9-318D-0E34-F19A-076FFD7B5C1D}"/>
              </a:ext>
            </a:extLst>
          </p:cNvPr>
          <p:cNvSpPr>
            <a:spLocks noGrp="1"/>
          </p:cNvSpPr>
          <p:nvPr>
            <p:ph type="title"/>
          </p:nvPr>
        </p:nvSpPr>
        <p:spPr>
          <a:xfrm>
            <a:off x="3785318" y="1844824"/>
            <a:ext cx="5406913" cy="5400922"/>
          </a:xfrm>
        </p:spPr>
        <p:txBody>
          <a:bodyPr/>
          <a:lstStyle/>
          <a:p>
            <a:pPr algn="l"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objective of this project is to develop a robust and accurate machine learning model capable of predicting the edibility status of mushrooms, discerning between poisonous and edible varieties, leveraging a comprehensive set of features that encapsulate various attributes such as cap shape, cap surface, gill characteristics, stem dimensions, veil properties, and spore print color. Through extensive analysis and predictive modeling, the goal is to create a reliable tool for differentiating between mushroom types, ensuring the safety of individuals engaging in mushroom foraging or related activities.</a:t>
            </a:r>
            <a:br>
              <a:rPr lang="en-US" b="0" dirty="0">
                <a:effectLst/>
              </a:rPr>
            </a:br>
            <a:br>
              <a:rPr lang="en-US" dirty="0"/>
            </a:br>
            <a:endParaRPr lang="en-IN" dirty="0"/>
          </a:p>
        </p:txBody>
      </p:sp>
      <p:pic>
        <p:nvPicPr>
          <p:cNvPr id="4" name="Content Placeholder 3">
            <a:extLst>
              <a:ext uri="{FF2B5EF4-FFF2-40B4-BE49-F238E27FC236}">
                <a16:creationId xmlns:a16="http://schemas.microsoft.com/office/drawing/2014/main" id="{CAD5C93F-2F75-BA15-0F7C-5727F8B4D283}"/>
              </a:ext>
            </a:extLst>
          </p:cNvPr>
          <p:cNvPicPr>
            <a:picLocks noGrp="1" noChangeAspect="1"/>
          </p:cNvPicPr>
          <p:nvPr>
            <p:ph idx="1"/>
          </p:nvPr>
        </p:nvPicPr>
        <p:blipFill>
          <a:blip r:embed="rId2"/>
          <a:stretch>
            <a:fillRect/>
          </a:stretch>
        </p:blipFill>
        <p:spPr>
          <a:xfrm>
            <a:off x="4038" y="1889125"/>
            <a:ext cx="3483827" cy="4968875"/>
          </a:xfrm>
          <a:prstGeom prst="rect">
            <a:avLst/>
          </a:prstGeom>
        </p:spPr>
      </p:pic>
      <p:sp>
        <p:nvSpPr>
          <p:cNvPr id="8" name="TextBox 7">
            <a:extLst>
              <a:ext uri="{FF2B5EF4-FFF2-40B4-BE49-F238E27FC236}">
                <a16:creationId xmlns:a16="http://schemas.microsoft.com/office/drawing/2014/main" id="{9A1A0882-2EDF-F5A6-3DC7-11869072EC98}"/>
              </a:ext>
            </a:extLst>
          </p:cNvPr>
          <p:cNvSpPr txBox="1"/>
          <p:nvPr/>
        </p:nvSpPr>
        <p:spPr>
          <a:xfrm flipH="1">
            <a:off x="4571999" y="620688"/>
            <a:ext cx="3024336" cy="646331"/>
          </a:xfrm>
          <a:prstGeom prst="rect">
            <a:avLst/>
          </a:prstGeom>
          <a:noFill/>
        </p:spPr>
        <p:txBody>
          <a:bodyPr wrap="square" rtlCol="0">
            <a:spAutoFit/>
          </a:bodyPr>
          <a:lstStyle/>
          <a:p>
            <a:r>
              <a:rPr lang="en-IN" sz="3600" b="1" u="sng" dirty="0">
                <a:solidFill>
                  <a:schemeClr val="accent2"/>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5187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C3BC-F115-5BD3-C379-F70EC3129E4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DATASET INFORMATION</a:t>
            </a:r>
          </a:p>
        </p:txBody>
      </p:sp>
      <p:pic>
        <p:nvPicPr>
          <p:cNvPr id="5" name="Content Placeholder 4">
            <a:extLst>
              <a:ext uri="{FF2B5EF4-FFF2-40B4-BE49-F238E27FC236}">
                <a16:creationId xmlns:a16="http://schemas.microsoft.com/office/drawing/2014/main" id="{03D7DB50-62F0-3691-C1E4-6A04DC69B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89125"/>
            <a:ext cx="7200800" cy="4968875"/>
          </a:xfrm>
        </p:spPr>
      </p:pic>
    </p:spTree>
    <p:extLst>
      <p:ext uri="{BB962C8B-B14F-4D97-AF65-F5344CB8AC3E}">
        <p14:creationId xmlns:p14="http://schemas.microsoft.com/office/powerpoint/2010/main" val="169059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73A9-0BFF-36B5-F54D-BC35835CE73A}"/>
              </a:ext>
            </a:extLst>
          </p:cNvPr>
          <p:cNvSpPr>
            <a:spLocks noGrp="1"/>
          </p:cNvSpPr>
          <p:nvPr>
            <p:ph type="title"/>
          </p:nvPr>
        </p:nvSpPr>
        <p:spPr>
          <a:xfrm>
            <a:off x="1584325" y="456404"/>
            <a:ext cx="6840537" cy="936898"/>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DESCRIPTIVE DETAILS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4BE71976-ECB7-9D37-544E-DBD170640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770026"/>
            <a:ext cx="7200800" cy="4644467"/>
          </a:xfrm>
        </p:spPr>
      </p:pic>
    </p:spTree>
    <p:extLst>
      <p:ext uri="{BB962C8B-B14F-4D97-AF65-F5344CB8AC3E}">
        <p14:creationId xmlns:p14="http://schemas.microsoft.com/office/powerpoint/2010/main" val="370991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9961-D50C-08A3-722C-BA2CB42B0DB6}"/>
              </a:ext>
            </a:extLst>
          </p:cNvPr>
          <p:cNvSpPr>
            <a:spLocks noGrp="1"/>
          </p:cNvSpPr>
          <p:nvPr>
            <p:ph type="title"/>
          </p:nvPr>
        </p:nvSpPr>
        <p:spPr/>
        <p:txBody>
          <a:bodyPr/>
          <a:lstStyle/>
          <a:p>
            <a:pPr algn="ctr"/>
            <a:r>
              <a:rPr lang="en-IN" b="1" i="0" dirty="0">
                <a:solidFill>
                  <a:schemeClr val="accent2"/>
                </a:solidFill>
                <a:effectLst/>
                <a:latin typeface="Times New Roman" panose="02020603050405020304" pitchFamily="18" charset="0"/>
                <a:cs typeface="Times New Roman" panose="02020603050405020304" pitchFamily="18" charset="0"/>
              </a:rPr>
              <a:t>DESCRIPTIVE DETAILS</a:t>
            </a:r>
            <a:endParaRPr lang="en-IN" dirty="0"/>
          </a:p>
        </p:txBody>
      </p:sp>
      <p:pic>
        <p:nvPicPr>
          <p:cNvPr id="9" name="Content Placeholder 8">
            <a:extLst>
              <a:ext uri="{FF2B5EF4-FFF2-40B4-BE49-F238E27FC236}">
                <a16:creationId xmlns:a16="http://schemas.microsoft.com/office/drawing/2014/main" id="{417AB346-0FF5-E178-9A01-ED03C1193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2875"/>
            <a:ext cx="7200800" cy="5445125"/>
          </a:xfrm>
        </p:spPr>
      </p:pic>
    </p:spTree>
    <p:extLst>
      <p:ext uri="{BB962C8B-B14F-4D97-AF65-F5344CB8AC3E}">
        <p14:creationId xmlns:p14="http://schemas.microsoft.com/office/powerpoint/2010/main" val="240342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209A-26C3-AFEA-6116-31F88E249BF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BIVARIATE ANALYSIS</a:t>
            </a:r>
          </a:p>
        </p:txBody>
      </p:sp>
      <p:pic>
        <p:nvPicPr>
          <p:cNvPr id="7" name="Content Placeholder 6">
            <a:extLst>
              <a:ext uri="{FF2B5EF4-FFF2-40B4-BE49-F238E27FC236}">
                <a16:creationId xmlns:a16="http://schemas.microsoft.com/office/drawing/2014/main" id="{0F8D71C3-6A27-87EF-905A-147502031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412776"/>
            <a:ext cx="4860032" cy="5256584"/>
          </a:xfrm>
        </p:spPr>
      </p:pic>
      <p:sp>
        <p:nvSpPr>
          <p:cNvPr id="8" name="TextBox 7">
            <a:extLst>
              <a:ext uri="{FF2B5EF4-FFF2-40B4-BE49-F238E27FC236}">
                <a16:creationId xmlns:a16="http://schemas.microsoft.com/office/drawing/2014/main" id="{E5398E54-8740-22D2-329C-5167163002A2}"/>
              </a:ext>
            </a:extLst>
          </p:cNvPr>
          <p:cNvSpPr txBox="1"/>
          <p:nvPr/>
        </p:nvSpPr>
        <p:spPr>
          <a:xfrm>
            <a:off x="4572000" y="1628800"/>
            <a:ext cx="4464496"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The Convex Cap Shape is the most frequent.  following types which are Bell and other, the class types are pretty imbalanced distributed might be completely poisons mushrooms.</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D844FD-B849-428F-255E-EC3C1272291A}"/>
              </a:ext>
            </a:extLst>
          </p:cNvPr>
          <p:cNvSpPr txBox="1"/>
          <p:nvPr/>
        </p:nvSpPr>
        <p:spPr>
          <a:xfrm>
            <a:off x="4581938" y="4203370"/>
            <a:ext cx="4572000"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Most frequent mushrooms are brown colored one, more poisonous mushrooms are red colored, buff cap colored mushroom are highly edible </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57254F7-019C-151E-DEA9-E33E7CA66094}"/>
              </a:ext>
            </a:extLst>
          </p:cNvPr>
          <p:cNvSpPr txBox="1"/>
          <p:nvPr/>
        </p:nvSpPr>
        <p:spPr>
          <a:xfrm>
            <a:off x="4607090" y="3280040"/>
            <a:ext cx="4572000"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Where the classes like, sticky,fibrous,silky,grooves surfaced mushroom are poisonous</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D76C9E2-EF37-C38D-AF01-BB41FAB951F9}"/>
              </a:ext>
            </a:extLst>
          </p:cNvPr>
          <p:cNvSpPr txBox="1"/>
          <p:nvPr/>
        </p:nvSpPr>
        <p:spPr>
          <a:xfrm>
            <a:off x="4572000" y="5359425"/>
            <a:ext cx="4572000"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Where in no bruises might be poisonous mushroom</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76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B14D-CEDC-8026-0755-91D3C06D0CE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BIVARIATE ANALYSIS</a:t>
            </a:r>
            <a:endParaRPr lang="en-IN" dirty="0"/>
          </a:p>
        </p:txBody>
      </p:sp>
      <p:pic>
        <p:nvPicPr>
          <p:cNvPr id="5" name="Content Placeholder 4">
            <a:extLst>
              <a:ext uri="{FF2B5EF4-FFF2-40B4-BE49-F238E27FC236}">
                <a16:creationId xmlns:a16="http://schemas.microsoft.com/office/drawing/2014/main" id="{5150C9CD-DDBB-15DB-27C0-9ACC0ACE8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8800"/>
            <a:ext cx="5220072" cy="5227510"/>
          </a:xfrm>
        </p:spPr>
      </p:pic>
      <p:sp>
        <p:nvSpPr>
          <p:cNvPr id="6" name="TextBox 5">
            <a:extLst>
              <a:ext uri="{FF2B5EF4-FFF2-40B4-BE49-F238E27FC236}">
                <a16:creationId xmlns:a16="http://schemas.microsoft.com/office/drawing/2014/main" id="{65BF65A8-A949-8B46-FE0C-CA0A4715E73D}"/>
              </a:ext>
            </a:extLst>
          </p:cNvPr>
          <p:cNvSpPr txBox="1"/>
          <p:nvPr/>
        </p:nvSpPr>
        <p:spPr>
          <a:xfrm>
            <a:off x="5043805" y="1594614"/>
            <a:ext cx="4067944"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Adnate gill attached are most frequently occurred one, hence which might be poisons,decurrent are poisonous mushroom</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52C6FB-0F85-B4EE-2328-F38980D96E4C}"/>
              </a:ext>
            </a:extLst>
          </p:cNvPr>
          <p:cNvSpPr txBox="1"/>
          <p:nvPr/>
        </p:nvSpPr>
        <p:spPr>
          <a:xfrm>
            <a:off x="5043805" y="2862591"/>
            <a:ext cx="4067944"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Most frequent mushrooms are close gill-spaced ,where the close gill-spacing mushroom might be poisonous </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BFFAE78-DE46-712E-6617-6F64DC85FE29}"/>
              </a:ext>
            </a:extLst>
          </p:cNvPr>
          <p:cNvSpPr txBox="1"/>
          <p:nvPr/>
        </p:nvSpPr>
        <p:spPr>
          <a:xfrm>
            <a:off x="5043805" y="4081169"/>
            <a:ext cx="4228188"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More frequently occurred white gill colored,brown,yellow,red,pink,black which might be poisonous</a:t>
            </a:r>
          </a:p>
        </p:txBody>
      </p:sp>
      <p:sp>
        <p:nvSpPr>
          <p:cNvPr id="10" name="TextBox 9">
            <a:extLst>
              <a:ext uri="{FF2B5EF4-FFF2-40B4-BE49-F238E27FC236}">
                <a16:creationId xmlns:a16="http://schemas.microsoft.com/office/drawing/2014/main" id="{F268BA3B-A5A0-CF45-EF08-0CB5C56EFDEE}"/>
              </a:ext>
            </a:extLst>
          </p:cNvPr>
          <p:cNvSpPr txBox="1"/>
          <p:nvPr/>
        </p:nvSpPr>
        <p:spPr>
          <a:xfrm>
            <a:off x="5043805" y="5131018"/>
            <a:ext cx="4228188"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The rhixomorphs,rooted,cup shaped roots are completely poisonous,</a:t>
            </a:r>
          </a:p>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the bulbous are edible mushrooms.</a:t>
            </a:r>
          </a:p>
        </p:txBody>
      </p:sp>
    </p:spTree>
    <p:extLst>
      <p:ext uri="{BB962C8B-B14F-4D97-AF65-F5344CB8AC3E}">
        <p14:creationId xmlns:p14="http://schemas.microsoft.com/office/powerpoint/2010/main" val="331568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7ADB-996C-FEA1-2B78-DE6C3763022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BIVARIATE ANALYSIS</a:t>
            </a:r>
            <a:endParaRPr lang="en-IN" dirty="0"/>
          </a:p>
        </p:txBody>
      </p:sp>
      <p:sp>
        <p:nvSpPr>
          <p:cNvPr id="12" name="TextBox 11">
            <a:extLst>
              <a:ext uri="{FF2B5EF4-FFF2-40B4-BE49-F238E27FC236}">
                <a16:creationId xmlns:a16="http://schemas.microsoft.com/office/drawing/2014/main" id="{D653EBEA-15D8-C8AE-67DF-8943DB1CC28C}"/>
              </a:ext>
            </a:extLst>
          </p:cNvPr>
          <p:cNvSpPr txBox="1"/>
          <p:nvPr/>
        </p:nvSpPr>
        <p:spPr>
          <a:xfrm>
            <a:off x="4558682" y="1832700"/>
            <a:ext cx="4713379"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The stem surfaces like shiny,grooves,sticky, are completely poisonous, smooth surfaced, sticky classes are pretty close.</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B82091D-9D1F-2AF8-8C2D-C07BAF22F447}"/>
              </a:ext>
            </a:extLst>
          </p:cNvPr>
          <p:cNvSpPr txBox="1"/>
          <p:nvPr/>
        </p:nvSpPr>
        <p:spPr>
          <a:xfrm>
            <a:off x="4583021" y="3805878"/>
            <a:ext cx="4713379"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From this graph, the veil typed mushrooms are universal shaped, which is not equally distributed, which might be poisonous</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4B9565F-BD2A-8206-E2DA-938727136EAE}"/>
              </a:ext>
            </a:extLst>
          </p:cNvPr>
          <p:cNvSpPr txBox="1"/>
          <p:nvPr/>
        </p:nvSpPr>
        <p:spPr>
          <a:xfrm>
            <a:off x="4583021" y="3125545"/>
            <a:ext cx="4713379" cy="70788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Where black stem mushroom are completely edible.</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18" name="Content Placeholder 17">
            <a:extLst>
              <a:ext uri="{FF2B5EF4-FFF2-40B4-BE49-F238E27FC236}">
                <a16:creationId xmlns:a16="http://schemas.microsoft.com/office/drawing/2014/main" id="{8FEA0BCF-9BF4-14D8-CCD7-BEEF3537A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72816"/>
            <a:ext cx="4571999" cy="5085184"/>
          </a:xfrm>
        </p:spPr>
      </p:pic>
      <p:sp>
        <p:nvSpPr>
          <p:cNvPr id="19" name="TextBox 18">
            <a:extLst>
              <a:ext uri="{FF2B5EF4-FFF2-40B4-BE49-F238E27FC236}">
                <a16:creationId xmlns:a16="http://schemas.microsoft.com/office/drawing/2014/main" id="{ECBD7FB8-5025-35E1-61EC-D708CA8F58A9}"/>
              </a:ext>
            </a:extLst>
          </p:cNvPr>
          <p:cNvSpPr txBox="1"/>
          <p:nvPr/>
        </p:nvSpPr>
        <p:spPr>
          <a:xfrm>
            <a:off x="4554895" y="5074508"/>
            <a:ext cx="4713379"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The yellow veil colored mushroom are completely edible, where white veil colored mushroom which are pretty close in both classes, where other classes are completely poisonous.</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54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CCA8-2ECB-42B6-64DB-4A7414EE0DE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BIVARIATE ANALYSIS</a:t>
            </a:r>
            <a:endParaRPr lang="en-IN" dirty="0"/>
          </a:p>
        </p:txBody>
      </p:sp>
      <p:pic>
        <p:nvPicPr>
          <p:cNvPr id="5" name="Content Placeholder 4">
            <a:extLst>
              <a:ext uri="{FF2B5EF4-FFF2-40B4-BE49-F238E27FC236}">
                <a16:creationId xmlns:a16="http://schemas.microsoft.com/office/drawing/2014/main" id="{98CE2B10-787C-A695-F2F6-3F2EB8779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8800"/>
            <a:ext cx="5148064" cy="5208307"/>
          </a:xfrm>
        </p:spPr>
      </p:pic>
      <p:sp>
        <p:nvSpPr>
          <p:cNvPr id="7" name="TextBox 6">
            <a:extLst>
              <a:ext uri="{FF2B5EF4-FFF2-40B4-BE49-F238E27FC236}">
                <a16:creationId xmlns:a16="http://schemas.microsoft.com/office/drawing/2014/main" id="{2015B7C9-BC1B-62DC-168E-75580868DEDF}"/>
              </a:ext>
            </a:extLst>
          </p:cNvPr>
          <p:cNvSpPr txBox="1"/>
          <p:nvPr/>
        </p:nvSpPr>
        <p:spPr>
          <a:xfrm>
            <a:off x="5056956" y="5335165"/>
            <a:ext cx="4114800" cy="1015663"/>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The mushrooms which are grow in </a:t>
            </a:r>
            <a:r>
              <a:rPr lang="en-US" sz="2000" dirty="0" err="1">
                <a:solidFill>
                  <a:srgbClr val="000000"/>
                </a:solidFill>
                <a:latin typeface="Times New Roman" panose="02020603050405020304" pitchFamily="18" charset="0"/>
                <a:cs typeface="Times New Roman" panose="02020603050405020304" pitchFamily="18" charset="0"/>
              </a:rPr>
              <a:t>waste,urban</a:t>
            </a:r>
            <a:r>
              <a:rPr lang="en-US" sz="2000" dirty="0">
                <a:solidFill>
                  <a:srgbClr val="000000"/>
                </a:solidFill>
                <a:latin typeface="Times New Roman" panose="02020603050405020304" pitchFamily="18" charset="0"/>
                <a:cs typeface="Times New Roman" panose="02020603050405020304" pitchFamily="18" charset="0"/>
              </a:rPr>
              <a:t> are edible </a:t>
            </a:r>
            <a:r>
              <a:rPr lang="en-US" sz="2000" dirty="0" err="1">
                <a:solidFill>
                  <a:srgbClr val="000000"/>
                </a:solidFill>
                <a:latin typeface="Times New Roman" panose="02020603050405020304" pitchFamily="18" charset="0"/>
                <a:cs typeface="Times New Roman" panose="02020603050405020304" pitchFamily="18" charset="0"/>
              </a:rPr>
              <a:t>type,where</a:t>
            </a:r>
            <a:r>
              <a:rPr lang="en-US" sz="2000" dirty="0">
                <a:solidFill>
                  <a:srgbClr val="000000"/>
                </a:solidFill>
                <a:latin typeface="Times New Roman" panose="02020603050405020304" pitchFamily="18" charset="0"/>
                <a:cs typeface="Times New Roman" panose="02020603050405020304" pitchFamily="18" charset="0"/>
              </a:rPr>
              <a:t> grown in paths are </a:t>
            </a:r>
            <a:r>
              <a:rPr lang="en-US" sz="2000" dirty="0" err="1">
                <a:solidFill>
                  <a:srgbClr val="000000"/>
                </a:solidFill>
                <a:latin typeface="Times New Roman" panose="02020603050405020304" pitchFamily="18" charset="0"/>
                <a:cs typeface="Times New Roman" panose="02020603050405020304" pitchFamily="18" charset="0"/>
              </a:rPr>
              <a:t>poisones</a:t>
            </a:r>
            <a:r>
              <a:rPr lang="en-US" sz="2000" dirty="0">
                <a:solidFill>
                  <a:srgbClr val="000000"/>
                </a:solidFill>
                <a:latin typeface="Times New Roman" panose="02020603050405020304" pitchFamily="18" charset="0"/>
                <a:cs typeface="Times New Roman" panose="02020603050405020304" pitchFamily="18" charset="0"/>
              </a:rPr>
              <a:t>.</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441F48D-AF8D-C6F7-D402-19B4F6571DCD}"/>
              </a:ext>
            </a:extLst>
          </p:cNvPr>
          <p:cNvSpPr txBox="1"/>
          <p:nvPr/>
        </p:nvSpPr>
        <p:spPr>
          <a:xfrm>
            <a:off x="5078930" y="2443279"/>
            <a:ext cx="4114800" cy="1631216"/>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Zone ring type mushrooms are completely poisonous, where movable type is completely edible, where other types are close in both classes.</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9F3274-7C58-5F6E-3D01-859FA5E549B9}"/>
              </a:ext>
            </a:extLst>
          </p:cNvPr>
          <p:cNvSpPr txBox="1"/>
          <p:nvPr/>
        </p:nvSpPr>
        <p:spPr>
          <a:xfrm>
            <a:off x="5044380" y="4023028"/>
            <a:ext cx="4295328"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Gray spore-print color mushroom are completely edible, where green,purple,brown are completely poisons.</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070AD4F-220A-A2C2-34F2-D9D8D18B65A5}"/>
              </a:ext>
            </a:extLst>
          </p:cNvPr>
          <p:cNvSpPr txBox="1"/>
          <p:nvPr/>
        </p:nvSpPr>
        <p:spPr>
          <a:xfrm>
            <a:off x="5078930" y="1511533"/>
            <a:ext cx="4114800" cy="1015663"/>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Both ring shapes and non ring shaped mushrooms are pretty close in both the class</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18258"/>
      </p:ext>
    </p:extLst>
  </p:cSld>
  <p:clrMapOvr>
    <a:masterClrMapping/>
  </p:clrMapOvr>
</p:sld>
</file>

<file path=ppt/theme/theme1.xml><?xml version="1.0" encoding="utf-8"?>
<a:theme xmlns:a="http://schemas.openxmlformats.org/drawingml/2006/main" name="template">
  <a:themeElements>
    <a:clrScheme name="template 7">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663300"/>
        </a:lt2>
        <a:accent1>
          <a:srgbClr val="FF9966"/>
        </a:accent1>
        <a:accent2>
          <a:srgbClr val="800000"/>
        </a:accent2>
        <a:accent3>
          <a:srgbClr val="FFFFFF"/>
        </a:accent3>
        <a:accent4>
          <a:srgbClr val="404040"/>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402D26"/>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168</TotalTime>
  <Words>603</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Helvetica Neue</vt:lpstr>
      <vt:lpstr>Times New Roman</vt:lpstr>
      <vt:lpstr>Verdana</vt:lpstr>
      <vt:lpstr>Wingdings</vt:lpstr>
      <vt:lpstr>template</vt:lpstr>
      <vt:lpstr>DISTINGUISHING POISONOUS FROM EDIBLE MUSHROOMS </vt:lpstr>
      <vt:lpstr>The objective of this project is to develop a robust and accurate machine learning model capable of predicting the edibility status of mushrooms, discerning between poisonous and edible varieties, leveraging a comprehensive set of features that encapsulate various attributes such as cap shape, cap surface, gill characteristics, stem dimensions, veil properties, and spore print color. Through extensive analysis and predictive modeling, the goal is to create a reliable tool for differentiating between mushroom types, ensuring the safety of individuals engaging in mushroom foraging or related activities.  </vt:lpstr>
      <vt:lpstr>DATASET INFORMATION</vt:lpstr>
      <vt:lpstr>DESCRIPTIVE DETAILS </vt:lpstr>
      <vt:lpstr>DESCRIPTIVE DETAILS</vt:lpstr>
      <vt:lpstr>BIVARIATE ANALYSIS</vt:lpstr>
      <vt:lpstr>BIVARIATE ANALYSIS</vt:lpstr>
      <vt:lpstr>BIVARIATE ANALYSIS</vt:lpstr>
      <vt:lpstr>BIVARIATE ANALYSIS</vt:lpstr>
      <vt:lpstr>MODELLING APPROACH USED</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Distinguishing Poisonous from Edible Mushrooms </dc:title>
  <dc:creator>ramya j</dc:creator>
  <cp:lastModifiedBy>ramya j</cp:lastModifiedBy>
  <cp:revision>2</cp:revision>
  <dcterms:created xsi:type="dcterms:W3CDTF">2024-01-13T07:24:01Z</dcterms:created>
  <dcterms:modified xsi:type="dcterms:W3CDTF">2024-01-13T13:25:25Z</dcterms:modified>
</cp:coreProperties>
</file>