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1" r:id="rId1"/>
  </p:sldMasterIdLst>
  <p:sldIdLst>
    <p:sldId id="256" r:id="rId2"/>
    <p:sldId id="257" r:id="rId3"/>
    <p:sldId id="260" r:id="rId4"/>
    <p:sldId id="258" r:id="rId5"/>
    <p:sldId id="259" r:id="rId6"/>
    <p:sldId id="261" r:id="rId7"/>
    <p:sldId id="262" r:id="rId8"/>
    <p:sldId id="267" r:id="rId9"/>
    <p:sldId id="288" r:id="rId10"/>
    <p:sldId id="263" r:id="rId11"/>
    <p:sldId id="265" r:id="rId12"/>
    <p:sldId id="266" r:id="rId13"/>
    <p:sldId id="268" r:id="rId14"/>
    <p:sldId id="293" r:id="rId15"/>
    <p:sldId id="269" r:id="rId16"/>
    <p:sldId id="270" r:id="rId17"/>
    <p:sldId id="294" r:id="rId18"/>
    <p:sldId id="295" r:id="rId19"/>
    <p:sldId id="296" r:id="rId20"/>
    <p:sldId id="297" r:id="rId21"/>
    <p:sldId id="271" r:id="rId22"/>
    <p:sldId id="298" r:id="rId23"/>
    <p:sldId id="272" r:id="rId24"/>
    <p:sldId id="273" r:id="rId25"/>
    <p:sldId id="274" r:id="rId26"/>
    <p:sldId id="275" r:id="rId27"/>
    <p:sldId id="276" r:id="rId28"/>
    <p:sldId id="277" r:id="rId29"/>
    <p:sldId id="278" r:id="rId30"/>
    <p:sldId id="279" r:id="rId31"/>
    <p:sldId id="292" r:id="rId32"/>
    <p:sldId id="280" r:id="rId33"/>
    <p:sldId id="281" r:id="rId34"/>
    <p:sldId id="282" r:id="rId35"/>
    <p:sldId id="291"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1940" autoAdjust="0"/>
  </p:normalViewPr>
  <p:slideViewPr>
    <p:cSldViewPr snapToGrid="0">
      <p:cViewPr varScale="1">
        <p:scale>
          <a:sx n="47" d="100"/>
          <a:sy n="47" d="100"/>
        </p:scale>
        <p:origin x="95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r>
              <a:rPr lang="en-IN" sz="2400" b="1" u="sng" dirty="0">
                <a:solidFill>
                  <a:schemeClr val="tx1"/>
                </a:solidFill>
                <a:latin typeface="Times New Roman" panose="02020603050405020304" pitchFamily="18" charset="0"/>
                <a:cs typeface="Times New Roman" panose="02020603050405020304" pitchFamily="18" charset="0"/>
              </a:rPr>
              <a:t>Location type</a:t>
            </a:r>
          </a:p>
        </c:rich>
      </c:tx>
      <c:overlay val="0"/>
      <c:spPr>
        <a:noFill/>
        <a:ln>
          <a:noFill/>
        </a:ln>
        <a:effectLst/>
      </c:spPr>
      <c:txPr>
        <a:bodyPr rot="0" spcFirstLastPara="1" vertOverflow="ellipsis" vert="horz" wrap="square" anchor="ctr" anchorCtr="1"/>
        <a:lstStyle/>
        <a:p>
          <a:pPr>
            <a:defRPr sz="2400" b="0" i="0" u="sng"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09897314111784E-2"/>
          <c:y val="0.15517413610298278"/>
          <c:w val="0.92212150605969379"/>
          <c:h val="0.75003600829259365"/>
        </c:manualLayout>
      </c:layout>
      <c:barChart>
        <c:barDir val="col"/>
        <c:grouping val="clustered"/>
        <c:varyColors val="0"/>
        <c:ser>
          <c:idx val="0"/>
          <c:order val="0"/>
          <c:spPr>
            <a:solidFill>
              <a:srgbClr val="002060"/>
            </a:solidFill>
            <a:ln>
              <a:noFill/>
            </a:ln>
            <a:effectLst/>
          </c:spPr>
          <c:invertIfNegative val="0"/>
          <c:dPt>
            <c:idx val="0"/>
            <c:invertIfNegative val="0"/>
            <c:bubble3D val="0"/>
            <c:extLst>
              <c:ext xmlns:c16="http://schemas.microsoft.com/office/drawing/2014/chart" uri="{C3380CC4-5D6E-409C-BE32-E72D297353CC}">
                <c16:uniqueId val="{00000000-97AE-4290-AAD7-E96333FC0BD7}"/>
              </c:ext>
            </c:extLst>
          </c:dPt>
          <c:dPt>
            <c:idx val="1"/>
            <c:invertIfNegative val="0"/>
            <c:bubble3D val="0"/>
            <c:extLst>
              <c:ext xmlns:c16="http://schemas.microsoft.com/office/drawing/2014/chart" uri="{C3380CC4-5D6E-409C-BE32-E72D297353CC}">
                <c16:uniqueId val="{00000001-97AE-4290-AAD7-E96333FC0BD7}"/>
              </c:ext>
            </c:extLst>
          </c:dPt>
          <c:cat>
            <c:strRef>
              <c:f>Sheet1!$C$9:$C$10</c:f>
              <c:strCache>
                <c:ptCount val="2"/>
                <c:pt idx="0">
                  <c:v>Rural    </c:v>
                </c:pt>
                <c:pt idx="1">
                  <c:v>Urban    </c:v>
                </c:pt>
              </c:strCache>
            </c:strRef>
          </c:cat>
          <c:val>
            <c:numRef>
              <c:f>Sheet1!$D$9:$D$10</c:f>
              <c:numCache>
                <c:formatCode>General</c:formatCode>
                <c:ptCount val="2"/>
                <c:pt idx="0">
                  <c:v>22957</c:v>
                </c:pt>
                <c:pt idx="1">
                  <c:v>2043</c:v>
                </c:pt>
              </c:numCache>
            </c:numRef>
          </c:val>
          <c:extLst>
            <c:ext xmlns:c16="http://schemas.microsoft.com/office/drawing/2014/chart" uri="{C3380CC4-5D6E-409C-BE32-E72D297353CC}">
              <c16:uniqueId val="{00000002-97AE-4290-AAD7-E96333FC0BD7}"/>
            </c:ext>
          </c:extLst>
        </c:ser>
        <c:dLbls>
          <c:showLegendKey val="0"/>
          <c:showVal val="0"/>
          <c:showCatName val="0"/>
          <c:showSerName val="0"/>
          <c:showPercent val="0"/>
          <c:showBubbleSize val="0"/>
        </c:dLbls>
        <c:gapWidth val="219"/>
        <c:overlap val="-27"/>
        <c:axId val="90747760"/>
        <c:axId val="91210048"/>
      </c:barChart>
      <c:catAx>
        <c:axId val="90747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1210048"/>
        <c:crosses val="autoZero"/>
        <c:auto val="1"/>
        <c:lblAlgn val="ctr"/>
        <c:lblOffset val="100"/>
        <c:noMultiLvlLbl val="0"/>
      </c:catAx>
      <c:valAx>
        <c:axId val="91210048"/>
        <c:scaling>
          <c:orientation val="minMax"/>
        </c:scaling>
        <c:delete val="1"/>
        <c:axPos val="l"/>
        <c:numFmt formatCode="General" sourceLinked="1"/>
        <c:majorTickMark val="none"/>
        <c:minorTickMark val="none"/>
        <c:tickLblPos val="nextTo"/>
        <c:crossAx val="90747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sng" strike="noStrike" kern="1200" spc="0" baseline="0">
                <a:solidFill>
                  <a:schemeClr val="tx1"/>
                </a:solidFill>
                <a:latin typeface="+mn-lt"/>
                <a:ea typeface="+mn-ea"/>
                <a:cs typeface="+mn-cs"/>
              </a:defRPr>
            </a:pPr>
            <a:r>
              <a:rPr lang="en-IN" sz="2400" b="1" i="0" u="sng" strike="noStrike" baseline="0">
                <a:solidFill>
                  <a:schemeClr val="tx1"/>
                </a:solidFill>
                <a:effectLst/>
                <a:latin typeface="Times New Roman" panose="02020603050405020304" pitchFamily="18" charset="0"/>
                <a:cs typeface="Times New Roman" panose="02020603050405020304" pitchFamily="18" charset="0"/>
              </a:rPr>
              <a:t>WH Size</a:t>
            </a:r>
            <a:r>
              <a:rPr lang="en-IN" sz="2400" b="1" i="0" u="sng" strike="noStrike" baseline="0">
                <a:solidFill>
                  <a:schemeClr val="tx1"/>
                </a:solidFill>
                <a:latin typeface="Times New Roman" panose="02020603050405020304" pitchFamily="18" charset="0"/>
                <a:cs typeface="Times New Roman" panose="02020603050405020304" pitchFamily="18" charset="0"/>
              </a:rPr>
              <a:t> </a:t>
            </a:r>
            <a:endParaRPr lang="en-IN" sz="2400" b="1" u="sng">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24590866050439894"/>
          <c:y val="2.0652498139184364E-2"/>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6.8677938861492821E-3"/>
          <c:y val="0.14042235171785111"/>
          <c:w val="0.92445426725235791"/>
          <c:h val="0.73349240480569"/>
        </c:manualLayout>
      </c:layout>
      <c:barChart>
        <c:barDir val="col"/>
        <c:grouping val="clustered"/>
        <c:varyColors val="0"/>
        <c:ser>
          <c:idx val="0"/>
          <c:order val="0"/>
          <c:tx>
            <c:strRef>
              <c:f>Sheet1!$J$9</c:f>
              <c:strCache>
                <c:ptCount val="1"/>
                <c:pt idx="0">
                  <c:v>Large   </c:v>
                </c:pt>
              </c:strCache>
            </c:strRef>
          </c:tx>
          <c:spPr>
            <a:solidFill>
              <a:schemeClr val="accent1"/>
            </a:solidFill>
            <a:ln>
              <a:noFill/>
            </a:ln>
            <a:effectLst/>
          </c:spPr>
          <c:invertIfNegative val="0"/>
          <c:val>
            <c:numRef>
              <c:f>Sheet1!$K$9</c:f>
              <c:numCache>
                <c:formatCode>General</c:formatCode>
                <c:ptCount val="1"/>
                <c:pt idx="0">
                  <c:v>10169</c:v>
                </c:pt>
              </c:numCache>
            </c:numRef>
          </c:val>
          <c:extLst>
            <c:ext xmlns:c16="http://schemas.microsoft.com/office/drawing/2014/chart" uri="{C3380CC4-5D6E-409C-BE32-E72D297353CC}">
              <c16:uniqueId val="{00000000-94DE-4C9B-8E5C-D15E7C34A39E}"/>
            </c:ext>
          </c:extLst>
        </c:ser>
        <c:ser>
          <c:idx val="1"/>
          <c:order val="1"/>
          <c:tx>
            <c:strRef>
              <c:f>Sheet1!$J$10</c:f>
              <c:strCache>
                <c:ptCount val="1"/>
                <c:pt idx="0">
                  <c:v>Mid     </c:v>
                </c:pt>
              </c:strCache>
            </c:strRef>
          </c:tx>
          <c:spPr>
            <a:solidFill>
              <a:schemeClr val="accent2"/>
            </a:solidFill>
            <a:ln>
              <a:noFill/>
            </a:ln>
            <a:effectLst/>
          </c:spPr>
          <c:invertIfNegative val="0"/>
          <c:val>
            <c:numRef>
              <c:f>Sheet1!$K$10</c:f>
              <c:numCache>
                <c:formatCode>General</c:formatCode>
                <c:ptCount val="1"/>
                <c:pt idx="0">
                  <c:v>10020</c:v>
                </c:pt>
              </c:numCache>
            </c:numRef>
          </c:val>
          <c:extLst>
            <c:ext xmlns:c16="http://schemas.microsoft.com/office/drawing/2014/chart" uri="{C3380CC4-5D6E-409C-BE32-E72D297353CC}">
              <c16:uniqueId val="{00000001-94DE-4C9B-8E5C-D15E7C34A39E}"/>
            </c:ext>
          </c:extLst>
        </c:ser>
        <c:ser>
          <c:idx val="2"/>
          <c:order val="2"/>
          <c:tx>
            <c:strRef>
              <c:f>Sheet1!$J$11</c:f>
              <c:strCache>
                <c:ptCount val="1"/>
                <c:pt idx="0">
                  <c:v>Small   </c:v>
                </c:pt>
              </c:strCache>
            </c:strRef>
          </c:tx>
          <c:spPr>
            <a:solidFill>
              <a:schemeClr val="accent3"/>
            </a:solidFill>
            <a:ln>
              <a:noFill/>
            </a:ln>
            <a:effectLst/>
          </c:spPr>
          <c:invertIfNegative val="0"/>
          <c:val>
            <c:numRef>
              <c:f>Sheet1!$K$11</c:f>
              <c:numCache>
                <c:formatCode>General</c:formatCode>
                <c:ptCount val="1"/>
                <c:pt idx="0">
                  <c:v>4811</c:v>
                </c:pt>
              </c:numCache>
            </c:numRef>
          </c:val>
          <c:extLst>
            <c:ext xmlns:c16="http://schemas.microsoft.com/office/drawing/2014/chart" uri="{C3380CC4-5D6E-409C-BE32-E72D297353CC}">
              <c16:uniqueId val="{00000002-94DE-4C9B-8E5C-D15E7C34A39E}"/>
            </c:ext>
          </c:extLst>
        </c:ser>
        <c:dLbls>
          <c:showLegendKey val="0"/>
          <c:showVal val="0"/>
          <c:showCatName val="0"/>
          <c:showSerName val="0"/>
          <c:showPercent val="0"/>
          <c:showBubbleSize val="0"/>
        </c:dLbls>
        <c:gapWidth val="219"/>
        <c:overlap val="-27"/>
        <c:axId val="80758288"/>
        <c:axId val="91199088"/>
      </c:barChart>
      <c:catAx>
        <c:axId val="80758288"/>
        <c:scaling>
          <c:orientation val="minMax"/>
        </c:scaling>
        <c:delete val="1"/>
        <c:axPos val="b"/>
        <c:numFmt formatCode="General" sourceLinked="1"/>
        <c:majorTickMark val="none"/>
        <c:minorTickMark val="none"/>
        <c:tickLblPos val="nextTo"/>
        <c:crossAx val="91199088"/>
        <c:crosses val="autoZero"/>
        <c:auto val="1"/>
        <c:lblAlgn val="ctr"/>
        <c:lblOffset val="100"/>
        <c:noMultiLvlLbl val="0"/>
      </c:catAx>
      <c:valAx>
        <c:axId val="91199088"/>
        <c:scaling>
          <c:orientation val="minMax"/>
        </c:scaling>
        <c:delete val="1"/>
        <c:axPos val="l"/>
        <c:numFmt formatCode="General" sourceLinked="1"/>
        <c:majorTickMark val="none"/>
        <c:minorTickMark val="none"/>
        <c:tickLblPos val="nextTo"/>
        <c:crossAx val="80758288"/>
        <c:crosses val="autoZero"/>
        <c:crossBetween val="between"/>
      </c:valAx>
      <c:spPr>
        <a:noFill/>
        <a:ln>
          <a:noFill/>
        </a:ln>
        <a:effectLst/>
      </c:spPr>
    </c:plotArea>
    <c:legend>
      <c:legendPos val="b"/>
      <c:layout>
        <c:manualLayout>
          <c:xMode val="edge"/>
          <c:yMode val="edge"/>
          <c:x val="9.4640633221411724E-2"/>
          <c:y val="0.90636868217083078"/>
          <c:w val="0.89999978369153111"/>
          <c:h val="7.592917656701120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u="sng">
                <a:solidFill>
                  <a:schemeClr val="tx1"/>
                </a:solidFill>
                <a:latin typeface="Times New Roman" panose="02020603050405020304" pitchFamily="18" charset="0"/>
                <a:cs typeface="Times New Roman" panose="02020603050405020304" pitchFamily="18" charset="0"/>
              </a:rPr>
              <a:t>Zone </a:t>
            </a:r>
          </a:p>
        </c:rich>
      </c:tx>
      <c:layout>
        <c:manualLayout>
          <c:xMode val="edge"/>
          <c:yMode val="edge"/>
          <c:x val="0.35507476359666362"/>
          <c:y val="1.6435129766349397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4.9573163353331749E-2"/>
          <c:y val="0.12489339812484228"/>
          <c:w val="0.9161069543251309"/>
          <c:h val="0.68618154994920644"/>
        </c:manualLayout>
      </c:layout>
      <c:barChart>
        <c:barDir val="col"/>
        <c:grouping val="clustered"/>
        <c:varyColors val="0"/>
        <c:ser>
          <c:idx val="0"/>
          <c:order val="0"/>
          <c:tx>
            <c:strRef>
              <c:f>Sheet1!$C$14</c:f>
              <c:strCache>
                <c:ptCount val="1"/>
                <c:pt idx="0">
                  <c:v>North   </c:v>
                </c:pt>
              </c:strCache>
            </c:strRef>
          </c:tx>
          <c:spPr>
            <a:solidFill>
              <a:schemeClr val="accent1"/>
            </a:solidFill>
            <a:ln>
              <a:noFill/>
            </a:ln>
            <a:effectLst/>
          </c:spPr>
          <c:invertIfNegative val="0"/>
          <c:val>
            <c:numRef>
              <c:f>Sheet1!$D$14</c:f>
              <c:numCache>
                <c:formatCode>General</c:formatCode>
                <c:ptCount val="1"/>
                <c:pt idx="0">
                  <c:v>10278</c:v>
                </c:pt>
              </c:numCache>
            </c:numRef>
          </c:val>
          <c:extLst>
            <c:ext xmlns:c16="http://schemas.microsoft.com/office/drawing/2014/chart" uri="{C3380CC4-5D6E-409C-BE32-E72D297353CC}">
              <c16:uniqueId val="{00000000-5FB2-459C-B54F-9CB61638ED19}"/>
            </c:ext>
          </c:extLst>
        </c:ser>
        <c:ser>
          <c:idx val="1"/>
          <c:order val="1"/>
          <c:tx>
            <c:strRef>
              <c:f>Sheet1!$C$15</c:f>
              <c:strCache>
                <c:ptCount val="1"/>
                <c:pt idx="0">
                  <c:v>West    </c:v>
                </c:pt>
              </c:strCache>
            </c:strRef>
          </c:tx>
          <c:spPr>
            <a:solidFill>
              <a:srgbClr val="002060"/>
            </a:solidFill>
            <a:ln>
              <a:noFill/>
            </a:ln>
            <a:effectLst/>
          </c:spPr>
          <c:invertIfNegative val="0"/>
          <c:val>
            <c:numRef>
              <c:f>Sheet1!$D$15</c:f>
              <c:numCache>
                <c:formatCode>General</c:formatCode>
                <c:ptCount val="1"/>
                <c:pt idx="0">
                  <c:v>7931</c:v>
                </c:pt>
              </c:numCache>
            </c:numRef>
          </c:val>
          <c:extLst>
            <c:ext xmlns:c16="http://schemas.microsoft.com/office/drawing/2014/chart" uri="{C3380CC4-5D6E-409C-BE32-E72D297353CC}">
              <c16:uniqueId val="{00000001-5FB2-459C-B54F-9CB61638ED19}"/>
            </c:ext>
          </c:extLst>
        </c:ser>
        <c:ser>
          <c:idx val="2"/>
          <c:order val="2"/>
          <c:tx>
            <c:strRef>
              <c:f>Sheet1!$C$16</c:f>
              <c:strCache>
                <c:ptCount val="1"/>
                <c:pt idx="0">
                  <c:v>South    </c:v>
                </c:pt>
              </c:strCache>
            </c:strRef>
          </c:tx>
          <c:spPr>
            <a:solidFill>
              <a:srgbClr val="7030A0"/>
            </a:solidFill>
            <a:ln>
              <a:noFill/>
            </a:ln>
            <a:effectLst/>
          </c:spPr>
          <c:invertIfNegative val="0"/>
          <c:val>
            <c:numRef>
              <c:f>Sheet1!$D$16</c:f>
              <c:numCache>
                <c:formatCode>General</c:formatCode>
                <c:ptCount val="1"/>
                <c:pt idx="0">
                  <c:v>6362</c:v>
                </c:pt>
              </c:numCache>
            </c:numRef>
          </c:val>
          <c:extLst>
            <c:ext xmlns:c16="http://schemas.microsoft.com/office/drawing/2014/chart" uri="{C3380CC4-5D6E-409C-BE32-E72D297353CC}">
              <c16:uniqueId val="{00000002-5FB2-459C-B54F-9CB61638ED19}"/>
            </c:ext>
          </c:extLst>
        </c:ser>
        <c:ser>
          <c:idx val="3"/>
          <c:order val="3"/>
          <c:tx>
            <c:strRef>
              <c:f>Sheet1!$C$17</c:f>
              <c:strCache>
                <c:ptCount val="1"/>
                <c:pt idx="0">
                  <c:v>East     </c:v>
                </c:pt>
              </c:strCache>
            </c:strRef>
          </c:tx>
          <c:spPr>
            <a:solidFill>
              <a:srgbClr val="FF0000"/>
            </a:solidFill>
            <a:ln>
              <a:noFill/>
            </a:ln>
            <a:effectLst/>
          </c:spPr>
          <c:invertIfNegative val="0"/>
          <c:val>
            <c:numRef>
              <c:f>Sheet1!$D$17</c:f>
              <c:numCache>
                <c:formatCode>General</c:formatCode>
                <c:ptCount val="1"/>
                <c:pt idx="0">
                  <c:v>429</c:v>
                </c:pt>
              </c:numCache>
            </c:numRef>
          </c:val>
          <c:extLst>
            <c:ext xmlns:c16="http://schemas.microsoft.com/office/drawing/2014/chart" uri="{C3380CC4-5D6E-409C-BE32-E72D297353CC}">
              <c16:uniqueId val="{00000003-5FB2-459C-B54F-9CB61638ED19}"/>
            </c:ext>
          </c:extLst>
        </c:ser>
        <c:dLbls>
          <c:showLegendKey val="0"/>
          <c:showVal val="0"/>
          <c:showCatName val="0"/>
          <c:showSerName val="0"/>
          <c:showPercent val="0"/>
          <c:showBubbleSize val="0"/>
        </c:dLbls>
        <c:gapWidth val="219"/>
        <c:overlap val="-27"/>
        <c:axId val="234576128"/>
        <c:axId val="222531280"/>
      </c:barChart>
      <c:catAx>
        <c:axId val="234576128"/>
        <c:scaling>
          <c:orientation val="minMax"/>
        </c:scaling>
        <c:delete val="1"/>
        <c:axPos val="b"/>
        <c:numFmt formatCode="General" sourceLinked="1"/>
        <c:majorTickMark val="none"/>
        <c:minorTickMark val="none"/>
        <c:tickLblPos val="nextTo"/>
        <c:crossAx val="222531280"/>
        <c:crosses val="autoZero"/>
        <c:auto val="1"/>
        <c:lblAlgn val="ctr"/>
        <c:lblOffset val="100"/>
        <c:noMultiLvlLbl val="0"/>
      </c:catAx>
      <c:valAx>
        <c:axId val="222531280"/>
        <c:scaling>
          <c:orientation val="minMax"/>
        </c:scaling>
        <c:delete val="1"/>
        <c:axPos val="l"/>
        <c:numFmt formatCode="General" sourceLinked="1"/>
        <c:majorTickMark val="none"/>
        <c:minorTickMark val="none"/>
        <c:tickLblPos val="nextTo"/>
        <c:crossAx val="234576128"/>
        <c:crosses val="autoZero"/>
        <c:crossBetween val="between"/>
      </c:valAx>
      <c:spPr>
        <a:noFill/>
        <a:ln>
          <a:noFill/>
        </a:ln>
        <a:effectLst/>
      </c:spPr>
    </c:plotArea>
    <c:legend>
      <c:legendPos val="b"/>
      <c:layout>
        <c:manualLayout>
          <c:xMode val="edge"/>
          <c:yMode val="edge"/>
          <c:x val="5.015567054234122E-2"/>
          <c:y val="0.84668439590113898"/>
          <c:w val="0.90350167891182842"/>
          <c:h val="0.1368804743325115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u="sng">
                <a:solidFill>
                  <a:schemeClr val="tx1"/>
                </a:solidFill>
                <a:latin typeface="Times New Roman" panose="02020603050405020304" pitchFamily="18" charset="0"/>
                <a:cs typeface="Times New Roman" panose="02020603050405020304" pitchFamily="18" charset="0"/>
              </a:rPr>
              <a:t>WH_regional_zone</a:t>
            </a:r>
          </a:p>
        </c:rich>
      </c:tx>
      <c:layout>
        <c:manualLayout>
          <c:xMode val="edge"/>
          <c:yMode val="edge"/>
          <c:x val="0.27936979390429412"/>
          <c:y val="1.8385626204294708E-2"/>
        </c:manualLayout>
      </c:layout>
      <c:overlay val="0"/>
      <c:spPr>
        <a:noFill/>
        <a:ln>
          <a:noFill/>
        </a:ln>
        <a:effectLst/>
      </c:spPr>
      <c:txPr>
        <a:bodyPr rot="0" spcFirstLastPara="1" vertOverflow="ellipsis" vert="horz" wrap="square" anchor="ctr" anchorCtr="1"/>
        <a:lstStyle/>
        <a:p>
          <a:pP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4.7736051957873501E-3"/>
          <c:y val="0.15127440929712926"/>
          <c:w val="0.94749034284633915"/>
          <c:h val="0.69908975639355497"/>
        </c:manualLayout>
      </c:layout>
      <c:barChart>
        <c:barDir val="col"/>
        <c:grouping val="clustered"/>
        <c:varyColors val="0"/>
        <c:ser>
          <c:idx val="0"/>
          <c:order val="0"/>
          <c:tx>
            <c:strRef>
              <c:f>Sheet1!$F$16</c:f>
              <c:strCache>
                <c:ptCount val="1"/>
                <c:pt idx="0">
                  <c:v>Zone 6   </c:v>
                </c:pt>
              </c:strCache>
            </c:strRef>
          </c:tx>
          <c:spPr>
            <a:solidFill>
              <a:schemeClr val="accent1"/>
            </a:solidFill>
            <a:ln>
              <a:noFill/>
            </a:ln>
            <a:effectLst/>
          </c:spPr>
          <c:invertIfNegative val="0"/>
          <c:val>
            <c:numRef>
              <c:f>Sheet1!$G$16</c:f>
              <c:numCache>
                <c:formatCode>General</c:formatCode>
                <c:ptCount val="1"/>
                <c:pt idx="0">
                  <c:v>8339</c:v>
                </c:pt>
              </c:numCache>
            </c:numRef>
          </c:val>
          <c:extLst>
            <c:ext xmlns:c16="http://schemas.microsoft.com/office/drawing/2014/chart" uri="{C3380CC4-5D6E-409C-BE32-E72D297353CC}">
              <c16:uniqueId val="{00000000-9445-4F63-B726-1517882DD8FC}"/>
            </c:ext>
          </c:extLst>
        </c:ser>
        <c:ser>
          <c:idx val="1"/>
          <c:order val="1"/>
          <c:tx>
            <c:strRef>
              <c:f>Sheet1!$F$17</c:f>
              <c:strCache>
                <c:ptCount val="1"/>
                <c:pt idx="0">
                  <c:v>Zone 5   </c:v>
                </c:pt>
              </c:strCache>
            </c:strRef>
          </c:tx>
          <c:spPr>
            <a:solidFill>
              <a:schemeClr val="accent2"/>
            </a:solidFill>
            <a:ln>
              <a:noFill/>
            </a:ln>
            <a:effectLst/>
          </c:spPr>
          <c:invertIfNegative val="0"/>
          <c:val>
            <c:numRef>
              <c:f>Sheet1!$G$17</c:f>
              <c:numCache>
                <c:formatCode>General</c:formatCode>
                <c:ptCount val="1"/>
                <c:pt idx="0">
                  <c:v>4587</c:v>
                </c:pt>
              </c:numCache>
            </c:numRef>
          </c:val>
          <c:extLst>
            <c:ext xmlns:c16="http://schemas.microsoft.com/office/drawing/2014/chart" uri="{C3380CC4-5D6E-409C-BE32-E72D297353CC}">
              <c16:uniqueId val="{00000001-9445-4F63-B726-1517882DD8FC}"/>
            </c:ext>
          </c:extLst>
        </c:ser>
        <c:ser>
          <c:idx val="2"/>
          <c:order val="2"/>
          <c:tx>
            <c:strRef>
              <c:f>Sheet1!$F$18</c:f>
              <c:strCache>
                <c:ptCount val="1"/>
                <c:pt idx="0">
                  <c:v>Zone 4   </c:v>
                </c:pt>
              </c:strCache>
            </c:strRef>
          </c:tx>
          <c:spPr>
            <a:solidFill>
              <a:schemeClr val="accent3"/>
            </a:solidFill>
            <a:ln>
              <a:noFill/>
            </a:ln>
            <a:effectLst/>
          </c:spPr>
          <c:invertIfNegative val="0"/>
          <c:val>
            <c:numRef>
              <c:f>Sheet1!$G$18</c:f>
              <c:numCache>
                <c:formatCode>General</c:formatCode>
                <c:ptCount val="1"/>
                <c:pt idx="0">
                  <c:v>4176</c:v>
                </c:pt>
              </c:numCache>
            </c:numRef>
          </c:val>
          <c:extLst>
            <c:ext xmlns:c16="http://schemas.microsoft.com/office/drawing/2014/chart" uri="{C3380CC4-5D6E-409C-BE32-E72D297353CC}">
              <c16:uniqueId val="{00000002-9445-4F63-B726-1517882DD8FC}"/>
            </c:ext>
          </c:extLst>
        </c:ser>
        <c:ser>
          <c:idx val="3"/>
          <c:order val="3"/>
          <c:tx>
            <c:strRef>
              <c:f>Sheet1!$F$19</c:f>
              <c:strCache>
                <c:ptCount val="1"/>
                <c:pt idx="0">
                  <c:v>Zone 2    </c:v>
                </c:pt>
              </c:strCache>
            </c:strRef>
          </c:tx>
          <c:spPr>
            <a:solidFill>
              <a:schemeClr val="accent4"/>
            </a:solidFill>
            <a:ln>
              <a:noFill/>
            </a:ln>
            <a:effectLst/>
          </c:spPr>
          <c:invertIfNegative val="0"/>
          <c:val>
            <c:numRef>
              <c:f>Sheet1!$G$19</c:f>
              <c:numCache>
                <c:formatCode>General</c:formatCode>
                <c:ptCount val="1"/>
                <c:pt idx="0">
                  <c:v>2963</c:v>
                </c:pt>
              </c:numCache>
            </c:numRef>
          </c:val>
          <c:extLst>
            <c:ext xmlns:c16="http://schemas.microsoft.com/office/drawing/2014/chart" uri="{C3380CC4-5D6E-409C-BE32-E72D297353CC}">
              <c16:uniqueId val="{00000003-9445-4F63-B726-1517882DD8FC}"/>
            </c:ext>
          </c:extLst>
        </c:ser>
        <c:ser>
          <c:idx val="4"/>
          <c:order val="4"/>
          <c:tx>
            <c:strRef>
              <c:f>Sheet1!$F$20</c:f>
              <c:strCache>
                <c:ptCount val="1"/>
                <c:pt idx="0">
                  <c:v>Zone 3   </c:v>
                </c:pt>
              </c:strCache>
            </c:strRef>
          </c:tx>
          <c:spPr>
            <a:solidFill>
              <a:schemeClr val="accent5"/>
            </a:solidFill>
            <a:ln>
              <a:noFill/>
            </a:ln>
            <a:effectLst/>
          </c:spPr>
          <c:invertIfNegative val="0"/>
          <c:val>
            <c:numRef>
              <c:f>Sheet1!$G$20</c:f>
              <c:numCache>
                <c:formatCode>General</c:formatCode>
                <c:ptCount val="1"/>
                <c:pt idx="0">
                  <c:v>2881</c:v>
                </c:pt>
              </c:numCache>
            </c:numRef>
          </c:val>
          <c:extLst>
            <c:ext xmlns:c16="http://schemas.microsoft.com/office/drawing/2014/chart" uri="{C3380CC4-5D6E-409C-BE32-E72D297353CC}">
              <c16:uniqueId val="{00000004-9445-4F63-B726-1517882DD8FC}"/>
            </c:ext>
          </c:extLst>
        </c:ser>
        <c:ser>
          <c:idx val="5"/>
          <c:order val="5"/>
          <c:tx>
            <c:strRef>
              <c:f>Sheet1!$F$21</c:f>
              <c:strCache>
                <c:ptCount val="1"/>
                <c:pt idx="0">
                  <c:v>Zone 1   </c:v>
                </c:pt>
              </c:strCache>
            </c:strRef>
          </c:tx>
          <c:spPr>
            <a:solidFill>
              <a:schemeClr val="accent6"/>
            </a:solidFill>
            <a:ln>
              <a:noFill/>
            </a:ln>
            <a:effectLst/>
          </c:spPr>
          <c:invertIfNegative val="0"/>
          <c:val>
            <c:numRef>
              <c:f>Sheet1!$G$21</c:f>
              <c:numCache>
                <c:formatCode>General</c:formatCode>
                <c:ptCount val="1"/>
                <c:pt idx="0">
                  <c:v>2054</c:v>
                </c:pt>
              </c:numCache>
            </c:numRef>
          </c:val>
          <c:extLst>
            <c:ext xmlns:c16="http://schemas.microsoft.com/office/drawing/2014/chart" uri="{C3380CC4-5D6E-409C-BE32-E72D297353CC}">
              <c16:uniqueId val="{00000005-9445-4F63-B726-1517882DD8FC}"/>
            </c:ext>
          </c:extLst>
        </c:ser>
        <c:dLbls>
          <c:showLegendKey val="0"/>
          <c:showVal val="0"/>
          <c:showCatName val="0"/>
          <c:showSerName val="0"/>
          <c:showPercent val="0"/>
          <c:showBubbleSize val="0"/>
        </c:dLbls>
        <c:gapWidth val="219"/>
        <c:overlap val="-27"/>
        <c:axId val="79437136"/>
        <c:axId val="222530288"/>
      </c:barChart>
      <c:catAx>
        <c:axId val="79437136"/>
        <c:scaling>
          <c:orientation val="minMax"/>
        </c:scaling>
        <c:delete val="1"/>
        <c:axPos val="b"/>
        <c:numFmt formatCode="General" sourceLinked="1"/>
        <c:majorTickMark val="none"/>
        <c:minorTickMark val="none"/>
        <c:tickLblPos val="nextTo"/>
        <c:crossAx val="222530288"/>
        <c:crosses val="autoZero"/>
        <c:auto val="1"/>
        <c:lblAlgn val="ctr"/>
        <c:lblOffset val="100"/>
        <c:noMultiLvlLbl val="0"/>
      </c:catAx>
      <c:valAx>
        <c:axId val="222530288"/>
        <c:scaling>
          <c:orientation val="minMax"/>
        </c:scaling>
        <c:delete val="1"/>
        <c:axPos val="l"/>
        <c:numFmt formatCode="General" sourceLinked="1"/>
        <c:majorTickMark val="none"/>
        <c:minorTickMark val="none"/>
        <c:tickLblPos val="nextTo"/>
        <c:crossAx val="7943713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r>
              <a:rPr lang="en-IN" sz="2400" b="1" i="0" u="sng" strike="noStrike" baseline="0" dirty="0">
                <a:solidFill>
                  <a:schemeClr val="tx1"/>
                </a:solidFill>
                <a:effectLst/>
                <a:latin typeface="Times New Roman" panose="02020603050405020304" pitchFamily="18" charset="0"/>
                <a:cs typeface="Times New Roman" panose="02020603050405020304" pitchFamily="18" charset="0"/>
              </a:rPr>
              <a:t>WH Owner Type</a:t>
            </a:r>
            <a:r>
              <a:rPr lang="en-IN" sz="2400" b="1" i="0" u="sng" strike="noStrike" baseline="0" dirty="0">
                <a:solidFill>
                  <a:schemeClr val="tx1"/>
                </a:solidFill>
                <a:latin typeface="Times New Roman" panose="02020603050405020304" pitchFamily="18" charset="0"/>
                <a:cs typeface="Times New Roman" panose="02020603050405020304" pitchFamily="18" charset="0"/>
              </a:rPr>
              <a:t> </a:t>
            </a:r>
            <a:endParaRPr lang="en-IN" sz="2400" b="1" u="sng"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34424751002958531"/>
          <c:y val="1.8385626204294708E-2"/>
        </c:manualLayout>
      </c:layout>
      <c:overlay val="0"/>
      <c:spPr>
        <a:noFill/>
        <a:ln>
          <a:noFill/>
        </a:ln>
        <a:effectLst/>
      </c:spPr>
      <c:txPr>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Sheet1!$I$16</c:f>
              <c:strCache>
                <c:ptCount val="1"/>
                <c:pt idx="0">
                  <c:v>Company Owned   </c:v>
                </c:pt>
              </c:strCache>
            </c:strRef>
          </c:tx>
          <c:spPr>
            <a:solidFill>
              <a:srgbClr val="002060"/>
            </a:solidFill>
            <a:ln>
              <a:noFill/>
            </a:ln>
            <a:effectLst/>
          </c:spPr>
          <c:invertIfNegative val="0"/>
          <c:val>
            <c:numRef>
              <c:f>Sheet1!$J$16</c:f>
              <c:numCache>
                <c:formatCode>General</c:formatCode>
                <c:ptCount val="1"/>
                <c:pt idx="0">
                  <c:v>13578</c:v>
                </c:pt>
              </c:numCache>
            </c:numRef>
          </c:val>
          <c:extLst>
            <c:ext xmlns:c16="http://schemas.microsoft.com/office/drawing/2014/chart" uri="{C3380CC4-5D6E-409C-BE32-E72D297353CC}">
              <c16:uniqueId val="{00000000-6DBA-463F-8758-8261E7962DAB}"/>
            </c:ext>
          </c:extLst>
        </c:ser>
        <c:ser>
          <c:idx val="1"/>
          <c:order val="1"/>
          <c:tx>
            <c:strRef>
              <c:f>Sheet1!$I$17</c:f>
              <c:strCache>
                <c:ptCount val="1"/>
                <c:pt idx="0">
                  <c:v>Rented         </c:v>
                </c:pt>
              </c:strCache>
            </c:strRef>
          </c:tx>
          <c:spPr>
            <a:solidFill>
              <a:schemeClr val="accent2"/>
            </a:solidFill>
            <a:ln>
              <a:noFill/>
            </a:ln>
            <a:effectLst/>
          </c:spPr>
          <c:invertIfNegative val="0"/>
          <c:val>
            <c:numRef>
              <c:f>Sheet1!$J$17</c:f>
              <c:numCache>
                <c:formatCode>General</c:formatCode>
                <c:ptCount val="1"/>
                <c:pt idx="0">
                  <c:v>11422</c:v>
                </c:pt>
              </c:numCache>
            </c:numRef>
          </c:val>
          <c:extLst>
            <c:ext xmlns:c16="http://schemas.microsoft.com/office/drawing/2014/chart" uri="{C3380CC4-5D6E-409C-BE32-E72D297353CC}">
              <c16:uniqueId val="{00000001-6DBA-463F-8758-8261E7962DAB}"/>
            </c:ext>
          </c:extLst>
        </c:ser>
        <c:dLbls>
          <c:showLegendKey val="0"/>
          <c:showVal val="0"/>
          <c:showCatName val="0"/>
          <c:showSerName val="0"/>
          <c:showPercent val="0"/>
          <c:showBubbleSize val="0"/>
        </c:dLbls>
        <c:gapWidth val="219"/>
        <c:overlap val="-27"/>
        <c:axId val="234562784"/>
        <c:axId val="222530784"/>
      </c:barChart>
      <c:catAx>
        <c:axId val="234562784"/>
        <c:scaling>
          <c:orientation val="minMax"/>
        </c:scaling>
        <c:delete val="1"/>
        <c:axPos val="b"/>
        <c:numFmt formatCode="General" sourceLinked="1"/>
        <c:majorTickMark val="none"/>
        <c:minorTickMark val="none"/>
        <c:tickLblPos val="nextTo"/>
        <c:crossAx val="222530784"/>
        <c:crosses val="autoZero"/>
        <c:auto val="1"/>
        <c:lblAlgn val="ctr"/>
        <c:lblOffset val="100"/>
        <c:noMultiLvlLbl val="0"/>
      </c:catAx>
      <c:valAx>
        <c:axId val="222530784"/>
        <c:scaling>
          <c:orientation val="minMax"/>
        </c:scaling>
        <c:delete val="1"/>
        <c:axPos val="l"/>
        <c:numFmt formatCode="General" sourceLinked="1"/>
        <c:majorTickMark val="none"/>
        <c:minorTickMark val="none"/>
        <c:tickLblPos val="nextTo"/>
        <c:crossAx val="234562784"/>
        <c:crosses val="autoZero"/>
        <c:crossBetween val="between"/>
      </c:valAx>
      <c:spPr>
        <a:noFill/>
        <a:ln>
          <a:noFill/>
        </a:ln>
        <a:effectLst/>
      </c:spPr>
    </c:plotArea>
    <c:legend>
      <c:legendPos val="b"/>
      <c:layout>
        <c:manualLayout>
          <c:xMode val="edge"/>
          <c:yMode val="edge"/>
          <c:x val="0.17352150745829395"/>
          <c:y val="0.89727624917019222"/>
          <c:w val="0.81885329698415399"/>
          <c:h val="7.196444514902410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r>
              <a:rPr lang="en-IN" sz="2400" b="1" i="0" u="sng" dirty="0" err="1">
                <a:solidFill>
                  <a:schemeClr val="tx1"/>
                </a:solidFill>
                <a:latin typeface="Times New Roman" panose="02020603050405020304" pitchFamily="18" charset="0"/>
                <a:cs typeface="Times New Roman" panose="02020603050405020304" pitchFamily="18" charset="0"/>
              </a:rPr>
              <a:t>Approved_govt_certificate</a:t>
            </a:r>
            <a:endParaRPr lang="en-IN" sz="2400" b="1" i="0" u="sng"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1190979668882696"/>
          <c:y val="6.3629191731981977E-2"/>
        </c:manualLayout>
      </c:layout>
      <c:overlay val="0"/>
      <c:spPr>
        <a:noFill/>
        <a:ln>
          <a:noFill/>
        </a:ln>
        <a:effectLst/>
      </c:spPr>
      <c:txPr>
        <a:bodyPr rot="0" spcFirstLastPara="1" vertOverflow="ellipsis" vert="horz" wrap="square" anchor="ctr" anchorCtr="1"/>
        <a:lstStyle/>
        <a:p>
          <a:pPr>
            <a:defRPr sz="1400" b="0" i="0" u="sng"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Sheet2!$B$8</c:f>
              <c:strCache>
                <c:ptCount val="1"/>
                <c:pt idx="0">
                  <c:v>C   </c:v>
                </c:pt>
              </c:strCache>
            </c:strRef>
          </c:tx>
          <c:spPr>
            <a:solidFill>
              <a:schemeClr val="accent1"/>
            </a:solidFill>
            <a:ln>
              <a:noFill/>
            </a:ln>
            <a:effectLst/>
          </c:spPr>
          <c:invertIfNegative val="0"/>
          <c:val>
            <c:numRef>
              <c:f>Sheet2!$C$8</c:f>
              <c:numCache>
                <c:formatCode>General</c:formatCode>
                <c:ptCount val="1"/>
                <c:pt idx="0">
                  <c:v>5501</c:v>
                </c:pt>
              </c:numCache>
            </c:numRef>
          </c:val>
          <c:extLst>
            <c:ext xmlns:c16="http://schemas.microsoft.com/office/drawing/2014/chart" uri="{C3380CC4-5D6E-409C-BE32-E72D297353CC}">
              <c16:uniqueId val="{00000000-FAB6-4C7B-898B-1B4C849211F8}"/>
            </c:ext>
          </c:extLst>
        </c:ser>
        <c:ser>
          <c:idx val="1"/>
          <c:order val="1"/>
          <c:tx>
            <c:strRef>
              <c:f>Sheet2!$B$9</c:f>
              <c:strCache>
                <c:ptCount val="1"/>
                <c:pt idx="0">
                  <c:v>B+   </c:v>
                </c:pt>
              </c:strCache>
            </c:strRef>
          </c:tx>
          <c:spPr>
            <a:solidFill>
              <a:schemeClr val="accent2"/>
            </a:solidFill>
            <a:ln>
              <a:noFill/>
            </a:ln>
            <a:effectLst/>
          </c:spPr>
          <c:invertIfNegative val="0"/>
          <c:val>
            <c:numRef>
              <c:f>Sheet2!$C$9</c:f>
              <c:numCache>
                <c:formatCode>General</c:formatCode>
                <c:ptCount val="1"/>
                <c:pt idx="0">
                  <c:v>4917</c:v>
                </c:pt>
              </c:numCache>
            </c:numRef>
          </c:val>
          <c:extLst>
            <c:ext xmlns:c16="http://schemas.microsoft.com/office/drawing/2014/chart" uri="{C3380CC4-5D6E-409C-BE32-E72D297353CC}">
              <c16:uniqueId val="{00000001-FAB6-4C7B-898B-1B4C849211F8}"/>
            </c:ext>
          </c:extLst>
        </c:ser>
        <c:ser>
          <c:idx val="2"/>
          <c:order val="2"/>
          <c:tx>
            <c:strRef>
              <c:f>Sheet2!$B$10</c:f>
              <c:strCache>
                <c:ptCount val="1"/>
                <c:pt idx="0">
                  <c:v>B   </c:v>
                </c:pt>
              </c:strCache>
            </c:strRef>
          </c:tx>
          <c:spPr>
            <a:solidFill>
              <a:schemeClr val="accent3"/>
            </a:solidFill>
            <a:ln>
              <a:noFill/>
            </a:ln>
            <a:effectLst/>
          </c:spPr>
          <c:invertIfNegative val="0"/>
          <c:val>
            <c:numRef>
              <c:f>Sheet2!$C$10</c:f>
              <c:numCache>
                <c:formatCode>General</c:formatCode>
                <c:ptCount val="1"/>
                <c:pt idx="0">
                  <c:v>4812</c:v>
                </c:pt>
              </c:numCache>
            </c:numRef>
          </c:val>
          <c:extLst>
            <c:ext xmlns:c16="http://schemas.microsoft.com/office/drawing/2014/chart" uri="{C3380CC4-5D6E-409C-BE32-E72D297353CC}">
              <c16:uniqueId val="{00000002-FAB6-4C7B-898B-1B4C849211F8}"/>
            </c:ext>
          </c:extLst>
        </c:ser>
        <c:ser>
          <c:idx val="3"/>
          <c:order val="3"/>
          <c:tx>
            <c:strRef>
              <c:f>Sheet2!$B$11</c:f>
              <c:strCache>
                <c:ptCount val="1"/>
                <c:pt idx="0">
                  <c:v>A     </c:v>
                </c:pt>
              </c:strCache>
            </c:strRef>
          </c:tx>
          <c:spPr>
            <a:solidFill>
              <a:schemeClr val="accent4"/>
            </a:solidFill>
            <a:ln>
              <a:noFill/>
            </a:ln>
            <a:effectLst/>
          </c:spPr>
          <c:invertIfNegative val="0"/>
          <c:val>
            <c:numRef>
              <c:f>Sheet2!$C$11</c:f>
              <c:numCache>
                <c:formatCode>General</c:formatCode>
                <c:ptCount val="1"/>
                <c:pt idx="0">
                  <c:v>4671</c:v>
                </c:pt>
              </c:numCache>
            </c:numRef>
          </c:val>
          <c:extLst>
            <c:ext xmlns:c16="http://schemas.microsoft.com/office/drawing/2014/chart" uri="{C3380CC4-5D6E-409C-BE32-E72D297353CC}">
              <c16:uniqueId val="{00000003-FAB6-4C7B-898B-1B4C849211F8}"/>
            </c:ext>
          </c:extLst>
        </c:ser>
        <c:ser>
          <c:idx val="4"/>
          <c:order val="4"/>
          <c:tx>
            <c:strRef>
              <c:f>Sheet2!$B$12</c:f>
              <c:strCache>
                <c:ptCount val="1"/>
                <c:pt idx="0">
                  <c:v>A+    </c:v>
                </c:pt>
              </c:strCache>
            </c:strRef>
          </c:tx>
          <c:spPr>
            <a:solidFill>
              <a:schemeClr val="accent5"/>
            </a:solidFill>
            <a:ln>
              <a:noFill/>
            </a:ln>
            <a:effectLst/>
          </c:spPr>
          <c:invertIfNegative val="0"/>
          <c:val>
            <c:numRef>
              <c:f>Sheet2!$C$12</c:f>
              <c:numCache>
                <c:formatCode>General</c:formatCode>
                <c:ptCount val="1"/>
                <c:pt idx="0">
                  <c:v>4191</c:v>
                </c:pt>
              </c:numCache>
            </c:numRef>
          </c:val>
          <c:extLst>
            <c:ext xmlns:c16="http://schemas.microsoft.com/office/drawing/2014/chart" uri="{C3380CC4-5D6E-409C-BE32-E72D297353CC}">
              <c16:uniqueId val="{00000004-FAB6-4C7B-898B-1B4C849211F8}"/>
            </c:ext>
          </c:extLst>
        </c:ser>
        <c:dLbls>
          <c:showLegendKey val="0"/>
          <c:showVal val="0"/>
          <c:showCatName val="0"/>
          <c:showSerName val="0"/>
          <c:showPercent val="0"/>
          <c:showBubbleSize val="0"/>
        </c:dLbls>
        <c:gapWidth val="219"/>
        <c:overlap val="-27"/>
        <c:axId val="77240464"/>
        <c:axId val="89696480"/>
      </c:barChart>
      <c:catAx>
        <c:axId val="77240464"/>
        <c:scaling>
          <c:orientation val="minMax"/>
        </c:scaling>
        <c:delete val="1"/>
        <c:axPos val="b"/>
        <c:numFmt formatCode="General" sourceLinked="1"/>
        <c:majorTickMark val="none"/>
        <c:minorTickMark val="none"/>
        <c:tickLblPos val="nextTo"/>
        <c:crossAx val="89696480"/>
        <c:crosses val="autoZero"/>
        <c:auto val="1"/>
        <c:lblAlgn val="ctr"/>
        <c:lblOffset val="100"/>
        <c:noMultiLvlLbl val="0"/>
      </c:catAx>
      <c:valAx>
        <c:axId val="89696480"/>
        <c:scaling>
          <c:orientation val="minMax"/>
        </c:scaling>
        <c:delete val="1"/>
        <c:axPos val="l"/>
        <c:numFmt formatCode="General" sourceLinked="1"/>
        <c:majorTickMark val="none"/>
        <c:minorTickMark val="none"/>
        <c:tickLblPos val="nextTo"/>
        <c:crossAx val="77240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u="sng">
                <a:solidFill>
                  <a:schemeClr val="tx1"/>
                </a:solidFill>
                <a:latin typeface="Times New Roman" panose="02020603050405020304" pitchFamily="18" charset="0"/>
                <a:cs typeface="Times New Roman" panose="02020603050405020304" pitchFamily="18" charset="0"/>
              </a:rPr>
              <a:t>Transport_issue</a:t>
            </a:r>
          </a:p>
        </c:rich>
      </c:tx>
      <c:layout>
        <c:manualLayout>
          <c:xMode val="edge"/>
          <c:yMode val="edge"/>
          <c:x val="0.25528328204998696"/>
          <c:y val="5.8734638521829516E-2"/>
        </c:manualLayout>
      </c:layout>
      <c:overlay val="0"/>
      <c:spPr>
        <a:noFill/>
        <a:ln>
          <a:noFill/>
        </a:ln>
        <a:effectLst/>
      </c:spPr>
      <c:txPr>
        <a:bodyPr rot="0" spcFirstLastPara="1" vertOverflow="ellipsis" vert="horz" wrap="square" anchor="ctr" anchorCtr="1"/>
        <a:lstStyle/>
        <a:p>
          <a:pPr>
            <a:defRPr sz="2400" b="0"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Sheet2!$C$15</c:f>
              <c:strCache>
                <c:ptCount val="1"/>
                <c:pt idx="0">
                  <c:v>0</c:v>
                </c:pt>
              </c:strCache>
            </c:strRef>
          </c:tx>
          <c:spPr>
            <a:solidFill>
              <a:srgbClr val="00B050"/>
            </a:solidFill>
            <a:ln>
              <a:noFill/>
            </a:ln>
            <a:effectLst/>
          </c:spPr>
          <c:invertIfNegative val="0"/>
          <c:val>
            <c:numRef>
              <c:f>Sheet2!$D$15</c:f>
              <c:numCache>
                <c:formatCode>General</c:formatCode>
                <c:ptCount val="1"/>
                <c:pt idx="0">
                  <c:v>15215</c:v>
                </c:pt>
              </c:numCache>
            </c:numRef>
          </c:val>
          <c:extLst>
            <c:ext xmlns:c16="http://schemas.microsoft.com/office/drawing/2014/chart" uri="{C3380CC4-5D6E-409C-BE32-E72D297353CC}">
              <c16:uniqueId val="{00000000-01C0-4185-BB10-3B3AA1469828}"/>
            </c:ext>
          </c:extLst>
        </c:ser>
        <c:ser>
          <c:idx val="1"/>
          <c:order val="1"/>
          <c:tx>
            <c:strRef>
              <c:f>Sheet2!$C$16</c:f>
              <c:strCache>
                <c:ptCount val="1"/>
                <c:pt idx="0">
                  <c:v>1</c:v>
                </c:pt>
              </c:strCache>
            </c:strRef>
          </c:tx>
          <c:spPr>
            <a:solidFill>
              <a:srgbClr val="00B0F0"/>
            </a:solidFill>
            <a:ln>
              <a:noFill/>
            </a:ln>
            <a:effectLst/>
          </c:spPr>
          <c:invertIfNegative val="0"/>
          <c:val>
            <c:numRef>
              <c:f>Sheet2!$D$16</c:f>
              <c:numCache>
                <c:formatCode>General</c:formatCode>
                <c:ptCount val="1"/>
                <c:pt idx="0">
                  <c:v>4644</c:v>
                </c:pt>
              </c:numCache>
            </c:numRef>
          </c:val>
          <c:extLst>
            <c:ext xmlns:c16="http://schemas.microsoft.com/office/drawing/2014/chart" uri="{C3380CC4-5D6E-409C-BE32-E72D297353CC}">
              <c16:uniqueId val="{00000001-01C0-4185-BB10-3B3AA1469828}"/>
            </c:ext>
          </c:extLst>
        </c:ser>
        <c:ser>
          <c:idx val="2"/>
          <c:order val="2"/>
          <c:tx>
            <c:strRef>
              <c:f>Sheet2!$C$17</c:f>
              <c:strCache>
                <c:ptCount val="1"/>
                <c:pt idx="0">
                  <c:v>2</c:v>
                </c:pt>
              </c:strCache>
            </c:strRef>
          </c:tx>
          <c:spPr>
            <a:solidFill>
              <a:srgbClr val="FFC000"/>
            </a:solidFill>
            <a:ln>
              <a:noFill/>
            </a:ln>
            <a:effectLst/>
          </c:spPr>
          <c:invertIfNegative val="0"/>
          <c:val>
            <c:numRef>
              <c:f>Sheet2!$D$17</c:f>
              <c:numCache>
                <c:formatCode>General</c:formatCode>
                <c:ptCount val="1"/>
                <c:pt idx="0">
                  <c:v>2198</c:v>
                </c:pt>
              </c:numCache>
            </c:numRef>
          </c:val>
          <c:extLst>
            <c:ext xmlns:c16="http://schemas.microsoft.com/office/drawing/2014/chart" uri="{C3380CC4-5D6E-409C-BE32-E72D297353CC}">
              <c16:uniqueId val="{00000002-01C0-4185-BB10-3B3AA1469828}"/>
            </c:ext>
          </c:extLst>
        </c:ser>
        <c:ser>
          <c:idx val="3"/>
          <c:order val="3"/>
          <c:tx>
            <c:strRef>
              <c:f>Sheet2!$C$18</c:f>
              <c:strCache>
                <c:ptCount val="1"/>
                <c:pt idx="0">
                  <c:v>3</c:v>
                </c:pt>
              </c:strCache>
            </c:strRef>
          </c:tx>
          <c:spPr>
            <a:solidFill>
              <a:srgbClr val="7030A0"/>
            </a:solidFill>
            <a:ln>
              <a:noFill/>
            </a:ln>
            <a:effectLst/>
          </c:spPr>
          <c:invertIfNegative val="0"/>
          <c:val>
            <c:numRef>
              <c:f>Sheet2!$D$18</c:f>
              <c:numCache>
                <c:formatCode>General</c:formatCode>
                <c:ptCount val="1"/>
                <c:pt idx="0">
                  <c:v>1818</c:v>
                </c:pt>
              </c:numCache>
            </c:numRef>
          </c:val>
          <c:extLst>
            <c:ext xmlns:c16="http://schemas.microsoft.com/office/drawing/2014/chart" uri="{C3380CC4-5D6E-409C-BE32-E72D297353CC}">
              <c16:uniqueId val="{00000003-01C0-4185-BB10-3B3AA1469828}"/>
            </c:ext>
          </c:extLst>
        </c:ser>
        <c:ser>
          <c:idx val="4"/>
          <c:order val="4"/>
          <c:tx>
            <c:strRef>
              <c:f>Sheet2!$C$19</c:f>
              <c:strCache>
                <c:ptCount val="1"/>
                <c:pt idx="0">
                  <c:v>4</c:v>
                </c:pt>
              </c:strCache>
            </c:strRef>
          </c:tx>
          <c:spPr>
            <a:solidFill>
              <a:srgbClr val="0070C0"/>
            </a:solidFill>
            <a:ln>
              <a:noFill/>
            </a:ln>
            <a:effectLst/>
          </c:spPr>
          <c:invertIfNegative val="0"/>
          <c:val>
            <c:numRef>
              <c:f>Sheet2!$D$19</c:f>
              <c:numCache>
                <c:formatCode>General</c:formatCode>
                <c:ptCount val="1"/>
                <c:pt idx="0">
                  <c:v>777</c:v>
                </c:pt>
              </c:numCache>
            </c:numRef>
          </c:val>
          <c:extLst>
            <c:ext xmlns:c16="http://schemas.microsoft.com/office/drawing/2014/chart" uri="{C3380CC4-5D6E-409C-BE32-E72D297353CC}">
              <c16:uniqueId val="{00000004-01C0-4185-BB10-3B3AA1469828}"/>
            </c:ext>
          </c:extLst>
        </c:ser>
        <c:ser>
          <c:idx val="5"/>
          <c:order val="5"/>
          <c:tx>
            <c:strRef>
              <c:f>Sheet2!$C$20</c:f>
              <c:strCache>
                <c:ptCount val="1"/>
                <c:pt idx="0">
                  <c:v>5</c:v>
                </c:pt>
              </c:strCache>
            </c:strRef>
          </c:tx>
          <c:spPr>
            <a:solidFill>
              <a:srgbClr val="002060"/>
            </a:solidFill>
            <a:ln>
              <a:noFill/>
            </a:ln>
            <a:effectLst/>
          </c:spPr>
          <c:invertIfNegative val="0"/>
          <c:val>
            <c:numRef>
              <c:f>Sheet2!$D$20</c:f>
              <c:numCache>
                <c:formatCode>General</c:formatCode>
                <c:ptCount val="1"/>
                <c:pt idx="0">
                  <c:v>348</c:v>
                </c:pt>
              </c:numCache>
            </c:numRef>
          </c:val>
          <c:extLst>
            <c:ext xmlns:c16="http://schemas.microsoft.com/office/drawing/2014/chart" uri="{C3380CC4-5D6E-409C-BE32-E72D297353CC}">
              <c16:uniqueId val="{00000005-01C0-4185-BB10-3B3AA1469828}"/>
            </c:ext>
          </c:extLst>
        </c:ser>
        <c:dLbls>
          <c:showLegendKey val="0"/>
          <c:showVal val="0"/>
          <c:showCatName val="0"/>
          <c:showSerName val="0"/>
          <c:showPercent val="0"/>
          <c:showBubbleSize val="0"/>
        </c:dLbls>
        <c:gapWidth val="219"/>
        <c:overlap val="-27"/>
        <c:axId val="300942752"/>
        <c:axId val="342712384"/>
      </c:barChart>
      <c:catAx>
        <c:axId val="300942752"/>
        <c:scaling>
          <c:orientation val="minMax"/>
        </c:scaling>
        <c:delete val="1"/>
        <c:axPos val="b"/>
        <c:numFmt formatCode="General" sourceLinked="1"/>
        <c:majorTickMark val="none"/>
        <c:minorTickMark val="none"/>
        <c:tickLblPos val="nextTo"/>
        <c:crossAx val="342712384"/>
        <c:crosses val="autoZero"/>
        <c:auto val="1"/>
        <c:lblAlgn val="ctr"/>
        <c:lblOffset val="100"/>
        <c:noMultiLvlLbl val="0"/>
      </c:catAx>
      <c:valAx>
        <c:axId val="342712384"/>
        <c:scaling>
          <c:orientation val="minMax"/>
        </c:scaling>
        <c:delete val="1"/>
        <c:axPos val="l"/>
        <c:numFmt formatCode="General" sourceLinked="1"/>
        <c:majorTickMark val="none"/>
        <c:minorTickMark val="none"/>
        <c:tickLblPos val="nextTo"/>
        <c:crossAx val="300942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400" b="1" u="sng">
                <a:solidFill>
                  <a:schemeClr val="tx1"/>
                </a:solidFill>
                <a:latin typeface="Times New Roman" panose="02020603050405020304" pitchFamily="18" charset="0"/>
                <a:cs typeface="Times New Roman" panose="02020603050405020304" pitchFamily="18" charset="0"/>
              </a:rPr>
              <a:t>Electric_supply</a:t>
            </a:r>
          </a:p>
        </c:rich>
      </c:tx>
      <c:layout>
        <c:manualLayout>
          <c:xMode val="edge"/>
          <c:yMode val="edge"/>
          <c:x val="0.23513772442176184"/>
          <c:y val="5.527512103264353E-2"/>
        </c:manualLayout>
      </c:layout>
      <c:overlay val="0"/>
      <c:spPr>
        <a:noFill/>
        <a:ln>
          <a:noFill/>
        </a:ln>
        <a:effectLst/>
      </c:spPr>
      <c:txPr>
        <a:bodyPr rot="0" spcFirstLastPara="1" vertOverflow="ellipsis" vert="horz" wrap="square" anchor="ctr" anchorCtr="1"/>
        <a:lstStyle/>
        <a:p>
          <a:pPr algn="ctr">
            <a:defRPr sz="2400" b="1" i="0" u="sng"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3.2747158416312726E-2"/>
          <c:y val="0.14705198879275705"/>
          <c:w val="0.86901136633474896"/>
          <c:h val="0.65483919781492572"/>
        </c:manualLayout>
      </c:layout>
      <c:barChart>
        <c:barDir val="col"/>
        <c:grouping val="clustered"/>
        <c:varyColors val="0"/>
        <c:ser>
          <c:idx val="0"/>
          <c:order val="0"/>
          <c:spPr>
            <a:solidFill>
              <a:srgbClr val="7030A0"/>
            </a:solidFill>
            <a:ln>
              <a:noFill/>
            </a:ln>
            <a:effectLst/>
          </c:spPr>
          <c:invertIfNegative val="0"/>
          <c:cat>
            <c:strRef>
              <c:f>Sheet1!$C$20:$C$21</c:f>
              <c:strCache>
                <c:ptCount val="2"/>
                <c:pt idx="0">
                  <c:v>OFF</c:v>
                </c:pt>
                <c:pt idx="1">
                  <c:v>ON</c:v>
                </c:pt>
              </c:strCache>
            </c:strRef>
          </c:cat>
          <c:val>
            <c:numRef>
              <c:f>Sheet1!$D$20:$D$21</c:f>
              <c:numCache>
                <c:formatCode>General</c:formatCode>
                <c:ptCount val="2"/>
                <c:pt idx="0">
                  <c:v>8578</c:v>
                </c:pt>
                <c:pt idx="1">
                  <c:v>16422</c:v>
                </c:pt>
              </c:numCache>
            </c:numRef>
          </c:val>
          <c:extLst>
            <c:ext xmlns:c16="http://schemas.microsoft.com/office/drawing/2014/chart" uri="{C3380CC4-5D6E-409C-BE32-E72D297353CC}">
              <c16:uniqueId val="{00000000-0840-4C7B-84A1-80B0D9378B97}"/>
            </c:ext>
          </c:extLst>
        </c:ser>
        <c:dLbls>
          <c:showLegendKey val="0"/>
          <c:showVal val="0"/>
          <c:showCatName val="0"/>
          <c:showSerName val="0"/>
          <c:showPercent val="0"/>
          <c:showBubbleSize val="0"/>
        </c:dLbls>
        <c:gapWidth val="219"/>
        <c:overlap val="-27"/>
        <c:axId val="77242384"/>
        <c:axId val="233112032"/>
      </c:barChart>
      <c:catAx>
        <c:axId val="77242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33112032"/>
        <c:crosses val="autoZero"/>
        <c:auto val="1"/>
        <c:lblAlgn val="ctr"/>
        <c:lblOffset val="100"/>
        <c:noMultiLvlLbl val="0"/>
      </c:catAx>
      <c:valAx>
        <c:axId val="233112032"/>
        <c:scaling>
          <c:orientation val="minMax"/>
        </c:scaling>
        <c:delete val="1"/>
        <c:axPos val="l"/>
        <c:numFmt formatCode="General" sourceLinked="1"/>
        <c:majorTickMark val="none"/>
        <c:minorTickMark val="none"/>
        <c:tickLblPos val="nextTo"/>
        <c:crossAx val="77242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A4AA77-278E-43CD-83D5-CD4435A6713F}" type="datetimeFigureOut">
              <a:rPr lang="en-IN" smtClean="0"/>
              <a:t>24-12-2023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ECA3B22-9217-45A2-BE5B-1D284EF04E4C}" type="slidenum">
              <a:rPr lang="en-IN" smtClean="0"/>
              <a:t>‹#›</a:t>
            </a:fld>
            <a:endParaRPr lang="en-IN"/>
          </a:p>
        </p:txBody>
      </p:sp>
    </p:spTree>
    <p:extLst>
      <p:ext uri="{BB962C8B-B14F-4D97-AF65-F5344CB8AC3E}">
        <p14:creationId xmlns:p14="http://schemas.microsoft.com/office/powerpoint/2010/main" val="139079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4AA77-278E-43CD-83D5-CD4435A6713F}"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82087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1A4AA77-278E-43CD-83D5-CD4435A6713F}" type="datetimeFigureOut">
              <a:rPr lang="en-IN" smtClean="0"/>
              <a:t>24-12-2023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ECA3B22-9217-45A2-BE5B-1D284EF04E4C}" type="slidenum">
              <a:rPr lang="en-IN" smtClean="0"/>
              <a:t>‹#›</a:t>
            </a:fld>
            <a:endParaRPr lang="en-IN"/>
          </a:p>
        </p:txBody>
      </p:sp>
    </p:spTree>
    <p:extLst>
      <p:ext uri="{BB962C8B-B14F-4D97-AF65-F5344CB8AC3E}">
        <p14:creationId xmlns:p14="http://schemas.microsoft.com/office/powerpoint/2010/main" val="38263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A4AA77-278E-43CD-83D5-CD4435A6713F}"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335750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A4AA77-278E-43CD-83D5-CD4435A6713F}" type="datetimeFigureOut">
              <a:rPr lang="en-IN" smtClean="0"/>
              <a:t>24-12-2023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ECA3B22-9217-45A2-BE5B-1D284EF04E4C}" type="slidenum">
              <a:rPr lang="en-IN" smtClean="0"/>
              <a:t>‹#›</a:t>
            </a:fld>
            <a:endParaRPr lang="en-IN"/>
          </a:p>
        </p:txBody>
      </p:sp>
    </p:spTree>
    <p:extLst>
      <p:ext uri="{BB962C8B-B14F-4D97-AF65-F5344CB8AC3E}">
        <p14:creationId xmlns:p14="http://schemas.microsoft.com/office/powerpoint/2010/main" val="257742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4AA77-278E-43CD-83D5-CD4435A6713F}"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415886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A4AA77-278E-43CD-83D5-CD4435A6713F}"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42821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A4AA77-278E-43CD-83D5-CD4435A6713F}"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402013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4AA77-278E-43CD-83D5-CD4435A6713F}" type="datetimeFigureOut">
              <a:rPr lang="en-IN" smtClean="0"/>
              <a:t>24-12-2023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26677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A4AA77-278E-43CD-83D5-CD4435A6713F}" type="datetimeFigureOut">
              <a:rPr lang="en-IN" smtClean="0"/>
              <a:t>24-12-2023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ECA3B22-9217-45A2-BE5B-1D284EF04E4C}" type="slidenum">
              <a:rPr lang="en-IN" smtClean="0"/>
              <a:t>‹#›</a:t>
            </a:fld>
            <a:endParaRPr lang="en-IN"/>
          </a:p>
        </p:txBody>
      </p:sp>
    </p:spTree>
    <p:extLst>
      <p:ext uri="{BB962C8B-B14F-4D97-AF65-F5344CB8AC3E}">
        <p14:creationId xmlns:p14="http://schemas.microsoft.com/office/powerpoint/2010/main" val="242705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4AA77-278E-43CD-83D5-CD4435A6713F}"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CA3B22-9217-45A2-BE5B-1D284EF04E4C}" type="slidenum">
              <a:rPr lang="en-IN" smtClean="0"/>
              <a:t>‹#›</a:t>
            </a:fld>
            <a:endParaRPr lang="en-IN"/>
          </a:p>
        </p:txBody>
      </p:sp>
    </p:spTree>
    <p:extLst>
      <p:ext uri="{BB962C8B-B14F-4D97-AF65-F5344CB8AC3E}">
        <p14:creationId xmlns:p14="http://schemas.microsoft.com/office/powerpoint/2010/main" val="357892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A4AA77-278E-43CD-83D5-CD4435A6713F}" type="datetimeFigureOut">
              <a:rPr lang="en-IN" smtClean="0"/>
              <a:t>24-12-2023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ECA3B22-9217-45A2-BE5B-1D284EF04E4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53703216"/>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C6CE-3268-AF43-F913-DF1AFC64CE41}"/>
              </a:ext>
            </a:extLst>
          </p:cNvPr>
          <p:cNvSpPr>
            <a:spLocks noGrp="1"/>
          </p:cNvSpPr>
          <p:nvPr>
            <p:ph type="ctrTitle"/>
          </p:nvPr>
        </p:nvSpPr>
        <p:spPr>
          <a:xfrm>
            <a:off x="960201" y="115615"/>
            <a:ext cx="9683017" cy="3471331"/>
          </a:xfrm>
        </p:spPr>
        <p:txBody>
          <a:bodyPr>
            <a:normAutofit/>
          </a:bodyPr>
          <a:lstStyle/>
          <a:p>
            <a:pPr algn="ctr"/>
            <a:r>
              <a:rPr lang="en-IN" sz="8000" b="1" i="0" u="sng" dirty="0">
                <a:solidFill>
                  <a:schemeClr val="tx1"/>
                </a:solidFill>
                <a:effectLst/>
                <a:latin typeface="Times New Roman" panose="02020603050405020304" pitchFamily="18" charset="0"/>
                <a:cs typeface="Times New Roman" panose="02020603050405020304" pitchFamily="18" charset="0"/>
              </a:rPr>
              <a:t>SUPPLY CHAIN MANAGEMENT</a:t>
            </a:r>
            <a:br>
              <a:rPr lang="en-IN"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990CF775-CDCE-7AEA-A7DC-1F2264C3AFA7}"/>
              </a:ext>
            </a:extLst>
          </p:cNvPr>
          <p:cNvSpPr>
            <a:spLocks noGrp="1"/>
          </p:cNvSpPr>
          <p:nvPr>
            <p:ph type="subTitle" idx="1"/>
          </p:nvPr>
        </p:nvSpPr>
        <p:spPr>
          <a:xfrm>
            <a:off x="6419394" y="3718439"/>
            <a:ext cx="7197726" cy="2256691"/>
          </a:xfrm>
        </p:spPr>
        <p:txBody>
          <a:bodyPr>
            <a:noAutofit/>
          </a:bodyPr>
          <a:lstStyle/>
          <a:p>
            <a:r>
              <a:rPr lang="en-IN" sz="3600" dirty="0">
                <a:solidFill>
                  <a:schemeClr val="bg1"/>
                </a:solidFill>
                <a:latin typeface="Times New Roman" panose="02020603050405020304" pitchFamily="18" charset="0"/>
                <a:cs typeface="Times New Roman" panose="02020603050405020304" pitchFamily="18" charset="0"/>
              </a:rPr>
              <a:t>By:</a:t>
            </a:r>
          </a:p>
          <a:p>
            <a:r>
              <a:rPr lang="en-IN" sz="3600" dirty="0">
                <a:solidFill>
                  <a:schemeClr val="bg1"/>
                </a:solidFill>
                <a:latin typeface="Times New Roman" panose="02020603050405020304" pitchFamily="18" charset="0"/>
                <a:cs typeface="Times New Roman" panose="02020603050405020304" pitchFamily="18" charset="0"/>
              </a:rPr>
              <a:t>     Rekha. J</a:t>
            </a:r>
          </a:p>
          <a:p>
            <a:r>
              <a:rPr lang="en-IN" sz="3600" dirty="0">
                <a:solidFill>
                  <a:schemeClr val="bg1"/>
                </a:solidFill>
                <a:latin typeface="Times New Roman" panose="02020603050405020304" pitchFamily="18" charset="0"/>
                <a:cs typeface="Times New Roman" panose="02020603050405020304" pitchFamily="18" charset="0"/>
              </a:rPr>
              <a:t>      Learn Bay</a:t>
            </a:r>
          </a:p>
        </p:txBody>
      </p:sp>
    </p:spTree>
    <p:extLst>
      <p:ext uri="{BB962C8B-B14F-4D97-AF65-F5344CB8AC3E}">
        <p14:creationId xmlns:p14="http://schemas.microsoft.com/office/powerpoint/2010/main" val="278627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DF3750-2BCF-15B6-FCD9-1D024A548963}"/>
              </a:ext>
            </a:extLst>
          </p:cNvPr>
          <p:cNvSpPr txBox="1"/>
          <p:nvPr/>
        </p:nvSpPr>
        <p:spPr>
          <a:xfrm>
            <a:off x="2102632" y="796573"/>
            <a:ext cx="7704082" cy="707886"/>
          </a:xfrm>
          <a:prstGeom prst="rect">
            <a:avLst/>
          </a:prstGeom>
          <a:noFill/>
        </p:spPr>
        <p:txBody>
          <a:bodyPr wrap="square">
            <a:spAutoFit/>
          </a:bodyPr>
          <a:lstStyle/>
          <a:p>
            <a:pPr algn="ctr"/>
            <a:r>
              <a:rPr lang="en-US" sz="4000" b="1" u="sng" dirty="0">
                <a:solidFill>
                  <a:schemeClr val="bg1"/>
                </a:solidFill>
                <a:latin typeface="Times New Roman" panose="02020603050405020304" pitchFamily="18" charset="0"/>
                <a:cs typeface="Times New Roman" panose="02020603050405020304" pitchFamily="18" charset="0"/>
              </a:rPr>
              <a:t>C</a:t>
            </a:r>
            <a:r>
              <a:rPr lang="en-US" sz="4000" b="1" i="0" u="sng" dirty="0">
                <a:solidFill>
                  <a:schemeClr val="bg1"/>
                </a:solidFill>
                <a:effectLst/>
                <a:latin typeface="Times New Roman" panose="02020603050405020304" pitchFamily="18" charset="0"/>
                <a:cs typeface="Times New Roman" panose="02020603050405020304" pitchFamily="18" charset="0"/>
              </a:rPr>
              <a:t>ATEGORICAL FEATURES</a:t>
            </a:r>
            <a:endParaRPr lang="en-IN" sz="4000" u="sng" dirty="0">
              <a:solidFill>
                <a:schemeClr val="bg1"/>
              </a:solidFill>
            </a:endParaRPr>
          </a:p>
        </p:txBody>
      </p:sp>
      <p:graphicFrame>
        <p:nvGraphicFramePr>
          <p:cNvPr id="11" name="Chart 10">
            <a:extLst>
              <a:ext uri="{FF2B5EF4-FFF2-40B4-BE49-F238E27FC236}">
                <a16:creationId xmlns:a16="http://schemas.microsoft.com/office/drawing/2014/main" id="{BC04C060-BB1F-1A58-1C44-AE678E0A5B9B}"/>
              </a:ext>
            </a:extLst>
          </p:cNvPr>
          <p:cNvGraphicFramePr>
            <a:graphicFrameLocks/>
          </p:cNvGraphicFramePr>
          <p:nvPr>
            <p:extLst>
              <p:ext uri="{D42A27DB-BD31-4B8C-83A1-F6EECF244321}">
                <p14:modId xmlns:p14="http://schemas.microsoft.com/office/powerpoint/2010/main" val="2605827694"/>
              </p:ext>
            </p:extLst>
          </p:nvPr>
        </p:nvGraphicFramePr>
        <p:xfrm>
          <a:off x="717395" y="2030136"/>
          <a:ext cx="5320926" cy="48352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9331EBC3-DFFD-4148-688E-9C350F232F7A}"/>
              </a:ext>
            </a:extLst>
          </p:cNvPr>
          <p:cNvGraphicFramePr>
            <a:graphicFrameLocks/>
          </p:cNvGraphicFramePr>
          <p:nvPr>
            <p:extLst>
              <p:ext uri="{D42A27DB-BD31-4B8C-83A1-F6EECF244321}">
                <p14:modId xmlns:p14="http://schemas.microsoft.com/office/powerpoint/2010/main" val="2854713733"/>
              </p:ext>
            </p:extLst>
          </p:nvPr>
        </p:nvGraphicFramePr>
        <p:xfrm>
          <a:off x="6096000" y="2033587"/>
          <a:ext cx="5164720" cy="4835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798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C70971-72B3-BB92-8AC9-A7A58AEDDEE2}"/>
              </a:ext>
            </a:extLst>
          </p:cNvPr>
          <p:cNvSpPr txBox="1"/>
          <p:nvPr/>
        </p:nvSpPr>
        <p:spPr>
          <a:xfrm>
            <a:off x="2243959" y="780404"/>
            <a:ext cx="7704082" cy="707886"/>
          </a:xfrm>
          <a:prstGeom prst="rect">
            <a:avLst/>
          </a:prstGeom>
          <a:noFill/>
        </p:spPr>
        <p:txBody>
          <a:bodyPr wrap="square">
            <a:spAutoFit/>
          </a:bodyPr>
          <a:lstStyle/>
          <a:p>
            <a:pPr algn="ctr"/>
            <a:r>
              <a:rPr lang="en-US" sz="4000" b="1" u="sng" dirty="0">
                <a:solidFill>
                  <a:schemeClr val="bg1"/>
                </a:solidFill>
                <a:latin typeface="Times New Roman" panose="02020603050405020304" pitchFamily="18" charset="0"/>
                <a:cs typeface="Times New Roman" panose="02020603050405020304" pitchFamily="18" charset="0"/>
              </a:rPr>
              <a:t>C</a:t>
            </a:r>
            <a:r>
              <a:rPr lang="en-US" sz="4000" b="1" i="0" u="sng" dirty="0">
                <a:solidFill>
                  <a:schemeClr val="bg1"/>
                </a:solidFill>
                <a:effectLst/>
                <a:latin typeface="Times New Roman" panose="02020603050405020304" pitchFamily="18" charset="0"/>
                <a:cs typeface="Times New Roman" panose="02020603050405020304" pitchFamily="18" charset="0"/>
              </a:rPr>
              <a:t>ATEGORICAL FEATURES</a:t>
            </a:r>
            <a:endParaRPr lang="en-IN" sz="4000" u="sng" dirty="0">
              <a:solidFill>
                <a:schemeClr val="bg1"/>
              </a:solidFill>
            </a:endParaRPr>
          </a:p>
        </p:txBody>
      </p:sp>
      <p:graphicFrame>
        <p:nvGraphicFramePr>
          <p:cNvPr id="5" name="Chart 4">
            <a:extLst>
              <a:ext uri="{FF2B5EF4-FFF2-40B4-BE49-F238E27FC236}">
                <a16:creationId xmlns:a16="http://schemas.microsoft.com/office/drawing/2014/main" id="{52A850C3-A193-FC37-583A-9EC9D740AD98}"/>
              </a:ext>
            </a:extLst>
          </p:cNvPr>
          <p:cNvGraphicFramePr>
            <a:graphicFrameLocks/>
          </p:cNvGraphicFramePr>
          <p:nvPr>
            <p:extLst>
              <p:ext uri="{D42A27DB-BD31-4B8C-83A1-F6EECF244321}">
                <p14:modId xmlns:p14="http://schemas.microsoft.com/office/powerpoint/2010/main" val="2873329944"/>
              </p:ext>
            </p:extLst>
          </p:nvPr>
        </p:nvGraphicFramePr>
        <p:xfrm>
          <a:off x="1354841" y="1969476"/>
          <a:ext cx="4528969" cy="48885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CBD64EE7-E6EE-DB65-841F-EEF410BA71FD}"/>
              </a:ext>
            </a:extLst>
          </p:cNvPr>
          <p:cNvGraphicFramePr>
            <a:graphicFrameLocks/>
          </p:cNvGraphicFramePr>
          <p:nvPr>
            <p:extLst>
              <p:ext uri="{D42A27DB-BD31-4B8C-83A1-F6EECF244321}">
                <p14:modId xmlns:p14="http://schemas.microsoft.com/office/powerpoint/2010/main" val="4065099788"/>
              </p:ext>
            </p:extLst>
          </p:nvPr>
        </p:nvGraphicFramePr>
        <p:xfrm>
          <a:off x="6634919" y="1668558"/>
          <a:ext cx="4434838" cy="51894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328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BAA10E-C3CA-E1C4-FB43-275A2B08D240}"/>
              </a:ext>
            </a:extLst>
          </p:cNvPr>
          <p:cNvSpPr txBox="1"/>
          <p:nvPr/>
        </p:nvSpPr>
        <p:spPr>
          <a:xfrm>
            <a:off x="2158211" y="909359"/>
            <a:ext cx="7704082" cy="707886"/>
          </a:xfrm>
          <a:prstGeom prst="rect">
            <a:avLst/>
          </a:prstGeom>
          <a:noFill/>
        </p:spPr>
        <p:txBody>
          <a:bodyPr wrap="square">
            <a:spAutoFit/>
          </a:bodyPr>
          <a:lstStyle/>
          <a:p>
            <a:pPr algn="ctr"/>
            <a:r>
              <a:rPr lang="en-US" sz="4000" b="1" u="sng" dirty="0">
                <a:solidFill>
                  <a:schemeClr val="bg1"/>
                </a:solidFill>
                <a:latin typeface="Times New Roman" panose="02020603050405020304" pitchFamily="18" charset="0"/>
                <a:cs typeface="Times New Roman" panose="02020603050405020304" pitchFamily="18" charset="0"/>
              </a:rPr>
              <a:t>C</a:t>
            </a:r>
            <a:r>
              <a:rPr lang="en-US" sz="4000" b="1" i="0" u="sng" dirty="0">
                <a:solidFill>
                  <a:schemeClr val="bg1"/>
                </a:solidFill>
                <a:effectLst/>
                <a:latin typeface="Times New Roman" panose="02020603050405020304" pitchFamily="18" charset="0"/>
                <a:cs typeface="Times New Roman" panose="02020603050405020304" pitchFamily="18" charset="0"/>
              </a:rPr>
              <a:t>ATEGORICAL FEATURES</a:t>
            </a:r>
            <a:endParaRPr lang="en-IN" sz="4000" u="sng" dirty="0">
              <a:solidFill>
                <a:schemeClr val="bg1"/>
              </a:solidFill>
            </a:endParaRPr>
          </a:p>
        </p:txBody>
      </p:sp>
      <p:graphicFrame>
        <p:nvGraphicFramePr>
          <p:cNvPr id="6" name="Chart 5">
            <a:extLst>
              <a:ext uri="{FF2B5EF4-FFF2-40B4-BE49-F238E27FC236}">
                <a16:creationId xmlns:a16="http://schemas.microsoft.com/office/drawing/2014/main" id="{4CAAAE4A-B10F-90C0-582B-7727DF4926EC}"/>
              </a:ext>
            </a:extLst>
          </p:cNvPr>
          <p:cNvGraphicFramePr>
            <a:graphicFrameLocks/>
          </p:cNvGraphicFramePr>
          <p:nvPr>
            <p:extLst>
              <p:ext uri="{D42A27DB-BD31-4B8C-83A1-F6EECF244321}">
                <p14:modId xmlns:p14="http://schemas.microsoft.com/office/powerpoint/2010/main" val="2993694508"/>
              </p:ext>
            </p:extLst>
          </p:nvPr>
        </p:nvGraphicFramePr>
        <p:xfrm>
          <a:off x="3877242" y="2053469"/>
          <a:ext cx="4266019" cy="49100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735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131B-618F-6DDC-BF37-01C2FFFA4BB0}"/>
              </a:ext>
            </a:extLst>
          </p:cNvPr>
          <p:cNvSpPr>
            <a:spLocks noGrp="1"/>
          </p:cNvSpPr>
          <p:nvPr>
            <p:ph type="title"/>
          </p:nvPr>
        </p:nvSpPr>
        <p:spPr>
          <a:xfrm>
            <a:off x="1506402" y="591837"/>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UNIVARIATE ANALYSIS</a:t>
            </a:r>
            <a:br>
              <a:rPr lang="en-IN" b="1" i="0" dirty="0">
                <a:solidFill>
                  <a:srgbClr val="000000"/>
                </a:solidFill>
                <a:effectLst/>
                <a:latin typeface="Helvetica Neue"/>
              </a:rPr>
            </a:br>
            <a:endParaRPr lang="en-IN" dirty="0"/>
          </a:p>
        </p:txBody>
      </p:sp>
      <p:pic>
        <p:nvPicPr>
          <p:cNvPr id="7" name="Picture 6">
            <a:extLst>
              <a:ext uri="{FF2B5EF4-FFF2-40B4-BE49-F238E27FC236}">
                <a16:creationId xmlns:a16="http://schemas.microsoft.com/office/drawing/2014/main" id="{540E2699-8DD2-EF93-589A-B7DA7A5C2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13" y="2086707"/>
            <a:ext cx="11085825" cy="4694377"/>
          </a:xfrm>
          <a:prstGeom prst="rect">
            <a:avLst/>
          </a:prstGeom>
        </p:spPr>
      </p:pic>
    </p:spTree>
    <p:extLst>
      <p:ext uri="{BB962C8B-B14F-4D97-AF65-F5344CB8AC3E}">
        <p14:creationId xmlns:p14="http://schemas.microsoft.com/office/powerpoint/2010/main" val="386631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35C0-7B10-1417-EA9D-3244698FD12D}"/>
              </a:ext>
            </a:extLst>
          </p:cNvPr>
          <p:cNvSpPr>
            <a:spLocks noGrp="1"/>
          </p:cNvSpPr>
          <p:nvPr>
            <p:ph type="title"/>
          </p:nvPr>
        </p:nvSpPr>
        <p:spPr>
          <a:xfrm>
            <a:off x="581192" y="821780"/>
            <a:ext cx="11029616" cy="1013800"/>
          </a:xfrm>
        </p:spPr>
        <p:txBody>
          <a:bodyPr>
            <a:normAutofit fontScale="90000"/>
          </a:bodyPr>
          <a:lstStyle/>
          <a:p>
            <a:r>
              <a:rPr lang="en-IN" sz="4000" b="1" i="0" u="sng" dirty="0">
                <a:effectLst/>
                <a:latin typeface="Times New Roman" panose="02020603050405020304" pitchFamily="18" charset="0"/>
                <a:cs typeface="Times New Roman" panose="02020603050405020304" pitchFamily="18" charset="0"/>
              </a:rPr>
              <a:t>FINDINGS: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D82BCE6A-004C-C22C-34FF-153DC72C56DC}"/>
              </a:ext>
            </a:extLst>
          </p:cNvPr>
          <p:cNvSpPr>
            <a:spLocks noGrp="1"/>
          </p:cNvSpPr>
          <p:nvPr>
            <p:ph idx="1"/>
          </p:nvPr>
        </p:nvSpPr>
        <p:spPr>
          <a:xfrm>
            <a:off x="581192" y="2180496"/>
            <a:ext cx="11029615" cy="4397725"/>
          </a:xfrm>
        </p:spPr>
        <p:txBody>
          <a:bodyPr>
            <a:normAutofit fontScale="70000" lnSpcReduction="20000"/>
          </a:bodyPr>
          <a:lstStyle/>
          <a:p>
            <a:pPr algn="l"/>
            <a:r>
              <a:rPr lang="en-US" sz="3000" b="1" i="0" dirty="0">
                <a:effectLst/>
                <a:latin typeface="Times New Roman" panose="02020603050405020304" pitchFamily="18" charset="0"/>
                <a:cs typeface="Times New Roman" panose="02020603050405020304" pitchFamily="18" charset="0"/>
              </a:rPr>
              <a:t>num_refill_req_l3m:</a:t>
            </a:r>
          </a:p>
          <a:p>
            <a:pPr algn="l"/>
            <a:r>
              <a:rPr lang="en-US" sz="3000" b="0" i="0" dirty="0">
                <a:effectLst/>
                <a:latin typeface="Times New Roman" panose="02020603050405020304" pitchFamily="18" charset="0"/>
                <a:cs typeface="Times New Roman" panose="02020603050405020304" pitchFamily="18" charset="0"/>
              </a:rPr>
              <a:t>Right-skewed distribution with a peak around 8 refill requests. Most warehouses have a moderate level of refill requests.</a:t>
            </a:r>
          </a:p>
          <a:p>
            <a:pPr algn="l"/>
            <a:r>
              <a:rPr lang="en-US" sz="3000" b="1" i="0" dirty="0">
                <a:effectLst/>
                <a:latin typeface="Times New Roman" panose="02020603050405020304" pitchFamily="18" charset="0"/>
                <a:cs typeface="Times New Roman" panose="02020603050405020304" pitchFamily="18" charset="0"/>
              </a:rPr>
              <a:t>Competitor_in_mkt:</a:t>
            </a:r>
          </a:p>
          <a:p>
            <a:pPr algn="l"/>
            <a:r>
              <a:rPr lang="en-US" sz="3000" b="0" i="0" dirty="0">
                <a:effectLst/>
                <a:latin typeface="Times New Roman" panose="02020603050405020304" pitchFamily="18" charset="0"/>
                <a:cs typeface="Times New Roman" panose="02020603050405020304" pitchFamily="18" charset="0"/>
              </a:rPr>
              <a:t>Majority of warehouses face competition from 2 to 3 competitors. Fewer warehouses experience higher levels of competition.</a:t>
            </a:r>
          </a:p>
          <a:p>
            <a:pPr algn="l"/>
            <a:r>
              <a:rPr lang="en-US" sz="3000" b="1" i="0" dirty="0">
                <a:effectLst/>
                <a:latin typeface="Times New Roman" panose="02020603050405020304" pitchFamily="18" charset="0"/>
                <a:cs typeface="Times New Roman" panose="02020603050405020304" pitchFamily="18" charset="0"/>
              </a:rPr>
              <a:t>Retail_shop_num:</a:t>
            </a:r>
          </a:p>
          <a:p>
            <a:pPr algn="l"/>
            <a:r>
              <a:rPr lang="en-US" sz="3000" b="0" i="0" dirty="0">
                <a:effectLst/>
                <a:latin typeface="Times New Roman" panose="02020603050405020304" pitchFamily="18" charset="0"/>
                <a:cs typeface="Times New Roman" panose="02020603050405020304" pitchFamily="18" charset="0"/>
              </a:rPr>
              <a:t>Some what right-skewed distribution. Most warehouses have a moderate number of retail shops, but some have a higher count.</a:t>
            </a:r>
          </a:p>
          <a:p>
            <a:pPr algn="l"/>
            <a:r>
              <a:rPr lang="en-US" sz="3000" b="1" i="0" dirty="0">
                <a:effectLst/>
                <a:latin typeface="Times New Roman" panose="02020603050405020304" pitchFamily="18" charset="0"/>
                <a:cs typeface="Times New Roman" panose="02020603050405020304" pitchFamily="18" charset="0"/>
              </a:rPr>
              <a:t>distributor_num:</a:t>
            </a:r>
          </a:p>
          <a:p>
            <a:pPr algn="l"/>
            <a:r>
              <a:rPr lang="en-US" sz="3000" i="0" dirty="0">
                <a:solidFill>
                  <a:schemeClr val="tx1"/>
                </a:solidFill>
                <a:effectLst/>
                <a:latin typeface="Times New Roman" panose="02020603050405020304" pitchFamily="18" charset="0"/>
                <a:cs typeface="Times New Roman" panose="02020603050405020304" pitchFamily="18" charset="0"/>
              </a:rPr>
              <a:t>Distributor involved from the  distribution from warehouse to the retail shop is spread out.</a:t>
            </a:r>
          </a:p>
          <a:p>
            <a:endParaRPr lang="en-IN" dirty="0"/>
          </a:p>
        </p:txBody>
      </p:sp>
    </p:spTree>
    <p:extLst>
      <p:ext uri="{BB962C8B-B14F-4D97-AF65-F5344CB8AC3E}">
        <p14:creationId xmlns:p14="http://schemas.microsoft.com/office/powerpoint/2010/main" val="376195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9C07E0-C37E-47A9-2316-234B515D9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89" y="1988814"/>
            <a:ext cx="10768504" cy="4765923"/>
          </a:xfrm>
          <a:prstGeom prst="rect">
            <a:avLst/>
          </a:prstGeom>
        </p:spPr>
      </p:pic>
      <p:sp>
        <p:nvSpPr>
          <p:cNvPr id="12" name="Title 1">
            <a:extLst>
              <a:ext uri="{FF2B5EF4-FFF2-40B4-BE49-F238E27FC236}">
                <a16:creationId xmlns:a16="http://schemas.microsoft.com/office/drawing/2014/main" id="{E0CD4EA8-8377-B11D-4EB2-59EA1A8367D1}"/>
              </a:ext>
            </a:extLst>
          </p:cNvPr>
          <p:cNvSpPr>
            <a:spLocks noGrp="1"/>
          </p:cNvSpPr>
          <p:nvPr>
            <p:ph type="title"/>
          </p:nvPr>
        </p:nvSpPr>
        <p:spPr>
          <a:xfrm>
            <a:off x="1517553" y="614139"/>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UNIVARIATE ANALYSIS</a:t>
            </a:r>
            <a:br>
              <a:rPr lang="en-IN" b="1" i="0" dirty="0">
                <a:solidFill>
                  <a:srgbClr val="000000"/>
                </a:solidFill>
                <a:effectLst/>
                <a:latin typeface="Helvetica Neue"/>
              </a:rPr>
            </a:br>
            <a:endParaRPr lang="en-IN" dirty="0"/>
          </a:p>
        </p:txBody>
      </p:sp>
    </p:spTree>
    <p:extLst>
      <p:ext uri="{BB962C8B-B14F-4D97-AF65-F5344CB8AC3E}">
        <p14:creationId xmlns:p14="http://schemas.microsoft.com/office/powerpoint/2010/main" val="400260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713904-7018-0EA7-9891-C8A49E6D46D2}"/>
              </a:ext>
            </a:extLst>
          </p:cNvPr>
          <p:cNvSpPr>
            <a:spLocks noGrp="1"/>
          </p:cNvSpPr>
          <p:nvPr>
            <p:ph type="title"/>
          </p:nvPr>
        </p:nvSpPr>
        <p:spPr>
          <a:xfrm>
            <a:off x="1516624" y="623888"/>
            <a:ext cx="8912225" cy="1281112"/>
          </a:xfrm>
        </p:spPr>
        <p:txBody>
          <a:bodyPr/>
          <a:lstStyle/>
          <a:p>
            <a:pPr algn="ctr"/>
            <a:r>
              <a:rPr lang="en-IN" sz="4000" b="1" i="0" u="sng" dirty="0">
                <a:effectLst/>
                <a:latin typeface="Times New Roman" panose="02020603050405020304" pitchFamily="18" charset="0"/>
                <a:cs typeface="Times New Roman" panose="02020603050405020304" pitchFamily="18" charset="0"/>
              </a:rPr>
              <a:t>UNIVARIATE ANALYSIS</a:t>
            </a:r>
            <a:br>
              <a:rPr lang="en-IN" b="1" i="0" dirty="0">
                <a:solidFill>
                  <a:srgbClr val="000000"/>
                </a:solidFill>
                <a:effectLst/>
                <a:latin typeface="Helvetica Neue"/>
              </a:rPr>
            </a:br>
            <a:endParaRPr lang="en-IN" dirty="0"/>
          </a:p>
        </p:txBody>
      </p:sp>
      <p:pic>
        <p:nvPicPr>
          <p:cNvPr id="6" name="Picture 5">
            <a:extLst>
              <a:ext uri="{FF2B5EF4-FFF2-40B4-BE49-F238E27FC236}">
                <a16:creationId xmlns:a16="http://schemas.microsoft.com/office/drawing/2014/main" id="{D981FD2D-81B4-EC92-8F48-F9D772996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158" y="2135640"/>
            <a:ext cx="10512842" cy="4572994"/>
          </a:xfrm>
          <a:prstGeom prst="rect">
            <a:avLst/>
          </a:prstGeom>
        </p:spPr>
      </p:pic>
    </p:spTree>
    <p:extLst>
      <p:ext uri="{BB962C8B-B14F-4D97-AF65-F5344CB8AC3E}">
        <p14:creationId xmlns:p14="http://schemas.microsoft.com/office/powerpoint/2010/main" val="281982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13BE-5A84-2063-BF09-09A0ED7BF9A3}"/>
              </a:ext>
            </a:extLst>
          </p:cNvPr>
          <p:cNvSpPr>
            <a:spLocks noGrp="1"/>
          </p:cNvSpPr>
          <p:nvPr>
            <p:ph type="title"/>
          </p:nvPr>
        </p:nvSpPr>
        <p:spPr>
          <a:xfrm>
            <a:off x="581192" y="492301"/>
            <a:ext cx="11029616" cy="1013800"/>
          </a:xfrm>
        </p:spPr>
        <p:txBody>
          <a:bodyPr>
            <a:normAutofit/>
          </a:bodyPr>
          <a:lstStyle/>
          <a:p>
            <a:r>
              <a:rPr lang="en-IN" sz="4000" b="1" i="0" u="sng" dirty="0">
                <a:effectLst/>
                <a:latin typeface="Times New Roman" panose="02020603050405020304" pitchFamily="18" charset="0"/>
                <a:cs typeface="Times New Roman" panose="02020603050405020304" pitchFamily="18" charset="0"/>
              </a:rPr>
              <a:t>FINDINGS:</a:t>
            </a:r>
            <a:endParaRPr lang="en-IN" sz="4000" dirty="0"/>
          </a:p>
        </p:txBody>
      </p:sp>
      <p:sp>
        <p:nvSpPr>
          <p:cNvPr id="3" name="Content Placeholder 2">
            <a:extLst>
              <a:ext uri="{FF2B5EF4-FFF2-40B4-BE49-F238E27FC236}">
                <a16:creationId xmlns:a16="http://schemas.microsoft.com/office/drawing/2014/main" id="{33715646-C2B3-A2C4-12B3-85CE7E086665}"/>
              </a:ext>
            </a:extLst>
          </p:cNvPr>
          <p:cNvSpPr>
            <a:spLocks noGrp="1"/>
          </p:cNvSpPr>
          <p:nvPr>
            <p:ph idx="1"/>
          </p:nvPr>
        </p:nvSpPr>
        <p:spPr>
          <a:xfrm>
            <a:off x="581192" y="2180496"/>
            <a:ext cx="11029615" cy="4438668"/>
          </a:xfrm>
        </p:spPr>
        <p:txBody>
          <a:bodyPr>
            <a:noAutofit/>
          </a:bodyPr>
          <a:lstStyle/>
          <a:p>
            <a:r>
              <a:rPr lang="en-US" sz="2400" b="1" dirty="0">
                <a:latin typeface="Times New Roman" panose="02020603050405020304" pitchFamily="18" charset="0"/>
                <a:cs typeface="Times New Roman" panose="02020603050405020304" pitchFamily="18" charset="0"/>
              </a:rPr>
              <a:t>dist_from_hub:</a:t>
            </a:r>
          </a:p>
          <a:p>
            <a:r>
              <a:rPr lang="en-US" sz="2400" dirty="0">
                <a:latin typeface="Times New Roman" panose="02020603050405020304" pitchFamily="18" charset="0"/>
                <a:cs typeface="Times New Roman" panose="02020603050405020304" pitchFamily="18" charset="0"/>
              </a:rPr>
              <a:t>Distribution of distances from the warehouse to the production hub is spread out. Peak in the middle range, indicating variation in distances among the warehouses.</a:t>
            </a:r>
          </a:p>
          <a:p>
            <a:r>
              <a:rPr lang="en-US" sz="2400" b="1" dirty="0">
                <a:latin typeface="Times New Roman" panose="02020603050405020304" pitchFamily="18" charset="0"/>
                <a:cs typeface="Times New Roman" panose="02020603050405020304" pitchFamily="18" charset="0"/>
              </a:rPr>
              <a:t>workers_num:</a:t>
            </a:r>
          </a:p>
          <a:p>
            <a:r>
              <a:rPr lang="en-US" sz="2400" dirty="0">
                <a:latin typeface="Times New Roman" panose="02020603050405020304" pitchFamily="18" charset="0"/>
                <a:cs typeface="Times New Roman" panose="02020603050405020304" pitchFamily="18" charset="0"/>
              </a:rPr>
              <a:t>Some what normally distributed. Peak around 24 to 28 workers, suggesting many warehouses have a similar number of workers.</a:t>
            </a:r>
          </a:p>
          <a:p>
            <a:r>
              <a:rPr lang="en-US" sz="2400" b="1" dirty="0">
                <a:latin typeface="Times New Roman" panose="02020603050405020304" pitchFamily="18" charset="0"/>
                <a:cs typeface="Times New Roman" panose="02020603050405020304" pitchFamily="18" charset="0"/>
              </a:rPr>
              <a:t>product_wg_ton:</a:t>
            </a:r>
          </a:p>
          <a:p>
            <a:r>
              <a:rPr lang="en-US" sz="2400" dirty="0">
                <a:latin typeface="Times New Roman" panose="02020603050405020304" pitchFamily="18" charset="0"/>
                <a:cs typeface="Times New Roman" panose="02020603050405020304" pitchFamily="18" charset="0"/>
              </a:rPr>
              <a:t>Relatively uniform distribution. Warehouses produce noodles with a variety of product weights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1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77F8-1D13-1E6A-F838-D72EA1FA88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0A6EDDE-44CD-0290-BEDC-AF2C27D42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064620" cy="6858000"/>
          </a:xfrm>
        </p:spPr>
      </p:pic>
    </p:spTree>
    <p:extLst>
      <p:ext uri="{BB962C8B-B14F-4D97-AF65-F5344CB8AC3E}">
        <p14:creationId xmlns:p14="http://schemas.microsoft.com/office/powerpoint/2010/main" val="207968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2BBA-3749-D92C-0FAF-0D0DBF54B8D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C91B83-30B6-A49F-60AD-CB0A0CB95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7325" cy="6857999"/>
          </a:xfrm>
        </p:spPr>
      </p:pic>
    </p:spTree>
    <p:extLst>
      <p:ext uri="{BB962C8B-B14F-4D97-AF65-F5344CB8AC3E}">
        <p14:creationId xmlns:p14="http://schemas.microsoft.com/office/powerpoint/2010/main" val="110117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C323-66C1-CBBE-AB2B-C1FF97943B2E}"/>
              </a:ext>
            </a:extLst>
          </p:cNvPr>
          <p:cNvSpPr>
            <a:spLocks noGrp="1"/>
          </p:cNvSpPr>
          <p:nvPr>
            <p:ph type="title"/>
          </p:nvPr>
        </p:nvSpPr>
        <p:spPr>
          <a:xfrm>
            <a:off x="581192" y="908355"/>
            <a:ext cx="11029616" cy="1013800"/>
          </a:xfrm>
        </p:spPr>
        <p:txBody>
          <a:bodyPr>
            <a:normAutofit fontScale="90000"/>
          </a:bodyPr>
          <a:lstStyle/>
          <a:p>
            <a:r>
              <a:rPr lang="en-IN" sz="4400" b="1" i="0" u="sng" dirty="0">
                <a:effectLst/>
                <a:latin typeface="Times New Roman" panose="02020603050405020304" pitchFamily="18" charset="0"/>
                <a:cs typeface="Times New Roman" panose="02020603050405020304" pitchFamily="18" charset="0"/>
              </a:rPr>
              <a:t>Business Problem:</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A2F1E4D8-640B-A77D-5CE9-6B1C070AC7A8}"/>
              </a:ext>
            </a:extLst>
          </p:cNvPr>
          <p:cNvSpPr>
            <a:spLocks noGrp="1"/>
          </p:cNvSpPr>
          <p:nvPr>
            <p:ph idx="1"/>
          </p:nvPr>
        </p:nvSpPr>
        <p:spPr>
          <a:xfrm>
            <a:off x="465578" y="1922155"/>
            <a:ext cx="11029615" cy="3678303"/>
          </a:xfrm>
        </p:spPr>
        <p:txBody>
          <a:bodyPr/>
          <a:lstStyle/>
          <a:p>
            <a:pPr algn="just"/>
            <a:r>
              <a:rPr lang="en-US" b="0" i="0" dirty="0">
                <a:effectLst/>
                <a:latin typeface="Helvetica Neue"/>
              </a:rPr>
              <a:t> </a:t>
            </a:r>
            <a:r>
              <a:rPr lang="en-US" sz="2400" b="0" i="0" dirty="0">
                <a:effectLst/>
                <a:latin typeface="Times New Roman" panose="02020603050405020304" pitchFamily="18" charset="0"/>
                <a:cs typeface="Times New Roman" panose="02020603050405020304" pitchFamily="18" charset="0"/>
              </a:rPr>
              <a:t>FMCG company has entered into the instant noodles business two years back. Their higher management has notices that there is a miss match in the demand and supply. Where the demand is high, supply is pretty low and where the demand is low, supply is pretty high. In both the ways it is an inventory cost loss to the company; hence, the higher management wants to optimize the supply quantity in each and every warehouse in entire country.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067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9025-A07D-EFE2-3848-E32F2BF39ABE}"/>
              </a:ext>
            </a:extLst>
          </p:cNvPr>
          <p:cNvSpPr>
            <a:spLocks noGrp="1"/>
          </p:cNvSpPr>
          <p:nvPr>
            <p:ph type="title"/>
          </p:nvPr>
        </p:nvSpPr>
        <p:spPr>
          <a:xfrm>
            <a:off x="581191" y="492301"/>
            <a:ext cx="11029616" cy="1013800"/>
          </a:xfrm>
        </p:spPr>
        <p:txBody>
          <a:bodyPr>
            <a:normAutofit/>
          </a:bodyPr>
          <a:lstStyle/>
          <a:p>
            <a:r>
              <a:rPr lang="en-IN" sz="3600" b="1" i="0" u="sng" dirty="0">
                <a:effectLst/>
                <a:latin typeface="Times New Roman" panose="02020603050405020304" pitchFamily="18" charset="0"/>
                <a:cs typeface="Times New Roman" panose="02020603050405020304" pitchFamily="18" charset="0"/>
              </a:rPr>
              <a:t>FINDINGS:</a:t>
            </a:r>
            <a:endParaRPr lang="en-IN" sz="3600" dirty="0"/>
          </a:p>
        </p:txBody>
      </p:sp>
      <p:sp>
        <p:nvSpPr>
          <p:cNvPr id="3" name="Content Placeholder 2">
            <a:extLst>
              <a:ext uri="{FF2B5EF4-FFF2-40B4-BE49-F238E27FC236}">
                <a16:creationId xmlns:a16="http://schemas.microsoft.com/office/drawing/2014/main" id="{9AAFDF8E-CA73-18E3-EA01-2309CAB0D5F9}"/>
              </a:ext>
            </a:extLst>
          </p:cNvPr>
          <p:cNvSpPr>
            <a:spLocks noGrp="1"/>
          </p:cNvSpPr>
          <p:nvPr>
            <p:ph idx="1"/>
          </p:nvPr>
        </p:nvSpPr>
        <p:spPr>
          <a:xfrm>
            <a:off x="581192" y="1506101"/>
            <a:ext cx="11029615" cy="5140359"/>
          </a:xfrm>
        </p:spPr>
        <p:txBody>
          <a:bodyPr>
            <a:noAutofit/>
          </a:bodyPr>
          <a:lstStyle/>
          <a:p>
            <a:r>
              <a:rPr lang="en-US" sz="2000" dirty="0">
                <a:latin typeface="Times New Roman" panose="02020603050405020304" pitchFamily="18" charset="0"/>
                <a:cs typeface="Times New Roman" panose="02020603050405020304" pitchFamily="18" charset="0"/>
              </a:rPr>
              <a:t>The majority of locations are rural, emphasizing the unique challenges in those areas.</a:t>
            </a:r>
          </a:p>
          <a:p>
            <a:r>
              <a:rPr lang="en-US" sz="2000" dirty="0">
                <a:latin typeface="Times New Roman" panose="02020603050405020304" pitchFamily="18" charset="0"/>
                <a:cs typeface="Times New Roman" panose="02020603050405020304" pitchFamily="18" charset="0"/>
              </a:rPr>
              <a:t>1.In the North zone, large warehouses dominate, signifying a key capacity hub, followed by the West and South.</a:t>
            </a:r>
          </a:p>
          <a:p>
            <a:r>
              <a:rPr lang="en-US" sz="2000" dirty="0">
                <a:latin typeface="Times New Roman" panose="02020603050405020304" pitchFamily="18" charset="0"/>
                <a:cs typeface="Times New Roman" panose="02020603050405020304" pitchFamily="18" charset="0"/>
              </a:rPr>
              <a:t>2.Notably, transport issues peak in rural North zones, pointing to specific logistical challenges.</a:t>
            </a:r>
          </a:p>
          <a:p>
            <a:r>
              <a:rPr lang="en-US" sz="2000" dirty="0">
                <a:latin typeface="Times New Roman" panose="02020603050405020304" pitchFamily="18" charset="0"/>
                <a:cs typeface="Times New Roman" panose="02020603050405020304" pitchFamily="18" charset="0"/>
              </a:rPr>
              <a:t>3.Electric supply problems are most prevalent in the North, underscoring a critical infrastructure concern.</a:t>
            </a:r>
          </a:p>
          <a:p>
            <a:r>
              <a:rPr lang="en-US" sz="2000" dirty="0">
                <a:latin typeface="Times New Roman" panose="02020603050405020304" pitchFamily="18" charset="0"/>
                <a:cs typeface="Times New Roman" panose="02020603050405020304" pitchFamily="18" charset="0"/>
              </a:rPr>
              <a:t>4.Breakdown issues are notably high in the North, followed closely by the South and West.</a:t>
            </a:r>
          </a:p>
          <a:p>
            <a:r>
              <a:rPr lang="en-US" sz="2000" dirty="0">
                <a:latin typeface="Times New Roman" panose="02020603050405020304" pitchFamily="18" charset="0"/>
                <a:cs typeface="Times New Roman" panose="02020603050405020304" pitchFamily="18" charset="0"/>
              </a:rPr>
              <a:t>5.The North zone leads in shipping the heaviest products, indicative of significant logistical operations.</a:t>
            </a:r>
          </a:p>
          <a:p>
            <a:r>
              <a:rPr lang="en-US" sz="2000" dirty="0">
                <a:latin typeface="Times New Roman" panose="02020603050405020304" pitchFamily="18" charset="0"/>
                <a:cs typeface="Times New Roman" panose="02020603050405020304" pitchFamily="18" charset="0"/>
              </a:rPr>
              <a:t>6.Unmistakably, the North zone reports the highest number of storage issues over the past 3 months, highlighting a critical area for improvement.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625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43FB-FCAA-3081-48CA-3B1D5B7D77F4}"/>
              </a:ext>
            </a:extLst>
          </p:cNvPr>
          <p:cNvSpPr>
            <a:spLocks noGrp="1"/>
          </p:cNvSpPr>
          <p:nvPr>
            <p:ph type="title"/>
          </p:nvPr>
        </p:nvSpPr>
        <p:spPr>
          <a:xfrm>
            <a:off x="1476033" y="633045"/>
            <a:ext cx="8911687" cy="813789"/>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HEATMAP</a:t>
            </a:r>
          </a:p>
        </p:txBody>
      </p:sp>
      <p:pic>
        <p:nvPicPr>
          <p:cNvPr id="5" name="Picture 4">
            <a:extLst>
              <a:ext uri="{FF2B5EF4-FFF2-40B4-BE49-F238E27FC236}">
                <a16:creationId xmlns:a16="http://schemas.microsoft.com/office/drawing/2014/main" id="{AB83CBDE-82C2-A3CF-3B8E-CE22D7D0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38" y="2055225"/>
            <a:ext cx="11183815" cy="4573244"/>
          </a:xfrm>
          <a:prstGeom prst="rect">
            <a:avLst/>
          </a:prstGeom>
        </p:spPr>
      </p:pic>
    </p:spTree>
    <p:extLst>
      <p:ext uri="{BB962C8B-B14F-4D97-AF65-F5344CB8AC3E}">
        <p14:creationId xmlns:p14="http://schemas.microsoft.com/office/powerpoint/2010/main" val="1464861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260D-DA00-9613-2586-B0CF5462B51B}"/>
              </a:ext>
            </a:extLst>
          </p:cNvPr>
          <p:cNvSpPr>
            <a:spLocks noGrp="1"/>
          </p:cNvSpPr>
          <p:nvPr>
            <p:ph type="title"/>
          </p:nvPr>
        </p:nvSpPr>
        <p:spPr>
          <a:xfrm>
            <a:off x="581192" y="360962"/>
            <a:ext cx="11029616" cy="1013800"/>
          </a:xfrm>
        </p:spPr>
        <p:txBody>
          <a:bodyPr>
            <a:normAutofit/>
          </a:bodyPr>
          <a:lstStyle/>
          <a:p>
            <a:r>
              <a:rPr lang="en-IN" sz="3200" b="1" i="0" u="sng" dirty="0">
                <a:effectLst/>
                <a:latin typeface="Times New Roman" panose="02020603050405020304" pitchFamily="18" charset="0"/>
                <a:cs typeface="Times New Roman" panose="02020603050405020304" pitchFamily="18" charset="0"/>
              </a:rPr>
              <a:t>FINDINGS:</a:t>
            </a:r>
            <a:endParaRPr lang="en-IN" sz="3200" dirty="0"/>
          </a:p>
        </p:txBody>
      </p:sp>
      <p:sp>
        <p:nvSpPr>
          <p:cNvPr id="3" name="Content Placeholder 2">
            <a:extLst>
              <a:ext uri="{FF2B5EF4-FFF2-40B4-BE49-F238E27FC236}">
                <a16:creationId xmlns:a16="http://schemas.microsoft.com/office/drawing/2014/main" id="{846203D5-56E6-D86D-403E-13F9A9E795E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There is a robust positive correlation (coefficient = 1.0) between the number of storage issues reported in the last 3 months and the weight of products shipped. This suggests a significant relationship, implying that as the instances of storage issues increase, the weight of products shipped from the warehouse tends to rise correspondingly.</a:t>
            </a:r>
          </a:p>
          <a:p>
            <a:r>
              <a:rPr lang="en-US" sz="2400" dirty="0">
                <a:latin typeface="Times New Roman" panose="02020603050405020304" pitchFamily="18" charset="0"/>
                <a:cs typeface="Times New Roman" panose="02020603050405020304" pitchFamily="18" charset="0"/>
              </a:rPr>
              <a:t>The positive correlation coefficient of 0.4 between warehouse breakdowns in the last 13 months and storage issues reported in the last 3 months. Another positive correlation observed is that between number of workers VS electric supply and product weight vs ware house break down. all other features are not correlated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643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32CB-BF42-CCA4-5274-F6E101429499}"/>
              </a:ext>
            </a:extLst>
          </p:cNvPr>
          <p:cNvSpPr>
            <a:spLocks noGrp="1"/>
          </p:cNvSpPr>
          <p:nvPr>
            <p:ph type="title"/>
          </p:nvPr>
        </p:nvSpPr>
        <p:spPr>
          <a:xfrm>
            <a:off x="1506403" y="613352"/>
            <a:ext cx="8911687" cy="1344402"/>
          </a:xfrm>
        </p:spPr>
        <p:txBody>
          <a:bodyPr/>
          <a:lstStyle/>
          <a:p>
            <a:pPr algn="ctr"/>
            <a:r>
              <a:rPr lang="en-IN" sz="4000" b="1" i="0" u="sng" dirty="0">
                <a:effectLst/>
                <a:latin typeface="Times New Roman" panose="02020603050405020304" pitchFamily="18" charset="0"/>
                <a:cs typeface="Times New Roman" panose="02020603050405020304" pitchFamily="18" charset="0"/>
              </a:rPr>
              <a:t>MISSING VALUE TREATMENT</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BD38DD8C-9592-843B-90E3-238624D0E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69" y="2050878"/>
            <a:ext cx="10843846" cy="4610377"/>
          </a:xfrm>
          <a:prstGeom prst="rect">
            <a:avLst/>
          </a:prstGeom>
        </p:spPr>
      </p:pic>
    </p:spTree>
    <p:extLst>
      <p:ext uri="{BB962C8B-B14F-4D97-AF65-F5344CB8AC3E}">
        <p14:creationId xmlns:p14="http://schemas.microsoft.com/office/powerpoint/2010/main" val="3038802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21A1230-B0DC-4747-9AA4-3F550B675113}"/>
              </a:ext>
            </a:extLst>
          </p:cNvPr>
          <p:cNvSpPr>
            <a:spLocks noGrp="1"/>
          </p:cNvSpPr>
          <p:nvPr>
            <p:ph type="title"/>
          </p:nvPr>
        </p:nvSpPr>
        <p:spPr>
          <a:xfrm>
            <a:off x="1506403" y="697435"/>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MISSING VALUE TREATMENT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BB2A03AC-19C7-7270-65C2-DE503EBB6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135" y="2041705"/>
            <a:ext cx="10489730" cy="4816295"/>
          </a:xfrm>
        </p:spPr>
      </p:pic>
    </p:spTree>
    <p:extLst>
      <p:ext uri="{BB962C8B-B14F-4D97-AF65-F5344CB8AC3E}">
        <p14:creationId xmlns:p14="http://schemas.microsoft.com/office/powerpoint/2010/main" val="141114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34DC-3D48-9174-AD26-7FA786692B52}"/>
              </a:ext>
            </a:extLst>
          </p:cNvPr>
          <p:cNvSpPr>
            <a:spLocks noGrp="1"/>
          </p:cNvSpPr>
          <p:nvPr>
            <p:ph type="title"/>
          </p:nvPr>
        </p:nvSpPr>
        <p:spPr>
          <a:xfrm>
            <a:off x="1100456" y="742351"/>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OUTLIER TREATMENT</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BD3BBA6-C6C6-9EA9-A6FA-45BCC7783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923" y="2023241"/>
            <a:ext cx="11330555" cy="4834759"/>
          </a:xfrm>
        </p:spPr>
      </p:pic>
    </p:spTree>
    <p:extLst>
      <p:ext uri="{BB962C8B-B14F-4D97-AF65-F5344CB8AC3E}">
        <p14:creationId xmlns:p14="http://schemas.microsoft.com/office/powerpoint/2010/main" val="18529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76A725-AD33-A425-AA18-A8784D907248}"/>
              </a:ext>
            </a:extLst>
          </p:cNvPr>
          <p:cNvSpPr>
            <a:spLocks noGrp="1"/>
          </p:cNvSpPr>
          <p:nvPr>
            <p:ph type="title"/>
          </p:nvPr>
        </p:nvSpPr>
        <p:spPr>
          <a:xfrm>
            <a:off x="1266092" y="644415"/>
            <a:ext cx="8912225" cy="1281112"/>
          </a:xfrm>
        </p:spPr>
        <p:txBody>
          <a:bodyPr/>
          <a:lstStyle/>
          <a:p>
            <a:pPr algn="ctr"/>
            <a:r>
              <a:rPr lang="en-IN" sz="4000" b="1" i="0" u="sng" dirty="0">
                <a:effectLst/>
                <a:latin typeface="Times New Roman" panose="02020603050405020304" pitchFamily="18" charset="0"/>
                <a:cs typeface="Times New Roman" panose="02020603050405020304" pitchFamily="18" charset="0"/>
              </a:rPr>
              <a:t>OUTLIER TREATMENT</a:t>
            </a:r>
            <a:br>
              <a:rPr lang="en-IN" b="1" i="0" dirty="0">
                <a:solidFill>
                  <a:srgbClr val="000000"/>
                </a:solidFill>
                <a:effectLst/>
                <a:latin typeface="Helvetica Neue"/>
              </a:rPr>
            </a:br>
            <a:endParaRPr lang="en-IN" dirty="0"/>
          </a:p>
        </p:txBody>
      </p:sp>
      <p:pic>
        <p:nvPicPr>
          <p:cNvPr id="6" name="Content Placeholder 5">
            <a:extLst>
              <a:ext uri="{FF2B5EF4-FFF2-40B4-BE49-F238E27FC236}">
                <a16:creationId xmlns:a16="http://schemas.microsoft.com/office/drawing/2014/main" id="{5FB80132-F7CB-BC47-BF16-CB8089F58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651" y="1925527"/>
            <a:ext cx="9873257" cy="4839067"/>
          </a:xfrm>
        </p:spPr>
      </p:pic>
    </p:spTree>
    <p:extLst>
      <p:ext uri="{BB962C8B-B14F-4D97-AF65-F5344CB8AC3E}">
        <p14:creationId xmlns:p14="http://schemas.microsoft.com/office/powerpoint/2010/main" val="312692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9B0A6D-FA8B-777A-5F6A-CE568ACB0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5" y="2074985"/>
            <a:ext cx="11500337" cy="4472960"/>
          </a:xfrm>
          <a:prstGeom prst="rect">
            <a:avLst/>
          </a:prstGeom>
        </p:spPr>
      </p:pic>
      <p:sp>
        <p:nvSpPr>
          <p:cNvPr id="6" name="Title 1">
            <a:extLst>
              <a:ext uri="{FF2B5EF4-FFF2-40B4-BE49-F238E27FC236}">
                <a16:creationId xmlns:a16="http://schemas.microsoft.com/office/drawing/2014/main" id="{1712F47B-A664-5ACF-10AB-9C6A5A853662}"/>
              </a:ext>
            </a:extLst>
          </p:cNvPr>
          <p:cNvSpPr>
            <a:spLocks noGrp="1"/>
          </p:cNvSpPr>
          <p:nvPr>
            <p:ph type="title"/>
          </p:nvPr>
        </p:nvSpPr>
        <p:spPr>
          <a:xfrm>
            <a:off x="1524542" y="726831"/>
            <a:ext cx="8911687" cy="890600"/>
          </a:xfrm>
        </p:spPr>
        <p:txBody>
          <a:bodyPr>
            <a:normAutofit/>
          </a:bodyPr>
          <a:lstStyle/>
          <a:p>
            <a:pPr algn="ctr"/>
            <a:r>
              <a:rPr lang="en-IN" sz="4000" b="1" i="0" u="sng" dirty="0">
                <a:effectLst/>
                <a:latin typeface="Times New Roman" panose="02020603050405020304" pitchFamily="18" charset="0"/>
                <a:cs typeface="Times New Roman" panose="02020603050405020304" pitchFamily="18" charset="0"/>
              </a:rPr>
              <a:t>OUTLIER TREATMENT</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350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9AC4-C615-EDF2-78D7-049546C93BA0}"/>
              </a:ext>
            </a:extLst>
          </p:cNvPr>
          <p:cNvSpPr>
            <a:spLocks noGrp="1"/>
          </p:cNvSpPr>
          <p:nvPr>
            <p:ph type="title"/>
          </p:nvPr>
        </p:nvSpPr>
        <p:spPr>
          <a:xfrm>
            <a:off x="1640156" y="679937"/>
            <a:ext cx="8911687" cy="855786"/>
          </a:xfrm>
        </p:spPr>
        <p:txBody>
          <a:bodyPr>
            <a:normAutofit/>
          </a:bodyPr>
          <a:lstStyle/>
          <a:p>
            <a:pPr algn="ctr"/>
            <a:r>
              <a:rPr lang="en-IN" sz="4000" b="1" i="0" u="sng" dirty="0">
                <a:effectLst/>
                <a:latin typeface="Times New Roman" panose="02020603050405020304" pitchFamily="18" charset="0"/>
                <a:cs typeface="Times New Roman" panose="02020603050405020304" pitchFamily="18" charset="0"/>
              </a:rPr>
              <a:t>OUTLIER TREATMENT</a:t>
            </a:r>
            <a:endParaRPr lang="en-IN" sz="4000" dirty="0"/>
          </a:p>
        </p:txBody>
      </p:sp>
      <p:pic>
        <p:nvPicPr>
          <p:cNvPr id="5" name="Content Placeholder 4">
            <a:extLst>
              <a:ext uri="{FF2B5EF4-FFF2-40B4-BE49-F238E27FC236}">
                <a16:creationId xmlns:a16="http://schemas.microsoft.com/office/drawing/2014/main" id="{C2B290CC-1D26-2583-BA16-178A741E2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09" y="2145114"/>
            <a:ext cx="11054860" cy="4712886"/>
          </a:xfrm>
        </p:spPr>
      </p:pic>
    </p:spTree>
    <p:extLst>
      <p:ext uri="{BB962C8B-B14F-4D97-AF65-F5344CB8AC3E}">
        <p14:creationId xmlns:p14="http://schemas.microsoft.com/office/powerpoint/2010/main" val="126631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37CA-1D41-F6D2-907B-AD10D2C66A8D}"/>
              </a:ext>
            </a:extLst>
          </p:cNvPr>
          <p:cNvSpPr>
            <a:spLocks noGrp="1"/>
          </p:cNvSpPr>
          <p:nvPr>
            <p:ph type="title"/>
          </p:nvPr>
        </p:nvSpPr>
        <p:spPr>
          <a:xfrm>
            <a:off x="1640157" y="785445"/>
            <a:ext cx="8911687" cy="755735"/>
          </a:xfrm>
        </p:spPr>
        <p:txBody>
          <a:bodyPr>
            <a:normAutofit/>
          </a:bodyPr>
          <a:lstStyle/>
          <a:p>
            <a:pPr algn="ctr"/>
            <a:r>
              <a:rPr lang="en-IN" sz="4000" b="1" i="0" u="sng" dirty="0">
                <a:effectLst/>
                <a:latin typeface="Times New Roman" panose="02020603050405020304" pitchFamily="18" charset="0"/>
                <a:cs typeface="Times New Roman" panose="02020603050405020304" pitchFamily="18" charset="0"/>
              </a:rPr>
              <a:t>OUTLIER TREATMENT</a:t>
            </a:r>
            <a:endParaRPr lang="en-IN" sz="4000" dirty="0"/>
          </a:p>
        </p:txBody>
      </p:sp>
      <p:pic>
        <p:nvPicPr>
          <p:cNvPr id="5" name="Content Placeholder 4">
            <a:extLst>
              <a:ext uri="{FF2B5EF4-FFF2-40B4-BE49-F238E27FC236}">
                <a16:creationId xmlns:a16="http://schemas.microsoft.com/office/drawing/2014/main" id="{2496DA1C-1066-528F-D868-B545A78F4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360" y="2201245"/>
            <a:ext cx="10862440" cy="4567417"/>
          </a:xfrm>
        </p:spPr>
      </p:pic>
    </p:spTree>
    <p:extLst>
      <p:ext uri="{BB962C8B-B14F-4D97-AF65-F5344CB8AC3E}">
        <p14:creationId xmlns:p14="http://schemas.microsoft.com/office/powerpoint/2010/main" val="423226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363695E-BE76-276C-EE29-096BF0EE45BD}"/>
              </a:ext>
            </a:extLst>
          </p:cNvPr>
          <p:cNvSpPr/>
          <p:nvPr/>
        </p:nvSpPr>
        <p:spPr>
          <a:xfrm>
            <a:off x="2128345" y="2648606"/>
            <a:ext cx="8082455" cy="131642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i="0" dirty="0">
                <a:solidFill>
                  <a:schemeClr val="tx1"/>
                </a:solidFill>
                <a:effectLst/>
                <a:latin typeface="Times New Roman" panose="02020603050405020304" pitchFamily="18" charset="0"/>
                <a:cs typeface="Times New Roman" panose="02020603050405020304" pitchFamily="18" charset="0"/>
              </a:rPr>
              <a:t>The objective of this exercise is to build a model, using historical data that will determine an optimum weight of the product to be shipped each time to the warehouse.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B62FE7D-08E9-759F-62C2-EAE63C0C8A09}"/>
              </a:ext>
            </a:extLst>
          </p:cNvPr>
          <p:cNvSpPr/>
          <p:nvPr/>
        </p:nvSpPr>
        <p:spPr>
          <a:xfrm>
            <a:off x="2128345" y="4079632"/>
            <a:ext cx="8211409" cy="2239106"/>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2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To determine the Ideal Quantity of Product Weight Shipped to the various Ware Houses of FMCG Instant Noodles Company in order to reduce wastage of the Product, Bridge the Demand – Supply Gap and avoid over-stacking of Products in the Ware Houses.</a:t>
            </a:r>
            <a:r>
              <a:rPr lang="en-US" sz="2400" dirty="0">
                <a:solidFill>
                  <a:schemeClr val="tx1"/>
                </a:solidFill>
                <a:latin typeface="Verdana" panose="020B0604030504040204" pitchFamily="34" charset="0"/>
                <a:ea typeface="Verdana" panose="020B0604030504040204" pitchFamily="34" charset="0"/>
              </a:rPr>
              <a:t> </a:t>
            </a:r>
          </a:p>
          <a:p>
            <a:pPr algn="ct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2DE104-0DC7-82D4-5951-14EAA96FE078}"/>
              </a:ext>
            </a:extLst>
          </p:cNvPr>
          <p:cNvSpPr txBox="1"/>
          <p:nvPr/>
        </p:nvSpPr>
        <p:spPr>
          <a:xfrm>
            <a:off x="2858814" y="724477"/>
            <a:ext cx="6096000" cy="707886"/>
          </a:xfrm>
          <a:prstGeom prst="rect">
            <a:avLst/>
          </a:prstGeom>
          <a:noFill/>
        </p:spPr>
        <p:txBody>
          <a:bodyPr wrap="square">
            <a:spAutoFit/>
          </a:bodyPr>
          <a:lstStyle/>
          <a:p>
            <a:pPr algn="ctr"/>
            <a:r>
              <a:rPr lang="en-IN" sz="4000" b="1" i="0" u="sng" dirty="0">
                <a:solidFill>
                  <a:schemeClr val="bg1"/>
                </a:solidFill>
                <a:effectLst/>
                <a:latin typeface="Times New Roman" panose="02020603050405020304" pitchFamily="18" charset="0"/>
                <a:cs typeface="Times New Roman" panose="02020603050405020304" pitchFamily="18" charset="0"/>
              </a:rPr>
              <a:t>GOAL &amp; OBJECTIVE</a:t>
            </a:r>
            <a:endParaRPr lang="en-IN" sz="40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8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3835-698B-BCD4-E2B6-E5FFBDEBAC64}"/>
              </a:ext>
            </a:extLst>
          </p:cNvPr>
          <p:cNvSpPr>
            <a:spLocks noGrp="1"/>
          </p:cNvSpPr>
          <p:nvPr>
            <p:ph type="title"/>
          </p:nvPr>
        </p:nvSpPr>
        <p:spPr>
          <a:xfrm>
            <a:off x="1552402" y="550985"/>
            <a:ext cx="7626768" cy="1277815"/>
          </a:xfrm>
        </p:spPr>
        <p:txBody>
          <a:bodyPr>
            <a:normAutofit/>
          </a:bodyPr>
          <a:lstStyle/>
          <a:p>
            <a:pPr algn="ctr"/>
            <a:r>
              <a:rPr lang="en-IN" sz="4000" b="1" i="0" u="sng" dirty="0">
                <a:effectLst/>
                <a:latin typeface="Times New Roman" panose="02020603050405020304" pitchFamily="18" charset="0"/>
                <a:cs typeface="Times New Roman" panose="02020603050405020304" pitchFamily="18" charset="0"/>
              </a:rPr>
              <a:t>ENCODING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7537095E-5246-EB3F-FDB0-D10BFF83D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585" y="2165864"/>
            <a:ext cx="11324492" cy="4422506"/>
          </a:xfrm>
        </p:spPr>
      </p:pic>
    </p:spTree>
    <p:extLst>
      <p:ext uri="{BB962C8B-B14F-4D97-AF65-F5344CB8AC3E}">
        <p14:creationId xmlns:p14="http://schemas.microsoft.com/office/powerpoint/2010/main" val="2452632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F29-364C-9EAD-EB81-B82CF5764328}"/>
              </a:ext>
            </a:extLst>
          </p:cNvPr>
          <p:cNvSpPr>
            <a:spLocks noGrp="1"/>
          </p:cNvSpPr>
          <p:nvPr>
            <p:ph type="title"/>
          </p:nvPr>
        </p:nvSpPr>
        <p:spPr>
          <a:xfrm>
            <a:off x="581191" y="584925"/>
            <a:ext cx="11029616" cy="1013800"/>
          </a:xfrm>
        </p:spPr>
        <p:txBody>
          <a:bodyPr>
            <a:normAutofit/>
          </a:bodyPr>
          <a:lstStyle/>
          <a:p>
            <a:pPr algn="ctr"/>
            <a:r>
              <a:rPr lang="en-US" sz="4800" b="1" u="sng" dirty="0">
                <a:latin typeface="Times New Roman" panose="02020603050405020304" pitchFamily="18" charset="0"/>
                <a:ea typeface="Verdana" panose="020B0604030504040204" pitchFamily="34" charset="0"/>
                <a:cs typeface="Times New Roman" panose="02020603050405020304" pitchFamily="18" charset="0"/>
              </a:rPr>
              <a:t>Insights from Analysis</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2CD638-6AAA-EB5E-566A-77ACC21FC789}"/>
              </a:ext>
            </a:extLst>
          </p:cNvPr>
          <p:cNvSpPr>
            <a:spLocks noGrp="1"/>
          </p:cNvSpPr>
          <p:nvPr>
            <p:ph idx="1"/>
          </p:nvPr>
        </p:nvSpPr>
        <p:spPr>
          <a:xfrm>
            <a:off x="581192" y="2180496"/>
            <a:ext cx="11029615" cy="4677504"/>
          </a:xfrm>
        </p:spPr>
        <p:txBody>
          <a:bodyPr>
            <a:normAutofit/>
          </a:bodyPr>
          <a:lstStyle/>
          <a:p>
            <a:pPr lvl="1">
              <a:buFont typeface="Arial" panose="020B0604020202020204" pitchFamily="34" charset="0"/>
              <a:buChar char="•"/>
            </a:pPr>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Unwanted variables – Warehouse ID, Manager Id and Warehouse established year were removed as they don’t add value to the analysis.</a:t>
            </a:r>
          </a:p>
          <a:p>
            <a:pPr lvl="1">
              <a:buFont typeface="Arial" panose="020B0604020202020204" pitchFamily="34" charset="0"/>
              <a:buChar char="•"/>
            </a:pPr>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Missing values – Workers_num and approved_certificate has missing values. They were imputed using median and mode respectively.</a:t>
            </a:r>
          </a:p>
          <a:p>
            <a:pPr lvl="1">
              <a:buFont typeface="Arial" panose="020B0604020202020204" pitchFamily="34" charset="0"/>
              <a:buChar char="•"/>
            </a:pPr>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Outliers – Competitors, retail shop num and workers_num had outliers. They were treated using Inter-quartile range method.</a:t>
            </a:r>
          </a:p>
          <a:p>
            <a:pPr lvl="1">
              <a:buFont typeface="Arial" panose="020B0604020202020204" pitchFamily="34" charset="0"/>
              <a:buChar char="•"/>
            </a:pPr>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Encoding – One-hot encoding were used </a:t>
            </a:r>
            <a:r>
              <a:rPr lang="en-US" sz="2800">
                <a:solidFill>
                  <a:schemeClr val="tx1"/>
                </a:solidFill>
                <a:latin typeface="Times New Roman" panose="02020603050405020304" pitchFamily="18" charset="0"/>
                <a:ea typeface="Verdana" panose="020B0604030504040204" pitchFamily="34" charset="0"/>
                <a:cs typeface="Times New Roman" panose="02020603050405020304" pitchFamily="18" charset="0"/>
              </a:rPr>
              <a:t>for models </a:t>
            </a:r>
            <a:r>
              <a:rPr lang="en-US" sz="28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respectively.</a:t>
            </a:r>
          </a:p>
          <a:p>
            <a:pPr marL="0" indent="0">
              <a:buNone/>
            </a:pPr>
            <a:endParaRPr lang="en-IN" dirty="0"/>
          </a:p>
        </p:txBody>
      </p:sp>
    </p:spTree>
    <p:extLst>
      <p:ext uri="{BB962C8B-B14F-4D97-AF65-F5344CB8AC3E}">
        <p14:creationId xmlns:p14="http://schemas.microsoft.com/office/powerpoint/2010/main" val="2891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20E7-A013-D554-1E5B-123C1C9F0169}"/>
              </a:ext>
            </a:extLst>
          </p:cNvPr>
          <p:cNvSpPr>
            <a:spLocks noGrp="1"/>
          </p:cNvSpPr>
          <p:nvPr>
            <p:ph type="title"/>
          </p:nvPr>
        </p:nvSpPr>
        <p:spPr>
          <a:xfrm>
            <a:off x="1478829" y="592579"/>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TRAIN-TEST SPLIT</a:t>
            </a:r>
            <a:br>
              <a:rPr lang="en-IN" b="1" i="0" dirty="0">
                <a:solidFill>
                  <a:srgbClr val="000000"/>
                </a:solidFill>
                <a:effectLst/>
                <a:latin typeface="Helvetica Neue"/>
              </a:rPr>
            </a:br>
            <a:endParaRPr lang="en-IN" dirty="0"/>
          </a:p>
        </p:txBody>
      </p:sp>
      <p:pic>
        <p:nvPicPr>
          <p:cNvPr id="9" name="Content Placeholder 8">
            <a:extLst>
              <a:ext uri="{FF2B5EF4-FFF2-40B4-BE49-F238E27FC236}">
                <a16:creationId xmlns:a16="http://schemas.microsoft.com/office/drawing/2014/main" id="{B73B01EF-710D-92B7-EF7E-0C0536EFD5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277" y="2124056"/>
            <a:ext cx="10820400" cy="4421867"/>
          </a:xfrm>
        </p:spPr>
      </p:pic>
    </p:spTree>
    <p:extLst>
      <p:ext uri="{BB962C8B-B14F-4D97-AF65-F5344CB8AC3E}">
        <p14:creationId xmlns:p14="http://schemas.microsoft.com/office/powerpoint/2010/main" val="67491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AB62-F611-591D-A543-10E75250B552}"/>
              </a:ext>
            </a:extLst>
          </p:cNvPr>
          <p:cNvSpPr>
            <a:spLocks noGrp="1"/>
          </p:cNvSpPr>
          <p:nvPr>
            <p:ph type="title"/>
          </p:nvPr>
        </p:nvSpPr>
        <p:spPr>
          <a:xfrm>
            <a:off x="1541890" y="624110"/>
            <a:ext cx="8911687" cy="1280890"/>
          </a:xfrm>
        </p:spPr>
        <p:txBody>
          <a:bodyPr/>
          <a:lstStyle/>
          <a:p>
            <a:pPr algn="ctr"/>
            <a:r>
              <a:rPr lang="en-IN" sz="4000" b="1" i="0" u="sng" dirty="0">
                <a:effectLst/>
                <a:latin typeface="Times New Roman" panose="02020603050405020304" pitchFamily="18" charset="0"/>
                <a:cs typeface="Times New Roman" panose="02020603050405020304" pitchFamily="18" charset="0"/>
              </a:rPr>
              <a:t>SCALING</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2C4C2B2D-755E-FB78-A222-B799AD7F4D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767" y="1981200"/>
            <a:ext cx="11091562" cy="4792716"/>
          </a:xfrm>
        </p:spPr>
      </p:pic>
    </p:spTree>
    <p:extLst>
      <p:ext uri="{BB962C8B-B14F-4D97-AF65-F5344CB8AC3E}">
        <p14:creationId xmlns:p14="http://schemas.microsoft.com/office/powerpoint/2010/main" val="2478821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075D-D69F-237E-62E5-FDE4109DCC7C}"/>
              </a:ext>
            </a:extLst>
          </p:cNvPr>
          <p:cNvSpPr>
            <a:spLocks noGrp="1"/>
          </p:cNvSpPr>
          <p:nvPr>
            <p:ph type="title"/>
          </p:nvPr>
        </p:nvSpPr>
        <p:spPr>
          <a:xfrm>
            <a:off x="481051" y="833104"/>
            <a:ext cx="10552386" cy="1054311"/>
          </a:xfrm>
        </p:spPr>
        <p:txBody>
          <a:bodyPr>
            <a:normAutofit fontScale="90000"/>
          </a:bodyPr>
          <a:lstStyle/>
          <a:p>
            <a:pPr algn="ctr"/>
            <a:r>
              <a:rPr lang="en-US" sz="4400" b="1" u="sng" dirty="0">
                <a:latin typeface="Times New Roman" panose="02020603050405020304" pitchFamily="18" charset="0"/>
                <a:ea typeface="Verdana" panose="020B0604030504040204" pitchFamily="34" charset="0"/>
                <a:cs typeface="Times New Roman" panose="02020603050405020304" pitchFamily="18" charset="0"/>
              </a:rPr>
              <a:t>Modelling Approach Used </a:t>
            </a:r>
            <a:br>
              <a:rPr lang="en-US" b="1" i="0" dirty="0">
                <a:solidFill>
                  <a:srgbClr val="000000"/>
                </a:solidFill>
                <a:effectLst/>
                <a:latin typeface="Helvetica Neue"/>
              </a:rPr>
            </a:br>
            <a:endParaRPr lang="en-IN" dirty="0"/>
          </a:p>
        </p:txBody>
      </p:sp>
      <p:sp>
        <p:nvSpPr>
          <p:cNvPr id="4" name="Content Placeholder 3">
            <a:extLst>
              <a:ext uri="{FF2B5EF4-FFF2-40B4-BE49-F238E27FC236}">
                <a16:creationId xmlns:a16="http://schemas.microsoft.com/office/drawing/2014/main" id="{9BB893ED-F0ED-BEF2-8A0D-EF7B250C555B}"/>
              </a:ext>
            </a:extLst>
          </p:cNvPr>
          <p:cNvSpPr>
            <a:spLocks noGrp="1"/>
          </p:cNvSpPr>
          <p:nvPr>
            <p:ph idx="1"/>
          </p:nvPr>
        </p:nvSpPr>
        <p:spPr>
          <a:xfrm>
            <a:off x="1700308" y="2153200"/>
            <a:ext cx="11029615" cy="3678303"/>
          </a:xfrm>
        </p:spPr>
        <p:txBody>
          <a:bodyPr/>
          <a:lstStyle/>
          <a:p>
            <a:r>
              <a:rPr lang="en-IN" sz="4000" b="1" i="0" dirty="0">
                <a:solidFill>
                  <a:srgbClr val="000000"/>
                </a:solidFill>
                <a:effectLst/>
                <a:latin typeface="Times New Roman" panose="02020603050405020304" pitchFamily="18" charset="0"/>
                <a:cs typeface="Times New Roman" panose="02020603050405020304" pitchFamily="18" charset="0"/>
              </a:rPr>
              <a:t>Decision Tree Regressor</a:t>
            </a:r>
          </a:p>
          <a:p>
            <a:r>
              <a:rPr lang="en-IN" sz="4000" b="1" i="0" dirty="0">
                <a:solidFill>
                  <a:srgbClr val="000000"/>
                </a:solidFill>
                <a:effectLst/>
                <a:latin typeface="Times New Roman" panose="02020603050405020304" pitchFamily="18" charset="0"/>
                <a:cs typeface="Times New Roman" panose="02020603050405020304" pitchFamily="18" charset="0"/>
              </a:rPr>
              <a:t>Random Forest Regressor</a:t>
            </a:r>
          </a:p>
          <a:p>
            <a:r>
              <a:rPr lang="en-IN" sz="4000" b="1" i="0" dirty="0">
                <a:solidFill>
                  <a:srgbClr val="000000"/>
                </a:solidFill>
                <a:effectLst/>
                <a:latin typeface="Times New Roman" panose="02020603050405020304" pitchFamily="18" charset="0"/>
                <a:cs typeface="Times New Roman" panose="02020603050405020304" pitchFamily="18" charset="0"/>
              </a:rPr>
              <a:t>Linear Regression</a:t>
            </a:r>
          </a:p>
          <a:p>
            <a:endParaRPr lang="en-IN" dirty="0"/>
          </a:p>
        </p:txBody>
      </p:sp>
    </p:spTree>
    <p:extLst>
      <p:ext uri="{BB962C8B-B14F-4D97-AF65-F5344CB8AC3E}">
        <p14:creationId xmlns:p14="http://schemas.microsoft.com/office/powerpoint/2010/main" val="1217061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F675-A0F9-8AC3-60DA-161EE46371E1}"/>
              </a:ext>
            </a:extLst>
          </p:cNvPr>
          <p:cNvSpPr>
            <a:spLocks noGrp="1"/>
          </p:cNvSpPr>
          <p:nvPr>
            <p:ph type="title"/>
          </p:nvPr>
        </p:nvSpPr>
        <p:spPr>
          <a:xfrm>
            <a:off x="581191" y="866279"/>
            <a:ext cx="11029616" cy="1013800"/>
          </a:xfrm>
        </p:spPr>
        <p:txBody>
          <a:bodyPr>
            <a:normAutofit fontScale="90000"/>
          </a:bodyPr>
          <a:lstStyle/>
          <a:p>
            <a:pPr algn="ctr"/>
            <a:r>
              <a:rPr lang="en-IN" sz="4400" b="1" i="0" u="sng" cap="none" dirty="0">
                <a:effectLst/>
                <a:latin typeface="Times New Roman" panose="02020603050405020304" pitchFamily="18" charset="0"/>
                <a:cs typeface="Times New Roman" panose="02020603050405020304" pitchFamily="18" charset="0"/>
              </a:rPr>
              <a:t>MODEL PREDICTION</a:t>
            </a:r>
            <a:br>
              <a:rPr lang="en-IN" b="1" i="0" dirty="0">
                <a:solidFill>
                  <a:srgbClr val="000000"/>
                </a:solidFill>
                <a:effectLst/>
                <a:latin typeface="Helvetica Neue"/>
              </a:rPr>
            </a:br>
            <a:endParaRPr lang="en-IN" dirty="0"/>
          </a:p>
        </p:txBody>
      </p:sp>
      <p:pic>
        <p:nvPicPr>
          <p:cNvPr id="9" name="Content Placeholder 8">
            <a:extLst>
              <a:ext uri="{FF2B5EF4-FFF2-40B4-BE49-F238E27FC236}">
                <a16:creationId xmlns:a16="http://schemas.microsoft.com/office/drawing/2014/main" id="{B07AF831-EAB2-8EC7-BFA6-F94C03BDAB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38" y="2266939"/>
            <a:ext cx="11723077" cy="4239367"/>
          </a:xfrm>
        </p:spPr>
      </p:pic>
    </p:spTree>
    <p:extLst>
      <p:ext uri="{BB962C8B-B14F-4D97-AF65-F5344CB8AC3E}">
        <p14:creationId xmlns:p14="http://schemas.microsoft.com/office/powerpoint/2010/main" val="3711865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6B92F-CE59-D4BE-C35E-9B9132CD1E17}"/>
              </a:ext>
            </a:extLst>
          </p:cNvPr>
          <p:cNvSpPr txBox="1"/>
          <p:nvPr/>
        </p:nvSpPr>
        <p:spPr>
          <a:xfrm>
            <a:off x="3004782" y="2708028"/>
            <a:ext cx="6248400" cy="1200329"/>
          </a:xfrm>
          <a:prstGeom prst="rect">
            <a:avLst/>
          </a:prstGeom>
          <a:noFill/>
        </p:spPr>
        <p:txBody>
          <a:bodyPr wrap="square" rtlCol="0">
            <a:spAutoFit/>
          </a:bodyPr>
          <a:lstStyle/>
          <a:p>
            <a:r>
              <a:rPr lang="en-IN" sz="7200" b="1" dirty="0">
                <a:solidFill>
                  <a:srgbClr val="660033"/>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7785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91D703-9DF3-62B1-8FE4-6FC39DDCA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6613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F957-43FB-50ED-B3EA-17ACDE6FE285}"/>
              </a:ext>
            </a:extLst>
          </p:cNvPr>
          <p:cNvSpPr>
            <a:spLocks noGrp="1"/>
          </p:cNvSpPr>
          <p:nvPr>
            <p:ph type="title"/>
          </p:nvPr>
        </p:nvSpPr>
        <p:spPr>
          <a:xfrm>
            <a:off x="1143000" y="468113"/>
            <a:ext cx="9905998" cy="1146853"/>
          </a:xfrm>
        </p:spPr>
        <p:txBody>
          <a:bodyPr>
            <a:normAutofit/>
          </a:bodyPr>
          <a:lstStyle/>
          <a:p>
            <a:pPr algn="ctr"/>
            <a:r>
              <a:rPr lang="en-US" sz="4000" b="1" dirty="0">
                <a:latin typeface="Times New Roman" panose="02020603050405020304" pitchFamily="18" charset="0"/>
                <a:cs typeface="Times New Roman" panose="02020603050405020304" pitchFamily="18" charset="0"/>
              </a:rPr>
              <a:t>Load and Read the Dataset</a:t>
            </a:r>
            <a:endParaRPr lang="en-IN" sz="4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99BF3D0-3517-EAE5-0D81-16FD1995F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58" y="2066091"/>
            <a:ext cx="11361683" cy="4581703"/>
          </a:xfrm>
          <a:prstGeom prst="rect">
            <a:avLst/>
          </a:prstGeom>
        </p:spPr>
      </p:pic>
    </p:spTree>
    <p:extLst>
      <p:ext uri="{BB962C8B-B14F-4D97-AF65-F5344CB8AC3E}">
        <p14:creationId xmlns:p14="http://schemas.microsoft.com/office/powerpoint/2010/main" val="192087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F147-4EE3-EC9F-1204-D0B95052B1CD}"/>
              </a:ext>
            </a:extLst>
          </p:cNvPr>
          <p:cNvSpPr>
            <a:spLocks noGrp="1"/>
          </p:cNvSpPr>
          <p:nvPr>
            <p:ph type="title"/>
          </p:nvPr>
        </p:nvSpPr>
        <p:spPr>
          <a:xfrm>
            <a:off x="1362130" y="608008"/>
            <a:ext cx="9905998" cy="1478570"/>
          </a:xfrm>
        </p:spPr>
        <p:txBody>
          <a:bodyPr>
            <a:normAutofit fontScale="90000"/>
          </a:bodyPr>
          <a:lstStyle/>
          <a:p>
            <a:pPr algn="ctr"/>
            <a:r>
              <a:rPr lang="en-US" sz="3600" b="1" i="0" dirty="0">
                <a:effectLst/>
                <a:latin typeface="Times New Roman" panose="02020603050405020304" pitchFamily="18" charset="0"/>
                <a:cs typeface="Times New Roman" panose="02020603050405020304" pitchFamily="18" charset="0"/>
              </a:rPr>
              <a:t>Visual inspection of data: Check the number of rows and columns</a:t>
            </a:r>
            <a:br>
              <a:rPr lang="en-US" b="1" i="0" dirty="0">
                <a:solidFill>
                  <a:srgbClr val="000000"/>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A5DEDDD-C1BB-61E3-6C40-9979794E3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2399511"/>
            <a:ext cx="11029950" cy="3850481"/>
          </a:xfrm>
        </p:spPr>
      </p:pic>
    </p:spTree>
    <p:extLst>
      <p:ext uri="{BB962C8B-B14F-4D97-AF65-F5344CB8AC3E}">
        <p14:creationId xmlns:p14="http://schemas.microsoft.com/office/powerpoint/2010/main" val="2893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74F6-3FCB-C840-532B-727BF2E71C1D}"/>
              </a:ext>
            </a:extLst>
          </p:cNvPr>
          <p:cNvSpPr>
            <a:spLocks noGrp="1"/>
          </p:cNvSpPr>
          <p:nvPr>
            <p:ph type="title"/>
          </p:nvPr>
        </p:nvSpPr>
        <p:spPr>
          <a:xfrm>
            <a:off x="1049216" y="517508"/>
            <a:ext cx="9905998" cy="1080873"/>
          </a:xfrm>
        </p:spPr>
        <p:txBody>
          <a:bodyPr>
            <a:normAutofit/>
          </a:bodyPr>
          <a:lstStyle/>
          <a:p>
            <a:pPr algn="ctr"/>
            <a:r>
              <a:rPr lang="en-IN" sz="4000" b="0" i="0" dirty="0">
                <a:effectLst/>
                <a:latin typeface="Times New Roman" panose="02020603050405020304" pitchFamily="18" charset="0"/>
                <a:cs typeface="Times New Roman" panose="02020603050405020304" pitchFamily="18" charset="0"/>
              </a:rPr>
              <a:t>Exploratory data analysis </a:t>
            </a:r>
            <a:endParaRPr lang="en-IN" sz="4000" dirty="0">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390DBBB4-A781-55D3-596B-6400C985C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15" y="2181224"/>
            <a:ext cx="10679723" cy="4454037"/>
          </a:xfrm>
        </p:spPr>
      </p:pic>
    </p:spTree>
    <p:extLst>
      <p:ext uri="{BB962C8B-B14F-4D97-AF65-F5344CB8AC3E}">
        <p14:creationId xmlns:p14="http://schemas.microsoft.com/office/powerpoint/2010/main" val="256805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B977-3199-6175-9688-19EAD1D24A7C}"/>
              </a:ext>
            </a:extLst>
          </p:cNvPr>
          <p:cNvSpPr>
            <a:spLocks noGrp="1"/>
          </p:cNvSpPr>
          <p:nvPr>
            <p:ph type="title"/>
          </p:nvPr>
        </p:nvSpPr>
        <p:spPr>
          <a:xfrm>
            <a:off x="1506403" y="645625"/>
            <a:ext cx="8911687" cy="1280890"/>
          </a:xfrm>
        </p:spPr>
        <p:txBody>
          <a:bodyPr>
            <a:normAutofit fontScale="90000"/>
          </a:bodyPr>
          <a:lstStyle/>
          <a:p>
            <a:pPr algn="ctr"/>
            <a:r>
              <a:rPr lang="en-IN" sz="4000" b="1" i="0" u="sng" cap="none" dirty="0">
                <a:effectLst/>
                <a:latin typeface="Times New Roman" panose="02020603050405020304" pitchFamily="18" charset="0"/>
                <a:cs typeface="Times New Roman" panose="02020603050405020304" pitchFamily="18" charset="0"/>
              </a:rPr>
              <a:t>REMOVAL OF UNWANTED VARIABLES</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8FBBBF65-94CE-E3FD-7CCB-A46B1F155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31" y="2200509"/>
            <a:ext cx="11192642" cy="4011866"/>
          </a:xfrm>
          <a:prstGeom prst="rect">
            <a:avLst/>
          </a:prstGeom>
        </p:spPr>
      </p:pic>
    </p:spTree>
    <p:extLst>
      <p:ext uri="{BB962C8B-B14F-4D97-AF65-F5344CB8AC3E}">
        <p14:creationId xmlns:p14="http://schemas.microsoft.com/office/powerpoint/2010/main" val="5752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2EBE0-5779-F1B5-6877-2D7BD2D33473}"/>
              </a:ext>
            </a:extLst>
          </p:cNvPr>
          <p:cNvSpPr txBox="1">
            <a:spLocks noGrp="1"/>
          </p:cNvSpPr>
          <p:nvPr>
            <p:ph type="title"/>
          </p:nvPr>
        </p:nvSpPr>
        <p:spPr>
          <a:xfrm>
            <a:off x="487241" y="785464"/>
            <a:ext cx="11029950" cy="707886"/>
          </a:xfrm>
          <a:prstGeom prst="rect">
            <a:avLst/>
          </a:prstGeom>
          <a:noFill/>
        </p:spPr>
        <p:txBody>
          <a:bodyPr wrap="square">
            <a:spAutoFit/>
          </a:bodyPr>
          <a:lstStyle/>
          <a:p>
            <a:pPr algn="ctr"/>
            <a:r>
              <a:rPr lang="en-US" sz="4000" b="1" u="sng" dirty="0">
                <a:latin typeface="Times New Roman" panose="02020603050405020304" pitchFamily="18" charset="0"/>
                <a:cs typeface="Times New Roman" panose="02020603050405020304" pitchFamily="18" charset="0"/>
              </a:rPr>
              <a:t>C</a:t>
            </a:r>
            <a:r>
              <a:rPr lang="en-US" sz="4000" b="1" i="0" u="sng" dirty="0">
                <a:effectLst/>
                <a:latin typeface="Times New Roman" panose="02020603050405020304" pitchFamily="18" charset="0"/>
                <a:cs typeface="Times New Roman" panose="02020603050405020304" pitchFamily="18" charset="0"/>
              </a:rPr>
              <a:t>ATEGORICAL FEATURES</a:t>
            </a:r>
            <a:endParaRPr lang="en-IN" sz="4000" u="sng" dirty="0"/>
          </a:p>
        </p:txBody>
      </p:sp>
      <p:graphicFrame>
        <p:nvGraphicFramePr>
          <p:cNvPr id="6" name="Chart 5">
            <a:extLst>
              <a:ext uri="{FF2B5EF4-FFF2-40B4-BE49-F238E27FC236}">
                <a16:creationId xmlns:a16="http://schemas.microsoft.com/office/drawing/2014/main" id="{D23D8060-202C-B962-C933-77AFB06D60BE}"/>
              </a:ext>
            </a:extLst>
          </p:cNvPr>
          <p:cNvGraphicFramePr>
            <a:graphicFrameLocks/>
          </p:cNvGraphicFramePr>
          <p:nvPr>
            <p:extLst>
              <p:ext uri="{D42A27DB-BD31-4B8C-83A1-F6EECF244321}">
                <p14:modId xmlns:p14="http://schemas.microsoft.com/office/powerpoint/2010/main" val="2234094091"/>
              </p:ext>
            </p:extLst>
          </p:nvPr>
        </p:nvGraphicFramePr>
        <p:xfrm>
          <a:off x="580536" y="2099619"/>
          <a:ext cx="3587640" cy="43045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C70B0D6-1014-B81D-4861-E9A0CA6E36D6}"/>
              </a:ext>
            </a:extLst>
          </p:cNvPr>
          <p:cNvGraphicFramePr>
            <a:graphicFrameLocks/>
          </p:cNvGraphicFramePr>
          <p:nvPr>
            <p:extLst>
              <p:ext uri="{D42A27DB-BD31-4B8C-83A1-F6EECF244321}">
                <p14:modId xmlns:p14="http://schemas.microsoft.com/office/powerpoint/2010/main" val="3142239925"/>
              </p:ext>
            </p:extLst>
          </p:nvPr>
        </p:nvGraphicFramePr>
        <p:xfrm>
          <a:off x="3690403" y="2159423"/>
          <a:ext cx="3698422" cy="43045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8DDE9F9-6261-7DA3-5E24-39EA65FDF7B8}"/>
              </a:ext>
            </a:extLst>
          </p:cNvPr>
          <p:cNvGraphicFramePr>
            <a:graphicFrameLocks/>
          </p:cNvGraphicFramePr>
          <p:nvPr>
            <p:extLst>
              <p:ext uri="{D42A27DB-BD31-4B8C-83A1-F6EECF244321}">
                <p14:modId xmlns:p14="http://schemas.microsoft.com/office/powerpoint/2010/main" val="111611857"/>
              </p:ext>
            </p:extLst>
          </p:nvPr>
        </p:nvGraphicFramePr>
        <p:xfrm>
          <a:off x="7388825" y="1933696"/>
          <a:ext cx="3330431" cy="46364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61915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2940</TotalTime>
  <Words>815</Words>
  <Application>Microsoft Office PowerPoint</Application>
  <PresentationFormat>Widescreen</PresentationFormat>
  <Paragraphs>79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Gill Sans MT</vt:lpstr>
      <vt:lpstr>Helvetica Neue</vt:lpstr>
      <vt:lpstr>Times New Roman</vt:lpstr>
      <vt:lpstr>Verdana</vt:lpstr>
      <vt:lpstr>Wingdings 2</vt:lpstr>
      <vt:lpstr>Dividend</vt:lpstr>
      <vt:lpstr>SUPPLY CHAIN MANAGEMENT </vt:lpstr>
      <vt:lpstr>Business Problem: </vt:lpstr>
      <vt:lpstr>PowerPoint Presentation</vt:lpstr>
      <vt:lpstr>PowerPoint Presentation</vt:lpstr>
      <vt:lpstr>Load and Read the Dataset</vt:lpstr>
      <vt:lpstr>Visual inspection of data: Check the number of rows and columns </vt:lpstr>
      <vt:lpstr>Exploratory data analysis </vt:lpstr>
      <vt:lpstr>REMOVAL OF UNWANTED VARIABLES </vt:lpstr>
      <vt:lpstr>CATEGORICAL FEATURES</vt:lpstr>
      <vt:lpstr>PowerPoint Presentation</vt:lpstr>
      <vt:lpstr>PowerPoint Presentation</vt:lpstr>
      <vt:lpstr>PowerPoint Presentation</vt:lpstr>
      <vt:lpstr>UNIVARIATE ANALYSIS </vt:lpstr>
      <vt:lpstr>FINDINGS: </vt:lpstr>
      <vt:lpstr>UNIVARIATE ANALYSIS </vt:lpstr>
      <vt:lpstr>UNIVARIATE ANALYSIS </vt:lpstr>
      <vt:lpstr>FINDINGS:</vt:lpstr>
      <vt:lpstr>PowerPoint Presentation</vt:lpstr>
      <vt:lpstr>PowerPoint Presentation</vt:lpstr>
      <vt:lpstr>FINDINGS:</vt:lpstr>
      <vt:lpstr>HEATMAP</vt:lpstr>
      <vt:lpstr>FINDINGS:</vt:lpstr>
      <vt:lpstr>MISSING VALUE TREATMENT </vt:lpstr>
      <vt:lpstr>MISSING VALUE TREATMENT </vt:lpstr>
      <vt:lpstr>OUTLIER TREATMENT </vt:lpstr>
      <vt:lpstr>OUTLIER TREATMENT </vt:lpstr>
      <vt:lpstr>OUTLIER TREATMENT</vt:lpstr>
      <vt:lpstr>OUTLIER TREATMENT</vt:lpstr>
      <vt:lpstr>OUTLIER TREATMENT</vt:lpstr>
      <vt:lpstr>ENCODING </vt:lpstr>
      <vt:lpstr>Insights from Analysis</vt:lpstr>
      <vt:lpstr>TRAIN-TEST SPLIT </vt:lpstr>
      <vt:lpstr>SCALING </vt:lpstr>
      <vt:lpstr>Modelling Approach Used  </vt:lpstr>
      <vt:lpstr>MODEL PREDICTION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dc:title>
  <dc:creator>ramya j</dc:creator>
  <cp:lastModifiedBy>ramya j</cp:lastModifiedBy>
  <cp:revision>8</cp:revision>
  <dcterms:created xsi:type="dcterms:W3CDTF">2023-12-10T14:58:37Z</dcterms:created>
  <dcterms:modified xsi:type="dcterms:W3CDTF">2023-12-26T04:38:43Z</dcterms:modified>
</cp:coreProperties>
</file>