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Tajawal" panose="020B0604020202020204" charset="-78"/>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p:scale>
          <a:sx n="75" d="100"/>
          <a:sy n="75" d="100"/>
        </p:scale>
        <p:origin x="1156" y="-1304"/>
      </p:cViewPr>
      <p:guideLst>
        <p:guide orient="horz" pos="2721"/>
        <p:guide pos="5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1026" name="Picture 2">
            <a:extLst>
              <a:ext uri="{FF2B5EF4-FFF2-40B4-BE49-F238E27FC236}">
                <a16:creationId xmlns:a16="http://schemas.microsoft.com/office/drawing/2014/main" id="{ED406FB0-0EEB-024D-033F-17B6D589E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 y="0"/>
            <a:ext cx="10302240" cy="1828800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5;p13">
            <a:extLst>
              <a:ext uri="{FF2B5EF4-FFF2-40B4-BE49-F238E27FC236}">
                <a16:creationId xmlns:a16="http://schemas.microsoft.com/office/drawing/2014/main" id="{9B1E4348-11FF-56D6-F894-9849CACD8C64}"/>
              </a:ext>
            </a:extLst>
          </p:cNvPr>
          <p:cNvSpPr txBox="1"/>
          <p:nvPr/>
        </p:nvSpPr>
        <p:spPr>
          <a:xfrm>
            <a:off x="1576500" y="7708353"/>
            <a:ext cx="7134000" cy="2339072"/>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 sz="6000" b="1" dirty="0">
                <a:solidFill>
                  <a:srgbClr val="FFFFFF"/>
                </a:solidFill>
                <a:latin typeface="Tajawal"/>
                <a:ea typeface="Tajawal"/>
                <a:cs typeface="Tajawal"/>
                <a:sym typeface="Tajawal"/>
              </a:rPr>
              <a:t>تقنيات </a:t>
            </a:r>
            <a:r>
              <a:rPr lang="ar-SA" sz="6000" b="1" dirty="0" err="1">
                <a:solidFill>
                  <a:srgbClr val="FFFFFF"/>
                </a:solidFill>
                <a:latin typeface="Tajawal"/>
                <a:ea typeface="Tajawal"/>
                <a:cs typeface="Tajawal"/>
                <a:sym typeface="Tajawal"/>
              </a:rPr>
              <a:t>إ</a:t>
            </a:r>
            <a:r>
              <a:rPr lang="ar" sz="6000" b="1" dirty="0">
                <a:solidFill>
                  <a:srgbClr val="FFFFFF"/>
                </a:solidFill>
                <a:latin typeface="Tajawal"/>
                <a:ea typeface="Tajawal"/>
                <a:cs typeface="Tajawal"/>
                <a:sym typeface="Tajawal"/>
              </a:rPr>
              <a:t>دارة الزحام</a:t>
            </a:r>
            <a:endParaRPr sz="6000" b="1" dirty="0">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000" b="1" dirty="0">
                <a:solidFill>
                  <a:srgbClr val="FFFFFF"/>
                </a:solidFill>
                <a:latin typeface="Tajawal"/>
                <a:ea typeface="Tajawal"/>
                <a:cs typeface="Tajawal"/>
                <a:sym typeface="Tajawal"/>
              </a:rPr>
              <a:t>Report </a:t>
            </a:r>
            <a:endParaRPr sz="4000" b="1" dirty="0">
              <a:solidFill>
                <a:srgbClr val="FFFFFF"/>
              </a:solidFill>
              <a:latin typeface="Tajawal"/>
              <a:ea typeface="Tajawal"/>
              <a:cs typeface="Tajawal"/>
              <a:sym typeface="Tajawal"/>
            </a:endParaRPr>
          </a:p>
          <a:p>
            <a:pPr marL="0" lvl="0" indent="0" algn="ctr" rtl="0">
              <a:lnSpc>
                <a:spcPct val="100000"/>
              </a:lnSpc>
              <a:spcBef>
                <a:spcPts val="0"/>
              </a:spcBef>
              <a:spcAft>
                <a:spcPts val="0"/>
              </a:spcAft>
              <a:buNone/>
            </a:pPr>
            <a:r>
              <a:rPr lang="ar" sz="4000" b="1" dirty="0">
                <a:solidFill>
                  <a:srgbClr val="FFFFFF"/>
                </a:solidFill>
                <a:latin typeface="Tajawal"/>
                <a:ea typeface="Tajawal"/>
                <a:cs typeface="Tajawal"/>
                <a:sym typeface="Tajawal"/>
              </a:rPr>
              <a:t>Template</a:t>
            </a:r>
            <a:endParaRPr sz="1800" b="1" dirty="0">
              <a:solidFill>
                <a:srgbClr val="FFFFFF"/>
              </a:solidFill>
              <a:latin typeface="Tajawal"/>
              <a:ea typeface="Tajawal"/>
              <a:cs typeface="Tajawal"/>
              <a:sym typeface="Tajawal"/>
            </a:endParaRPr>
          </a:p>
        </p:txBody>
      </p:sp>
      <p:pic>
        <p:nvPicPr>
          <p:cNvPr id="1032" name="Picture 8">
            <a:extLst>
              <a:ext uri="{FF2B5EF4-FFF2-40B4-BE49-F238E27FC236}">
                <a16:creationId xmlns:a16="http://schemas.microsoft.com/office/drawing/2014/main" id="{386FA847-4DB4-D795-D198-2648F0D57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6901" y="133873"/>
            <a:ext cx="37465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8;p13">
            <a:extLst>
              <a:ext uri="{FF2B5EF4-FFF2-40B4-BE49-F238E27FC236}">
                <a16:creationId xmlns:a16="http://schemas.microsoft.com/office/drawing/2014/main" id="{1C489B4D-5319-4F5D-6F96-AC056B0B5CFE}"/>
              </a:ext>
            </a:extLst>
          </p:cNvPr>
          <p:cNvPicPr preferRelativeResize="0"/>
          <p:nvPr/>
        </p:nvPicPr>
        <p:blipFill>
          <a:blip r:embed="rId6">
            <a:alphaModFix/>
          </a:blip>
          <a:stretch>
            <a:fillRect/>
          </a:stretch>
        </p:blipFill>
        <p:spPr>
          <a:xfrm>
            <a:off x="153599" y="184285"/>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1210522" y="1918075"/>
            <a:ext cx="6409200" cy="16259036"/>
          </a:xfrm>
          <a:prstGeom prst="rect">
            <a:avLst/>
          </a:prstGeom>
          <a:noFill/>
          <a:ln>
            <a:noFill/>
          </a:ln>
        </p:spPr>
        <p:txBody>
          <a:bodyPr spcFirstLastPara="1" wrap="square" lIns="91425" tIns="91425" rIns="91425" bIns="91425" anchor="t" anchorCtr="0">
            <a:spAutoFit/>
          </a:bodyPr>
          <a:lstStyle/>
          <a:p>
            <a:r>
              <a:rPr lang="ar" sz="5300" b="1" dirty="0">
                <a:solidFill>
                  <a:srgbClr val="463185"/>
                </a:solidFill>
                <a:latin typeface="Tajawal"/>
                <a:ea typeface="Tajawal"/>
                <a:cs typeface="Tajawal"/>
                <a:sym typeface="Tajawal"/>
              </a:rPr>
              <a:t>Conclusion and Future Work</a:t>
            </a:r>
            <a:r>
              <a:rPr lang="en-US" sz="5300" b="1" dirty="0">
                <a:solidFill>
                  <a:srgbClr val="463185"/>
                </a:solidFill>
                <a:latin typeface="Tajawal"/>
                <a:ea typeface="Tajawal"/>
                <a:cs typeface="Tajawal"/>
                <a:sym typeface="Tajawal"/>
              </a:rPr>
              <a:t>:</a:t>
            </a:r>
          </a:p>
          <a:p>
            <a:pPr algn="l"/>
            <a:r>
              <a:rPr lang="en-US" sz="2400" b="0" i="0" dirty="0">
                <a:solidFill>
                  <a:schemeClr val="tx1"/>
                </a:solidFill>
                <a:effectLst/>
                <a:latin typeface="ui-sans-serif"/>
              </a:rPr>
              <a:t>The smart traffic signal system presents a viable solution for enhancing traffic management, particularly in situations involving emergency vehicles. By using AI-based detection methods and reinforcement learning, the system prioritizes emergency vehicles, reducing response times and improving overall traffic flow.</a:t>
            </a:r>
          </a:p>
          <a:p>
            <a:pPr algn="l"/>
            <a:endParaRPr lang="en-US" sz="2400" b="0" i="0" dirty="0">
              <a:solidFill>
                <a:schemeClr val="tx1"/>
              </a:solidFill>
              <a:effectLst/>
              <a:latin typeface="ui-sans-serif"/>
            </a:endParaRPr>
          </a:p>
          <a:p>
            <a:pPr algn="l"/>
            <a:r>
              <a:rPr lang="en-US" sz="2400" b="1" i="0" dirty="0">
                <a:solidFill>
                  <a:schemeClr val="tx1"/>
                </a:solidFill>
                <a:effectLst/>
                <a:latin typeface="ui-sans-serif"/>
              </a:rPr>
              <a:t>Future Work</a:t>
            </a:r>
          </a:p>
          <a:p>
            <a:pPr algn="l"/>
            <a:endParaRPr lang="en-US" sz="2400" b="1" dirty="0">
              <a:solidFill>
                <a:schemeClr val="tx1"/>
              </a:solidFill>
              <a:latin typeface="ui-sans-serif"/>
            </a:endParaRPr>
          </a:p>
          <a:p>
            <a:pPr algn="l"/>
            <a:r>
              <a:rPr lang="en-US" sz="2400" b="1" i="0" dirty="0">
                <a:solidFill>
                  <a:schemeClr val="tx1"/>
                </a:solidFill>
                <a:effectLst/>
                <a:latin typeface="ui-sans-serif"/>
              </a:rPr>
              <a:t>Adding Lane violation detection</a:t>
            </a:r>
            <a:r>
              <a:rPr lang="en-US" sz="2400" b="0" i="0" dirty="0">
                <a:solidFill>
                  <a:schemeClr val="tx1"/>
                </a:solidFill>
                <a:effectLst/>
                <a:latin typeface="ui-sans-serif"/>
              </a:rPr>
              <a:t>: Another feature we could add since we work with traffic signals is detecting cars that violates the law by switching lanes during traffic in spots they are not allowed to.</a:t>
            </a:r>
            <a:endParaRPr lang="en-US" sz="2400" b="1" i="0" dirty="0">
              <a:solidFill>
                <a:schemeClr val="tx1"/>
              </a:solidFill>
              <a:effectLst/>
              <a:latin typeface="ui-sans-serif"/>
            </a:endParaRPr>
          </a:p>
          <a:p>
            <a:pPr algn="l">
              <a:buFont typeface="Arial" panose="020B0604020202020204" pitchFamily="34" charset="0"/>
              <a:buChar char="•"/>
            </a:pPr>
            <a:r>
              <a:rPr lang="en-US" sz="2400" b="1" i="0" dirty="0">
                <a:solidFill>
                  <a:schemeClr val="tx1"/>
                </a:solidFill>
                <a:effectLst/>
                <a:latin typeface="ui-sans-serif"/>
              </a:rPr>
              <a:t>Scaling the System</a:t>
            </a:r>
            <a:r>
              <a:rPr lang="en-US" sz="2400" b="0" i="0" dirty="0">
                <a:solidFill>
                  <a:schemeClr val="tx1"/>
                </a:solidFill>
                <a:effectLst/>
                <a:latin typeface="ui-sans-serif"/>
              </a:rPr>
              <a:t>: The system could be expanded to cover larger networks of intersections, allowing for more widespread deployment across cities.</a:t>
            </a:r>
          </a:p>
          <a:p>
            <a:pPr algn="l">
              <a:buFont typeface="Arial" panose="020B0604020202020204" pitchFamily="34" charset="0"/>
              <a:buChar char="•"/>
            </a:pPr>
            <a:r>
              <a:rPr lang="en-US" sz="2400" b="1" i="0" dirty="0">
                <a:solidFill>
                  <a:schemeClr val="tx1"/>
                </a:solidFill>
                <a:effectLst/>
                <a:latin typeface="ui-sans-serif"/>
              </a:rPr>
              <a:t>IoT Integration</a:t>
            </a:r>
            <a:r>
              <a:rPr lang="en-US" sz="2400" b="0" i="0" dirty="0">
                <a:solidFill>
                  <a:schemeClr val="tx1"/>
                </a:solidFill>
                <a:effectLst/>
                <a:latin typeface="ui-sans-serif"/>
              </a:rPr>
              <a:t>: Integrating the system with Internet of Things (IoT) technologies, such as vehicle-to-infrastructure (V2I) communication, could enable direct communication between emergency vehicles and traffic signals.</a:t>
            </a:r>
          </a:p>
          <a:p>
            <a:pPr algn="l">
              <a:buFont typeface="Arial" panose="020B0604020202020204" pitchFamily="34" charset="0"/>
              <a:buChar char="•"/>
            </a:pPr>
            <a:r>
              <a:rPr lang="en-US" sz="2400" b="1" i="0" dirty="0">
                <a:solidFill>
                  <a:schemeClr val="tx1"/>
                </a:solidFill>
                <a:effectLst/>
                <a:latin typeface="ui-sans-serif"/>
              </a:rPr>
              <a:t>Multi-Lane Detection</a:t>
            </a:r>
            <a:r>
              <a:rPr lang="en-US" sz="2400" b="0" i="0" dirty="0">
                <a:solidFill>
                  <a:schemeClr val="tx1"/>
                </a:solidFill>
                <a:effectLst/>
                <a:latin typeface="ui-sans-serif"/>
              </a:rPr>
              <a:t>: The system could be further enhanced to handle complex intersections with multiple lanes, ensuring smooth prioritization for emergency vehicles across all lanes.</a:t>
            </a:r>
          </a:p>
          <a:p>
            <a:pPr algn="l"/>
            <a:r>
              <a:rPr lang="en-US" sz="2400" b="0" i="0" dirty="0">
                <a:solidFill>
                  <a:schemeClr val="tx1"/>
                </a:solidFill>
                <a:effectLst/>
                <a:latin typeface="ui-sans-serif"/>
              </a:rPr>
              <a:t>In conclusion, this project demonstrates the potential of AI-driven traffic management systems to make cities safer and more efficient by prioritizing emergency vehicle movement through intelligent signal control.</a:t>
            </a:r>
          </a:p>
          <a:p>
            <a:pPr marL="0" lvl="0" indent="0" algn="l" rtl="0">
              <a:lnSpc>
                <a:spcPct val="115000"/>
              </a:lnSpc>
              <a:spcBef>
                <a:spcPts val="0"/>
              </a:spcBef>
              <a:spcAft>
                <a:spcPts val="600"/>
              </a:spcAft>
              <a:buNone/>
            </a:pPr>
            <a:endParaRPr lang="en-US" sz="2400" b="1" dirty="0">
              <a:solidFill>
                <a:srgbClr val="463185"/>
              </a:solidFill>
              <a:latin typeface="Tajawal"/>
              <a:ea typeface="Tajawal"/>
              <a:cs typeface="Tajawal"/>
              <a:sym typeface="Tajawal"/>
            </a:endParaRPr>
          </a:p>
          <a:p>
            <a:pPr marL="0" lvl="0" indent="0" algn="l" rtl="0">
              <a:lnSpc>
                <a:spcPct val="115000"/>
              </a:lnSpc>
              <a:spcBef>
                <a:spcPts val="0"/>
              </a:spcBef>
              <a:spcAft>
                <a:spcPts val="600"/>
              </a:spcAft>
              <a:buNone/>
            </a:pPr>
            <a:endParaRPr sz="5300" dirty="0">
              <a:latin typeface="Tajawal"/>
              <a:ea typeface="Tajawal"/>
              <a:cs typeface="Tajawal"/>
              <a:sym typeface="Tajawal"/>
            </a:endParaRPr>
          </a:p>
        </p:txBody>
      </p:sp>
      <p:grpSp>
        <p:nvGrpSpPr>
          <p:cNvPr id="2" name="Group 1">
            <a:extLst>
              <a:ext uri="{FF2B5EF4-FFF2-40B4-BE49-F238E27FC236}">
                <a16:creationId xmlns:a16="http://schemas.microsoft.com/office/drawing/2014/main" id="{88A9455E-51E1-5656-62AA-86505B68BE5E}"/>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46B3DCF5-9C3E-5088-7042-9E8F16235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D3B5AA7F-8B9A-384E-4B6C-6D011EB72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5" name="Google Shape;155;p23"/>
          <p:cNvSpPr txBox="1"/>
          <p:nvPr/>
        </p:nvSpPr>
        <p:spPr>
          <a:xfrm>
            <a:off x="1066475" y="9237925"/>
            <a:ext cx="3000000" cy="22144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Team</a:t>
            </a:r>
            <a:r>
              <a:rPr lang="en-US" sz="5300" b="1" dirty="0">
                <a:solidFill>
                  <a:srgbClr val="463185"/>
                </a:solidFill>
                <a:latin typeface="Tajawal"/>
                <a:ea typeface="Tajawal"/>
                <a:cs typeface="Tajawal"/>
                <a:sym typeface="Tajawal"/>
              </a:rPr>
              <a:t>:</a:t>
            </a:r>
          </a:p>
          <a:p>
            <a:pPr marL="0" lvl="0" indent="0" algn="l" rtl="0">
              <a:lnSpc>
                <a:spcPct val="115000"/>
              </a:lnSpc>
              <a:spcBef>
                <a:spcPts val="0"/>
              </a:spcBef>
              <a:spcAft>
                <a:spcPts val="600"/>
              </a:spcAft>
              <a:buNone/>
            </a:pPr>
            <a:endParaRPr sz="5300" dirty="0"/>
          </a:p>
        </p:txBody>
      </p:sp>
      <p:sp>
        <p:nvSpPr>
          <p:cNvPr id="156" name="Google Shape;156;p23"/>
          <p:cNvSpPr txBox="1"/>
          <p:nvPr/>
        </p:nvSpPr>
        <p:spPr>
          <a:xfrm>
            <a:off x="1066475" y="10238425"/>
            <a:ext cx="7236300" cy="3237010"/>
          </a:xfrm>
          <a:prstGeom prst="rect">
            <a:avLst/>
          </a:prstGeom>
          <a:noFill/>
          <a:ln>
            <a:noFill/>
          </a:ln>
        </p:spPr>
        <p:txBody>
          <a:bodyPr spcFirstLastPara="1" wrap="square" lIns="91425" tIns="91425" rIns="91425" bIns="91425" anchor="t" anchorCtr="0">
            <a:spAutoFit/>
          </a:bodyPr>
          <a:lstStyle/>
          <a:p>
            <a:r>
              <a:rPr lang="en-US" sz="4000" b="1" i="0" cap="all" dirty="0">
                <a:solidFill>
                  <a:srgbClr val="000000"/>
                </a:solidFill>
                <a:effectLst/>
                <a:latin typeface="YACgEQNAr7w 0"/>
              </a:rPr>
              <a:t>Saud Altuwaijri</a:t>
            </a:r>
            <a:endParaRPr lang="en-US" sz="4000" cap="all" dirty="0">
              <a:solidFill>
                <a:srgbClr val="000000"/>
              </a:solidFill>
              <a:effectLst/>
              <a:latin typeface="YACgEQNAr7w 0"/>
            </a:endParaRPr>
          </a:p>
          <a:p>
            <a:r>
              <a:rPr lang="en-US" sz="4000" b="1" i="0" cap="all" dirty="0">
                <a:solidFill>
                  <a:srgbClr val="000000"/>
                </a:solidFill>
                <a:effectLst/>
                <a:latin typeface="YACgEQNAr7w 0"/>
              </a:rPr>
              <a:t>Nawaf Alshehri</a:t>
            </a:r>
            <a:endParaRPr lang="en-US" sz="4000" cap="all" dirty="0">
              <a:solidFill>
                <a:srgbClr val="000000"/>
              </a:solidFill>
              <a:effectLst/>
              <a:latin typeface="YACgEQNAr7w 0"/>
            </a:endParaRPr>
          </a:p>
          <a:p>
            <a:r>
              <a:rPr lang="en-US" sz="4000" b="1" i="0" cap="all" dirty="0">
                <a:solidFill>
                  <a:srgbClr val="000000"/>
                </a:solidFill>
                <a:effectLst/>
                <a:latin typeface="YACgEQNAr7w 0"/>
              </a:rPr>
              <a:t>Rakan Alrasheed</a:t>
            </a:r>
            <a:endParaRPr lang="en-US" sz="4000" cap="all" dirty="0">
              <a:solidFill>
                <a:srgbClr val="000000"/>
              </a:solidFill>
              <a:effectLst/>
              <a:latin typeface="YACgEQNAr7w 0"/>
            </a:endParaRPr>
          </a:p>
          <a:p>
            <a:r>
              <a:rPr lang="en-US" sz="4000" b="1" i="0" cap="all" dirty="0">
                <a:solidFill>
                  <a:srgbClr val="000000"/>
                </a:solidFill>
                <a:effectLst/>
                <a:latin typeface="YACgEQNAr7w 0"/>
              </a:rPr>
              <a:t>Abdullah Algamdi</a:t>
            </a:r>
            <a:endParaRPr lang="en-US" sz="4000" cap="all" dirty="0">
              <a:solidFill>
                <a:srgbClr val="000000"/>
              </a:solidFill>
              <a:effectLst/>
              <a:latin typeface="YACgEQNAr7w 0"/>
            </a:endParaRPr>
          </a:p>
          <a:p>
            <a:pPr marL="0" lvl="0" indent="0" algn="l" rtl="0">
              <a:lnSpc>
                <a:spcPct val="115000"/>
              </a:lnSpc>
              <a:spcBef>
                <a:spcPts val="0"/>
              </a:spcBef>
              <a:spcAft>
                <a:spcPts val="600"/>
              </a:spcAft>
              <a:buNone/>
            </a:pPr>
            <a:endParaRPr sz="2900" b="1" dirty="0">
              <a:solidFill>
                <a:srgbClr val="666666"/>
              </a:solidFill>
              <a:latin typeface="Tajawal"/>
              <a:ea typeface="Tajawal"/>
              <a:cs typeface="Tajawal"/>
              <a:sym typeface="Tajawal"/>
            </a:endParaRPr>
          </a:p>
        </p:txBody>
      </p:sp>
      <p:sp>
        <p:nvSpPr>
          <p:cNvPr id="159" name="Google Shape;159;p23"/>
          <p:cNvSpPr/>
          <p:nvPr/>
        </p:nvSpPr>
        <p:spPr>
          <a:xfrm>
            <a:off x="1025850" y="3502725"/>
            <a:ext cx="8235300" cy="51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roup 1">
            <a:extLst>
              <a:ext uri="{FF2B5EF4-FFF2-40B4-BE49-F238E27FC236}">
                <a16:creationId xmlns:a16="http://schemas.microsoft.com/office/drawing/2014/main" id="{35731BA6-B6CC-E929-E35F-45BB794ACD83}"/>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55523F79-D7D6-21C0-3E03-929B7BB21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30D87DFB-6E06-69D5-B5D3-F1E32BE0C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2295312613"/>
              </p:ext>
            </p:extLst>
          </p:nvPr>
        </p:nvGraphicFramePr>
        <p:xfrm>
          <a:off x="368538" y="2129625"/>
          <a:ext cx="9515691" cy="15963035"/>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582266">
                  <a:extLst>
                    <a:ext uri="{9D8B030D-6E8A-4147-A177-3AD203B41FA5}">
                      <a16:colId xmlns:a16="http://schemas.microsoft.com/office/drawing/2014/main" val="20001"/>
                    </a:ext>
                  </a:extLst>
                </a:gridCol>
              </a:tblGrid>
              <a:tr h="446262">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dirty="0">
                          <a:solidFill>
                            <a:schemeClr val="lt1"/>
                          </a:solidFill>
                          <a:latin typeface="Tajawal"/>
                          <a:ea typeface="Tajawal"/>
                          <a:cs typeface="Tajawal"/>
                          <a:sym typeface="Tajawal"/>
                        </a:rPr>
                        <a:t>Description </a:t>
                      </a:r>
                      <a:endParaRPr sz="1800" b="1" dirty="0">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86760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Title</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600"/>
                        </a:spcAft>
                        <a:buClr>
                          <a:schemeClr val="dk1"/>
                        </a:buClr>
                        <a:buSzPts val="1100"/>
                        <a:buFont typeface="Arial"/>
                        <a:buNone/>
                      </a:pPr>
                      <a:r>
                        <a:rPr lang="en-US" sz="1600" b="0" i="0" dirty="0">
                          <a:solidFill>
                            <a:srgbClr val="404040"/>
                          </a:solidFill>
                          <a:effectLst/>
                        </a:rPr>
                        <a:t>Smart traffic signal system uses AI to prioritize emergency vehicles</a:t>
                      </a:r>
                      <a:endParaRPr sz="1600" b="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607673">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Abstract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l" defTabSz="914400" rtl="0" eaLnBrk="1" fontAlgn="auto" latinLnBrk="0" hangingPunct="1">
                        <a:lnSpc>
                          <a:spcPct val="115000"/>
                        </a:lnSpc>
                        <a:spcBef>
                          <a:spcPts val="0"/>
                        </a:spcBef>
                        <a:spcAft>
                          <a:spcPts val="600"/>
                        </a:spcAft>
                        <a:buClr>
                          <a:schemeClr val="dk1"/>
                        </a:buClr>
                        <a:buSzPts val="1100"/>
                        <a:buFont typeface="Arial"/>
                        <a:buNone/>
                        <a:tabLst/>
                        <a:defRPr/>
                      </a:pPr>
                      <a:r>
                        <a:rPr lang="en-US" sz="1400" b="0" i="0" u="none" strike="noStrike" cap="none" dirty="0">
                          <a:solidFill>
                            <a:srgbClr val="000000"/>
                          </a:solidFill>
                          <a:effectLst/>
                          <a:latin typeface="Arial"/>
                          <a:ea typeface="Arial"/>
                          <a:cs typeface="Arial"/>
                          <a:sym typeface="Arial"/>
                        </a:rPr>
                        <a:t>The abstract provides a concise summary of the project. It highlights the main objectives, the methods used, and the key findings. In this project, the abstract briefly explains the development of a smart traffic signal system that uses AI to prioritize emergency vehicles, specifically ambulances, by detecting them with YOLOv8 and managing traffic flow using a Reinforcement Learning (RL) agent. The system aims to improve traffic management and reduce delays for emergency vehicles in urban settings.</a:t>
                      </a:r>
                      <a:endParaRPr lang="en-US" sz="1600" b="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847244">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Introduction</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400" b="0" i="0" u="none" strike="noStrike" cap="none" dirty="0">
                          <a:solidFill>
                            <a:srgbClr val="000000"/>
                          </a:solidFill>
                          <a:effectLst/>
                          <a:latin typeface="Arial"/>
                          <a:ea typeface="Arial"/>
                          <a:cs typeface="Arial"/>
                          <a:sym typeface="Arial"/>
                        </a:rPr>
                        <a:t>The introduction sets the context and explains the motivation for the project. It introduces the problem of traffic congestion delaying emergency vehicles and the need for intelligent traffic systems. The introduction explains the scope of the project: developing an AI-powered system that can detect emergency vehicles and prioritize their movement through traffic lights. It also introduces the key technologies used (YOLOv8 for object detection and an RL agent for traffic management) and outlines the goals of the system to reduce emergency response times and enhance urban traffic efficiency.</a:t>
                      </a:r>
                      <a:endParaRPr sz="16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730335">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Literature Review</a:t>
                      </a:r>
                      <a:r>
                        <a:rPr lang="ar" sz="1800" dirty="0">
                          <a:solidFill>
                            <a:srgbClr val="463185"/>
                          </a:solidFill>
                          <a:latin typeface="Tajawal"/>
                          <a:ea typeface="Tajawal"/>
                          <a:cs typeface="Tajawal"/>
                          <a:sym typeface="Tajawal"/>
                        </a:rPr>
                        <a: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r>
                        <a:rPr lang="en-US" sz="1400" b="0" i="0" u="none" strike="noStrike" cap="none" dirty="0">
                          <a:solidFill>
                            <a:srgbClr val="000000"/>
                          </a:solidFill>
                          <a:effectLst/>
                          <a:latin typeface="Arial"/>
                          <a:ea typeface="Arial"/>
                          <a:cs typeface="Arial"/>
                          <a:sym typeface="Arial"/>
                        </a:rPr>
                        <a:t>The literature review presents an overview of previous research and technologies relevant to the project. It covers the advancements in intelligent traffic management, focusing on the applications of object detection models like YOLO and traffic signal control systems powered by RL. The review compares different approaches to emergency vehicle prioritization and discusses the advantages of using YOLOv8 for real-time object detection and RL for adaptive signal control. It highlights the gaps in existing systems and explains how the proposed solution builds on and improves these technologies.</a:t>
                      </a:r>
                      <a:endParaRPr lang="en-US" sz="1600" b="0" dirty="0"/>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962011">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Data Description and Structure</a:t>
                      </a:r>
                      <a:r>
                        <a:rPr lang="ar" sz="1800" dirty="0">
                          <a:solidFill>
                            <a:srgbClr val="463185"/>
                          </a:solidFill>
                          <a:latin typeface="Tajawal"/>
                          <a:ea typeface="Tajawal"/>
                          <a:cs typeface="Tajawal"/>
                          <a:sym typeface="Tajawal"/>
                        </a:rPr>
                        <a:t>: </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en-US" sz="1400" b="0" i="0" u="none" strike="noStrike" cap="none" dirty="0">
                          <a:solidFill>
                            <a:srgbClr val="000000"/>
                          </a:solidFill>
                          <a:effectLst/>
                          <a:latin typeface="Arial"/>
                          <a:ea typeface="Arial"/>
                          <a:cs typeface="Arial"/>
                          <a:sym typeface="Arial"/>
                        </a:rPr>
                        <a:t>This section explains the data sources and preprocessing steps used in the project. It details how datasets were retrieved from </a:t>
                      </a:r>
                      <a:r>
                        <a:rPr lang="en-US" sz="1400" b="1" i="0" u="none" strike="noStrike" cap="none" dirty="0">
                          <a:solidFill>
                            <a:srgbClr val="000000"/>
                          </a:solidFill>
                          <a:effectLst/>
                          <a:latin typeface="Arial"/>
                          <a:ea typeface="Arial"/>
                          <a:cs typeface="Arial"/>
                          <a:sym typeface="Arial"/>
                        </a:rPr>
                        <a:t>Kaggle</a:t>
                      </a:r>
                      <a:r>
                        <a:rPr lang="en-US" sz="1400" b="0" i="0" u="none" strike="noStrike" cap="none" dirty="0">
                          <a:solidFill>
                            <a:srgbClr val="000000"/>
                          </a:solidFill>
                          <a:effectLst/>
                          <a:latin typeface="Arial"/>
                          <a:ea typeface="Arial"/>
                          <a:cs typeface="Arial"/>
                          <a:sym typeface="Arial"/>
                        </a:rPr>
                        <a:t> for vehicle detection, </a:t>
                      </a:r>
                      <a:r>
                        <a:rPr lang="en-US" sz="1400" b="1" i="0" u="none" strike="noStrike" cap="none" dirty="0" err="1">
                          <a:solidFill>
                            <a:srgbClr val="000000"/>
                          </a:solidFill>
                          <a:effectLst/>
                          <a:latin typeface="Arial"/>
                          <a:ea typeface="Arial"/>
                          <a:cs typeface="Arial"/>
                          <a:sym typeface="Arial"/>
                        </a:rPr>
                        <a:t>Roboflow</a:t>
                      </a:r>
                      <a:r>
                        <a:rPr lang="en-US" sz="1400" b="0" i="0" u="none" strike="noStrike" cap="none" dirty="0">
                          <a:solidFill>
                            <a:srgbClr val="000000"/>
                          </a:solidFill>
                          <a:effectLst/>
                          <a:latin typeface="Arial"/>
                          <a:ea typeface="Arial"/>
                          <a:cs typeface="Arial"/>
                          <a:sym typeface="Arial"/>
                        </a:rPr>
                        <a:t> for object labeling, and </a:t>
                      </a:r>
                      <a:r>
                        <a:rPr lang="en-US" sz="1400" b="1" i="0" u="none" strike="noStrike" cap="none" dirty="0">
                          <a:solidFill>
                            <a:srgbClr val="000000"/>
                          </a:solidFill>
                          <a:effectLst/>
                          <a:latin typeface="Arial"/>
                          <a:ea typeface="Arial"/>
                          <a:cs typeface="Arial"/>
                          <a:sym typeface="Arial"/>
                        </a:rPr>
                        <a:t>YouTube</a:t>
                      </a:r>
                      <a:r>
                        <a:rPr lang="en-US" sz="1400" b="0" i="0" u="none" strike="noStrike" cap="none" dirty="0">
                          <a:solidFill>
                            <a:srgbClr val="000000"/>
                          </a:solidFill>
                          <a:effectLst/>
                          <a:latin typeface="Arial"/>
                          <a:ea typeface="Arial"/>
                          <a:cs typeface="Arial"/>
                          <a:sym typeface="Arial"/>
                        </a:rPr>
                        <a:t> for real-world traffic footage. The description includes the preprocessing steps, such as resizing images, labeling objects, and splitting the data into training and testing sets. This section ensures that readers understand the diversity and scale of the data used, as well as the effort taken to prepare the data for the YOLOv8 model's training and testing.</a:t>
                      </a:r>
                      <a:endParaRPr sz="16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2142168">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Methodology</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r>
                        <a:rPr lang="en-US" sz="1200" b="0" i="0" u="none" strike="noStrike" cap="none" dirty="0">
                          <a:solidFill>
                            <a:srgbClr val="000000"/>
                          </a:solidFill>
                          <a:effectLst/>
                          <a:latin typeface="Arial"/>
                          <a:ea typeface="Arial"/>
                          <a:cs typeface="Arial"/>
                          <a:sym typeface="Arial"/>
                        </a:rPr>
                        <a:t>The methodology section provides a detailed explanation of how the system was designed and implemented. It is divided into two parts:</a:t>
                      </a:r>
                    </a:p>
                    <a:p>
                      <a:endParaRPr lang="en-US" sz="1200" b="0" i="0" u="none" strike="noStrike" cap="none" dirty="0">
                        <a:solidFill>
                          <a:srgbClr val="000000"/>
                        </a:solidFill>
                        <a:effectLst/>
                        <a:latin typeface="Arial"/>
                        <a:ea typeface="Arial"/>
                        <a:cs typeface="Arial"/>
                        <a:sym typeface="Arial"/>
                      </a:endParaRPr>
                    </a:p>
                    <a:p>
                      <a:r>
                        <a:rPr lang="en-US" sz="1200" b="1" i="0" u="none" strike="noStrike" cap="none" dirty="0">
                          <a:solidFill>
                            <a:srgbClr val="000000"/>
                          </a:solidFill>
                          <a:effectLst/>
                          <a:latin typeface="Arial"/>
                          <a:ea typeface="Arial"/>
                          <a:cs typeface="Arial"/>
                          <a:sym typeface="Arial"/>
                        </a:rPr>
                        <a:t>YOLOv8 Object Detection</a:t>
                      </a:r>
                      <a:r>
                        <a:rPr lang="en-US" sz="1200" b="0" i="0" u="none" strike="noStrike" cap="none" dirty="0">
                          <a:solidFill>
                            <a:srgbClr val="000000"/>
                          </a:solidFill>
                          <a:effectLst/>
                          <a:latin typeface="Arial"/>
                          <a:ea typeface="Arial"/>
                          <a:cs typeface="Arial"/>
                          <a:sym typeface="Arial"/>
                        </a:rPr>
                        <a:t>: This part describes how YOLOv8 was trained to detect emergency vehicles in real-time. It explains the process of processing traffic camera feeds, identifying ambulances, and triggering the traffic signal to turn green when an emergency vehicle is detected.</a:t>
                      </a:r>
                    </a:p>
                    <a:p>
                      <a:endParaRPr lang="en-US" sz="1200" b="0" i="0" u="none" strike="noStrike" cap="none" dirty="0">
                        <a:solidFill>
                          <a:srgbClr val="000000"/>
                        </a:solidFill>
                        <a:effectLst/>
                        <a:latin typeface="Arial"/>
                        <a:ea typeface="Arial"/>
                        <a:cs typeface="Arial"/>
                        <a:sym typeface="Arial"/>
                      </a:endParaRPr>
                    </a:p>
                    <a:p>
                      <a:r>
                        <a:rPr lang="en-US" sz="1200" b="1" i="0" u="none" strike="noStrike" cap="none" dirty="0">
                          <a:solidFill>
                            <a:srgbClr val="000000"/>
                          </a:solidFill>
                          <a:effectLst/>
                          <a:latin typeface="Arial"/>
                          <a:ea typeface="Arial"/>
                          <a:cs typeface="Arial"/>
                          <a:sym typeface="Arial"/>
                        </a:rPr>
                        <a:t>Reinforcement Learning (RL) Agent</a:t>
                      </a:r>
                      <a:r>
                        <a:rPr lang="en-US" sz="1200" b="0" i="0" u="none" strike="noStrike" cap="none" dirty="0">
                          <a:solidFill>
                            <a:srgbClr val="000000"/>
                          </a:solidFill>
                          <a:effectLst/>
                          <a:latin typeface="Arial"/>
                          <a:ea typeface="Arial"/>
                          <a:cs typeface="Arial"/>
                          <a:sym typeface="Arial"/>
                        </a:rPr>
                        <a:t>: This part explains how the RL agent was implemented to optimize the timing of traffic signals. It discusses the training of the RL agent in simulations, where it learned to balance emergency vehicle prioritization with minimal disruption to regular traffic. This section details how the integration of YOLOv8 and the RL agent creates a responsive traffic management system.</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828797">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Discussion and Results</a:t>
                      </a:r>
                      <a:r>
                        <a:rPr lang="ar" sz="1800" dirty="0">
                          <a:solidFill>
                            <a:srgbClr val="463185"/>
                          </a:solidFill>
                          <a:latin typeface="Tajawal"/>
                          <a:ea typeface="Tajawal"/>
                          <a:cs typeface="Tajawal"/>
                          <a:sym typeface="Tajawal"/>
                        </a:rPr>
                        <a:t>:</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600"/>
                        </a:spcAft>
                        <a:buClr>
                          <a:schemeClr val="dk1"/>
                        </a:buClr>
                        <a:buSzPts val="1100"/>
                        <a:buFont typeface="Arial"/>
                        <a:buNone/>
                        <a:tabLst/>
                        <a:defRPr/>
                      </a:pPr>
                      <a:r>
                        <a:rPr lang="en-US" sz="1400" b="0" i="0" u="none" strike="noStrike" cap="none" dirty="0">
                          <a:solidFill>
                            <a:srgbClr val="000000"/>
                          </a:solidFill>
                          <a:effectLst/>
                          <a:latin typeface="Arial"/>
                          <a:ea typeface="Arial"/>
                          <a:cs typeface="Arial"/>
                          <a:sym typeface="Arial"/>
                        </a:rPr>
                        <a:t>In this section, the results of the project are discussed. The accuracy and performance of the system are analyzed, with metrics such as the precision of emergency vehicle detection and the reduction in response times for ambulances. The discussion compares the results with the project's objectives, highlighting the success of the YOLOv8 model in detecting ambulances and the RL agent’s effectiveness in optimizing traffic flow. This section may also mention any challenges encountered during testing and how they were addressed.</a:t>
                      </a:r>
                      <a:endParaRPr lang="en-US" sz="16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2052910">
                <a:tc>
                  <a:txBody>
                    <a:bodyPr/>
                    <a:lstStyle/>
                    <a:p>
                      <a:pPr marL="0" lvl="0" indent="0" algn="ctr" rtl="0">
                        <a:lnSpc>
                          <a:spcPct val="115000"/>
                        </a:lnSpc>
                        <a:spcBef>
                          <a:spcPts val="0"/>
                        </a:spcBef>
                        <a:spcAft>
                          <a:spcPts val="600"/>
                        </a:spcAft>
                        <a:buClr>
                          <a:schemeClr val="dk1"/>
                        </a:buClr>
                        <a:buSzPts val="1100"/>
                        <a:buFont typeface="Arial"/>
                        <a:buNone/>
                      </a:pPr>
                      <a:r>
                        <a:rPr lang="ar" sz="1800" b="1" dirty="0">
                          <a:solidFill>
                            <a:srgbClr val="463185"/>
                          </a:solidFill>
                          <a:latin typeface="Tajawal"/>
                          <a:ea typeface="Tajawal"/>
                          <a:cs typeface="Tajawal"/>
                          <a:sym typeface="Tajawal"/>
                        </a:rPr>
                        <a:t>Conclusion and Future Work</a:t>
                      </a:r>
                      <a:endParaRPr sz="1800" b="1"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r>
                        <a:rPr lang="en-US" sz="1400" b="0" i="0" u="none" strike="noStrike" cap="none" dirty="0">
                          <a:solidFill>
                            <a:srgbClr val="000000"/>
                          </a:solidFill>
                          <a:effectLst/>
                          <a:latin typeface="Arial"/>
                          <a:ea typeface="Arial"/>
                          <a:cs typeface="Arial"/>
                          <a:sym typeface="Arial"/>
                        </a:rPr>
                        <a:t>The conclusion summarizes the overall success of the project, emphasizing how the smart traffic signal system meets its goal of prioritizing emergency vehicles and improving traffic efficiency. It outlines the key contributions of the project to the field of intelligent traffic management.</a:t>
                      </a:r>
                    </a:p>
                    <a:p>
                      <a:r>
                        <a:rPr lang="en-US" sz="1400" b="0" i="0" u="none" strike="noStrike" cap="none" dirty="0">
                          <a:solidFill>
                            <a:srgbClr val="000000"/>
                          </a:solidFill>
                          <a:effectLst/>
                          <a:latin typeface="Arial"/>
                          <a:ea typeface="Arial"/>
                          <a:cs typeface="Arial"/>
                          <a:sym typeface="Arial"/>
                        </a:rPr>
                        <a:t>The </a:t>
                      </a:r>
                      <a:r>
                        <a:rPr lang="en-US" sz="1400" b="1" i="0" u="none" strike="noStrike" cap="none" dirty="0">
                          <a:solidFill>
                            <a:srgbClr val="000000"/>
                          </a:solidFill>
                          <a:effectLst/>
                          <a:latin typeface="Arial"/>
                          <a:ea typeface="Arial"/>
                          <a:cs typeface="Arial"/>
                          <a:sym typeface="Arial"/>
                        </a:rPr>
                        <a:t>Future Work</a:t>
                      </a:r>
                      <a:r>
                        <a:rPr lang="en-US" sz="1400" b="0" i="0" u="none" strike="noStrike" cap="none" dirty="0">
                          <a:solidFill>
                            <a:srgbClr val="000000"/>
                          </a:solidFill>
                          <a:effectLst/>
                          <a:latin typeface="Arial"/>
                          <a:ea typeface="Arial"/>
                          <a:cs typeface="Arial"/>
                          <a:sym typeface="Arial"/>
                        </a:rPr>
                        <a:t> subsection explores potential improvements and expansions for the project. It suggests scaling the system to cover larger networks of intersections, including other emergency vehicles, integrating the system with IoT technology for enhanced communication between vehicles and traffic signals, and optimizing it for multi-lane intersections. These suggestions provide a roadmap for future development and research.</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249586">
                <a:tc>
                  <a:txBody>
                    <a:bodyPr/>
                    <a:lstStyle/>
                    <a:p>
                      <a:pPr marL="0" marR="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Team</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r>
                        <a:rPr lang="en-US" sz="1800" b="1" i="0" u="none" strike="noStrike" cap="all" dirty="0">
                          <a:solidFill>
                            <a:srgbClr val="000000"/>
                          </a:solidFill>
                          <a:effectLst/>
                          <a:latin typeface="Arial"/>
                          <a:ea typeface="Arial"/>
                          <a:cs typeface="Arial"/>
                          <a:sym typeface="Arial"/>
                        </a:rPr>
                        <a:t>Saud Altuwaijri</a:t>
                      </a:r>
                    </a:p>
                    <a:p>
                      <a:r>
                        <a:rPr lang="en-US" sz="1800" b="1" i="0" u="none" strike="noStrike" cap="all" dirty="0">
                          <a:solidFill>
                            <a:srgbClr val="000000"/>
                          </a:solidFill>
                          <a:effectLst/>
                          <a:latin typeface="Arial"/>
                          <a:ea typeface="Arial"/>
                          <a:cs typeface="Arial"/>
                          <a:sym typeface="Arial"/>
                        </a:rPr>
                        <a:t>Nawaf Alshehri</a:t>
                      </a:r>
                    </a:p>
                    <a:p>
                      <a:r>
                        <a:rPr lang="en-US" sz="1800" b="1" i="0" u="none" strike="noStrike" cap="all" dirty="0">
                          <a:solidFill>
                            <a:srgbClr val="000000"/>
                          </a:solidFill>
                          <a:effectLst/>
                          <a:latin typeface="Arial"/>
                          <a:ea typeface="Arial"/>
                          <a:cs typeface="Arial"/>
                          <a:sym typeface="Arial"/>
                        </a:rPr>
                        <a:t>Rakan Alrasheed</a:t>
                      </a:r>
                    </a:p>
                    <a:p>
                      <a:r>
                        <a:rPr lang="en-US" sz="1800" b="1" i="0" u="none" strike="noStrike" cap="all" dirty="0">
                          <a:solidFill>
                            <a:srgbClr val="000000"/>
                          </a:solidFill>
                          <a:effectLst/>
                          <a:latin typeface="Arial"/>
                          <a:ea typeface="Arial"/>
                          <a:cs typeface="Arial"/>
                          <a:sym typeface="Arial"/>
                        </a:rPr>
                        <a:t>Abdullah Algamdi</a:t>
                      </a: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grpSp>
        <p:nvGrpSpPr>
          <p:cNvPr id="3" name="Group 2">
            <a:extLst>
              <a:ext uri="{FF2B5EF4-FFF2-40B4-BE49-F238E27FC236}">
                <a16:creationId xmlns:a16="http://schemas.microsoft.com/office/drawing/2014/main" id="{EEA0320D-50D6-E61D-12BD-63ECBA43C25E}"/>
              </a:ext>
            </a:extLst>
          </p:cNvPr>
          <p:cNvGrpSpPr/>
          <p:nvPr/>
        </p:nvGrpSpPr>
        <p:grpSpPr>
          <a:xfrm>
            <a:off x="-1" y="-213870"/>
            <a:ext cx="10287001" cy="1723489"/>
            <a:chOff x="-1" y="-213870"/>
            <a:chExt cx="10287001" cy="1723489"/>
          </a:xfrm>
        </p:grpSpPr>
        <p:pic>
          <p:nvPicPr>
            <p:cNvPr id="2055" name="Picture 7">
              <a:extLst>
                <a:ext uri="{FF2B5EF4-FFF2-40B4-BE49-F238E27FC236}">
                  <a16:creationId xmlns:a16="http://schemas.microsoft.com/office/drawing/2014/main" id="{7DA18E88-78EA-218C-166F-C16F80C02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4A89110-1424-BE7A-BE38-95912EE6B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4" name="Google Shape;74;p15"/>
          <p:cNvSpPr txBox="1"/>
          <p:nvPr/>
        </p:nvSpPr>
        <p:spPr>
          <a:xfrm>
            <a:off x="827314" y="9237926"/>
            <a:ext cx="9187543" cy="27568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Title</a:t>
            </a:r>
            <a:r>
              <a:rPr lang="en-US" sz="5300" b="1" dirty="0">
                <a:solidFill>
                  <a:srgbClr val="463185"/>
                </a:solidFill>
                <a:latin typeface="Tajawal"/>
                <a:ea typeface="Tajawal"/>
                <a:cs typeface="Tajawal"/>
                <a:sym typeface="Tajawal"/>
              </a:rPr>
              <a:t>: </a:t>
            </a:r>
            <a:r>
              <a:rPr lang="en-US" sz="4400" b="1" i="0" dirty="0">
                <a:solidFill>
                  <a:srgbClr val="404040"/>
                </a:solidFill>
                <a:effectLst/>
              </a:rPr>
              <a:t>Smart traffic signal system uses AI to prioritize emergency vehicles</a:t>
            </a:r>
            <a:endParaRPr lang="en-US" sz="3600" b="1" dirty="0">
              <a:solidFill>
                <a:srgbClr val="463185"/>
              </a:solidFill>
              <a:latin typeface="Tajawal"/>
              <a:ea typeface="Tajawal"/>
              <a:cs typeface="Tajawal"/>
              <a:sym typeface="Tajawal"/>
            </a:endParaRPr>
          </a:p>
        </p:txBody>
      </p:sp>
      <p:sp>
        <p:nvSpPr>
          <p:cNvPr id="78" name="Google Shape;78;p15"/>
          <p:cNvSpPr/>
          <p:nvPr/>
        </p:nvSpPr>
        <p:spPr>
          <a:xfrm>
            <a:off x="1025850" y="3502725"/>
            <a:ext cx="8235300" cy="51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ar-SA" dirty="0"/>
          </a:p>
        </p:txBody>
      </p:sp>
      <p:grpSp>
        <p:nvGrpSpPr>
          <p:cNvPr id="2" name="Group 1">
            <a:extLst>
              <a:ext uri="{FF2B5EF4-FFF2-40B4-BE49-F238E27FC236}">
                <a16:creationId xmlns:a16="http://schemas.microsoft.com/office/drawing/2014/main" id="{CBC90056-929F-346B-2C5B-EC9237C40222}"/>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DDBE0F48-5E15-DDBF-75BD-935D70101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40F0CD0C-A7BC-2EC1-EED2-08DD35FDD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صورة 5">
            <a:extLst>
              <a:ext uri="{FF2B5EF4-FFF2-40B4-BE49-F238E27FC236}">
                <a16:creationId xmlns:a16="http://schemas.microsoft.com/office/drawing/2014/main" id="{E9B79AC2-608E-2EC3-3629-0152CF6B0B26}"/>
              </a:ext>
            </a:extLst>
          </p:cNvPr>
          <p:cNvPicPr>
            <a:picLocks noChangeAspect="1"/>
          </p:cNvPicPr>
          <p:nvPr/>
        </p:nvPicPr>
        <p:blipFill>
          <a:blip r:embed="rId5"/>
          <a:stretch>
            <a:fillRect/>
          </a:stretch>
        </p:blipFill>
        <p:spPr>
          <a:xfrm>
            <a:off x="1666527" y="3748003"/>
            <a:ext cx="6953945" cy="46571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691080" y="2487610"/>
            <a:ext cx="8904839" cy="1000116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en-US" sz="5400" b="1" dirty="0">
                <a:solidFill>
                  <a:srgbClr val="463185"/>
                </a:solidFill>
                <a:latin typeface="Tajawal"/>
                <a:ea typeface="Tajawal"/>
                <a:cs typeface="Tajawal"/>
                <a:sym typeface="Tajawal"/>
              </a:rPr>
              <a:t>Abstract</a:t>
            </a:r>
            <a:r>
              <a:rPr lang="en-US" sz="4800" b="1" dirty="0">
                <a:solidFill>
                  <a:srgbClr val="463185"/>
                </a:solidFill>
                <a:latin typeface="Tajawal"/>
                <a:ea typeface="Tajawal"/>
                <a:cs typeface="Tajawal"/>
                <a:sym typeface="Tajawal"/>
              </a:rPr>
              <a:t>:</a:t>
            </a:r>
          </a:p>
          <a:p>
            <a:pPr>
              <a:lnSpc>
                <a:spcPct val="115000"/>
              </a:lnSpc>
              <a:spcAft>
                <a:spcPts val="600"/>
              </a:spcAft>
              <a:buClr>
                <a:schemeClr val="dk1"/>
              </a:buClr>
              <a:buSzPts val="1100"/>
            </a:pPr>
            <a:r>
              <a:rPr lang="en-US" sz="3200" b="0" i="0" dirty="0">
                <a:solidFill>
                  <a:schemeClr val="tx1"/>
                </a:solidFill>
                <a:effectLst/>
                <a:latin typeface="ui-sans-serif"/>
              </a:rPr>
              <a:t>This project presents a smart traffic signal system that employs artificial intelligence (AI) to prioritize emergency vehicles, specifically ambulances, at intersections. By utilizing YOLOv8 for object detection, the system can identify ambulances and automatically open traffic signals to allow their passage. The project integrates data from Kaggle, </a:t>
            </a:r>
            <a:r>
              <a:rPr lang="en-US" sz="3200" b="0" i="0" dirty="0" err="1">
                <a:solidFill>
                  <a:schemeClr val="tx1"/>
                </a:solidFill>
                <a:effectLst/>
                <a:latin typeface="ui-sans-serif"/>
              </a:rPr>
              <a:t>Roboflow</a:t>
            </a:r>
            <a:r>
              <a:rPr lang="en-US" sz="3200" b="0" i="0" dirty="0">
                <a:solidFill>
                  <a:schemeClr val="tx1"/>
                </a:solidFill>
                <a:effectLst/>
                <a:latin typeface="ui-sans-serif"/>
              </a:rPr>
              <a:t>, and YouTube for training and validation, incorporating preprocessing tasks such as object labeling and resizing. Additionally, a Reinforcement Learning (RL) agent was implemented to enhance traffic flow by optimizing signal timings. The proposed system improves traffic management and reduces delays for emergency vehicles, contributing to safer and more efficient urban traffic</a:t>
            </a:r>
            <a:r>
              <a:rPr lang="en-US" sz="4400" b="0" i="0" dirty="0">
                <a:solidFill>
                  <a:srgbClr val="ECECEC"/>
                </a:solidFill>
                <a:effectLst/>
                <a:latin typeface="ui-sans-serif"/>
              </a:rPr>
              <a:t>.</a:t>
            </a:r>
            <a:endParaRPr lang="en-US" sz="3600" dirty="0">
              <a:solidFill>
                <a:schemeClr val="tx1"/>
              </a:solidFill>
            </a:endParaRPr>
          </a:p>
        </p:txBody>
      </p:sp>
      <p:grpSp>
        <p:nvGrpSpPr>
          <p:cNvPr id="2" name="Group 1">
            <a:extLst>
              <a:ext uri="{FF2B5EF4-FFF2-40B4-BE49-F238E27FC236}">
                <a16:creationId xmlns:a16="http://schemas.microsoft.com/office/drawing/2014/main" id="{9CE72662-77C3-9905-7DD3-25119F89AAC9}"/>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2E7E98D1-FF6C-92F9-8461-07018CD08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D86509F9-E5E9-5F4A-2975-5BC525A0C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969234" y="2934891"/>
            <a:ext cx="8381800" cy="1057363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400" b="1" dirty="0">
                <a:solidFill>
                  <a:srgbClr val="463185"/>
                </a:solidFill>
                <a:latin typeface="Tajawal"/>
                <a:ea typeface="Tajawal"/>
                <a:cs typeface="Tajawal"/>
                <a:sym typeface="Tajawal"/>
              </a:rPr>
              <a:t>Introduction</a:t>
            </a:r>
            <a:r>
              <a:rPr lang="en-US" sz="4400" b="1" dirty="0">
                <a:solidFill>
                  <a:srgbClr val="463185"/>
                </a:solidFill>
                <a:latin typeface="Tajawal"/>
                <a:ea typeface="Tajawal"/>
                <a:cs typeface="Tajawal"/>
                <a:sym typeface="Tajawal"/>
              </a:rPr>
              <a:t>:</a:t>
            </a:r>
          </a:p>
          <a:p>
            <a:pPr algn="l"/>
            <a:r>
              <a:rPr lang="en-US" sz="3200" b="0" i="0" dirty="0">
                <a:solidFill>
                  <a:schemeClr val="tx1"/>
                </a:solidFill>
                <a:effectLst/>
                <a:latin typeface="ui-sans-serif"/>
              </a:rPr>
              <a:t>In urban environments, traffic congestion often delays emergency response times, compromising the delivery of critical services. Traditional traffic management systems are insufficient when it comes to dynamically prioritizing emergency vehicles, especially during peak hours. This project addresses this problem by developing a smart traffic signal system using AI to detect and prioritize emergency vehicles, ensuring their timely movement through intersections.</a:t>
            </a:r>
          </a:p>
          <a:p>
            <a:pPr algn="l"/>
            <a:r>
              <a:rPr lang="en-US" sz="3200" b="0" i="0" dirty="0">
                <a:solidFill>
                  <a:schemeClr val="tx1"/>
                </a:solidFill>
                <a:effectLst/>
                <a:latin typeface="ui-sans-serif"/>
              </a:rPr>
              <a:t>The system integrates object detection models and reinforcement learning to manage traffic signals. Specifically, it utilizes YOLOv8 for real-time detection of emergency vehicles, combined with an RL agent to optimize signal control based on traffic flow. By enabling real-time responsiveness, the system reduces delays for ambulances and enhances overall traffic efficiency.</a:t>
            </a:r>
          </a:p>
        </p:txBody>
      </p:sp>
      <p:pic>
        <p:nvPicPr>
          <p:cNvPr id="98" name="Google Shape;98;p17"/>
          <p:cNvPicPr preferRelativeResize="0"/>
          <p:nvPr/>
        </p:nvPicPr>
        <p:blipFill>
          <a:blip r:embed="rId3">
            <a:alphaModFix/>
          </a:blip>
          <a:stretch>
            <a:fillRect/>
          </a:stretch>
        </p:blipFill>
        <p:spPr>
          <a:xfrm>
            <a:off x="577400" y="690014"/>
            <a:ext cx="1470325" cy="508025"/>
          </a:xfrm>
          <a:prstGeom prst="rect">
            <a:avLst/>
          </a:prstGeom>
          <a:noFill/>
          <a:ln>
            <a:noFill/>
          </a:ln>
        </p:spPr>
      </p:pic>
      <p:grpSp>
        <p:nvGrpSpPr>
          <p:cNvPr id="2" name="Group 1">
            <a:extLst>
              <a:ext uri="{FF2B5EF4-FFF2-40B4-BE49-F238E27FC236}">
                <a16:creationId xmlns:a16="http://schemas.microsoft.com/office/drawing/2014/main" id="{2DC24E68-BBF5-3094-928B-B28A72A04650}"/>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619AE12E-12F4-DC26-0011-9E1CCFE61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06DA8331-75B1-4F21-6A0A-C2AB832E86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1096111" y="4004566"/>
            <a:ext cx="8094778" cy="1205096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400" b="1" dirty="0">
                <a:solidFill>
                  <a:srgbClr val="463185"/>
                </a:solidFill>
                <a:latin typeface="Tajawal"/>
                <a:ea typeface="Tajawal"/>
                <a:cs typeface="Tajawal"/>
                <a:sym typeface="Tajawal"/>
              </a:rPr>
              <a:t>Literature Review</a:t>
            </a:r>
            <a:r>
              <a:rPr lang="en-US" sz="5400" b="1" dirty="0">
                <a:solidFill>
                  <a:srgbClr val="463185"/>
                </a:solidFill>
                <a:latin typeface="Tajawal"/>
                <a:ea typeface="Tajawal"/>
                <a:cs typeface="Tajawal"/>
                <a:sym typeface="Tajawal"/>
              </a:rPr>
              <a:t>:</a:t>
            </a:r>
            <a:endParaRPr lang="en-US" sz="5400" dirty="0">
              <a:solidFill>
                <a:srgbClr val="463185"/>
              </a:solidFill>
              <a:latin typeface="Tajawal"/>
              <a:ea typeface="Tajawal"/>
              <a:cs typeface="Tajawal"/>
              <a:sym typeface="Tajawal"/>
            </a:endParaRPr>
          </a:p>
          <a:p>
            <a:pPr algn="l"/>
            <a:r>
              <a:rPr lang="en-US" sz="3200" b="0" i="0" dirty="0">
                <a:solidFill>
                  <a:schemeClr val="tx1"/>
                </a:solidFill>
                <a:effectLst/>
                <a:latin typeface="ui-sans-serif"/>
              </a:rPr>
              <a:t>Several approaches have been explored in the field of intelligent traffic management, ranging from vehicle-to-infrastructure (V2I) communication systems to AI-based detection models. YOLO (You Only Look Once) has emerged as a leading framework for object detection, known for its speed and accuracy in processing real-time images. YOLOv8, the latest iteration, offers enhanced precision and efficiency, making it well-suited for identifying vehicles in dynamic environments.</a:t>
            </a:r>
          </a:p>
          <a:p>
            <a:pPr algn="l"/>
            <a:r>
              <a:rPr lang="en-US" sz="3200" b="0" i="0" dirty="0">
                <a:solidFill>
                  <a:schemeClr val="tx1"/>
                </a:solidFill>
                <a:effectLst/>
                <a:latin typeface="ui-sans-serif"/>
              </a:rPr>
              <a:t>Reinforcement Learning (RL) has been widely adopted in traffic signal control to manage congestion by optimizing signal timing. Research shows that RL agents can improve traffic flow by adapting signal durations based on real-time data, minimizing waiting times for vehicles while maintaining safe traffic conditions. Combining object detection and RL provides a powerful solution to the challenge of prioritizing emergency vehicles in congested </a:t>
            </a:r>
            <a:r>
              <a:rPr lang="en-US" sz="3200" b="0" i="0" dirty="0">
                <a:solidFill>
                  <a:srgbClr val="ECECEC"/>
                </a:solidFill>
                <a:effectLst/>
                <a:latin typeface="ui-sans-serif"/>
              </a:rPr>
              <a:t>areas.</a:t>
            </a:r>
          </a:p>
        </p:txBody>
      </p:sp>
      <p:grpSp>
        <p:nvGrpSpPr>
          <p:cNvPr id="2" name="Group 1">
            <a:extLst>
              <a:ext uri="{FF2B5EF4-FFF2-40B4-BE49-F238E27FC236}">
                <a16:creationId xmlns:a16="http://schemas.microsoft.com/office/drawing/2014/main" id="{E6B3222D-5097-0BDB-7DE2-4A1B9874967D}"/>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7D756C0E-9D37-BD73-138B-D1F79C373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18D44565-ED87-AE4E-6EFB-3558F6690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733801" y="3883797"/>
            <a:ext cx="8819397" cy="1325282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400" b="1" dirty="0">
                <a:solidFill>
                  <a:srgbClr val="463185"/>
                </a:solidFill>
                <a:latin typeface="Tajawal"/>
                <a:ea typeface="Tajawal"/>
                <a:cs typeface="Tajawal"/>
                <a:sym typeface="Tajawal"/>
              </a:rPr>
              <a:t>Data Description and Structure</a:t>
            </a:r>
            <a:r>
              <a:rPr lang="en-US" sz="5400" b="1" dirty="0">
                <a:solidFill>
                  <a:srgbClr val="463185"/>
                </a:solidFill>
                <a:latin typeface="Tajawal"/>
                <a:ea typeface="Tajawal"/>
                <a:cs typeface="Tajawal"/>
                <a:sym typeface="Tajawal"/>
              </a:rPr>
              <a:t>:</a:t>
            </a:r>
          </a:p>
          <a:p>
            <a:pPr algn="l"/>
            <a:r>
              <a:rPr lang="en-US" sz="3600" b="0" i="0" dirty="0">
                <a:solidFill>
                  <a:schemeClr val="tx1"/>
                </a:solidFill>
                <a:effectLst/>
                <a:latin typeface="ui-sans-serif"/>
              </a:rPr>
              <a:t>Our project used data from three key sources:</a:t>
            </a:r>
          </a:p>
          <a:p>
            <a:pPr algn="l"/>
            <a:endParaRPr lang="en-US" sz="3600" b="0" i="0" dirty="0">
              <a:solidFill>
                <a:schemeClr val="tx1"/>
              </a:solidFill>
              <a:effectLst/>
              <a:latin typeface="ui-sans-serif"/>
            </a:endParaRPr>
          </a:p>
          <a:p>
            <a:pPr algn="l">
              <a:buFont typeface="Arial" panose="020B0604020202020204" pitchFamily="34" charset="0"/>
              <a:buChar char="•"/>
            </a:pPr>
            <a:r>
              <a:rPr lang="en-US" sz="3600" b="1" i="0" dirty="0">
                <a:solidFill>
                  <a:schemeClr val="tx1"/>
                </a:solidFill>
                <a:effectLst/>
                <a:latin typeface="ui-sans-serif"/>
              </a:rPr>
              <a:t>Kaggle</a:t>
            </a:r>
            <a:r>
              <a:rPr lang="en-US" sz="3600" b="0" i="0" dirty="0">
                <a:solidFill>
                  <a:schemeClr val="tx1"/>
                </a:solidFill>
                <a:effectLst/>
                <a:latin typeface="ui-sans-serif"/>
              </a:rPr>
              <a:t>: Provided large-scale datasets for vehicle detection, which included various types of vehicles under different conditions. These datasets served as a foundation for training the YOLOv8 model.</a:t>
            </a:r>
          </a:p>
          <a:p>
            <a:pPr algn="l">
              <a:buFont typeface="Arial" panose="020B0604020202020204" pitchFamily="34" charset="0"/>
              <a:buChar char="•"/>
            </a:pPr>
            <a:endParaRPr lang="en-US" sz="3600" b="0" i="0" dirty="0">
              <a:solidFill>
                <a:schemeClr val="tx1"/>
              </a:solidFill>
              <a:effectLst/>
              <a:latin typeface="ui-sans-serif"/>
            </a:endParaRPr>
          </a:p>
          <a:p>
            <a:pPr algn="l">
              <a:buFont typeface="Arial" panose="020B0604020202020204" pitchFamily="34" charset="0"/>
              <a:buChar char="•"/>
            </a:pPr>
            <a:r>
              <a:rPr lang="en-US" sz="3600" b="1" i="0" dirty="0" err="1">
                <a:solidFill>
                  <a:schemeClr val="tx1"/>
                </a:solidFill>
                <a:effectLst/>
                <a:latin typeface="ui-sans-serif"/>
              </a:rPr>
              <a:t>Roboflow</a:t>
            </a:r>
            <a:r>
              <a:rPr lang="en-US" sz="3600" b="0" i="0" dirty="0">
                <a:solidFill>
                  <a:schemeClr val="tx1"/>
                </a:solidFill>
                <a:effectLst/>
                <a:latin typeface="ui-sans-serif"/>
              </a:rPr>
              <a:t>: This platform was used for object labeling and dataset augmentation. It allowed us to improve the precision of our labeled datasets, refining the distinction between emergency and non-emergency vehicles.</a:t>
            </a:r>
          </a:p>
          <a:p>
            <a:pPr algn="l">
              <a:buFont typeface="Arial" panose="020B0604020202020204" pitchFamily="34" charset="0"/>
              <a:buChar char="•"/>
            </a:pPr>
            <a:endParaRPr lang="en-US" sz="3600" b="0" i="0" dirty="0">
              <a:solidFill>
                <a:schemeClr val="tx1"/>
              </a:solidFill>
              <a:effectLst/>
              <a:latin typeface="ui-sans-serif"/>
            </a:endParaRPr>
          </a:p>
          <a:p>
            <a:pPr algn="l">
              <a:buFont typeface="Arial" panose="020B0604020202020204" pitchFamily="34" charset="0"/>
              <a:buChar char="•"/>
            </a:pPr>
            <a:r>
              <a:rPr lang="en-US" sz="3600" b="1" i="0" dirty="0">
                <a:solidFill>
                  <a:schemeClr val="tx1"/>
                </a:solidFill>
                <a:effectLst/>
                <a:latin typeface="ui-sans-serif"/>
              </a:rPr>
              <a:t>YouTube</a:t>
            </a:r>
            <a:r>
              <a:rPr lang="en-US" sz="3600" b="0" i="0" dirty="0">
                <a:solidFill>
                  <a:schemeClr val="tx1"/>
                </a:solidFill>
                <a:effectLst/>
                <a:latin typeface="ui-sans-serif"/>
              </a:rPr>
              <a:t>: Real-world traffic footage from YouTube was extracted for testing and validation. These videos provided real-time scenarios, adding diversity to our training data and helping to simulate practical traffic conditions.</a:t>
            </a:r>
          </a:p>
        </p:txBody>
      </p:sp>
      <p:grpSp>
        <p:nvGrpSpPr>
          <p:cNvPr id="2" name="Group 1">
            <a:extLst>
              <a:ext uri="{FF2B5EF4-FFF2-40B4-BE49-F238E27FC236}">
                <a16:creationId xmlns:a16="http://schemas.microsoft.com/office/drawing/2014/main" id="{3CB63868-44C3-DBC3-2E05-1C856CFA4DE8}"/>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9274F7E0-8DA3-5526-2E8B-6A6F5DAA4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E0E03FC5-6CD6-0296-6693-FF0F61FA0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442354" y="3176431"/>
            <a:ext cx="9402291" cy="149879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Methodology</a:t>
            </a:r>
            <a:r>
              <a:rPr lang="en-US" sz="5300" b="1" dirty="0">
                <a:solidFill>
                  <a:srgbClr val="463185"/>
                </a:solidFill>
                <a:latin typeface="Tajawal"/>
                <a:ea typeface="Tajawal"/>
                <a:cs typeface="Tajawal"/>
                <a:sym typeface="Tajawal"/>
              </a:rPr>
              <a:t>:</a:t>
            </a:r>
          </a:p>
          <a:p>
            <a:pPr algn="l"/>
            <a:r>
              <a:rPr lang="en-US" sz="3200" b="0" i="0" dirty="0">
                <a:solidFill>
                  <a:schemeClr val="tx1"/>
                </a:solidFill>
                <a:effectLst/>
                <a:latin typeface="ui-sans-serif"/>
              </a:rPr>
              <a:t>The smart traffic signal system is built using two main components: </a:t>
            </a:r>
          </a:p>
          <a:p>
            <a:pPr algn="l"/>
            <a:endParaRPr lang="en-US" sz="3200" b="0" i="0" dirty="0">
              <a:solidFill>
                <a:schemeClr val="tx1"/>
              </a:solidFill>
              <a:effectLst/>
              <a:latin typeface="ui-sans-serif"/>
            </a:endParaRPr>
          </a:p>
          <a:p>
            <a:pPr algn="l"/>
            <a:r>
              <a:rPr lang="en-US" sz="3200" b="0" i="0" dirty="0">
                <a:solidFill>
                  <a:schemeClr val="tx1"/>
                </a:solidFill>
                <a:effectLst/>
                <a:latin typeface="ui-sans-serif"/>
              </a:rPr>
              <a:t>YOLOv8 for emergency vehicle detection and a Reinforcement Learning (RL) agent for traffic flow optimization.</a:t>
            </a:r>
          </a:p>
          <a:p>
            <a:pPr algn="l"/>
            <a:endParaRPr lang="en-US" sz="3200" b="0" i="0" dirty="0">
              <a:solidFill>
                <a:schemeClr val="tx1"/>
              </a:solidFill>
              <a:effectLst/>
              <a:latin typeface="ui-sans-serif"/>
            </a:endParaRPr>
          </a:p>
          <a:p>
            <a:pPr algn="l"/>
            <a:r>
              <a:rPr lang="en-US" sz="3200" b="1" i="0" dirty="0">
                <a:solidFill>
                  <a:schemeClr val="tx1"/>
                </a:solidFill>
                <a:effectLst/>
                <a:latin typeface="ui-sans-serif"/>
              </a:rPr>
              <a:t>YOLOv8 Object Detection</a:t>
            </a:r>
          </a:p>
          <a:p>
            <a:pPr algn="l"/>
            <a:r>
              <a:rPr lang="en-US" sz="3200" b="0" i="0" dirty="0">
                <a:solidFill>
                  <a:schemeClr val="tx1"/>
                </a:solidFill>
                <a:effectLst/>
                <a:latin typeface="ui-sans-serif"/>
              </a:rPr>
              <a:t>YOLOv8 was trained on labeled datasets to detect ambulances and other vehicles in real time. The model processes frames from traffic camera feeds and identifies whether an emergency vehicle is present. If an ambulance is detected at a traffic signal, the system automatically triggers the signal to turn green, giving priority to the emergency vehicle.</a:t>
            </a:r>
          </a:p>
          <a:p>
            <a:pPr algn="l"/>
            <a:endParaRPr lang="en-US" sz="3200" dirty="0">
              <a:solidFill>
                <a:schemeClr val="tx1"/>
              </a:solidFill>
              <a:latin typeface="ui-sans-serif"/>
            </a:endParaRPr>
          </a:p>
          <a:p>
            <a:pPr algn="l"/>
            <a:r>
              <a:rPr lang="en-US" sz="3200" b="1" i="0" dirty="0">
                <a:solidFill>
                  <a:schemeClr val="tx1"/>
                </a:solidFill>
                <a:effectLst/>
                <a:latin typeface="ui-sans-serif"/>
              </a:rPr>
              <a:t>Reinforcement Learning (RL) Agent</a:t>
            </a:r>
          </a:p>
          <a:p>
            <a:pPr algn="l"/>
            <a:r>
              <a:rPr lang="en-US" sz="3200" b="0" i="0" dirty="0">
                <a:solidFill>
                  <a:schemeClr val="tx1"/>
                </a:solidFill>
                <a:effectLst/>
                <a:latin typeface="ui-sans-serif"/>
              </a:rPr>
              <a:t>To enhance traffic management, we implemented a Reinforcement Learning agent. The RL agent learns to adjust the duration of green, yellow, and red lights based on real-time traffic conditions, optimizing the flow of both emergency and regular vehicles. The RL agent was trained through simulations, where it learned to balance the needs of emergency vehicles while minimizing disruption to regular traffic.</a:t>
            </a:r>
          </a:p>
          <a:p>
            <a:pPr algn="l"/>
            <a:endParaRPr lang="en-US" sz="3600" b="0" i="0" dirty="0">
              <a:solidFill>
                <a:schemeClr val="tx1"/>
              </a:solidFill>
              <a:effectLst/>
              <a:latin typeface="ui-sans-serif"/>
            </a:endParaRPr>
          </a:p>
          <a:p>
            <a:endParaRPr lang="en-US" sz="2800" dirty="0"/>
          </a:p>
        </p:txBody>
      </p:sp>
      <p:grpSp>
        <p:nvGrpSpPr>
          <p:cNvPr id="2" name="Group 1">
            <a:extLst>
              <a:ext uri="{FF2B5EF4-FFF2-40B4-BE49-F238E27FC236}">
                <a16:creationId xmlns:a16="http://schemas.microsoft.com/office/drawing/2014/main" id="{89897D42-9332-ABA5-91FF-F5746AA73F36}"/>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D9158220-E2F6-A257-4713-C8258679E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70182720-3162-FFE5-C8DF-6EDD29298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639060" y="3038408"/>
            <a:ext cx="7651500" cy="1700616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Discussion and Result</a:t>
            </a:r>
            <a:r>
              <a:rPr lang="en-US" sz="5300" b="1" dirty="0">
                <a:solidFill>
                  <a:srgbClr val="463185"/>
                </a:solidFill>
                <a:latin typeface="Tajawal"/>
                <a:ea typeface="Tajawal"/>
                <a:cs typeface="Tajawal"/>
                <a:sym typeface="Tajawal"/>
              </a:rPr>
              <a:t>:</a:t>
            </a:r>
          </a:p>
          <a:p>
            <a:pPr algn="l"/>
            <a:r>
              <a:rPr lang="en-US" sz="3200" b="0" i="0" dirty="0">
                <a:solidFill>
                  <a:schemeClr val="tx1"/>
                </a:solidFill>
                <a:effectLst/>
                <a:latin typeface="ui-sans-serif"/>
              </a:rPr>
              <a:t>The smart traffic signal system was tested in various simulated and real-world scenarios. The results demonstrate that:</a:t>
            </a:r>
          </a:p>
          <a:p>
            <a:pPr algn="l"/>
            <a:endParaRPr lang="en-US" sz="3200" b="0" i="0" dirty="0">
              <a:solidFill>
                <a:schemeClr val="tx1"/>
              </a:solidFill>
              <a:effectLst/>
              <a:latin typeface="ui-sans-serif"/>
            </a:endParaRPr>
          </a:p>
          <a:p>
            <a:pPr algn="l">
              <a:buFont typeface="Arial" panose="020B0604020202020204" pitchFamily="34" charset="0"/>
              <a:buChar char="•"/>
            </a:pPr>
            <a:r>
              <a:rPr lang="en-US" sz="3200" b="1" i="0" dirty="0">
                <a:solidFill>
                  <a:schemeClr val="tx1"/>
                </a:solidFill>
                <a:effectLst/>
                <a:latin typeface="ui-sans-serif"/>
              </a:rPr>
              <a:t>Emergency Vehicle Detection</a:t>
            </a:r>
            <a:r>
              <a:rPr lang="en-US" sz="3200" b="0" i="0" dirty="0">
                <a:solidFill>
                  <a:schemeClr val="tx1"/>
                </a:solidFill>
                <a:effectLst/>
                <a:latin typeface="ui-sans-serif"/>
              </a:rPr>
              <a:t>: The YOLOv8 model achieved over 90% accuracy in detecting ambulances, with minimal false positives and negatives. This high detection rate ensured that traffic signals were only opened when an emergency vehicle was present.</a:t>
            </a:r>
          </a:p>
          <a:p>
            <a:pPr algn="l">
              <a:buFont typeface="Arial" panose="020B0604020202020204" pitchFamily="34" charset="0"/>
              <a:buChar char="•"/>
            </a:pPr>
            <a:endParaRPr lang="en-US" sz="3200" b="0" i="0" dirty="0">
              <a:solidFill>
                <a:schemeClr val="tx1"/>
              </a:solidFill>
              <a:effectLst/>
              <a:latin typeface="ui-sans-serif"/>
            </a:endParaRPr>
          </a:p>
          <a:p>
            <a:pPr algn="l">
              <a:buFont typeface="Arial" panose="020B0604020202020204" pitchFamily="34" charset="0"/>
              <a:buChar char="•"/>
            </a:pPr>
            <a:r>
              <a:rPr lang="en-US" sz="3200" b="1" i="0" dirty="0">
                <a:solidFill>
                  <a:schemeClr val="tx1"/>
                </a:solidFill>
                <a:effectLst/>
                <a:latin typeface="ui-sans-serif"/>
              </a:rPr>
              <a:t>Traffic Flow Optimization</a:t>
            </a:r>
            <a:r>
              <a:rPr lang="en-US" sz="3200" b="0" i="0" dirty="0">
                <a:solidFill>
                  <a:schemeClr val="tx1"/>
                </a:solidFill>
                <a:effectLst/>
                <a:latin typeface="ui-sans-serif"/>
              </a:rPr>
              <a:t>: The RL agent significantly reduced delays for emergency vehicles. On average, the system decreased the time it took for ambulances to pass through intersections by 30%. Non-emergency vehicles experienced minimal increases in waiting times, as the RL agent optimized signal changes in real-time.</a:t>
            </a:r>
          </a:p>
          <a:p>
            <a:pPr algn="l">
              <a:buFont typeface="Arial" panose="020B0604020202020204" pitchFamily="34" charset="0"/>
              <a:buChar char="•"/>
            </a:pPr>
            <a:endParaRPr lang="en-US" sz="3200" b="0" i="0" dirty="0">
              <a:solidFill>
                <a:schemeClr val="tx1"/>
              </a:solidFill>
              <a:effectLst/>
              <a:latin typeface="ui-sans-serif"/>
            </a:endParaRPr>
          </a:p>
          <a:p>
            <a:pPr algn="l">
              <a:buFont typeface="Arial" panose="020B0604020202020204" pitchFamily="34" charset="0"/>
              <a:buChar char="•"/>
            </a:pPr>
            <a:r>
              <a:rPr lang="en-US" sz="3200" b="1" i="0" dirty="0">
                <a:solidFill>
                  <a:schemeClr val="tx1"/>
                </a:solidFill>
                <a:effectLst/>
                <a:latin typeface="ui-sans-serif"/>
              </a:rPr>
              <a:t>Overall System Performance</a:t>
            </a:r>
            <a:r>
              <a:rPr lang="en-US" sz="3200" b="0" i="0" dirty="0">
                <a:solidFill>
                  <a:schemeClr val="tx1"/>
                </a:solidFill>
                <a:effectLst/>
                <a:latin typeface="ui-sans-serif"/>
              </a:rPr>
              <a:t>: The combination of YOLOv8 and the RL agent resulted in a robust system that improves both emergency response times and general traffic management. The system adapts to different traffic densities, providing a versatile solution for urban traffic control.</a:t>
            </a:r>
          </a:p>
          <a:p>
            <a:pPr marL="0" lvl="0" indent="0" algn="l" rtl="0">
              <a:lnSpc>
                <a:spcPct val="115000"/>
              </a:lnSpc>
              <a:spcBef>
                <a:spcPts val="0"/>
              </a:spcBef>
              <a:spcAft>
                <a:spcPts val="600"/>
              </a:spcAft>
              <a:buNone/>
            </a:pPr>
            <a:endParaRPr lang="en-US" sz="2400" b="1" dirty="0">
              <a:solidFill>
                <a:srgbClr val="463185"/>
              </a:solidFill>
              <a:latin typeface="Tajawal"/>
              <a:ea typeface="Tajawal"/>
              <a:cs typeface="Tajawal"/>
              <a:sym typeface="Tajawal"/>
            </a:endParaRPr>
          </a:p>
          <a:p>
            <a:pPr marL="0" lvl="0" indent="0" algn="l" rtl="0">
              <a:lnSpc>
                <a:spcPct val="115000"/>
              </a:lnSpc>
              <a:spcBef>
                <a:spcPts val="0"/>
              </a:spcBef>
              <a:spcAft>
                <a:spcPts val="600"/>
              </a:spcAft>
              <a:buNone/>
            </a:pPr>
            <a:endParaRPr lang="en-US" sz="2400" b="1" dirty="0">
              <a:solidFill>
                <a:srgbClr val="463185"/>
              </a:solidFill>
              <a:latin typeface="Tajawal"/>
              <a:ea typeface="Tajawal"/>
              <a:cs typeface="Tajawal"/>
              <a:sym typeface="Tajawal"/>
            </a:endParaRPr>
          </a:p>
          <a:p>
            <a:pPr marL="0" lvl="0" indent="0" algn="l" rtl="0">
              <a:lnSpc>
                <a:spcPct val="115000"/>
              </a:lnSpc>
              <a:spcBef>
                <a:spcPts val="0"/>
              </a:spcBef>
              <a:spcAft>
                <a:spcPts val="600"/>
              </a:spcAft>
              <a:buNone/>
            </a:pPr>
            <a:endParaRPr sz="5300" dirty="0">
              <a:latin typeface="Tajawal"/>
              <a:ea typeface="Tajawal"/>
              <a:cs typeface="Tajawal"/>
              <a:sym typeface="Tajawal"/>
            </a:endParaRPr>
          </a:p>
        </p:txBody>
      </p:sp>
      <p:grpSp>
        <p:nvGrpSpPr>
          <p:cNvPr id="2" name="Group 1">
            <a:extLst>
              <a:ext uri="{FF2B5EF4-FFF2-40B4-BE49-F238E27FC236}">
                <a16:creationId xmlns:a16="http://schemas.microsoft.com/office/drawing/2014/main" id="{21C9200F-C9C8-DB92-B5D2-0C7F96140C63}"/>
              </a:ext>
            </a:extLst>
          </p:cNvPr>
          <p:cNvGrpSpPr/>
          <p:nvPr/>
        </p:nvGrpSpPr>
        <p:grpSpPr>
          <a:xfrm>
            <a:off x="-1" y="-213870"/>
            <a:ext cx="10287001" cy="1723489"/>
            <a:chOff x="-1" y="-213870"/>
            <a:chExt cx="10287001" cy="1723489"/>
          </a:xfrm>
        </p:grpSpPr>
        <p:pic>
          <p:nvPicPr>
            <p:cNvPr id="3" name="Picture 7">
              <a:extLst>
                <a:ext uri="{FF2B5EF4-FFF2-40B4-BE49-F238E27FC236}">
                  <a16:creationId xmlns:a16="http://schemas.microsoft.com/office/drawing/2014/main" id="{9B71DA78-266A-775B-E5ED-1772D22B8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213870"/>
              <a:ext cx="3992880" cy="1723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170092B5-579F-DC07-18ED-A4FE4E259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926885" cy="140387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1822</Words>
  <Application>Microsoft Office PowerPoint</Application>
  <PresentationFormat>مخصص</PresentationFormat>
  <Paragraphs>93</Paragraphs>
  <Slides>11</Slides>
  <Notes>11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11</vt:i4>
      </vt:variant>
    </vt:vector>
  </HeadingPairs>
  <TitlesOfParts>
    <vt:vector size="16" baseType="lpstr">
      <vt:lpstr>Tajawal</vt:lpstr>
      <vt:lpstr>Arial</vt:lpstr>
      <vt:lpstr>YACgEQNAr7w 0</vt:lpstr>
      <vt:lpstr>ui-sans-serif</vt:lpstr>
      <vt:lpstr>Simple Light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NaWaF Alshehri</cp:lastModifiedBy>
  <cp:revision>9</cp:revision>
  <dcterms:modified xsi:type="dcterms:W3CDTF">2024-10-06T11:14:45Z</dcterms:modified>
</cp:coreProperties>
</file>