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7"/>
  </p:notesMasterIdLst>
  <p:sldIdLst>
    <p:sldId id="278" r:id="rId5"/>
    <p:sldId id="279" r:id="rId6"/>
    <p:sldId id="280" r:id="rId7"/>
    <p:sldId id="281" r:id="rId8"/>
    <p:sldId id="282" r:id="rId9"/>
    <p:sldId id="293" r:id="rId10"/>
    <p:sldId id="292" r:id="rId11"/>
    <p:sldId id="298" r:id="rId12"/>
    <p:sldId id="294" r:id="rId13"/>
    <p:sldId id="295" r:id="rId14"/>
    <p:sldId id="296" r:id="rId15"/>
    <p:sldId id="297"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BF6"/>
    <a:srgbClr val="202C8F"/>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2" autoAdjust="0"/>
    <p:restoredTop sz="93969" autoAdjust="0"/>
  </p:normalViewPr>
  <p:slideViewPr>
    <p:cSldViewPr snapToGrid="0" snapToObjects="1">
      <p:cViewPr varScale="1">
        <p:scale>
          <a:sx n="69" d="100"/>
          <a:sy n="69" d="100"/>
        </p:scale>
        <p:origin x="750" y="60"/>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b">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chor="t"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b" anchorCtr="0">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b" anchorCtr="0">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b" anchorCtr="0">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b" anchorCtr="0">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chor="t" anchorCtr="0">
            <a:norm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rm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a:xfrm>
            <a:off x="10972800" y="457200"/>
            <a:ext cx="987552" cy="274320"/>
          </a:xfrm>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803564"/>
            <a:ext cx="5385816" cy="1524000"/>
          </a:xfrm>
        </p:spPr>
        <p:txBody>
          <a:bodyPr/>
          <a:lstStyle/>
          <a:p>
            <a:r>
              <a:rPr lang="en-US" dirty="0"/>
              <a:t>Project </a:t>
            </a:r>
            <a:br>
              <a:rPr lang="en-US" dirty="0"/>
            </a:br>
            <a:r>
              <a:rPr lang="en-US" dirty="0"/>
              <a:t>presentation</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1787236" y="2507673"/>
            <a:ext cx="7661564" cy="4849091"/>
          </a:xfrm>
        </p:spPr>
        <p:txBody>
          <a:bodyPr/>
          <a:lstStyle/>
          <a:p>
            <a:endParaRPr lang="en-US" dirty="0">
              <a:solidFill>
                <a:srgbClr val="FFFF00"/>
              </a:solidFill>
            </a:endParaRPr>
          </a:p>
          <a:p>
            <a:r>
              <a:rPr lang="en-US" sz="3200" b="1" dirty="0">
                <a:solidFill>
                  <a:srgbClr val="FF0000"/>
                </a:solidFill>
              </a:rPr>
              <a:t>Done by : Sanaa Khan</a:t>
            </a:r>
          </a:p>
          <a:p>
            <a:r>
              <a:rPr lang="en-US" sz="3200" b="1" dirty="0">
                <a:solidFill>
                  <a:srgbClr val="FF0000"/>
                </a:solidFill>
              </a:rPr>
              <a:t>              </a:t>
            </a:r>
            <a:r>
              <a:rPr lang="en-US" sz="3200" b="1" dirty="0" err="1">
                <a:solidFill>
                  <a:srgbClr val="FF0000"/>
                </a:solidFill>
              </a:rPr>
              <a:t>Dhanya</a:t>
            </a:r>
            <a:r>
              <a:rPr lang="en-US" sz="3200" b="1" dirty="0">
                <a:solidFill>
                  <a:srgbClr val="FF0000"/>
                </a:solidFill>
              </a:rPr>
              <a:t> K</a:t>
            </a:r>
          </a:p>
          <a:p>
            <a:r>
              <a:rPr lang="en-US" sz="3200" b="1" dirty="0">
                <a:solidFill>
                  <a:srgbClr val="FF0000"/>
                </a:solidFill>
              </a:rPr>
              <a:t>                         </a:t>
            </a:r>
            <a:r>
              <a:rPr lang="en-US" sz="3200" b="1" dirty="0" err="1">
                <a:solidFill>
                  <a:srgbClr val="FF0000"/>
                </a:solidFill>
              </a:rPr>
              <a:t>Reka</a:t>
            </a:r>
            <a:r>
              <a:rPr lang="en-US" sz="3200" b="1" dirty="0">
                <a:solidFill>
                  <a:srgbClr val="FF0000"/>
                </a:solidFill>
              </a:rPr>
              <a:t> </a:t>
            </a:r>
            <a:r>
              <a:rPr lang="en-US" sz="3200" b="1" dirty="0" err="1">
                <a:solidFill>
                  <a:srgbClr val="FF0000"/>
                </a:solidFill>
              </a:rPr>
              <a:t>Sriniwasan</a:t>
            </a:r>
            <a:endParaRPr lang="en-US" sz="3200" b="1" dirty="0">
              <a:solidFill>
                <a:srgbClr val="FF0000"/>
              </a:solidFill>
            </a:endParaRP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88305B-B43D-45DD-932B-9E4D5E691CD3}"/>
              </a:ext>
            </a:extLst>
          </p:cNvPr>
          <p:cNvSpPr>
            <a:spLocks noGrp="1"/>
          </p:cNvSpPr>
          <p:nvPr>
            <p:ph type="ftr" sz="quarter" idx="11"/>
          </p:nvPr>
        </p:nvSpPr>
        <p:spPr>
          <a:xfrm>
            <a:off x="1232452" y="249576"/>
            <a:ext cx="9448800" cy="481944"/>
          </a:xfrm>
        </p:spPr>
        <p:txBody>
          <a:bodyPr/>
          <a:lstStyle/>
          <a:p>
            <a:pPr algn="ctr"/>
            <a:r>
              <a:rPr lang="en-US" sz="3200" b="1" dirty="0">
                <a:latin typeface="Bahnschrift" panose="020B0502040204020203" pitchFamily="34" charset="0"/>
              </a:rPr>
              <a:t>Data Visualization Using Tableau</a:t>
            </a:r>
          </a:p>
        </p:txBody>
      </p:sp>
      <p:sp>
        <p:nvSpPr>
          <p:cNvPr id="3" name="Slide Number Placeholder 2">
            <a:extLst>
              <a:ext uri="{FF2B5EF4-FFF2-40B4-BE49-F238E27FC236}">
                <a16:creationId xmlns:a16="http://schemas.microsoft.com/office/drawing/2014/main" id="{059E56DA-FD8F-4C48-8E72-C89E10B77C7F}"/>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4" name="slide2" descr="Gender Vs Stroke">
            <a:extLst>
              <a:ext uri="{FF2B5EF4-FFF2-40B4-BE49-F238E27FC236}">
                <a16:creationId xmlns:a16="http://schemas.microsoft.com/office/drawing/2014/main" id="{F4E5D509-EA88-491D-AE2F-E471A7AA1C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1" y="976664"/>
            <a:ext cx="5836919" cy="5419725"/>
          </a:xfrm>
          <a:prstGeom prst="rect">
            <a:avLst/>
          </a:prstGeom>
        </p:spPr>
      </p:pic>
      <p:pic>
        <p:nvPicPr>
          <p:cNvPr id="5" name="slide3" descr="worktype VS Stroke">
            <a:extLst>
              <a:ext uri="{FF2B5EF4-FFF2-40B4-BE49-F238E27FC236}">
                <a16:creationId xmlns:a16="http://schemas.microsoft.com/office/drawing/2014/main" id="{62322F90-60B6-41C3-8A34-2B37C42F42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976664"/>
            <a:ext cx="5685182" cy="5419725"/>
          </a:xfrm>
          <a:prstGeom prst="rect">
            <a:avLst/>
          </a:prstGeom>
        </p:spPr>
      </p:pic>
    </p:spTree>
    <p:extLst>
      <p:ext uri="{BB962C8B-B14F-4D97-AF65-F5344CB8AC3E}">
        <p14:creationId xmlns:p14="http://schemas.microsoft.com/office/powerpoint/2010/main" val="798247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C2D0B57-DDE7-457E-923F-1D326F454EE7}"/>
              </a:ext>
            </a:extLst>
          </p:cNvPr>
          <p:cNvSpPr>
            <a:spLocks noGrp="1"/>
          </p:cNvSpPr>
          <p:nvPr>
            <p:ph type="ftr" sz="quarter" idx="11"/>
          </p:nvPr>
        </p:nvSpPr>
        <p:spPr>
          <a:xfrm>
            <a:off x="1895061" y="160020"/>
            <a:ext cx="7328451" cy="594360"/>
          </a:xfrm>
        </p:spPr>
        <p:txBody>
          <a:bodyPr/>
          <a:lstStyle/>
          <a:p>
            <a:pPr algn="ctr"/>
            <a:r>
              <a:rPr lang="en-US" sz="2800" b="1" dirty="0">
                <a:solidFill>
                  <a:schemeClr val="tx1">
                    <a:lumMod val="95000"/>
                    <a:lumOff val="5000"/>
                  </a:schemeClr>
                </a:solidFill>
                <a:latin typeface="+mj-lt"/>
              </a:rPr>
              <a:t>Data Visualization Using Tableau</a:t>
            </a:r>
          </a:p>
        </p:txBody>
      </p:sp>
      <p:sp>
        <p:nvSpPr>
          <p:cNvPr id="3" name="Slide Number Placeholder 2">
            <a:extLst>
              <a:ext uri="{FF2B5EF4-FFF2-40B4-BE49-F238E27FC236}">
                <a16:creationId xmlns:a16="http://schemas.microsoft.com/office/drawing/2014/main" id="{0EA6AD1B-6C1A-4424-A8DA-01EADBFE261C}"/>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4" name="slide4" descr="Smokingstatus Vs Stroke">
            <a:extLst>
              <a:ext uri="{FF2B5EF4-FFF2-40B4-BE49-F238E27FC236}">
                <a16:creationId xmlns:a16="http://schemas.microsoft.com/office/drawing/2014/main" id="{E78EEAD7-3F10-419F-9217-5F2DB8D8C5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098" y="938420"/>
            <a:ext cx="6038850" cy="5581650"/>
          </a:xfrm>
          <a:prstGeom prst="rect">
            <a:avLst/>
          </a:prstGeom>
        </p:spPr>
      </p:pic>
      <p:pic>
        <p:nvPicPr>
          <p:cNvPr id="5" name="slide5" descr="Evermarried Vs Stroke">
            <a:extLst>
              <a:ext uri="{FF2B5EF4-FFF2-40B4-BE49-F238E27FC236}">
                <a16:creationId xmlns:a16="http://schemas.microsoft.com/office/drawing/2014/main" id="{E348AA9A-C69E-4CB6-82C7-CB6BF4B082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1" y="938418"/>
            <a:ext cx="5287616" cy="5581651"/>
          </a:xfrm>
          <a:prstGeom prst="rect">
            <a:avLst/>
          </a:prstGeom>
        </p:spPr>
      </p:pic>
    </p:spTree>
    <p:extLst>
      <p:ext uri="{BB962C8B-B14F-4D97-AF65-F5344CB8AC3E}">
        <p14:creationId xmlns:p14="http://schemas.microsoft.com/office/powerpoint/2010/main" val="3608050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0F91A4-7280-42F5-82C1-4724E363D91A}"/>
              </a:ext>
            </a:extLst>
          </p:cNvPr>
          <p:cNvSpPr>
            <a:spLocks noGrp="1"/>
          </p:cNvSpPr>
          <p:nvPr>
            <p:ph type="ctrTitle"/>
          </p:nvPr>
        </p:nvSpPr>
        <p:spPr>
          <a:xfrm>
            <a:off x="0" y="30679"/>
            <a:ext cx="11290852" cy="667512"/>
          </a:xfrm>
        </p:spPr>
        <p:txBody>
          <a:bodyPr/>
          <a:lstStyle/>
          <a:p>
            <a:r>
              <a:rPr lang="en-US" sz="2800" dirty="0">
                <a:solidFill>
                  <a:schemeClr val="tx1"/>
                </a:solidFill>
              </a:rPr>
              <a:t>Comparing Accuracy of each model </a:t>
            </a:r>
          </a:p>
        </p:txBody>
      </p:sp>
      <p:sp>
        <p:nvSpPr>
          <p:cNvPr id="5" name="Subtitle 4">
            <a:extLst>
              <a:ext uri="{FF2B5EF4-FFF2-40B4-BE49-F238E27FC236}">
                <a16:creationId xmlns:a16="http://schemas.microsoft.com/office/drawing/2014/main" id="{C288978A-BB2C-4119-9534-ED6E876E733D}"/>
              </a:ext>
            </a:extLst>
          </p:cNvPr>
          <p:cNvSpPr>
            <a:spLocks noGrp="1"/>
          </p:cNvSpPr>
          <p:nvPr>
            <p:ph type="subTitle" idx="1"/>
          </p:nvPr>
        </p:nvSpPr>
        <p:spPr>
          <a:xfrm>
            <a:off x="119269" y="864360"/>
            <a:ext cx="11953461" cy="5340626"/>
          </a:xfrm>
        </p:spPr>
        <p:txBody>
          <a:bodyPr/>
          <a:lstStyle/>
          <a:p>
            <a:endParaRPr lang="en-US" dirty="0"/>
          </a:p>
        </p:txBody>
      </p:sp>
      <p:sp>
        <p:nvSpPr>
          <p:cNvPr id="3" name="Slide Number Placeholder 2">
            <a:extLst>
              <a:ext uri="{FF2B5EF4-FFF2-40B4-BE49-F238E27FC236}">
                <a16:creationId xmlns:a16="http://schemas.microsoft.com/office/drawing/2014/main" id="{B00A4717-E1C2-4089-9187-47B4CB24B932}"/>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t>12</a:t>
            </a:fld>
            <a:endParaRPr lang="en-US" dirty="0"/>
          </a:p>
        </p:txBody>
      </p:sp>
      <p:graphicFrame>
        <p:nvGraphicFramePr>
          <p:cNvPr id="6" name="Table 5">
            <a:extLst>
              <a:ext uri="{FF2B5EF4-FFF2-40B4-BE49-F238E27FC236}">
                <a16:creationId xmlns:a16="http://schemas.microsoft.com/office/drawing/2014/main" id="{AE14E076-3C53-497A-8B92-19CDC3F00FBF}"/>
              </a:ext>
            </a:extLst>
          </p:cNvPr>
          <p:cNvGraphicFramePr>
            <a:graphicFrameLocks noGrp="1"/>
          </p:cNvGraphicFramePr>
          <p:nvPr>
            <p:extLst>
              <p:ext uri="{D42A27DB-BD31-4B8C-83A1-F6EECF244321}">
                <p14:modId xmlns:p14="http://schemas.microsoft.com/office/powerpoint/2010/main" val="1845455382"/>
              </p:ext>
            </p:extLst>
          </p:nvPr>
        </p:nvGraphicFramePr>
        <p:xfrm>
          <a:off x="119270" y="864360"/>
          <a:ext cx="8627165" cy="5419403"/>
        </p:xfrm>
        <a:graphic>
          <a:graphicData uri="http://schemas.openxmlformats.org/drawingml/2006/table">
            <a:tbl>
              <a:tblPr firstRow="1" bandRow="1">
                <a:tableStyleId>{073A0DAA-6AF3-43AB-8588-CEC1D06C72B9}</a:tableStyleId>
              </a:tblPr>
              <a:tblGrid>
                <a:gridCol w="2305275">
                  <a:extLst>
                    <a:ext uri="{9D8B030D-6E8A-4147-A177-3AD203B41FA5}">
                      <a16:colId xmlns:a16="http://schemas.microsoft.com/office/drawing/2014/main" val="847823889"/>
                    </a:ext>
                  </a:extLst>
                </a:gridCol>
                <a:gridCol w="2058233">
                  <a:extLst>
                    <a:ext uri="{9D8B030D-6E8A-4147-A177-3AD203B41FA5}">
                      <a16:colId xmlns:a16="http://schemas.microsoft.com/office/drawing/2014/main" val="146555681"/>
                    </a:ext>
                  </a:extLst>
                </a:gridCol>
                <a:gridCol w="4263657">
                  <a:extLst>
                    <a:ext uri="{9D8B030D-6E8A-4147-A177-3AD203B41FA5}">
                      <a16:colId xmlns:a16="http://schemas.microsoft.com/office/drawing/2014/main" val="3566275637"/>
                    </a:ext>
                  </a:extLst>
                </a:gridCol>
              </a:tblGrid>
              <a:tr h="386117">
                <a:tc>
                  <a:txBody>
                    <a:bodyPr/>
                    <a:lstStyle/>
                    <a:p>
                      <a:pPr lvl="1" algn="ctr"/>
                      <a:r>
                        <a:rPr lang="en-US" sz="2400" b="0" i="1" dirty="0">
                          <a:solidFill>
                            <a:schemeClr val="tx1"/>
                          </a:solidFill>
                          <a:latin typeface="-apple-system"/>
                        </a:rPr>
                        <a:t>MODEL NAME</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algn="ctr"/>
                      <a:r>
                        <a:rPr lang="en-US" sz="2400" b="0" dirty="0">
                          <a:solidFill>
                            <a:schemeClr val="tx1"/>
                          </a:solidFill>
                          <a:latin typeface="-apple-system"/>
                        </a:rPr>
                        <a:t>TRAINING ACCURACY</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algn="ctr"/>
                      <a:r>
                        <a:rPr lang="en-US" sz="2400" b="0" dirty="0">
                          <a:solidFill>
                            <a:schemeClr val="tx1"/>
                          </a:solidFill>
                          <a:latin typeface="-apple-system"/>
                        </a:rPr>
                        <a:t>TESTING ACCURACY</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1241285388"/>
                  </a:ext>
                </a:extLst>
              </a:tr>
              <a:tr h="439475">
                <a:tc>
                  <a:txBody>
                    <a:bodyPr/>
                    <a:lstStyle/>
                    <a:p>
                      <a:pPr algn="ctr"/>
                      <a:r>
                        <a:rPr lang="en-US" sz="2400" b="0" i="1" dirty="0">
                          <a:solidFill>
                            <a:schemeClr val="tx1"/>
                          </a:solidFill>
                          <a:latin typeface="-apple-system"/>
                        </a:rPr>
                        <a:t>Logistic Regression</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dk1"/>
                          </a:solidFill>
                          <a:effectLst/>
                          <a:latin typeface="-apple-system"/>
                          <a:ea typeface="+mn-ea"/>
                          <a:cs typeface="+mn-cs"/>
                        </a:rPr>
                        <a:t>95.5%</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dk1"/>
                          </a:solidFill>
                          <a:effectLst/>
                          <a:latin typeface="-apple-system"/>
                          <a:ea typeface="+mn-ea"/>
                          <a:cs typeface="+mn-cs"/>
                        </a:rPr>
                        <a:t>95.3%</a:t>
                      </a:r>
                    </a:p>
                    <a:p>
                      <a:pPr algn="ctr"/>
                      <a:endParaRPr lang="en-US" sz="2400" dirty="0">
                        <a:latin typeface="-apple-system"/>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1357993771"/>
                  </a:ext>
                </a:extLst>
              </a:tr>
              <a:tr h="601083">
                <a:tc>
                  <a:txBody>
                    <a:bodyPr/>
                    <a:lstStyle/>
                    <a:p>
                      <a:pPr marL="0" indent="0" algn="ctr">
                        <a:buFont typeface="+mj-lt"/>
                        <a:buNone/>
                      </a:pPr>
                      <a:r>
                        <a:rPr lang="en-US" sz="2400" b="0" i="1" dirty="0">
                          <a:latin typeface="-apple-system"/>
                        </a:rPr>
                        <a:t>K-Nearest Neighbors</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dk1"/>
                          </a:solidFill>
                          <a:effectLst/>
                          <a:latin typeface="-apple-system"/>
                          <a:ea typeface="+mn-ea"/>
                          <a:cs typeface="+mn-cs"/>
                        </a:rPr>
                        <a:t>95.5%</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dk1"/>
                          </a:solidFill>
                          <a:effectLst/>
                          <a:latin typeface="-apple-system"/>
                          <a:ea typeface="+mn-ea"/>
                          <a:cs typeface="+mn-cs"/>
                        </a:rPr>
                        <a:t>95.3%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4074092269"/>
                  </a:ext>
                </a:extLst>
              </a:tr>
              <a:tr h="6010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i="1" dirty="0">
                          <a:latin typeface="-apple-system"/>
                        </a:rPr>
                        <a:t>Support Vector Machine</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dk1"/>
                          </a:solidFill>
                          <a:effectLst/>
                          <a:latin typeface="-apple-system"/>
                          <a:ea typeface="+mn-ea"/>
                          <a:cs typeface="+mn-cs"/>
                        </a:rPr>
                        <a:t>95.5%</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dk1"/>
                          </a:solidFill>
                          <a:effectLst/>
                          <a:latin typeface="-apple-system"/>
                          <a:ea typeface="+mn-ea"/>
                          <a:cs typeface="+mn-cs"/>
                        </a:rPr>
                        <a:t>95.3%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4260895637"/>
                  </a:ext>
                </a:extLst>
              </a:tr>
              <a:tr h="6010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i="1" dirty="0">
                          <a:latin typeface="-apple-system"/>
                        </a:rPr>
                        <a:t>Naïve Bayes</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dk1"/>
                          </a:solidFill>
                          <a:effectLst/>
                          <a:latin typeface="-apple-system"/>
                          <a:ea typeface="+mn-ea"/>
                          <a:cs typeface="+mn-cs"/>
                        </a:rPr>
                        <a:t>95.4%</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dk1"/>
                          </a:solidFill>
                          <a:effectLst/>
                          <a:latin typeface="-apple-system"/>
                          <a:ea typeface="+mn-ea"/>
                          <a:cs typeface="+mn-cs"/>
                        </a:rPr>
                        <a:t>95.3%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3799298042"/>
                  </a:ext>
                </a:extLst>
              </a:tr>
              <a:tr h="6010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i="1" dirty="0">
                          <a:latin typeface="-apple-system"/>
                        </a:rPr>
                        <a:t>Decision Tree</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dk1"/>
                          </a:solidFill>
                          <a:effectLst/>
                          <a:latin typeface="-apple-system"/>
                          <a:ea typeface="+mn-ea"/>
                          <a:cs typeface="+mn-cs"/>
                        </a:rPr>
                        <a:t>95.5%</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dk1"/>
                          </a:solidFill>
                          <a:effectLst/>
                          <a:latin typeface="-apple-system"/>
                          <a:ea typeface="+mn-ea"/>
                          <a:cs typeface="+mn-cs"/>
                        </a:rPr>
                        <a:t>95.3%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1329377096"/>
                  </a:ext>
                </a:extLst>
              </a:tr>
              <a:tr h="9253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i="1" dirty="0">
                          <a:latin typeface="-apple-system"/>
                        </a:rPr>
                        <a:t>Random Forest Tree</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dk1"/>
                          </a:solidFill>
                          <a:effectLst/>
                          <a:latin typeface="-apple-system"/>
                          <a:ea typeface="+mn-ea"/>
                          <a:cs typeface="+mn-cs"/>
                        </a:rPr>
                        <a:t>95.2%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dk1"/>
                          </a:solidFill>
                          <a:effectLst/>
                          <a:latin typeface="-apple-system"/>
                          <a:ea typeface="+mn-ea"/>
                          <a:cs typeface="+mn-cs"/>
                        </a:rPr>
                        <a:t>95.0%</a:t>
                      </a:r>
                    </a:p>
                    <a:p>
                      <a:pPr algn="ctr"/>
                      <a:endParaRPr lang="en-US" sz="2400" dirty="0">
                        <a:latin typeface="-apple-system"/>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2"/>
                      <a:tile tx="0" ty="0" sx="100000" sy="100000" flip="none" algn="tl"/>
                    </a:blipFill>
                  </a:tcPr>
                </a:tc>
                <a:extLst>
                  <a:ext uri="{0D108BD9-81ED-4DB2-BD59-A6C34878D82A}">
                    <a16:rowId xmlns:a16="http://schemas.microsoft.com/office/drawing/2014/main" val="1221879194"/>
                  </a:ext>
                </a:extLst>
              </a:tr>
            </a:tbl>
          </a:graphicData>
        </a:graphic>
      </p:graphicFrame>
      <p:sp>
        <p:nvSpPr>
          <p:cNvPr id="8" name="TextBox 7">
            <a:extLst>
              <a:ext uri="{FF2B5EF4-FFF2-40B4-BE49-F238E27FC236}">
                <a16:creationId xmlns:a16="http://schemas.microsoft.com/office/drawing/2014/main" id="{DC3BB0E5-56CF-4078-9FB7-C2A6A0024D39}"/>
              </a:ext>
            </a:extLst>
          </p:cNvPr>
          <p:cNvSpPr txBox="1"/>
          <p:nvPr/>
        </p:nvSpPr>
        <p:spPr>
          <a:xfrm>
            <a:off x="8865705" y="898007"/>
            <a:ext cx="2663687" cy="5262979"/>
          </a:xfrm>
          <a:prstGeom prst="rect">
            <a:avLst/>
          </a:prstGeom>
          <a:noFill/>
        </p:spPr>
        <p:txBody>
          <a:bodyPr wrap="square" rtlCol="0">
            <a:spAutoFit/>
          </a:bodyPr>
          <a:lstStyle/>
          <a:p>
            <a:r>
              <a:rPr lang="en-US" sz="2800" dirty="0">
                <a:latin typeface="Adobe Garamond Pro Bold" panose="02020702060506020403" pitchFamily="18" charset="0"/>
              </a:rPr>
              <a:t>CONCLUSION</a:t>
            </a:r>
          </a:p>
          <a:p>
            <a:pPr algn="ctr"/>
            <a:r>
              <a:rPr lang="en-US" sz="2800" dirty="0">
                <a:solidFill>
                  <a:srgbClr val="202C8F"/>
                </a:solidFill>
                <a:latin typeface="-apple-system"/>
              </a:rPr>
              <a:t>By using Supervised Algorithm the model is giving 95% accuracy,hence the stroke prediction model is neither underfitted nor overfitted</a:t>
            </a:r>
          </a:p>
        </p:txBody>
      </p:sp>
    </p:spTree>
    <p:extLst>
      <p:ext uri="{BB962C8B-B14F-4D97-AF65-F5344CB8AC3E}">
        <p14:creationId xmlns:p14="http://schemas.microsoft.com/office/powerpoint/2010/main" val="3519206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503583" y="444213"/>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503583" y="1379153"/>
            <a:ext cx="7699513" cy="5034633"/>
          </a:xfrm>
        </p:spPr>
        <p:txBody>
          <a:bodyPr>
            <a:normAutofit/>
          </a:bodyPr>
          <a:lstStyle/>
          <a:p>
            <a:pPr marL="342900" indent="-342900">
              <a:buFont typeface="Wingdings" panose="05000000000000000000" pitchFamily="2" charset="2"/>
              <a:buChar char="v"/>
            </a:pPr>
            <a:r>
              <a:rPr lang="en-US" dirty="0"/>
              <a:t>Project Title</a:t>
            </a:r>
          </a:p>
          <a:p>
            <a:pPr marL="342900" indent="-342900">
              <a:buFont typeface="Wingdings" panose="05000000000000000000" pitchFamily="2" charset="2"/>
              <a:buChar char="v"/>
            </a:pPr>
            <a:r>
              <a:rPr lang="en-US" dirty="0"/>
              <a:t>Importance of this project</a:t>
            </a:r>
          </a:p>
          <a:p>
            <a:pPr marL="342900" indent="-342900">
              <a:buFont typeface="Wingdings" panose="05000000000000000000" pitchFamily="2" charset="2"/>
              <a:buChar char="v"/>
            </a:pPr>
            <a:r>
              <a:rPr lang="en-US" dirty="0"/>
              <a:t>​Relevancy with the real world</a:t>
            </a:r>
          </a:p>
          <a:p>
            <a:pPr marL="342900" indent="-342900">
              <a:buFont typeface="Wingdings" panose="05000000000000000000" pitchFamily="2" charset="2"/>
              <a:buChar char="v"/>
            </a:pPr>
            <a:r>
              <a:rPr lang="en-US" dirty="0"/>
              <a:t>​Summary​</a:t>
            </a:r>
          </a:p>
          <a:p>
            <a:pPr marL="342900" indent="-342900">
              <a:buFont typeface="Wingdings" panose="05000000000000000000" pitchFamily="2" charset="2"/>
              <a:buChar char="v"/>
            </a:pPr>
            <a:r>
              <a:rPr lang="en-US" dirty="0"/>
              <a:t>Machine Learning</a:t>
            </a:r>
          </a:p>
          <a:p>
            <a:pPr marL="342900" indent="-342900">
              <a:buFont typeface="Wingdings" panose="05000000000000000000" pitchFamily="2" charset="2"/>
              <a:buChar char="v"/>
            </a:pPr>
            <a:r>
              <a:rPr lang="en-US" dirty="0"/>
              <a:t>Architecture of Stroke Prediction Analysis</a:t>
            </a:r>
          </a:p>
          <a:p>
            <a:pPr marL="342900" indent="-342900">
              <a:buFont typeface="Wingdings" panose="05000000000000000000" pitchFamily="2" charset="2"/>
              <a:buChar char="v"/>
            </a:pPr>
            <a:r>
              <a:rPr lang="en-US" dirty="0"/>
              <a:t>Data Visualization using Tableau</a:t>
            </a:r>
          </a:p>
          <a:p>
            <a:pPr marL="342900" indent="-342900">
              <a:buFont typeface="Wingdings" panose="05000000000000000000" pitchFamily="2" charset="2"/>
              <a:buChar char="v"/>
            </a:pPr>
            <a:r>
              <a:rPr lang="en-US" dirty="0"/>
              <a:t>Accuracy Table</a:t>
            </a:r>
          </a:p>
          <a:p>
            <a:pPr marL="342900" indent="-342900">
              <a:buFont typeface="Wingdings" panose="05000000000000000000" pitchFamily="2" charset="2"/>
              <a:buChar char="v"/>
            </a:pPr>
            <a:endParaRPr lang="en-US" dirty="0"/>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4711FA36-7EA4-4464-A586-FD408FBAC060}"/>
              </a:ext>
            </a:extLst>
          </p:cNvPr>
          <p:cNvSpPr>
            <a:spLocks noGrp="1"/>
          </p:cNvSpPr>
          <p:nvPr>
            <p:ph type="ctrTitle"/>
          </p:nvPr>
        </p:nvSpPr>
        <p:spPr>
          <a:xfrm>
            <a:off x="3026763" y="731838"/>
            <a:ext cx="6138473" cy="1786075"/>
          </a:xfrm>
        </p:spPr>
        <p:txBody>
          <a:bodyPr/>
          <a:lstStyle/>
          <a:p>
            <a:r>
              <a:rPr lang="en-US" sz="6000" dirty="0"/>
              <a:t>STROKE PREDICTION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type="subTitle" idx="1"/>
          </p:nvPr>
        </p:nvSpPr>
        <p:spPr>
          <a:xfrm>
            <a:off x="4349496" y="2576697"/>
            <a:ext cx="3493008" cy="1786075"/>
          </a:xfrm>
        </p:spPr>
        <p:txBody>
          <a:bodyPr/>
          <a:lstStyle/>
          <a:p>
            <a:r>
              <a:rPr lang="en-US" sz="3600" dirty="0"/>
              <a:t>USING MACHINE LEARNING (PYTHON)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817418"/>
            <a:ext cx="6400800" cy="928255"/>
          </a:xfrm>
        </p:spPr>
        <p:txBody>
          <a:bodyPr/>
          <a:lstStyle/>
          <a:p>
            <a:r>
              <a:rPr lang="en-US" sz="3600" b="1" dirty="0">
                <a:solidFill>
                  <a:schemeClr val="accent6"/>
                </a:solidFill>
                <a:latin typeface="Arial Black" panose="020B0604020202020204" pitchFamily="34" charset="0"/>
                <a:cs typeface="Arial Black" panose="020B0604020202020204" pitchFamily="34" charset="0"/>
              </a:rPr>
              <a:t>WHAT IS ST</a:t>
            </a:r>
            <a:r>
              <a:rPr lang="en-US" sz="3600" dirty="0">
                <a:latin typeface="Arial Black" panose="020B0604020202020204" pitchFamily="34" charset="0"/>
                <a:cs typeface="Arial Black" panose="020B0604020202020204" pitchFamily="34" charset="0"/>
              </a:rPr>
              <a:t>ROKE?</a:t>
            </a:r>
            <a:endParaRPr lang="en-US" sz="36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38545" y="1911927"/>
            <a:ext cx="10377055" cy="4544291"/>
          </a:xfrm>
        </p:spPr>
        <p:txBody>
          <a:bodyPr/>
          <a:lstStyle/>
          <a:p>
            <a:pPr marL="342900" indent="-342900" algn="ctr">
              <a:buFont typeface="Arial" panose="020B0604020202020204" pitchFamily="34" charset="0"/>
              <a:buChar char="•"/>
            </a:pPr>
            <a:r>
              <a:rPr lang="en-US" b="0" i="0" dirty="0">
                <a:effectLst/>
                <a:latin typeface="-apple-system"/>
              </a:rPr>
              <a:t>Stroke is a medical disorder in which the blood arteries in the brain are ruptured, causing damage to the brain. When the supply of blood and other nutrients to the brain is interrupted, symptoms might develop</a:t>
            </a:r>
            <a:endParaRPr lang="en-US" dirty="0">
              <a:latin typeface="-apple-system"/>
            </a:endParaRPr>
          </a:p>
          <a:p>
            <a:pPr marL="342900" indent="-342900" algn="ctr">
              <a:buFont typeface="Arial" panose="020B0604020202020204" pitchFamily="34" charset="0"/>
              <a:buChar char="•"/>
            </a:pPr>
            <a:endParaRPr lang="en-US" dirty="0">
              <a:latin typeface="-apple-system"/>
            </a:endParaRPr>
          </a:p>
          <a:p>
            <a:pPr marL="342900" indent="-342900" algn="ctr">
              <a:buFont typeface="Arial" panose="020B0604020202020204" pitchFamily="34" charset="0"/>
              <a:buChar char="•"/>
            </a:pPr>
            <a:endParaRPr lang="en-US" dirty="0">
              <a:latin typeface="-apple-system"/>
            </a:endParaRPr>
          </a:p>
          <a:p>
            <a:pPr marL="342900" indent="-342900" algn="ctr">
              <a:buFont typeface="Arial" panose="020B0604020202020204" pitchFamily="34" charset="0"/>
              <a:buChar char="•"/>
            </a:pPr>
            <a:r>
              <a:rPr lang="en-US" b="0" i="0" dirty="0">
                <a:effectLst/>
                <a:latin typeface="-apple-system"/>
              </a:rPr>
              <a:t> with early intervention, half of all strokes could be prevented by controlling modifiable risk factors in such individu</a:t>
            </a:r>
            <a:r>
              <a:rPr lang="en-US" dirty="0">
                <a:latin typeface="-apple-system"/>
              </a:rPr>
              <a:t>al</a:t>
            </a:r>
            <a:r>
              <a:rPr lang="en-US" b="0" i="0" dirty="0">
                <a:effectLst/>
                <a:latin typeface="-apple-system"/>
              </a:rPr>
              <a:t>s.</a:t>
            </a:r>
          </a:p>
          <a:p>
            <a:pPr marL="342900" indent="-342900" algn="ctr">
              <a:buFont typeface="Arial" panose="020B0604020202020204" pitchFamily="34" charset="0"/>
              <a:buChar char="•"/>
            </a:pPr>
            <a:endParaRPr lang="en-US" dirty="0">
              <a:latin typeface="-apple-system"/>
            </a:endParaRPr>
          </a:p>
          <a:p>
            <a:pPr marL="342900" indent="-342900" algn="ctr">
              <a:buFont typeface="Arial" panose="020B0604020202020204" pitchFamily="34" charset="0"/>
              <a:buChar char="•"/>
            </a:pPr>
            <a:endParaRPr lang="en-US" b="0" i="0" dirty="0">
              <a:effectLst/>
              <a:latin typeface="-apple-system"/>
            </a:endParaRPr>
          </a:p>
          <a:p>
            <a:pPr marL="342900" indent="-342900" algn="ctr">
              <a:buFont typeface="Arial" panose="020B0604020202020204" pitchFamily="34" charset="0"/>
              <a:buChar char="•"/>
            </a:pPr>
            <a:r>
              <a:rPr lang="en-US" dirty="0">
                <a:latin typeface="-apple-system"/>
                <a:cs typeface="Sabon Next LT" panose="02000500000000000000" pitchFamily="2" charset="0"/>
              </a:rPr>
              <a:t>So Predicting and Preventing is very important for public health, so it can be reduced.</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1163782" y="346364"/>
            <a:ext cx="10238786" cy="803563"/>
          </a:xfrm>
        </p:spPr>
        <p:txBody>
          <a:bodyPr/>
          <a:lstStyle/>
          <a:p>
            <a:r>
              <a:rPr lang="en-US" cap="none" dirty="0">
                <a:latin typeface="Arial Black" panose="020B0604020202020204" pitchFamily="34" charset="0"/>
                <a:cs typeface="Arial Black" panose="020B0604020202020204" pitchFamily="34" charset="0"/>
              </a:rPr>
              <a:t>Relevancy with the real world</a:t>
            </a:r>
            <a:endParaRPr lang="en-US" dirty="0"/>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138545" y="1246909"/>
            <a:ext cx="5435140" cy="5500255"/>
          </a:xfrm>
        </p:spPr>
        <p:txBody>
          <a:bodyPr>
            <a:normAutofit/>
          </a:bodyPr>
          <a:lstStyle/>
          <a:p>
            <a:r>
              <a:rPr lang="en-US" b="0" i="0" dirty="0">
                <a:effectLst/>
                <a:latin typeface="-apple-system"/>
              </a:rPr>
              <a:t>According to the World Health Organization (WHO) stroke is the 2nd leading cause of   death globally, responsible for approximately 11% of total deaths.</a:t>
            </a:r>
          </a:p>
          <a:p>
            <a:endParaRPr lang="en-US" b="0" i="0" dirty="0">
              <a:effectLst/>
              <a:latin typeface="-apple-system"/>
            </a:endParaRPr>
          </a:p>
          <a:p>
            <a:pPr marL="342900" indent="-342900">
              <a:buFont typeface="Arial" panose="020B0604020202020204" pitchFamily="34" charset="0"/>
              <a:buChar char="•"/>
            </a:pPr>
            <a:endParaRPr lang="en-US" b="0" i="0" dirty="0">
              <a:effectLst/>
              <a:latin typeface="-apple-system"/>
            </a:endParaRPr>
          </a:p>
          <a:p>
            <a:pPr algn="ctr"/>
            <a:r>
              <a:rPr lang="en-GB" dirty="0">
                <a:latin typeface="-apple-system"/>
              </a:rPr>
              <a:t>The three regions with the highest estimated lifetime risk of stroke were East Asia (38.8 percent), Central Europe (31.7 percent), and Eastern Europe (31.6 percent). </a:t>
            </a:r>
          </a:p>
          <a:p>
            <a:pPr algn="ctr"/>
            <a:r>
              <a:rPr lang="en-US" dirty="0">
                <a:latin typeface="-apple-system"/>
              </a:rPr>
              <a:t>                                                                                                                                                                                                                                                                     </a:t>
            </a:r>
          </a:p>
          <a:p>
            <a:pPr marL="342900" indent="-342900" algn="ctr">
              <a:buFont typeface="Arial" panose="020B0604020202020204" pitchFamily="34" charset="0"/>
              <a:buChar char="•"/>
            </a:pPr>
            <a:endParaRPr lang="en-US" dirty="0">
              <a:latin typeface="-apple-system"/>
            </a:endParaRPr>
          </a:p>
          <a:p>
            <a:pPr marL="342900" indent="-342900" algn="ctr">
              <a:buFont typeface="Arial" panose="020B0604020202020204" pitchFamily="34" charset="0"/>
              <a:buChar char="•"/>
            </a:pPr>
            <a:endParaRPr lang="en-US" dirty="0">
              <a:latin typeface="-apple-system"/>
            </a:endParaRPr>
          </a:p>
          <a:p>
            <a:pPr marL="342900" indent="-342900">
              <a:buFont typeface="Arial" panose="020B0604020202020204" pitchFamily="34" charset="0"/>
              <a:buChar char="•"/>
            </a:pPr>
            <a:endParaRPr lang="en-US" dirty="0"/>
          </a:p>
        </p:txBody>
      </p:sp>
      <p:sp>
        <p:nvSpPr>
          <p:cNvPr id="5" name="Text Placeholder 4">
            <a:extLst>
              <a:ext uri="{FF2B5EF4-FFF2-40B4-BE49-F238E27FC236}">
                <a16:creationId xmlns:a16="http://schemas.microsoft.com/office/drawing/2014/main" id="{EEE736C0-59DE-A4DF-7A05-6F22D48CC0D3}"/>
              </a:ext>
            </a:extLst>
          </p:cNvPr>
          <p:cNvSpPr>
            <a:spLocks noGrp="1"/>
          </p:cNvSpPr>
          <p:nvPr>
            <p:ph type="body" sz="quarter" idx="14"/>
          </p:nvPr>
        </p:nvSpPr>
        <p:spPr/>
        <p:txBody>
          <a:bodyPr/>
          <a:lstStyle/>
          <a:p>
            <a:endParaRPr lang="en-US" dirty="0"/>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7" name="Text Placeholder 6">
            <a:extLst>
              <a:ext uri="{FF2B5EF4-FFF2-40B4-BE49-F238E27FC236}">
                <a16:creationId xmlns:a16="http://schemas.microsoft.com/office/drawing/2014/main" id="{B32499BD-3957-07F9-3856-7BD4671BB4B3}"/>
              </a:ext>
            </a:extLst>
          </p:cNvPr>
          <p:cNvSpPr>
            <a:spLocks noGrp="1"/>
          </p:cNvSpPr>
          <p:nvPr>
            <p:ph type="body" sz="quarter" idx="15"/>
          </p:nvPr>
        </p:nvSpPr>
        <p:spPr/>
        <p:txBody>
          <a:bodyPr/>
          <a:lstStyle/>
          <a:p>
            <a:endParaRPr lang="en-US" dirty="0"/>
          </a:p>
          <a:p>
            <a:endParaRPr lang="en-US" dirty="0"/>
          </a:p>
          <a:p>
            <a:endParaRPr lang="en-US" dirty="0"/>
          </a:p>
        </p:txBody>
      </p:sp>
      <p:pic>
        <p:nvPicPr>
          <p:cNvPr id="8" name="Picture 2" descr="Which two things cause a quarter of all deaths in the world? | World ...">
            <a:extLst>
              <a:ext uri="{FF2B5EF4-FFF2-40B4-BE49-F238E27FC236}">
                <a16:creationId xmlns:a16="http://schemas.microsoft.com/office/drawing/2014/main" id="{4E3B6CBE-BE0D-1F73-F0E1-193610F9F3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9236" y="1357745"/>
            <a:ext cx="5573684" cy="5500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pPr marL="342900" indent="-342900"/>
            <a:br>
              <a:rPr lang="en-US" dirty="0">
                <a:latin typeface="-apple-system"/>
              </a:rPr>
            </a:br>
            <a:br>
              <a:rPr lang="en-US" dirty="0">
                <a:latin typeface="-apple-system"/>
              </a:rPr>
            </a:br>
            <a:endParaRPr lang="en-US" dirty="0"/>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2400" y="429492"/>
            <a:ext cx="11817927" cy="5126181"/>
          </a:xfrm>
        </p:spPr>
        <p:txBody>
          <a:bodyPr>
            <a:normAutofit/>
          </a:bodyPr>
          <a:lstStyle/>
          <a:p>
            <a:pPr marL="342900" indent="-342900" algn="ctr">
              <a:buFont typeface="Arial" panose="020B0604020202020204" pitchFamily="34" charset="0"/>
              <a:buChar char="•"/>
            </a:pPr>
            <a:endParaRPr lang="en-US" b="0" i="0" dirty="0">
              <a:effectLst/>
              <a:latin typeface="-apple-system"/>
            </a:endParaRPr>
          </a:p>
          <a:p>
            <a:pPr marL="342900" indent="-342900" algn="ctr">
              <a:buFont typeface="Arial" panose="020B0604020202020204" pitchFamily="34" charset="0"/>
              <a:buChar char="•"/>
            </a:pPr>
            <a:endParaRPr lang="en-GB" dirty="0"/>
          </a:p>
          <a:p>
            <a:pPr algn="ctr"/>
            <a:r>
              <a:rPr lang="en-US" dirty="0">
                <a:latin typeface="-apple-system"/>
              </a:rPr>
              <a:t>    With about three-quarters of all stroke cases occurring in low- and middle income countries</a:t>
            </a:r>
          </a:p>
          <a:p>
            <a:pPr algn="ctr"/>
            <a:r>
              <a:rPr lang="en-US" dirty="0">
                <a:latin typeface="-apple-system"/>
              </a:rPr>
              <a:t>Some of them are India, Afghanistan, Bangladesh, Indonesia, Bhutan, Cambodia etc. </a:t>
            </a:r>
          </a:p>
          <a:p>
            <a:pPr algn="ctr"/>
            <a:endParaRPr lang="en-US" dirty="0">
              <a:latin typeface="-apple-system"/>
            </a:endParaRPr>
          </a:p>
          <a:p>
            <a:pPr algn="ctr"/>
            <a:r>
              <a:rPr lang="en-US" b="0" i="0" dirty="0">
                <a:effectLst/>
                <a:latin typeface="-apple-system"/>
              </a:rPr>
              <a:t>The World Health Organization (WHO) estimates that fifteen million people worldwide suffer from strokes each year, with one person dying every four to five minutes in the affected population.</a:t>
            </a:r>
          </a:p>
          <a:p>
            <a:pPr marL="342900" indent="-342900" algn="ctr">
              <a:buFont typeface="Arial" panose="020B0604020202020204" pitchFamily="34" charset="0"/>
              <a:buChar char="•"/>
            </a:pPr>
            <a:endParaRPr lang="en-US" b="0" i="0" dirty="0">
              <a:effectLst/>
              <a:latin typeface="-apple-system"/>
            </a:endParaRPr>
          </a:p>
          <a:p>
            <a:pPr algn="ctr"/>
            <a:r>
              <a:rPr lang="en-US" b="0" i="0" dirty="0">
                <a:effectLst/>
                <a:latin typeface="-apple-system"/>
              </a:rPr>
              <a:t> Stroke prediction is essential and must be treated promptly to avoid irreversible damage or death. </a:t>
            </a:r>
            <a:endParaRPr lang="en-US" dirty="0">
              <a:latin typeface="-apple-system"/>
            </a:endParaRPr>
          </a:p>
          <a:p>
            <a:pPr marL="342900" indent="-342900" algn="ctr">
              <a:buFont typeface="Arial" panose="020B0604020202020204" pitchFamily="34" charset="0"/>
              <a:buChar char="•"/>
            </a:pPr>
            <a:endParaRPr lang="en-US" dirty="0">
              <a:latin typeface="-apple-system"/>
            </a:endParaRPr>
          </a:p>
          <a:p>
            <a:endParaRPr lang="en-US" dirty="0"/>
          </a:p>
        </p:txBody>
      </p:sp>
    </p:spTree>
    <p:extLst>
      <p:ext uri="{BB962C8B-B14F-4D97-AF65-F5344CB8AC3E}">
        <p14:creationId xmlns:p14="http://schemas.microsoft.com/office/powerpoint/2010/main" val="1003962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endParaRPr lang="en-US" dirty="0"/>
          </a:p>
          <a:p>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normAutofit/>
          </a:bodyPr>
          <a:lstStyle/>
          <a:p>
            <a:r>
              <a:rPr lang="en-US" sz="2400" dirty="0">
                <a:latin typeface="-apple-system"/>
              </a:rPr>
              <a:t>Healthcare Stroke</a:t>
            </a:r>
            <a:r>
              <a:rPr lang="en-US" sz="2400" b="0" i="0" dirty="0">
                <a:effectLst/>
                <a:latin typeface="-apple-system"/>
              </a:rPr>
              <a:t> dataset is used to predict whether a patient is likely to get stroke or not, based on the input parameters like gender, age, various diseases, and smoking status. Each row in the data provides relevant information about the patient.</a:t>
            </a:r>
            <a:endParaRPr lang="en-US" sz="2400" dirty="0">
              <a:latin typeface="-apple-system"/>
            </a:endParaRPr>
          </a:p>
        </p:txBody>
      </p:sp>
    </p:spTree>
    <p:extLst>
      <p:ext uri="{BB962C8B-B14F-4D97-AF65-F5344CB8AC3E}">
        <p14:creationId xmlns:p14="http://schemas.microsoft.com/office/powerpoint/2010/main" val="94818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8FC018-8333-429C-9FD1-90BD214BC59E}"/>
              </a:ext>
            </a:extLst>
          </p:cNvPr>
          <p:cNvSpPr>
            <a:spLocks noGrp="1"/>
          </p:cNvSpPr>
          <p:nvPr>
            <p:ph type="ftr" sz="quarter" idx="11"/>
          </p:nvPr>
        </p:nvSpPr>
        <p:spPr>
          <a:xfrm>
            <a:off x="621791" y="172278"/>
            <a:ext cx="9516121" cy="559242"/>
          </a:xfrm>
        </p:spPr>
        <p:txBody>
          <a:bodyPr/>
          <a:lstStyle/>
          <a:p>
            <a:pPr algn="ctr"/>
            <a:r>
              <a:rPr lang="en-US" sz="4400" b="1" dirty="0">
                <a:latin typeface="-apple-system"/>
              </a:rPr>
              <a:t>MACHINE LEARNING</a:t>
            </a:r>
          </a:p>
        </p:txBody>
      </p:sp>
      <p:sp>
        <p:nvSpPr>
          <p:cNvPr id="3" name="Slide Number Placeholder 2">
            <a:extLst>
              <a:ext uri="{FF2B5EF4-FFF2-40B4-BE49-F238E27FC236}">
                <a16:creationId xmlns:a16="http://schemas.microsoft.com/office/drawing/2014/main" id="{D450ECC9-F754-4A4F-AB6E-55BA9677B8CD}"/>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4" name="Rectangle 3">
            <a:extLst>
              <a:ext uri="{FF2B5EF4-FFF2-40B4-BE49-F238E27FC236}">
                <a16:creationId xmlns:a16="http://schemas.microsoft.com/office/drawing/2014/main" id="{D58F7023-DF5D-4C7A-826E-AC7BC8BB1399}"/>
              </a:ext>
            </a:extLst>
          </p:cNvPr>
          <p:cNvSpPr/>
          <p:nvPr/>
        </p:nvSpPr>
        <p:spPr>
          <a:xfrm>
            <a:off x="621791" y="863746"/>
            <a:ext cx="10948416" cy="954107"/>
          </a:xfrm>
          <a:prstGeom prst="rect">
            <a:avLst/>
          </a:prstGeom>
        </p:spPr>
        <p:txBody>
          <a:bodyPr wrap="square">
            <a:spAutoFit/>
          </a:bodyPr>
          <a:lstStyle/>
          <a:p>
            <a:r>
              <a:rPr lang="en-US" sz="2800" dirty="0">
                <a:latin typeface="-apple-system"/>
              </a:rPr>
              <a:t>ML is a branch of artificial intelligence:</a:t>
            </a:r>
          </a:p>
          <a:p>
            <a:pPr lvl="1"/>
            <a:r>
              <a:rPr lang="en-US" sz="2800" dirty="0">
                <a:solidFill>
                  <a:schemeClr val="accent6"/>
                </a:solidFill>
                <a:latin typeface="-apple-system"/>
              </a:rPr>
              <a:t>Uses computing based systems to make sense out of data</a:t>
            </a:r>
          </a:p>
        </p:txBody>
      </p:sp>
      <p:sp>
        <p:nvSpPr>
          <p:cNvPr id="5" name="Rectangle 4">
            <a:extLst>
              <a:ext uri="{FF2B5EF4-FFF2-40B4-BE49-F238E27FC236}">
                <a16:creationId xmlns:a16="http://schemas.microsoft.com/office/drawing/2014/main" id="{FAA0AF02-215C-459F-9BA5-96211EBDF468}"/>
              </a:ext>
            </a:extLst>
          </p:cNvPr>
          <p:cNvSpPr/>
          <p:nvPr/>
        </p:nvSpPr>
        <p:spPr>
          <a:xfrm>
            <a:off x="621791" y="1928711"/>
            <a:ext cx="10948416" cy="2677656"/>
          </a:xfrm>
          <a:prstGeom prst="rect">
            <a:avLst/>
          </a:prstGeom>
        </p:spPr>
        <p:txBody>
          <a:bodyPr wrap="square">
            <a:spAutoFit/>
          </a:bodyPr>
          <a:lstStyle/>
          <a:p>
            <a:r>
              <a:rPr lang="en-US" sz="2400" dirty="0">
                <a:solidFill>
                  <a:schemeClr val="tx1">
                    <a:lumMod val="95000"/>
                    <a:lumOff val="5000"/>
                  </a:schemeClr>
                </a:solidFill>
                <a:latin typeface="-apple-system"/>
              </a:rPr>
              <a:t>Supervised Learning</a:t>
            </a:r>
          </a:p>
          <a:p>
            <a:pPr lvl="1"/>
            <a:r>
              <a:rPr lang="en-US" sz="2400" dirty="0">
                <a:solidFill>
                  <a:schemeClr val="accent6"/>
                </a:solidFill>
                <a:latin typeface="-apple-system"/>
              </a:rPr>
              <a:t>For every example in the data there is always a predefined outcome</a:t>
            </a:r>
          </a:p>
          <a:p>
            <a:pPr lvl="1"/>
            <a:r>
              <a:rPr lang="en-US" sz="2400" dirty="0">
                <a:solidFill>
                  <a:schemeClr val="accent6"/>
                </a:solidFill>
                <a:latin typeface="-apple-system"/>
              </a:rPr>
              <a:t>Models the relations between a set of descriptive features and a target</a:t>
            </a:r>
            <a:r>
              <a:rPr lang="en-US" sz="2400" dirty="0">
                <a:solidFill>
                  <a:srgbClr val="0055A0"/>
                </a:solidFill>
                <a:latin typeface="-apple-system"/>
              </a:rPr>
              <a:t> </a:t>
            </a:r>
            <a:r>
              <a:rPr lang="en-US" sz="2400" dirty="0">
                <a:solidFill>
                  <a:schemeClr val="accent6"/>
                </a:solidFill>
                <a:latin typeface="-apple-system"/>
              </a:rPr>
              <a:t>(Fits data to a function)</a:t>
            </a:r>
          </a:p>
          <a:p>
            <a:pPr lvl="1"/>
            <a:r>
              <a:rPr lang="en-US" sz="2400" dirty="0">
                <a:latin typeface="-apple-system"/>
              </a:rPr>
              <a:t>2 groups of problems: </a:t>
            </a:r>
          </a:p>
          <a:p>
            <a:pPr marL="1257300" lvl="2" indent="-342900">
              <a:buFont typeface="Arial" panose="020B0604020202020204" pitchFamily="34" charset="0"/>
              <a:buChar char="•"/>
            </a:pPr>
            <a:r>
              <a:rPr lang="en-US" sz="2400" dirty="0">
                <a:solidFill>
                  <a:schemeClr val="accent6"/>
                </a:solidFill>
                <a:latin typeface="-apple-system"/>
              </a:rPr>
              <a:t>Classification</a:t>
            </a:r>
          </a:p>
          <a:p>
            <a:pPr marL="1257300" lvl="2" indent="-342900">
              <a:buFont typeface="Arial" panose="020B0604020202020204" pitchFamily="34" charset="0"/>
              <a:buChar char="•"/>
            </a:pPr>
            <a:r>
              <a:rPr lang="en-US" sz="2400" dirty="0">
                <a:solidFill>
                  <a:schemeClr val="accent6"/>
                </a:solidFill>
                <a:latin typeface="-apple-system"/>
              </a:rPr>
              <a:t>Regression</a:t>
            </a:r>
          </a:p>
        </p:txBody>
      </p:sp>
      <p:sp>
        <p:nvSpPr>
          <p:cNvPr id="6" name="Rectangle 5">
            <a:extLst>
              <a:ext uri="{FF2B5EF4-FFF2-40B4-BE49-F238E27FC236}">
                <a16:creationId xmlns:a16="http://schemas.microsoft.com/office/drawing/2014/main" id="{8F1BF8CA-5B62-40DB-88E5-C70CF14C3A71}"/>
              </a:ext>
            </a:extLst>
          </p:cNvPr>
          <p:cNvSpPr/>
          <p:nvPr/>
        </p:nvSpPr>
        <p:spPr>
          <a:xfrm>
            <a:off x="621791" y="4717225"/>
            <a:ext cx="10948416" cy="1569660"/>
          </a:xfrm>
          <a:prstGeom prst="rect">
            <a:avLst/>
          </a:prstGeom>
        </p:spPr>
        <p:txBody>
          <a:bodyPr wrap="square">
            <a:spAutoFit/>
          </a:bodyPr>
          <a:lstStyle/>
          <a:p>
            <a:r>
              <a:rPr lang="en-US" sz="2400" dirty="0">
                <a:latin typeface="-apple-system"/>
              </a:rPr>
              <a:t>Classification</a:t>
            </a:r>
          </a:p>
          <a:p>
            <a:pPr lvl="1"/>
            <a:r>
              <a:rPr lang="en-US" sz="2400" dirty="0">
                <a:solidFill>
                  <a:schemeClr val="accent6"/>
                </a:solidFill>
                <a:latin typeface="-apple-system"/>
              </a:rPr>
              <a:t>Predicts which class a given sample of data (sample  of descriptive features) is part of (</a:t>
            </a:r>
            <a:r>
              <a:rPr lang="en-US" sz="2400" b="1" dirty="0">
                <a:solidFill>
                  <a:schemeClr val="accent6"/>
                </a:solidFill>
                <a:latin typeface="-apple-system"/>
              </a:rPr>
              <a:t>discrete value</a:t>
            </a:r>
            <a:r>
              <a:rPr lang="en-US" sz="2400" dirty="0">
                <a:solidFill>
                  <a:schemeClr val="accent6"/>
                </a:solidFill>
                <a:latin typeface="-apple-system"/>
              </a:rPr>
              <a:t>). </a:t>
            </a:r>
          </a:p>
          <a:p>
            <a:pPr lvl="1"/>
            <a:r>
              <a:rPr lang="en-US" sz="2400" dirty="0">
                <a:solidFill>
                  <a:schemeClr val="accent6"/>
                </a:solidFill>
                <a:latin typeface="-apple-system"/>
              </a:rPr>
              <a:t>Example : Stroke prediction Analysis</a:t>
            </a:r>
          </a:p>
        </p:txBody>
      </p:sp>
    </p:spTree>
    <p:extLst>
      <p:ext uri="{BB962C8B-B14F-4D97-AF65-F5344CB8AC3E}">
        <p14:creationId xmlns:p14="http://schemas.microsoft.com/office/powerpoint/2010/main" val="342909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13C261F-EE6A-4EFF-B3C1-E2DB82B3C7A9}"/>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6" name="Rectangle 5">
            <a:extLst>
              <a:ext uri="{FF2B5EF4-FFF2-40B4-BE49-F238E27FC236}">
                <a16:creationId xmlns:a16="http://schemas.microsoft.com/office/drawing/2014/main" id="{E51231CB-7F1A-45CA-AA45-C6F68AB1590A}"/>
              </a:ext>
            </a:extLst>
          </p:cNvPr>
          <p:cNvSpPr/>
          <p:nvPr/>
        </p:nvSpPr>
        <p:spPr>
          <a:xfrm>
            <a:off x="4330147" y="854765"/>
            <a:ext cx="2133600" cy="4505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apple-system"/>
              </a:rPr>
              <a:t>Importing Libraries</a:t>
            </a:r>
            <a:endParaRPr lang="en-US" dirty="0">
              <a:solidFill>
                <a:schemeClr val="accent4">
                  <a:lumMod val="50000"/>
                </a:schemeClr>
              </a:solidFill>
              <a:latin typeface="-apple-system"/>
            </a:endParaRPr>
          </a:p>
        </p:txBody>
      </p:sp>
      <p:sp>
        <p:nvSpPr>
          <p:cNvPr id="7" name="Title 4">
            <a:extLst>
              <a:ext uri="{FF2B5EF4-FFF2-40B4-BE49-F238E27FC236}">
                <a16:creationId xmlns:a16="http://schemas.microsoft.com/office/drawing/2014/main" id="{D0BF1FE0-8177-45D2-9FAF-B8DFA8F82CDD}"/>
              </a:ext>
            </a:extLst>
          </p:cNvPr>
          <p:cNvSpPr txBox="1">
            <a:spLocks/>
          </p:cNvSpPr>
          <p:nvPr/>
        </p:nvSpPr>
        <p:spPr>
          <a:xfrm>
            <a:off x="838200" y="1"/>
            <a:ext cx="10515600" cy="1123986"/>
          </a:xfrm>
          <a:prstGeom prst="rect">
            <a:avLst/>
          </a:prstGeom>
        </p:spPr>
        <p:txBody>
          <a:bodyPr>
            <a:normAutofit fontScale="62500" lnSpcReduction="20000"/>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US" dirty="0"/>
              <a:t>   </a:t>
            </a:r>
            <a:r>
              <a:rPr lang="en-US" sz="4500" dirty="0">
                <a:latin typeface="Adobe Garamond Pro Bold" panose="02020702060506020403" pitchFamily="18" charset="0"/>
              </a:rPr>
              <a:t>Architecture of Stroke Prediction Analysis</a:t>
            </a:r>
          </a:p>
        </p:txBody>
      </p:sp>
      <p:sp>
        <p:nvSpPr>
          <p:cNvPr id="8" name="Rectangle 7">
            <a:extLst>
              <a:ext uri="{FF2B5EF4-FFF2-40B4-BE49-F238E27FC236}">
                <a16:creationId xmlns:a16="http://schemas.microsoft.com/office/drawing/2014/main" id="{BD9D9290-CF5A-49B0-A45C-0C5FFEC349C1}"/>
              </a:ext>
            </a:extLst>
          </p:cNvPr>
          <p:cNvSpPr/>
          <p:nvPr/>
        </p:nvSpPr>
        <p:spPr>
          <a:xfrm>
            <a:off x="4330147" y="1881017"/>
            <a:ext cx="2133600" cy="36933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apple-system"/>
              </a:rPr>
              <a:t>Reading the CSV file</a:t>
            </a:r>
          </a:p>
        </p:txBody>
      </p:sp>
      <p:sp>
        <p:nvSpPr>
          <p:cNvPr id="9" name="Rectangle 8">
            <a:extLst>
              <a:ext uri="{FF2B5EF4-FFF2-40B4-BE49-F238E27FC236}">
                <a16:creationId xmlns:a16="http://schemas.microsoft.com/office/drawing/2014/main" id="{B36BEB17-7687-440A-AC5D-90F585013A56}"/>
              </a:ext>
            </a:extLst>
          </p:cNvPr>
          <p:cNvSpPr/>
          <p:nvPr/>
        </p:nvSpPr>
        <p:spPr>
          <a:xfrm>
            <a:off x="397565" y="2898913"/>
            <a:ext cx="2027583" cy="3104322"/>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marL="342900" indent="-342900">
              <a:buAutoNum type="arabicPeriod"/>
            </a:pPr>
            <a:r>
              <a:rPr lang="en-US" dirty="0">
                <a:latin typeface="-apple-system"/>
              </a:rPr>
              <a:t>Handling missing values</a:t>
            </a:r>
          </a:p>
          <a:p>
            <a:pPr marL="342900" indent="-342900">
              <a:buAutoNum type="arabicPeriod"/>
            </a:pPr>
            <a:r>
              <a:rPr lang="en-US" dirty="0">
                <a:latin typeface="-apple-system"/>
              </a:rPr>
              <a:t>Removing Outliers</a:t>
            </a:r>
          </a:p>
          <a:p>
            <a:pPr marL="342900" indent="-342900">
              <a:buAutoNum type="arabicPeriod"/>
            </a:pPr>
            <a:r>
              <a:rPr lang="en-US" dirty="0">
                <a:latin typeface="-apple-system"/>
              </a:rPr>
              <a:t>Univariate analysis</a:t>
            </a:r>
          </a:p>
          <a:p>
            <a:pPr marL="342900" indent="-342900">
              <a:buAutoNum type="arabicPeriod"/>
            </a:pPr>
            <a:r>
              <a:rPr lang="en-US" dirty="0">
                <a:latin typeface="-apple-system"/>
              </a:rPr>
              <a:t>Bivariate/Multi-variate  Analysis</a:t>
            </a:r>
          </a:p>
          <a:p>
            <a:pPr marL="342900" indent="-342900">
              <a:buAutoNum type="arabicPeriod"/>
            </a:pPr>
            <a:r>
              <a:rPr lang="en-US" dirty="0">
                <a:latin typeface="-apple-system"/>
              </a:rPr>
              <a:t>Understanding the distribution of features</a:t>
            </a:r>
          </a:p>
          <a:p>
            <a:pPr marL="342900" indent="-342900">
              <a:buAutoNum type="arabicPeriod"/>
            </a:pPr>
            <a:endParaRPr lang="en-US" dirty="0">
              <a:latin typeface="Adobe Garamond Pro Bold" panose="02020702060506020403" pitchFamily="18" charset="0"/>
            </a:endParaRPr>
          </a:p>
        </p:txBody>
      </p:sp>
      <p:sp>
        <p:nvSpPr>
          <p:cNvPr id="10" name="Rectangle 9">
            <a:extLst>
              <a:ext uri="{FF2B5EF4-FFF2-40B4-BE49-F238E27FC236}">
                <a16:creationId xmlns:a16="http://schemas.microsoft.com/office/drawing/2014/main" id="{D6D7860D-F1E6-4506-8184-B38D44569F6E}"/>
              </a:ext>
            </a:extLst>
          </p:cNvPr>
          <p:cNvSpPr/>
          <p:nvPr/>
        </p:nvSpPr>
        <p:spPr>
          <a:xfrm>
            <a:off x="3018181" y="2898913"/>
            <a:ext cx="1364974" cy="3104322"/>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r>
              <a:rPr lang="en-US" dirty="0">
                <a:latin typeface="-apple-system"/>
              </a:rPr>
              <a:t>Categorical Encoding:</a:t>
            </a:r>
          </a:p>
          <a:p>
            <a:r>
              <a:rPr lang="en-US" dirty="0">
                <a:latin typeface="-apple-system"/>
              </a:rPr>
              <a:t>One Hot Encoder</a:t>
            </a:r>
          </a:p>
          <a:p>
            <a:endParaRPr lang="en-US" dirty="0">
              <a:latin typeface="-apple-system"/>
            </a:endParaRPr>
          </a:p>
          <a:p>
            <a:r>
              <a:rPr lang="en-US" dirty="0">
                <a:latin typeface="-apple-system"/>
              </a:rPr>
              <a:t>Feature Scaling:</a:t>
            </a:r>
          </a:p>
          <a:p>
            <a:r>
              <a:rPr lang="en-US" dirty="0" err="1">
                <a:latin typeface="-apple-system"/>
              </a:rPr>
              <a:t>MinMax</a:t>
            </a:r>
            <a:r>
              <a:rPr lang="en-US" dirty="0">
                <a:latin typeface="-apple-system"/>
              </a:rPr>
              <a:t> Scaler</a:t>
            </a:r>
          </a:p>
        </p:txBody>
      </p:sp>
      <p:sp>
        <p:nvSpPr>
          <p:cNvPr id="11" name="Rectangle 10">
            <a:extLst>
              <a:ext uri="{FF2B5EF4-FFF2-40B4-BE49-F238E27FC236}">
                <a16:creationId xmlns:a16="http://schemas.microsoft.com/office/drawing/2014/main" id="{867C50E7-7E3E-4752-95DC-2242DF6E1359}"/>
              </a:ext>
            </a:extLst>
          </p:cNvPr>
          <p:cNvSpPr/>
          <p:nvPr/>
        </p:nvSpPr>
        <p:spPr>
          <a:xfrm>
            <a:off x="5098773" y="2898913"/>
            <a:ext cx="1364974" cy="3104322"/>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marL="285750" indent="-285750">
              <a:buFont typeface="Wingdings" panose="05000000000000000000" pitchFamily="2" charset="2"/>
              <a:buChar char="q"/>
            </a:pPr>
            <a:r>
              <a:rPr lang="en-US" dirty="0">
                <a:latin typeface="-apple-system"/>
              </a:rPr>
              <a:t>Separate Features and Target</a:t>
            </a:r>
          </a:p>
          <a:p>
            <a:pPr marL="285750" indent="-285750">
              <a:buFont typeface="Wingdings" panose="05000000000000000000" pitchFamily="2" charset="2"/>
              <a:buChar char="q"/>
            </a:pPr>
            <a:r>
              <a:rPr lang="en-US" dirty="0">
                <a:latin typeface="-apple-system"/>
              </a:rPr>
              <a:t>Split Training and Testing data</a:t>
            </a:r>
          </a:p>
          <a:p>
            <a:endParaRPr lang="en-US" dirty="0"/>
          </a:p>
        </p:txBody>
      </p:sp>
      <p:sp>
        <p:nvSpPr>
          <p:cNvPr id="12" name="Rectangle 11">
            <a:extLst>
              <a:ext uri="{FF2B5EF4-FFF2-40B4-BE49-F238E27FC236}">
                <a16:creationId xmlns:a16="http://schemas.microsoft.com/office/drawing/2014/main" id="{C9BF0159-FBA4-4941-ABBF-B4BBE5DA8EAC}"/>
              </a:ext>
            </a:extLst>
          </p:cNvPr>
          <p:cNvSpPr/>
          <p:nvPr/>
        </p:nvSpPr>
        <p:spPr>
          <a:xfrm>
            <a:off x="7272129" y="2746513"/>
            <a:ext cx="1855306" cy="3104322"/>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r>
              <a:rPr lang="en-US" dirty="0">
                <a:latin typeface="-apple-system"/>
              </a:rPr>
              <a:t>Model Building </a:t>
            </a:r>
          </a:p>
          <a:p>
            <a:r>
              <a:rPr lang="en-US" dirty="0">
                <a:latin typeface="-apple-system"/>
              </a:rPr>
              <a:t>Algorithms</a:t>
            </a:r>
          </a:p>
          <a:p>
            <a:pPr marL="342900" indent="-342900">
              <a:buFont typeface="+mj-lt"/>
              <a:buAutoNum type="arabicPeriod"/>
            </a:pPr>
            <a:r>
              <a:rPr lang="en-US" b="1" dirty="0">
                <a:latin typeface="-apple-system"/>
              </a:rPr>
              <a:t>Logistic Regression</a:t>
            </a:r>
          </a:p>
          <a:p>
            <a:pPr marL="342900" indent="-342900">
              <a:buFont typeface="+mj-lt"/>
              <a:buAutoNum type="arabicPeriod"/>
            </a:pPr>
            <a:r>
              <a:rPr lang="en-US" b="1" dirty="0">
                <a:latin typeface="-apple-system"/>
              </a:rPr>
              <a:t>KNN</a:t>
            </a:r>
          </a:p>
          <a:p>
            <a:pPr marL="342900" indent="-342900">
              <a:buFont typeface="+mj-lt"/>
              <a:buAutoNum type="arabicPeriod"/>
            </a:pPr>
            <a:r>
              <a:rPr lang="en-US" b="1" dirty="0">
                <a:latin typeface="-apple-system"/>
              </a:rPr>
              <a:t>SVM</a:t>
            </a:r>
          </a:p>
          <a:p>
            <a:pPr marL="342900" indent="-342900">
              <a:buFont typeface="+mj-lt"/>
              <a:buAutoNum type="arabicPeriod"/>
            </a:pPr>
            <a:r>
              <a:rPr lang="en-US" b="1" dirty="0">
                <a:latin typeface="-apple-system"/>
              </a:rPr>
              <a:t>Naïve Bayes</a:t>
            </a:r>
          </a:p>
          <a:p>
            <a:pPr marL="342900" indent="-342900">
              <a:buFont typeface="+mj-lt"/>
              <a:buAutoNum type="arabicPeriod"/>
            </a:pPr>
            <a:r>
              <a:rPr lang="en-US" b="1" dirty="0">
                <a:latin typeface="-apple-system"/>
              </a:rPr>
              <a:t>Decision Tree</a:t>
            </a:r>
          </a:p>
          <a:p>
            <a:pPr marL="342900" indent="-342900">
              <a:buFont typeface="+mj-lt"/>
              <a:buAutoNum type="arabicPeriod"/>
            </a:pPr>
            <a:r>
              <a:rPr lang="en-US" b="1" dirty="0">
                <a:latin typeface="-apple-system"/>
              </a:rPr>
              <a:t>Random Forest Tree</a:t>
            </a:r>
          </a:p>
        </p:txBody>
      </p:sp>
      <p:sp>
        <p:nvSpPr>
          <p:cNvPr id="13" name="Rectangle 12">
            <a:extLst>
              <a:ext uri="{FF2B5EF4-FFF2-40B4-BE49-F238E27FC236}">
                <a16:creationId xmlns:a16="http://schemas.microsoft.com/office/drawing/2014/main" id="{8D50F102-521C-45B4-B038-0CAD2449E7E4}"/>
              </a:ext>
            </a:extLst>
          </p:cNvPr>
          <p:cNvSpPr/>
          <p:nvPr/>
        </p:nvSpPr>
        <p:spPr>
          <a:xfrm>
            <a:off x="9935817" y="2898913"/>
            <a:ext cx="1656522" cy="310432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latin typeface="-apple-system"/>
              </a:rPr>
              <a:t>Comparing the Performance of each model based on Accuracy</a:t>
            </a:r>
          </a:p>
        </p:txBody>
      </p:sp>
      <p:cxnSp>
        <p:nvCxnSpPr>
          <p:cNvPr id="14" name="Straight Arrow Connector 13">
            <a:extLst>
              <a:ext uri="{FF2B5EF4-FFF2-40B4-BE49-F238E27FC236}">
                <a16:creationId xmlns:a16="http://schemas.microsoft.com/office/drawing/2014/main" id="{DFFB9573-7771-451A-9580-D36917EB8951}"/>
              </a:ext>
            </a:extLst>
          </p:cNvPr>
          <p:cNvCxnSpPr>
            <a:cxnSpLocks/>
            <a:endCxn id="8" idx="0"/>
          </p:cNvCxnSpPr>
          <p:nvPr/>
        </p:nvCxnSpPr>
        <p:spPr>
          <a:xfrm>
            <a:off x="5396947" y="1305339"/>
            <a:ext cx="0" cy="57567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FF337E18-B6CE-4438-A630-4E59EA900615}"/>
              </a:ext>
            </a:extLst>
          </p:cNvPr>
          <p:cNvCxnSpPr>
            <a:cxnSpLocks/>
          </p:cNvCxnSpPr>
          <p:nvPr/>
        </p:nvCxnSpPr>
        <p:spPr>
          <a:xfrm>
            <a:off x="1434547" y="2065683"/>
            <a:ext cx="0" cy="83323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28DFD40D-1402-47B6-81CA-F7B6224987A9}"/>
              </a:ext>
            </a:extLst>
          </p:cNvPr>
          <p:cNvCxnSpPr>
            <a:cxnSpLocks/>
          </p:cNvCxnSpPr>
          <p:nvPr/>
        </p:nvCxnSpPr>
        <p:spPr>
          <a:xfrm>
            <a:off x="4383155" y="4172779"/>
            <a:ext cx="723901"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754E27FC-55BC-446A-B667-40F474422D1E}"/>
              </a:ext>
            </a:extLst>
          </p:cNvPr>
          <p:cNvCxnSpPr>
            <a:cxnSpLocks/>
          </p:cNvCxnSpPr>
          <p:nvPr/>
        </p:nvCxnSpPr>
        <p:spPr>
          <a:xfrm flipV="1">
            <a:off x="6463747" y="4172779"/>
            <a:ext cx="808382" cy="489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0E41147B-7445-42DE-96CF-97AE296002A8}"/>
              </a:ext>
            </a:extLst>
          </p:cNvPr>
          <p:cNvCxnSpPr>
            <a:cxnSpLocks/>
          </p:cNvCxnSpPr>
          <p:nvPr/>
        </p:nvCxnSpPr>
        <p:spPr>
          <a:xfrm>
            <a:off x="2425148" y="4172779"/>
            <a:ext cx="593033"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7A6ECE23-0E81-42A1-BB82-10501465CC66}"/>
              </a:ext>
            </a:extLst>
          </p:cNvPr>
          <p:cNvCxnSpPr>
            <a:cxnSpLocks/>
          </p:cNvCxnSpPr>
          <p:nvPr/>
        </p:nvCxnSpPr>
        <p:spPr>
          <a:xfrm>
            <a:off x="9127435" y="4185239"/>
            <a:ext cx="808382"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81B60A37-B883-4173-A739-E4E3931AB3B2}"/>
              </a:ext>
            </a:extLst>
          </p:cNvPr>
          <p:cNvCxnSpPr>
            <a:cxnSpLocks/>
          </p:cNvCxnSpPr>
          <p:nvPr/>
        </p:nvCxnSpPr>
        <p:spPr>
          <a:xfrm>
            <a:off x="1411356" y="2065683"/>
            <a:ext cx="2918791" cy="3314"/>
          </a:xfrm>
          <a:prstGeom prst="line">
            <a:avLst/>
          </a:prstGeom>
          <a:ln w="571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5607249"/>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78438558_Win32_v2" id="{4C05A457-285D-454C-A9EA-F338443A797C}" vid="{298C0BDB-2F83-41C5-B87D-3BE7246FD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1D2ED2F-BDEE-47B8-82AA-B088E838B0E6}">
  <ds:schemaRefs>
    <ds:schemaRef ds:uri="http://schemas.microsoft.com/sharepoint/v3/contenttype/forms"/>
  </ds:schemaRefs>
</ds:datastoreItem>
</file>

<file path=customXml/itemProps2.xml><?xml version="1.0" encoding="utf-8"?>
<ds:datastoreItem xmlns:ds="http://schemas.openxmlformats.org/officeDocument/2006/customXml" ds:itemID="{FD7EB4D8-2DC8-4900-B296-3F8E8CD9E6AE}">
  <ds:schemaRefs>
    <ds:schemaRef ds:uri="http://purl.org/dc/terms/"/>
    <ds:schemaRef ds:uri="http://www.w3.org/XML/1998/namespace"/>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71af3243-3dd4-4a8d-8c0d-dd76da1f02a5"/>
    <ds:schemaRef ds:uri="230e9df3-be65-4c73-a93b-d1236ebd677e"/>
    <ds:schemaRef ds:uri="16c05727-aa75-4e4a-9b5f-8a80a1165891"/>
    <ds:schemaRef ds:uri="http://schemas.microsoft.com/sharepoint/v3"/>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8A2982D6-A655-4F26-86D7-B5C32A625E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{CFC616F7-C021-40E3-9BCE-4D633E9552E0}tf78438558_win32</Template>
  <TotalTime>278</TotalTime>
  <Words>575</Words>
  <Application>Microsoft Office PowerPoint</Application>
  <PresentationFormat>Widescreen</PresentationFormat>
  <Paragraphs>113</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Adobe Garamond Pro Bold</vt:lpstr>
      <vt:lpstr>-apple-system</vt:lpstr>
      <vt:lpstr>Arial</vt:lpstr>
      <vt:lpstr>Arial Black</vt:lpstr>
      <vt:lpstr>Bahnschrift</vt:lpstr>
      <vt:lpstr>Sabon Next LT</vt:lpstr>
      <vt:lpstr>Wingdings</vt:lpstr>
      <vt:lpstr>Office Theme</vt:lpstr>
      <vt:lpstr>Project  presentation</vt:lpstr>
      <vt:lpstr>AGENDA</vt:lpstr>
      <vt:lpstr>STROKE PREDICTION</vt:lpstr>
      <vt:lpstr>WHAT IS STROKE?</vt:lpstr>
      <vt:lpstr>Relevancy with the real world</vt:lpstr>
      <vt:lpstr>  </vt:lpstr>
      <vt:lpstr>SUMMARY </vt:lpstr>
      <vt:lpstr>PowerPoint Presentation</vt:lpstr>
      <vt:lpstr>PowerPoint Presentation</vt:lpstr>
      <vt:lpstr>PowerPoint Presentation</vt:lpstr>
      <vt:lpstr>PowerPoint Presentation</vt:lpstr>
      <vt:lpstr>Comparing Accuracy of each model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selecting a topic</dc:title>
  <dc:subject/>
  <dc:creator>Sanaa Khan</dc:creator>
  <cp:lastModifiedBy>Sanaa Khan</cp:lastModifiedBy>
  <cp:revision>21</cp:revision>
  <dcterms:created xsi:type="dcterms:W3CDTF">2023-09-11T05:11:46Z</dcterms:created>
  <dcterms:modified xsi:type="dcterms:W3CDTF">2023-10-03T07:22:01Z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