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78" r:id="rId5"/>
    <p:sldId id="259" r:id="rId6"/>
    <p:sldId id="270" r:id="rId7"/>
    <p:sldId id="260" r:id="rId8"/>
    <p:sldId id="271" r:id="rId9"/>
    <p:sldId id="261" r:id="rId10"/>
    <p:sldId id="262" r:id="rId11"/>
    <p:sldId id="263" r:id="rId12"/>
    <p:sldId id="264" r:id="rId13"/>
    <p:sldId id="300" r:id="rId14"/>
    <p:sldId id="267" r:id="rId15"/>
    <p:sldId id="268" r:id="rId16"/>
    <p:sldId id="279" r:id="rId17"/>
    <p:sldId id="280" r:id="rId18"/>
    <p:sldId id="272" r:id="rId19"/>
    <p:sldId id="273" r:id="rId20"/>
    <p:sldId id="274" r:id="rId21"/>
    <p:sldId id="299" r:id="rId22"/>
    <p:sldId id="275" r:id="rId23"/>
    <p:sldId id="276"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0E9B"/>
    <a:srgbClr val="E9BC17"/>
    <a:srgbClr val="A824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2"/>
      </p:cViewPr>
      <p:guideLst>
        <p:guide orient="horz" pos="211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C0965211-6800-460D-BF84-1840D72B70FB}" type="datetimeFigureOut">
              <a:rPr lang="en-US" smtClean="0"/>
              <a:pPr/>
              <a:t>9/17/2020</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A791E140-D909-4A2A-A551-DCEA03912AA5}" type="slidenum">
              <a:rPr lang="en-US" smtClean="0"/>
              <a:pPr/>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65211-6800-460D-BF84-1840D72B70FB}" type="datetimeFigureOut">
              <a:rPr lang="en-US" smtClean="0"/>
              <a:pPr/>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1E140-D909-4A2A-A551-DCEA03912AA5}" type="slidenum">
              <a:rPr lang="en-US" smtClean="0"/>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65211-6800-460D-BF84-1840D72B70FB}" type="datetimeFigureOut">
              <a:rPr lang="en-US" smtClean="0"/>
              <a:pPr/>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1E140-D909-4A2A-A551-DCEA03912AA5}" type="slidenum">
              <a:rPr lang="en-US" smtClean="0"/>
              <a:pPr/>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65211-6800-460D-BF84-1840D72B70FB}" type="datetimeFigureOut">
              <a:rPr lang="en-US" smtClean="0"/>
              <a:pPr/>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1E140-D909-4A2A-A551-DCEA03912AA5}" type="slidenum">
              <a:rPr lang="en-US" smtClean="0"/>
              <a:pPr/>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C0965211-6800-460D-BF84-1840D72B70FB}" type="datetimeFigureOut">
              <a:rPr lang="en-US" smtClean="0"/>
              <a:pPr/>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1E140-D909-4A2A-A551-DCEA03912AA5}" type="slidenum">
              <a:rPr lang="en-US" smtClean="0"/>
              <a:pPr/>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0965211-6800-460D-BF84-1840D72B70FB}" type="datetimeFigureOut">
              <a:rPr lang="en-US" smtClean="0"/>
              <a:pPr/>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91E140-D909-4A2A-A551-DCEA03912AA5}" type="slidenum">
              <a:rPr lang="en-US" smtClean="0"/>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0965211-6800-460D-BF84-1840D72B70FB}" type="datetimeFigureOut">
              <a:rPr lang="en-US" smtClean="0"/>
              <a:pPr/>
              <a:t>9/17/2020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91E140-D909-4A2A-A551-DCEA03912AA5}" type="slidenum">
              <a:rPr lang="en-US" smtClean="0"/>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0965211-6800-460D-BF84-1840D72B70FB}" type="datetimeFigureOut">
              <a:rPr lang="en-US" smtClean="0"/>
              <a:pPr/>
              <a:t>9/17/2020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91E140-D909-4A2A-A551-DCEA03912AA5}" type="slidenum">
              <a:rPr lang="en-US" smtClean="0"/>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965211-6800-460D-BF84-1840D72B70FB}" type="datetimeFigureOut">
              <a:rPr lang="en-US" smtClean="0"/>
              <a:pPr/>
              <a:t>9/17/2020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91E140-D909-4A2A-A551-DCEA03912AA5}" type="slidenum">
              <a:rPr lang="en-US" smtClean="0"/>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965211-6800-460D-BF84-1840D72B70FB}" type="datetimeFigureOut">
              <a:rPr lang="en-US" smtClean="0"/>
              <a:pPr/>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91E140-D909-4A2A-A551-DCEA03912AA5}" type="slidenum">
              <a:rPr lang="en-US" smtClean="0"/>
              <a:pPr/>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965211-6800-460D-BF84-1840D72B70FB}" type="datetimeFigureOut">
              <a:rPr lang="en-US" smtClean="0"/>
              <a:pPr/>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91E140-D909-4A2A-A551-DCEA03912AA5}" type="slidenum">
              <a:rPr lang="en-US" smtClean="0"/>
              <a:pPr/>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p:cNvPicPr>
          <p:nvPr/>
        </p:nvPicPr>
        <p:blipFill>
          <a:blip r:embed="rId13"/>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C0965211-6800-460D-BF84-1840D72B70FB}" type="datetimeFigureOut">
              <a:rPr lang="en-US" smtClean="0"/>
              <a:pPr/>
              <a:t>9/17/2020</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A791E140-D909-4A2A-A551-DCEA03912AA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3039" y="800390"/>
            <a:ext cx="10071279" cy="1825244"/>
          </a:xfrm>
        </p:spPr>
        <p:txBody>
          <a:bodyPr>
            <a:normAutofit/>
          </a:bodyPr>
          <a:lstStyle/>
          <a:p>
            <a:pPr algn="l"/>
            <a:r>
              <a:rPr lang="en-US" b="1" dirty="0">
                <a:solidFill>
                  <a:srgbClr val="0070C0"/>
                </a:solidFill>
                <a:latin typeface="Times New Roman" panose="02020603050405020304" pitchFamily="18" charset="0"/>
                <a:cs typeface="Times New Roman" panose="02020603050405020304" pitchFamily="18" charset="0"/>
              </a:rPr>
              <a:t>SPARKLING STARS FOR </a:t>
            </a:r>
            <a:r>
              <a:rPr lang="en-US" b="1" dirty="0">
                <a:solidFill>
                  <a:srgbClr val="C20E9B"/>
                </a:solidFill>
                <a:latin typeface="Times New Roman" panose="02020603050405020304" pitchFamily="18" charset="0"/>
                <a:cs typeface="Times New Roman" panose="02020603050405020304" pitchFamily="18" charset="0"/>
              </a:rPr>
              <a:t>SMART CITIES</a:t>
            </a:r>
            <a:r>
              <a:rPr lang="en-US" b="1" dirty="0">
                <a:solidFill>
                  <a:srgbClr val="0070C0"/>
                </a:solidFill>
                <a:latin typeface="Times New Roman" panose="02020603050405020304" pitchFamily="18" charset="0"/>
                <a:cs typeface="Times New Roman" panose="02020603050405020304" pitchFamily="18" charset="0"/>
              </a:rPr>
              <a:t>….</a:t>
            </a:r>
            <a:br>
              <a:rPr lang="en-US" b="1" dirty="0">
                <a:solidFill>
                  <a:srgbClr val="0070C0"/>
                </a:solidFill>
                <a:latin typeface="Times New Roman" panose="02020603050405020304" pitchFamily="18" charset="0"/>
                <a:cs typeface="Times New Roman" panose="02020603050405020304" pitchFamily="18" charset="0"/>
              </a:rPr>
            </a:br>
            <a:r>
              <a:rPr lang="en-US" b="1" dirty="0">
                <a:solidFill>
                  <a:srgbClr val="0070C0"/>
                </a:solidFill>
                <a:latin typeface="Times New Roman" panose="02020603050405020304" pitchFamily="18" charset="0"/>
                <a:cs typeface="Times New Roman" panose="02020603050405020304" pitchFamily="18" charset="0"/>
              </a:rPr>
              <a:t>                     </a:t>
            </a:r>
            <a:br>
              <a:rPr lang="en-US" b="1" dirty="0">
                <a:solidFill>
                  <a:srgbClr val="0070C0"/>
                </a:solidFill>
                <a:latin typeface="Times New Roman" panose="02020603050405020304" pitchFamily="18" charset="0"/>
                <a:cs typeface="Times New Roman" panose="02020603050405020304" pitchFamily="18" charset="0"/>
              </a:rPr>
            </a:br>
            <a:endParaRPr lang="en-US" b="1" dirty="0">
              <a:solidFill>
                <a:srgbClr val="0070C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093132" y="3370220"/>
            <a:ext cx="4924699" cy="1502229"/>
          </a:xfrm>
        </p:spPr>
        <p:txBody>
          <a:bodyPr>
            <a:normAutofit fontScale="55000" lnSpcReduction="20000"/>
          </a:bodyPr>
          <a:lstStyle/>
          <a:p>
            <a:r>
              <a:rPr lang="en-US" b="1">
                <a:solidFill>
                  <a:srgbClr val="002060"/>
                </a:solidFill>
                <a:latin typeface="Times New Roman" panose="02020603050405020304" pitchFamily="18" charset="0"/>
                <a:cs typeface="Times New Roman" panose="02020603050405020304" pitchFamily="18" charset="0"/>
              </a:rPr>
              <a:t>PRESENTED BY:</a:t>
            </a:r>
          </a:p>
          <a:p>
            <a:r>
              <a:rPr lang="en-US" b="1">
                <a:solidFill>
                  <a:srgbClr val="002060"/>
                </a:solidFill>
                <a:latin typeface="Times New Roman" panose="02020603050405020304" pitchFamily="18" charset="0"/>
                <a:cs typeface="Times New Roman" panose="02020603050405020304" pitchFamily="18" charset="0"/>
              </a:rPr>
              <a:t>P.BHAVYA SRI-187Y1A05C7</a:t>
            </a:r>
          </a:p>
          <a:p>
            <a:r>
              <a:rPr lang="en-US" b="1">
                <a:solidFill>
                  <a:srgbClr val="002060"/>
                </a:solidFill>
                <a:latin typeface="Times New Roman" panose="02020603050405020304" pitchFamily="18" charset="0"/>
                <a:cs typeface="Times New Roman" panose="02020603050405020304" pitchFamily="18" charset="0"/>
              </a:rPr>
              <a:t>A.BHAGYA REKHA-187Y1A05C6</a:t>
            </a:r>
          </a:p>
          <a:p>
            <a:r>
              <a:rPr lang="en-US" b="1">
                <a:solidFill>
                  <a:srgbClr val="002060"/>
                </a:solidFill>
                <a:latin typeface="Times New Roman" panose="02020603050405020304" pitchFamily="18" charset="0"/>
                <a:cs typeface="Times New Roman" panose="02020603050405020304" pitchFamily="18" charset="0"/>
              </a:rPr>
              <a:t>M.NEHA-187Y1A05E6</a:t>
            </a:r>
          </a:p>
          <a:p>
            <a:r>
              <a:rPr lang="en-US" b="1">
                <a:solidFill>
                  <a:srgbClr val="002060"/>
                </a:solidFill>
                <a:latin typeface="Times New Roman" panose="02020603050405020304" pitchFamily="18" charset="0"/>
                <a:cs typeface="Times New Roman" panose="02020603050405020304" pitchFamily="18" charset="0"/>
              </a:rPr>
              <a:t>K.RAVALIKA-187Y1A05F2</a:t>
            </a:r>
          </a:p>
          <a:p>
            <a:endParaRPr lang="en-US" dirty="0">
              <a:latin typeface="Times New Roman" panose="02020603050405020304" pitchFamily="18" charset="0"/>
              <a:cs typeface="Times New Roman" panose="02020603050405020304" pitchFamily="18" charset="0"/>
            </a:endParaRPr>
          </a:p>
        </p:txBody>
      </p:sp>
      <p:pic>
        <p:nvPicPr>
          <p:cNvPr id="4" name="Picture 2" descr="Tomorrow's cities - nightmare vision of the future? - BBC Ne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460" y="2155371"/>
            <a:ext cx="6048101" cy="39459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8033" y="605310"/>
            <a:ext cx="11024315" cy="5731099"/>
          </a:xfrm>
        </p:spPr>
        <p:txBody>
          <a:bodyPr/>
          <a:lstStyle/>
          <a:p>
            <a:pPr>
              <a:buFont typeface="Wingdings" panose="05000000000000000000" pitchFamily="2" charset="2"/>
              <a:buChar char="v"/>
            </a:pPr>
            <a:r>
              <a:rPr lang="en-US" dirty="0">
                <a:solidFill>
                  <a:srgbClr val="C20E9B"/>
                </a:solidFill>
                <a:latin typeface="Times New Roman" panose="02020603050405020304" pitchFamily="18" charset="0"/>
                <a:cs typeface="Times New Roman" panose="02020603050405020304" pitchFamily="18" charset="0"/>
              </a:rPr>
              <a:t>LDR(</a:t>
            </a:r>
            <a:r>
              <a:rPr lang="en-US" dirty="0">
                <a:solidFill>
                  <a:srgbClr val="00B0F0"/>
                </a:solidFill>
                <a:latin typeface="Times New Roman" panose="02020603050405020304" pitchFamily="18" charset="0"/>
                <a:cs typeface="Times New Roman" panose="02020603050405020304" pitchFamily="18" charset="0"/>
              </a:rPr>
              <a:t>Light Dependent Resistor</a:t>
            </a:r>
            <a:r>
              <a:rPr lang="en-US" dirty="0">
                <a:solidFill>
                  <a:srgbClr val="C20E9B"/>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dirty="0">
                <a:solidFill>
                  <a:srgbClr val="C20E9B"/>
                </a:solidFill>
                <a:latin typeface="Times New Roman" panose="02020603050405020304" pitchFamily="18" charset="0"/>
                <a:cs typeface="Times New Roman" panose="02020603050405020304" pitchFamily="18" charset="0"/>
              </a:rPr>
              <a:t> </a:t>
            </a:r>
            <a:r>
              <a:rPr lang="en-IN" dirty="0">
                <a:solidFill>
                  <a:srgbClr val="002060"/>
                </a:solidFill>
                <a:latin typeface="Times New Roman" panose="02020603050405020304" pitchFamily="18" charset="0"/>
                <a:cs typeface="Times New Roman" panose="02020603050405020304" pitchFamily="18" charset="0"/>
              </a:rPr>
              <a:t>LDR is a sensor which is used to detect the intensity of the atmosphere light and changes its resistance depending upon the intensity of the light in the atmosphere.</a:t>
            </a:r>
          </a:p>
          <a:p>
            <a:pPr>
              <a:buFont typeface="Wingdings" panose="05000000000000000000" pitchFamily="2" charset="2"/>
              <a:buChar char="§"/>
            </a:pPr>
            <a:r>
              <a:rPr lang="en-IN" dirty="0">
                <a:solidFill>
                  <a:srgbClr val="002060"/>
                </a:solidFill>
                <a:latin typeface="Times New Roman" panose="02020603050405020304" pitchFamily="18" charset="0"/>
                <a:cs typeface="Times New Roman" panose="02020603050405020304" pitchFamily="18" charset="0"/>
              </a:rPr>
              <a:t>The working principle behind the LDR is photoconductivity.</a:t>
            </a:r>
            <a:r>
              <a:rPr lang="en-IN" dirty="0">
                <a:solidFill>
                  <a:srgbClr val="C20E9B"/>
                </a:solidFill>
                <a:latin typeface="Times New Roman" panose="02020603050405020304" pitchFamily="18" charset="0"/>
                <a:cs typeface="Times New Roman" panose="02020603050405020304" pitchFamily="18" charset="0"/>
              </a:rPr>
              <a:t>	</a:t>
            </a:r>
            <a:endParaRPr lang="en-US" dirty="0">
              <a:solidFill>
                <a:srgbClr val="C20E9B"/>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 </a:t>
            </a:r>
            <a:r>
              <a:rPr lang="en-IN" dirty="0">
                <a:solidFill>
                  <a:srgbClr val="002060"/>
                </a:solidFill>
                <a:latin typeface="Times New Roman" panose="02020603050405020304" pitchFamily="18" charset="0"/>
                <a:cs typeface="Times New Roman" panose="02020603050405020304" pitchFamily="18" charset="0"/>
              </a:rPr>
              <a:t>LDR is also called as Photocell, Photoconductor ,Photo resistor.</a:t>
            </a:r>
            <a:endParaRPr lang="en-US" dirty="0">
              <a:solidFill>
                <a:srgbClr val="002060"/>
              </a:solidFill>
              <a:latin typeface="Times New Roman" panose="02020603050405020304" pitchFamily="18" charset="0"/>
              <a:cs typeface="Times New Roman" panose="02020603050405020304" pitchFamily="18" charset="0"/>
            </a:endParaRPr>
          </a:p>
          <a:p>
            <a:pPr marL="0" indent="0">
              <a:buNone/>
            </a:pPr>
            <a:endParaRPr lang="en-US" dirty="0">
              <a:solidFill>
                <a:srgbClr val="002060"/>
              </a:solidFill>
              <a:latin typeface="Times New Roman" panose="02020603050405020304" pitchFamily="18" charset="0"/>
              <a:cs typeface="Times New Roman" panose="02020603050405020304" pitchFamily="18" charset="0"/>
            </a:endParaRPr>
          </a:p>
          <a:p>
            <a:pPr marL="0" indent="0" algn="ctr">
              <a:buNone/>
            </a:pPr>
            <a:endParaRPr lang="en-US" dirty="0">
              <a:solidFill>
                <a:srgbClr val="C20E9B"/>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0191" y="3348510"/>
            <a:ext cx="4717960" cy="298789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5308" y="669700"/>
            <a:ext cx="10947043" cy="5615189"/>
          </a:xfrm>
        </p:spPr>
        <p:txBody>
          <a:bodyPr/>
          <a:lstStyle/>
          <a:p>
            <a:pPr>
              <a:buFont typeface="Wingdings" panose="05000000000000000000" pitchFamily="2" charset="2"/>
              <a:buChar char="v"/>
            </a:pPr>
            <a:r>
              <a:rPr lang="en-US" dirty="0">
                <a:solidFill>
                  <a:srgbClr val="C20E9B"/>
                </a:solidFill>
                <a:latin typeface="Times New Roman" panose="02020603050405020304" pitchFamily="18" charset="0"/>
                <a:cs typeface="Times New Roman" panose="02020603050405020304" pitchFamily="18" charset="0"/>
              </a:rPr>
              <a:t>BLUETOOTH:</a:t>
            </a:r>
          </a:p>
          <a:p>
            <a:pPr>
              <a:buFont typeface="Wingdings" panose="05000000000000000000" pitchFamily="2" charset="2"/>
              <a:buChar char="§"/>
            </a:pPr>
            <a:r>
              <a:rPr lang="en-IN" dirty="0">
                <a:solidFill>
                  <a:srgbClr val="002060"/>
                </a:solidFill>
                <a:latin typeface="Times New Roman" panose="02020603050405020304" pitchFamily="18" charset="0"/>
                <a:cs typeface="Times New Roman" panose="02020603050405020304" pitchFamily="18" charset="0"/>
              </a:rPr>
              <a:t>HC-05  Bluetooth module is designed for the wireless communications. It can be used in a slave or master configuration.</a:t>
            </a:r>
          </a:p>
          <a:p>
            <a:pPr>
              <a:buFont typeface="Wingdings" panose="05000000000000000000" pitchFamily="2" charset="2"/>
              <a:buChar char="§"/>
            </a:pPr>
            <a:r>
              <a:rPr lang="en-IN" dirty="0">
                <a:solidFill>
                  <a:srgbClr val="002060"/>
                </a:solidFill>
                <a:latin typeface="Times New Roman" panose="02020603050405020304" pitchFamily="18" charset="0"/>
                <a:cs typeface="Times New Roman" panose="02020603050405020304" pitchFamily="18" charset="0"/>
              </a:rPr>
              <a:t>Bluetooth serial modules allow all the serial enabled devices to communicate with each other using Bluetooth.</a:t>
            </a:r>
            <a:endParaRPr lang="en-US" dirty="0">
              <a:solidFill>
                <a:srgbClr val="002060"/>
              </a:solidFill>
              <a:latin typeface="Times New Roman" panose="02020603050405020304" pitchFamily="18" charset="0"/>
              <a:cs typeface="Times New Roman" panose="02020603050405020304" pitchFamily="18" charset="0"/>
            </a:endParaRPr>
          </a:p>
          <a:p>
            <a:pPr marL="0" indent="0" algn="ctr">
              <a:buNone/>
            </a:pP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0272" y="3946529"/>
            <a:ext cx="5932805" cy="24669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40317" y="235131"/>
            <a:ext cx="10515600" cy="613955"/>
          </a:xfrm>
        </p:spPr>
        <p:txBody>
          <a:bodyPr/>
          <a:lstStyle/>
          <a:p>
            <a:pPr algn="ctr"/>
            <a:r>
              <a:rPr lang="en-US" b="1" u="sng" dirty="0">
                <a:solidFill>
                  <a:srgbClr val="0070C0"/>
                </a:solidFill>
                <a:latin typeface="Times New Roman" pitchFamily="18" charset="0"/>
                <a:cs typeface="Times New Roman" pitchFamily="18" charset="0"/>
              </a:rPr>
              <a:t>PARTS IN MODULES</a:t>
            </a:r>
            <a:endParaRPr lang="en-US" dirty="0">
              <a:solidFill>
                <a:srgbClr val="0070C0"/>
              </a:solidFill>
            </a:endParaRPr>
          </a:p>
        </p:txBody>
      </p:sp>
      <p:sp>
        <p:nvSpPr>
          <p:cNvPr id="9" name="Content Placeholder 8"/>
          <p:cNvSpPr>
            <a:spLocks noGrp="1"/>
          </p:cNvSpPr>
          <p:nvPr>
            <p:ph sz="quarter" idx="4"/>
          </p:nvPr>
        </p:nvSpPr>
        <p:spPr>
          <a:xfrm>
            <a:off x="6172200" y="1789611"/>
            <a:ext cx="5519057" cy="4728754"/>
          </a:xfrm>
        </p:spPr>
        <p:txBody>
          <a:bodyPr/>
          <a:lstStyle/>
          <a:p>
            <a:pPr lvl="0"/>
            <a:r>
              <a:rPr lang="en-IN" sz="2000" b="1" dirty="0">
                <a:solidFill>
                  <a:srgbClr val="C20E9B"/>
                </a:solidFill>
                <a:latin typeface="Times New Roman" pitchFamily="18" charset="0"/>
                <a:cs typeface="Times New Roman" pitchFamily="18" charset="0"/>
              </a:rPr>
              <a:t>Power USB</a:t>
            </a:r>
            <a:r>
              <a:rPr lang="en-US" sz="2000" dirty="0">
                <a:solidFill>
                  <a:srgbClr val="002060"/>
                </a:solidFill>
                <a:latin typeface="Times New Roman" pitchFamily="18" charset="0"/>
                <a:cs typeface="Times New Roman" pitchFamily="18" charset="0"/>
              </a:rPr>
              <a:t>:  </a:t>
            </a:r>
            <a:r>
              <a:rPr lang="en-IN" sz="2000" dirty="0">
                <a:solidFill>
                  <a:srgbClr val="002060"/>
                </a:solidFill>
                <a:latin typeface="Times New Roman" pitchFamily="18" charset="0"/>
                <a:cs typeface="Times New Roman" pitchFamily="18" charset="0"/>
              </a:rPr>
              <a:t>USB cable is used to power </a:t>
            </a:r>
            <a:r>
              <a:rPr lang="en-IN" sz="2000" dirty="0" err="1">
                <a:solidFill>
                  <a:srgbClr val="002060"/>
                </a:solidFill>
                <a:latin typeface="Times New Roman" pitchFamily="18" charset="0"/>
                <a:cs typeface="Times New Roman" pitchFamily="18" charset="0"/>
              </a:rPr>
              <a:t>Arduino</a:t>
            </a:r>
            <a:r>
              <a:rPr lang="en-IN" sz="2000" dirty="0">
                <a:solidFill>
                  <a:srgbClr val="002060"/>
                </a:solidFill>
                <a:latin typeface="Times New Roman" pitchFamily="18" charset="0"/>
                <a:cs typeface="Times New Roman" pitchFamily="18" charset="0"/>
              </a:rPr>
              <a:t> board.</a:t>
            </a:r>
          </a:p>
          <a:p>
            <a:pPr lvl="0"/>
            <a:endParaRPr lang="en-IN" sz="2000" dirty="0">
              <a:solidFill>
                <a:srgbClr val="002060"/>
              </a:solidFill>
              <a:latin typeface="Times New Roman" pitchFamily="18" charset="0"/>
              <a:cs typeface="Times New Roman" pitchFamily="18" charset="0"/>
            </a:endParaRPr>
          </a:p>
          <a:p>
            <a:pPr lvl="0"/>
            <a:r>
              <a:rPr lang="en-IN" sz="2000" b="1" dirty="0">
                <a:solidFill>
                  <a:srgbClr val="C20E9B"/>
                </a:solidFill>
                <a:latin typeface="Times New Roman" pitchFamily="18" charset="0"/>
                <a:cs typeface="Times New Roman" pitchFamily="18" charset="0"/>
              </a:rPr>
              <a:t>Voltage Regulator</a:t>
            </a:r>
            <a:r>
              <a:rPr lang="en-US" sz="2000" dirty="0">
                <a:solidFill>
                  <a:srgbClr val="002060"/>
                </a:solidFill>
                <a:latin typeface="Times New Roman" pitchFamily="18" charset="0"/>
                <a:cs typeface="Times New Roman" pitchFamily="18" charset="0"/>
              </a:rPr>
              <a:t>: </a:t>
            </a:r>
            <a:r>
              <a:rPr lang="en-IN" sz="2000" dirty="0">
                <a:solidFill>
                  <a:srgbClr val="002060"/>
                </a:solidFill>
                <a:latin typeface="Times New Roman" pitchFamily="18" charset="0"/>
                <a:cs typeface="Times New Roman" pitchFamily="18" charset="0"/>
              </a:rPr>
              <a:t>Voltage </a:t>
            </a:r>
            <a:r>
              <a:rPr lang="en-IN" sz="2000" dirty="0" err="1">
                <a:solidFill>
                  <a:srgbClr val="002060"/>
                </a:solidFill>
                <a:latin typeface="Times New Roman" pitchFamily="18" charset="0"/>
                <a:cs typeface="Times New Roman" pitchFamily="18" charset="0"/>
              </a:rPr>
              <a:t>Regultor</a:t>
            </a:r>
            <a:r>
              <a:rPr lang="en-IN" sz="2000" dirty="0">
                <a:solidFill>
                  <a:srgbClr val="002060"/>
                </a:solidFill>
                <a:latin typeface="Times New Roman" pitchFamily="18" charset="0"/>
                <a:cs typeface="Times New Roman" pitchFamily="18" charset="0"/>
              </a:rPr>
              <a:t>  is used to control the voltage inclined to </a:t>
            </a:r>
            <a:r>
              <a:rPr lang="en-IN" sz="2000" dirty="0" err="1">
                <a:solidFill>
                  <a:srgbClr val="002060"/>
                </a:solidFill>
                <a:latin typeface="Times New Roman" pitchFamily="18" charset="0"/>
                <a:cs typeface="Times New Roman" pitchFamily="18" charset="0"/>
              </a:rPr>
              <a:t>Arduino</a:t>
            </a:r>
            <a:r>
              <a:rPr lang="en-IN" sz="2000" dirty="0">
                <a:solidFill>
                  <a:srgbClr val="002060"/>
                </a:solidFill>
                <a:latin typeface="Times New Roman" pitchFamily="18" charset="0"/>
                <a:cs typeface="Times New Roman" pitchFamily="18" charset="0"/>
              </a:rPr>
              <a:t> board.</a:t>
            </a:r>
          </a:p>
          <a:p>
            <a:pPr lvl="0"/>
            <a:endParaRPr lang="en-IN" sz="2000" dirty="0">
              <a:solidFill>
                <a:srgbClr val="002060"/>
              </a:solidFill>
              <a:latin typeface="Times New Roman" pitchFamily="18" charset="0"/>
              <a:cs typeface="Times New Roman" pitchFamily="18" charset="0"/>
            </a:endParaRPr>
          </a:p>
          <a:p>
            <a:pPr lvl="0"/>
            <a:r>
              <a:rPr lang="en-IN" sz="2000" b="1" dirty="0">
                <a:solidFill>
                  <a:srgbClr val="C20E9B"/>
                </a:solidFill>
                <a:latin typeface="Times New Roman" pitchFamily="18" charset="0"/>
                <a:cs typeface="Times New Roman" pitchFamily="18" charset="0"/>
              </a:rPr>
              <a:t>Crystal Oscillator</a:t>
            </a:r>
            <a:r>
              <a:rPr lang="en-US" sz="2000" dirty="0">
                <a:solidFill>
                  <a:srgbClr val="002060"/>
                </a:solidFill>
                <a:latin typeface="Times New Roman" pitchFamily="18" charset="0"/>
                <a:cs typeface="Times New Roman" pitchFamily="18" charset="0"/>
              </a:rPr>
              <a:t>:</a:t>
            </a:r>
            <a:r>
              <a:rPr lang="en-IN" sz="2000" dirty="0">
                <a:solidFill>
                  <a:srgbClr val="002060"/>
                </a:solidFill>
                <a:latin typeface="Times New Roman" pitchFamily="18" charset="0"/>
                <a:cs typeface="Times New Roman" pitchFamily="18" charset="0"/>
              </a:rPr>
              <a:t> Crystal oscillator guides the </a:t>
            </a:r>
            <a:r>
              <a:rPr lang="en-IN" sz="2000" dirty="0" err="1">
                <a:solidFill>
                  <a:srgbClr val="002060"/>
                </a:solidFill>
                <a:latin typeface="Times New Roman" pitchFamily="18" charset="0"/>
                <a:cs typeface="Times New Roman" pitchFamily="18" charset="0"/>
              </a:rPr>
              <a:t>Arduino</a:t>
            </a:r>
            <a:r>
              <a:rPr lang="en-IN" sz="2000" dirty="0">
                <a:solidFill>
                  <a:srgbClr val="002060"/>
                </a:solidFill>
                <a:latin typeface="Times New Roman" pitchFamily="18" charset="0"/>
                <a:cs typeface="Times New Roman" pitchFamily="18" charset="0"/>
              </a:rPr>
              <a:t> to calculate and adjust the time.</a:t>
            </a:r>
          </a:p>
          <a:p>
            <a:pPr lvl="0"/>
            <a:endParaRPr lang="en-IN" sz="2000" dirty="0">
              <a:solidFill>
                <a:srgbClr val="002060"/>
              </a:solidFill>
              <a:latin typeface="Times New Roman" pitchFamily="18" charset="0"/>
              <a:cs typeface="Times New Roman" pitchFamily="18" charset="0"/>
            </a:endParaRPr>
          </a:p>
          <a:p>
            <a:pPr lvl="0"/>
            <a:r>
              <a:rPr lang="en-IN" sz="2000" b="1" dirty="0">
                <a:solidFill>
                  <a:srgbClr val="C20E9B"/>
                </a:solidFill>
                <a:latin typeface="Times New Roman" pitchFamily="18" charset="0"/>
                <a:cs typeface="Times New Roman" pitchFamily="18" charset="0"/>
              </a:rPr>
              <a:t>TX and RX LEDs</a:t>
            </a:r>
            <a:r>
              <a:rPr lang="en-US" sz="2000" dirty="0">
                <a:solidFill>
                  <a:srgbClr val="002060"/>
                </a:solidFill>
                <a:latin typeface="Times New Roman" pitchFamily="18" charset="0"/>
                <a:cs typeface="Times New Roman" pitchFamily="18" charset="0"/>
              </a:rPr>
              <a:t>: </a:t>
            </a:r>
            <a:r>
              <a:rPr lang="en-IN" sz="2000" dirty="0">
                <a:solidFill>
                  <a:srgbClr val="002060"/>
                </a:solidFill>
                <a:latin typeface="Times New Roman" pitchFamily="18" charset="0"/>
                <a:cs typeface="Times New Roman" pitchFamily="18" charset="0"/>
              </a:rPr>
              <a:t>The TX(Transmit) and RX( </a:t>
            </a:r>
            <a:r>
              <a:rPr lang="en-IN" sz="2000" dirty="0" err="1">
                <a:solidFill>
                  <a:srgbClr val="002060"/>
                </a:solidFill>
                <a:latin typeface="Times New Roman" pitchFamily="18" charset="0"/>
                <a:cs typeface="Times New Roman" pitchFamily="18" charset="0"/>
              </a:rPr>
              <a:t>Recieve</a:t>
            </a:r>
            <a:r>
              <a:rPr lang="en-IN" sz="2000" dirty="0">
                <a:solidFill>
                  <a:srgbClr val="002060"/>
                </a:solidFill>
                <a:latin typeface="Times New Roman" pitchFamily="18" charset="0"/>
                <a:cs typeface="Times New Roman" pitchFamily="18" charset="0"/>
              </a:rPr>
              <a:t>) LEDs are used to transmit and receive TTL serial data from Main micro controller:</a:t>
            </a:r>
          </a:p>
          <a:p>
            <a:endParaRPr lang="en-US" sz="2000" dirty="0"/>
          </a:p>
        </p:txBody>
      </p:sp>
      <p:pic>
        <p:nvPicPr>
          <p:cNvPr id="10" name="Content Placeholder 6" descr="board-01.jpg"/>
          <p:cNvPicPr>
            <a:picLocks noGrp="1" noChangeAspect="1"/>
          </p:cNvPicPr>
          <p:nvPr>
            <p:ph sz="half" idx="2"/>
          </p:nvPr>
        </p:nvPicPr>
        <p:blipFill>
          <a:blip r:embed="rId2"/>
          <a:stretch>
            <a:fillRect/>
          </a:stretch>
        </p:blipFill>
        <p:spPr>
          <a:xfrm>
            <a:off x="444500" y="1789611"/>
            <a:ext cx="5512163" cy="4545874"/>
          </a:xfrm>
          <a:prstGeom prst="rect">
            <a:avLst/>
          </a:prstGeom>
          <a:ln>
            <a:noFill/>
            <a:prstDash val="sysDash"/>
            <a:miter lim="800000"/>
          </a:ln>
        </p:spPr>
      </p:pic>
      <p:sp>
        <p:nvSpPr>
          <p:cNvPr id="11" name="Rectangle 10"/>
          <p:cNvSpPr/>
          <p:nvPr/>
        </p:nvSpPr>
        <p:spPr>
          <a:xfrm>
            <a:off x="574767" y="744583"/>
            <a:ext cx="6440716" cy="584775"/>
          </a:xfrm>
          <a:prstGeom prst="rect">
            <a:avLst/>
          </a:prstGeom>
        </p:spPr>
        <p:txBody>
          <a:bodyPr wrap="square">
            <a:spAutoFit/>
          </a:bodyPr>
          <a:lstStyle/>
          <a:p>
            <a:r>
              <a:rPr lang="en-IN" sz="3200" b="1" dirty="0">
                <a:solidFill>
                  <a:srgbClr val="002060"/>
                </a:solidFill>
                <a:latin typeface="Times New Roman" pitchFamily="18" charset="0"/>
                <a:cs typeface="Times New Roman" pitchFamily="18" charset="0"/>
              </a:rPr>
              <a:t>1.Arduino UNO:</a:t>
            </a:r>
            <a:endParaRPr lang="en-US" sz="32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IMG-20200725-WA0036.jpg"/>
          <p:cNvPicPr>
            <a:picLocks noGrp="1" noChangeAspect="1"/>
          </p:cNvPicPr>
          <p:nvPr>
            <p:ph sz="half" idx="2"/>
          </p:nvPr>
        </p:nvPicPr>
        <p:blipFill>
          <a:blip r:embed="rId2"/>
          <a:stretch>
            <a:fillRect/>
          </a:stretch>
        </p:blipFill>
        <p:spPr>
          <a:xfrm>
            <a:off x="365760" y="1227909"/>
            <a:ext cx="5525588" cy="5368834"/>
          </a:xfrm>
        </p:spPr>
      </p:pic>
      <p:sp>
        <p:nvSpPr>
          <p:cNvPr id="6" name="Content Placeholder 5"/>
          <p:cNvSpPr>
            <a:spLocks noGrp="1"/>
          </p:cNvSpPr>
          <p:nvPr>
            <p:ph sz="quarter" idx="4"/>
          </p:nvPr>
        </p:nvSpPr>
        <p:spPr>
          <a:xfrm>
            <a:off x="6126480" y="1018904"/>
            <a:ext cx="5394960" cy="5146766"/>
          </a:xfrm>
        </p:spPr>
        <p:txBody>
          <a:bodyPr/>
          <a:lstStyle/>
          <a:p>
            <a:r>
              <a:rPr lang="en-IN" sz="2400" b="1" dirty="0">
                <a:solidFill>
                  <a:srgbClr val="C20E9B"/>
                </a:solidFill>
                <a:latin typeface="Times New Roman" pitchFamily="18" charset="0"/>
                <a:cs typeface="Times New Roman" pitchFamily="18" charset="0"/>
              </a:rPr>
              <a:t>Main microcontroller:</a:t>
            </a:r>
          </a:p>
          <a:p>
            <a:pPr lvl="0">
              <a:buNone/>
            </a:pPr>
            <a:r>
              <a:rPr lang="en-IN" sz="2400" b="1" dirty="0">
                <a:solidFill>
                  <a:srgbClr val="002060"/>
                </a:solidFill>
                <a:latin typeface="Times New Roman" pitchFamily="18" charset="0"/>
                <a:cs typeface="Times New Roman" pitchFamily="18" charset="0"/>
              </a:rPr>
              <a:t>      -&gt;</a:t>
            </a:r>
            <a:r>
              <a:rPr lang="en-US" sz="2400" dirty="0">
                <a:solidFill>
                  <a:srgbClr val="002060"/>
                </a:solidFill>
                <a:latin typeface="Times New Roman" pitchFamily="18" charset="0"/>
                <a:cs typeface="Times New Roman" pitchFamily="18" charset="0"/>
              </a:rPr>
              <a:t>Microcontroller is  Embedded within </a:t>
            </a:r>
            <a:r>
              <a:rPr lang="en-US" sz="2400" dirty="0" err="1">
                <a:solidFill>
                  <a:srgbClr val="002060"/>
                </a:solidFill>
                <a:latin typeface="Times New Roman" pitchFamily="18" charset="0"/>
                <a:cs typeface="Times New Roman" pitchFamily="18" charset="0"/>
              </a:rPr>
              <a:t>Arduino</a:t>
            </a:r>
            <a:r>
              <a:rPr lang="en-US" sz="2400" dirty="0">
                <a:solidFill>
                  <a:srgbClr val="002060"/>
                </a:solidFill>
                <a:latin typeface="Times New Roman" pitchFamily="18" charset="0"/>
                <a:cs typeface="Times New Roman" pitchFamily="18" charset="0"/>
              </a:rPr>
              <a:t> to control the features or actions of </a:t>
            </a:r>
            <a:r>
              <a:rPr lang="en-US" sz="2400" dirty="0" err="1">
                <a:solidFill>
                  <a:srgbClr val="002060"/>
                </a:solidFill>
                <a:latin typeface="Times New Roman" pitchFamily="18" charset="0"/>
                <a:cs typeface="Times New Roman" pitchFamily="18" charset="0"/>
              </a:rPr>
              <a:t>Arduino</a:t>
            </a:r>
            <a:r>
              <a:rPr lang="en-US" sz="2400" dirty="0">
                <a:solidFill>
                  <a:srgbClr val="002060"/>
                </a:solidFill>
                <a:latin typeface="Times New Roman" pitchFamily="18" charset="0"/>
                <a:cs typeface="Times New Roman" pitchFamily="18" charset="0"/>
              </a:rPr>
              <a:t> UNO board. </a:t>
            </a:r>
          </a:p>
          <a:p>
            <a:pPr lvl="0">
              <a:buNone/>
            </a:pPr>
            <a:r>
              <a:rPr lang="en-US" sz="2400" dirty="0">
                <a:solidFill>
                  <a:srgbClr val="002060"/>
                </a:solidFill>
                <a:latin typeface="Times New Roman" pitchFamily="18" charset="0"/>
                <a:cs typeface="Times New Roman" pitchFamily="18" charset="0"/>
              </a:rPr>
              <a:t>      -&gt;It gathers the input from the sensor and send the signals to different parts.</a:t>
            </a:r>
          </a:p>
          <a:p>
            <a:pPr lvl="0">
              <a:buNone/>
            </a:pPr>
            <a:endParaRPr lang="en-US" sz="2400" dirty="0">
              <a:solidFill>
                <a:srgbClr val="002060"/>
              </a:solidFill>
              <a:latin typeface="Times New Roman" pitchFamily="18" charset="0"/>
              <a:cs typeface="Times New Roman" pitchFamily="18" charset="0"/>
            </a:endParaRPr>
          </a:p>
          <a:p>
            <a:r>
              <a:rPr lang="en-IN" sz="2400" b="1" dirty="0">
                <a:solidFill>
                  <a:srgbClr val="C20E9B"/>
                </a:solidFill>
                <a:latin typeface="Times New Roman" pitchFamily="18" charset="0"/>
                <a:cs typeface="Times New Roman" pitchFamily="18" charset="0"/>
              </a:rPr>
              <a:t>Digital I/O  and </a:t>
            </a:r>
            <a:r>
              <a:rPr lang="en-IN" sz="2400" b="1" dirty="0" err="1">
                <a:solidFill>
                  <a:srgbClr val="C20E9B"/>
                </a:solidFill>
                <a:latin typeface="Times New Roman" pitchFamily="18" charset="0"/>
                <a:cs typeface="Times New Roman" pitchFamily="18" charset="0"/>
              </a:rPr>
              <a:t>analog</a:t>
            </a:r>
            <a:r>
              <a:rPr lang="en-IN" sz="2400" b="1" dirty="0">
                <a:solidFill>
                  <a:srgbClr val="C20E9B"/>
                </a:solidFill>
                <a:latin typeface="Times New Roman" pitchFamily="18" charset="0"/>
                <a:cs typeface="Times New Roman" pitchFamily="18" charset="0"/>
              </a:rPr>
              <a:t> pins:</a:t>
            </a:r>
            <a:endParaRPr lang="en-US" sz="2400" dirty="0">
              <a:solidFill>
                <a:srgbClr val="C20E9B"/>
              </a:solidFill>
              <a:latin typeface="Times New Roman" pitchFamily="18" charset="0"/>
              <a:cs typeface="Times New Roman" pitchFamily="18" charset="0"/>
            </a:endParaRPr>
          </a:p>
          <a:p>
            <a:pPr lvl="0">
              <a:buNone/>
            </a:pPr>
            <a:r>
              <a:rPr lang="en-IN" sz="2400" dirty="0">
                <a:solidFill>
                  <a:srgbClr val="002060"/>
                </a:solidFill>
                <a:latin typeface="Times New Roman" pitchFamily="18" charset="0"/>
                <a:cs typeface="Times New Roman" pitchFamily="18" charset="0"/>
              </a:rPr>
              <a:t>     -&gt;Digital I/O pins are used to grasp the input logical values i.e. 0 or 1.</a:t>
            </a:r>
          </a:p>
          <a:p>
            <a:pPr lvl="0">
              <a:buNone/>
            </a:pPr>
            <a:r>
              <a:rPr lang="en-IN" sz="2400" dirty="0">
                <a:solidFill>
                  <a:srgbClr val="002060"/>
                </a:solidFill>
                <a:latin typeface="Times New Roman" pitchFamily="18" charset="0"/>
                <a:cs typeface="Times New Roman" pitchFamily="18" charset="0"/>
              </a:rPr>
              <a:t>     -&gt;</a:t>
            </a:r>
            <a:r>
              <a:rPr lang="en-IN" sz="2400" dirty="0" err="1">
                <a:solidFill>
                  <a:srgbClr val="002060"/>
                </a:solidFill>
                <a:latin typeface="Times New Roman" pitchFamily="18" charset="0"/>
                <a:cs typeface="Times New Roman" pitchFamily="18" charset="0"/>
              </a:rPr>
              <a:t>Analog</a:t>
            </a:r>
            <a:r>
              <a:rPr lang="en-IN" sz="2400" dirty="0">
                <a:solidFill>
                  <a:srgbClr val="002060"/>
                </a:solidFill>
                <a:latin typeface="Times New Roman" pitchFamily="18" charset="0"/>
                <a:cs typeface="Times New Roman" pitchFamily="18" charset="0"/>
              </a:rPr>
              <a:t> pins are used to read the </a:t>
            </a:r>
            <a:r>
              <a:rPr lang="en-IN" sz="2400" dirty="0" err="1">
                <a:solidFill>
                  <a:srgbClr val="002060"/>
                </a:solidFill>
                <a:latin typeface="Times New Roman" pitchFamily="18" charset="0"/>
                <a:cs typeface="Times New Roman" pitchFamily="18" charset="0"/>
              </a:rPr>
              <a:t>analog</a:t>
            </a:r>
            <a:r>
              <a:rPr lang="en-IN" sz="2400" dirty="0">
                <a:solidFill>
                  <a:srgbClr val="002060"/>
                </a:solidFill>
                <a:latin typeface="Times New Roman" pitchFamily="18" charset="0"/>
                <a:cs typeface="Times New Roman" pitchFamily="18" charset="0"/>
              </a:rPr>
              <a:t> signal from the </a:t>
            </a:r>
            <a:r>
              <a:rPr lang="en-IN" sz="2400" dirty="0" err="1">
                <a:solidFill>
                  <a:srgbClr val="002060"/>
                </a:solidFill>
                <a:latin typeface="Times New Roman" pitchFamily="18" charset="0"/>
                <a:cs typeface="Times New Roman" pitchFamily="18" charset="0"/>
              </a:rPr>
              <a:t>analog</a:t>
            </a:r>
            <a:r>
              <a:rPr lang="en-IN" sz="2400" dirty="0">
                <a:solidFill>
                  <a:srgbClr val="002060"/>
                </a:solidFill>
                <a:latin typeface="Times New Roman" pitchFamily="18" charset="0"/>
                <a:cs typeface="Times New Roman" pitchFamily="18" charset="0"/>
              </a:rPr>
              <a:t> sensor and transform it into digital.</a:t>
            </a:r>
            <a:endParaRPr lang="en-US" sz="2400" dirty="0">
              <a:solidFill>
                <a:srgbClr val="002060"/>
              </a:solidFill>
              <a:latin typeface="Times New Roman" pitchFamily="18" charset="0"/>
              <a:cs typeface="Times New Roman" pitchFamily="18" charset="0"/>
            </a:endParaRPr>
          </a:p>
          <a:p>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solidFill>
                  <a:srgbClr val="002060"/>
                </a:solidFill>
                <a:latin typeface="Times New Roman" pitchFamily="18" charset="0"/>
                <a:cs typeface="Times New Roman" pitchFamily="18" charset="0"/>
              </a:rPr>
              <a:t>2.</a:t>
            </a:r>
            <a:r>
              <a:rPr lang="en-IN" b="1" dirty="0">
                <a:solidFill>
                  <a:srgbClr val="002060"/>
                </a:solidFill>
                <a:latin typeface="Times New Roman" pitchFamily="18" charset="0"/>
                <a:cs typeface="Times New Roman" pitchFamily="18" charset="0"/>
              </a:rPr>
              <a:t>HC-05 Bluetooth Module:</a:t>
            </a:r>
            <a:br>
              <a:rPr lang="en-IN" dirty="0">
                <a:solidFill>
                  <a:srgbClr val="002060"/>
                </a:solidFill>
                <a:latin typeface="Times New Roman" pitchFamily="18" charset="0"/>
                <a:cs typeface="Times New Roman" pitchFamily="18" charset="0"/>
              </a:rPr>
            </a:br>
            <a:endParaRPr lang="en-US" dirty="0"/>
          </a:p>
        </p:txBody>
      </p:sp>
      <p:sp>
        <p:nvSpPr>
          <p:cNvPr id="8" name="Content Placeholder 7"/>
          <p:cNvSpPr>
            <a:spLocks noGrp="1"/>
          </p:cNvSpPr>
          <p:nvPr>
            <p:ph sz="quarter" idx="4"/>
          </p:nvPr>
        </p:nvSpPr>
        <p:spPr>
          <a:xfrm>
            <a:off x="5734593" y="1567543"/>
            <a:ext cx="6257109" cy="4622120"/>
          </a:xfrm>
        </p:spPr>
        <p:txBody>
          <a:bodyPr/>
          <a:lstStyle/>
          <a:p>
            <a:pPr>
              <a:buNone/>
            </a:pPr>
            <a:r>
              <a:rPr lang="en-IN" sz="2000" b="1" dirty="0">
                <a:solidFill>
                  <a:srgbClr val="C20E9B"/>
                </a:solidFill>
                <a:latin typeface="Times New Roman" pitchFamily="18" charset="0"/>
                <a:cs typeface="Times New Roman" pitchFamily="18" charset="0"/>
              </a:rPr>
              <a:t>1.  Key/EN:</a:t>
            </a:r>
            <a:r>
              <a:rPr lang="en-IN" sz="2000" dirty="0">
                <a:solidFill>
                  <a:srgbClr val="C20E9B"/>
                </a:solidFill>
                <a:latin typeface="Times New Roman" pitchFamily="18" charset="0"/>
                <a:cs typeface="Times New Roman" pitchFamily="18" charset="0"/>
              </a:rPr>
              <a:t> </a:t>
            </a:r>
            <a:r>
              <a:rPr lang="en-IN" sz="2000" dirty="0">
                <a:solidFill>
                  <a:srgbClr val="002060"/>
                </a:solidFill>
                <a:latin typeface="Times New Roman" pitchFamily="18" charset="0"/>
                <a:cs typeface="Times New Roman" pitchFamily="18" charset="0"/>
              </a:rPr>
              <a:t>It is used to bring the Bluetooth module in AT commands mode. If Key pin is set to high, then this module will work in command mode. Otherwise by default it is in data mode. </a:t>
            </a:r>
            <a:endParaRPr lang="en-US" sz="2000" dirty="0">
              <a:solidFill>
                <a:srgbClr val="002060"/>
              </a:solidFill>
              <a:latin typeface="Times New Roman" pitchFamily="18" charset="0"/>
              <a:cs typeface="Times New Roman" pitchFamily="18" charset="0"/>
            </a:endParaRPr>
          </a:p>
          <a:p>
            <a:pPr>
              <a:buNone/>
            </a:pPr>
            <a:r>
              <a:rPr lang="en-IN" sz="2000" b="1" dirty="0">
                <a:solidFill>
                  <a:srgbClr val="C20E9B"/>
                </a:solidFill>
                <a:latin typeface="Times New Roman" pitchFamily="18" charset="0"/>
                <a:cs typeface="Times New Roman" pitchFamily="18" charset="0"/>
              </a:rPr>
              <a:t>2.  VCC:</a:t>
            </a:r>
            <a:r>
              <a:rPr lang="en-IN" sz="2000" dirty="0">
                <a:solidFill>
                  <a:srgbClr val="C20E9B"/>
                </a:solidFill>
                <a:latin typeface="Times New Roman" pitchFamily="18" charset="0"/>
                <a:cs typeface="Times New Roman" pitchFamily="18" charset="0"/>
              </a:rPr>
              <a:t> </a:t>
            </a:r>
            <a:r>
              <a:rPr lang="en-IN" sz="2000" dirty="0">
                <a:solidFill>
                  <a:srgbClr val="002060"/>
                </a:solidFill>
                <a:latin typeface="Times New Roman" pitchFamily="18" charset="0"/>
                <a:cs typeface="Times New Roman" pitchFamily="18" charset="0"/>
              </a:rPr>
              <a:t>In our project we have connected 3.3V to VCC but in general we can connect either 5 V or 3.3 V to this Pin</a:t>
            </a:r>
            <a:r>
              <a:rPr lang="en-IN" sz="2000" dirty="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a:buNone/>
            </a:pPr>
            <a:r>
              <a:rPr lang="en-IN" sz="2000" b="1" dirty="0">
                <a:solidFill>
                  <a:srgbClr val="C20E9B"/>
                </a:solidFill>
                <a:latin typeface="Times New Roman" pitchFamily="18" charset="0"/>
                <a:cs typeface="Times New Roman" pitchFamily="18" charset="0"/>
              </a:rPr>
              <a:t>3.  GND:</a:t>
            </a:r>
            <a:r>
              <a:rPr lang="en-IN" sz="2000" dirty="0">
                <a:solidFill>
                  <a:srgbClr val="C20E9B"/>
                </a:solidFill>
                <a:latin typeface="Times New Roman" pitchFamily="18" charset="0"/>
                <a:cs typeface="Times New Roman" pitchFamily="18" charset="0"/>
              </a:rPr>
              <a:t> </a:t>
            </a:r>
            <a:r>
              <a:rPr lang="en-IN" sz="2000" dirty="0">
                <a:solidFill>
                  <a:srgbClr val="002060"/>
                </a:solidFill>
                <a:latin typeface="Times New Roman" pitchFamily="18" charset="0"/>
                <a:cs typeface="Times New Roman" pitchFamily="18" charset="0"/>
              </a:rPr>
              <a:t>Ground Pin of module.</a:t>
            </a:r>
            <a:endParaRPr lang="en-US" sz="2000" dirty="0">
              <a:solidFill>
                <a:srgbClr val="002060"/>
              </a:solidFill>
              <a:latin typeface="Times New Roman" pitchFamily="18" charset="0"/>
              <a:cs typeface="Times New Roman" pitchFamily="18" charset="0"/>
            </a:endParaRPr>
          </a:p>
          <a:p>
            <a:pPr>
              <a:buNone/>
            </a:pPr>
            <a:r>
              <a:rPr lang="en-IN" sz="2000" b="1" dirty="0">
                <a:solidFill>
                  <a:srgbClr val="C20E9B"/>
                </a:solidFill>
                <a:latin typeface="Times New Roman" pitchFamily="18" charset="0"/>
                <a:cs typeface="Times New Roman" pitchFamily="18" charset="0"/>
              </a:rPr>
              <a:t>4.  TXD:</a:t>
            </a:r>
            <a:r>
              <a:rPr lang="en-IN" sz="2000" dirty="0">
                <a:solidFill>
                  <a:srgbClr val="C20E9B"/>
                </a:solidFill>
                <a:latin typeface="Times New Roman" pitchFamily="18" charset="0"/>
                <a:cs typeface="Times New Roman" pitchFamily="18" charset="0"/>
              </a:rPr>
              <a:t> </a:t>
            </a:r>
            <a:r>
              <a:rPr lang="en-IN" sz="2000" dirty="0">
                <a:solidFill>
                  <a:srgbClr val="002060"/>
                </a:solidFill>
                <a:latin typeface="Times New Roman" pitchFamily="18" charset="0"/>
                <a:cs typeface="Times New Roman" pitchFamily="18" charset="0"/>
              </a:rPr>
              <a:t>TXD means Transmit Serial data. Whatever the data is received by the Bluetooth wirelessly will be transformed serially to TXD pin.</a:t>
            </a:r>
            <a:endParaRPr lang="en-US" sz="2000" dirty="0">
              <a:solidFill>
                <a:srgbClr val="002060"/>
              </a:solidFill>
              <a:latin typeface="Times New Roman" pitchFamily="18" charset="0"/>
              <a:cs typeface="Times New Roman" pitchFamily="18" charset="0"/>
            </a:endParaRPr>
          </a:p>
          <a:p>
            <a:pPr>
              <a:buNone/>
            </a:pPr>
            <a:r>
              <a:rPr lang="en-IN" sz="2000" b="1" dirty="0">
                <a:solidFill>
                  <a:srgbClr val="C20E9B"/>
                </a:solidFill>
                <a:latin typeface="Times New Roman" pitchFamily="18" charset="0"/>
                <a:cs typeface="Times New Roman" pitchFamily="18" charset="0"/>
              </a:rPr>
              <a:t>5.  RXD: </a:t>
            </a:r>
            <a:r>
              <a:rPr lang="en-IN" sz="2000" dirty="0">
                <a:solidFill>
                  <a:srgbClr val="002060"/>
                </a:solidFill>
                <a:latin typeface="Times New Roman" pitchFamily="18" charset="0"/>
                <a:cs typeface="Times New Roman" pitchFamily="18" charset="0"/>
              </a:rPr>
              <a:t>Receive data serially (received data will be transmitted wirelessly by this Bluetooth module).</a:t>
            </a:r>
            <a:endParaRPr lang="en-US" sz="2000" dirty="0">
              <a:solidFill>
                <a:srgbClr val="002060"/>
              </a:solidFill>
              <a:latin typeface="Times New Roman" pitchFamily="18" charset="0"/>
              <a:cs typeface="Times New Roman" pitchFamily="18" charset="0"/>
            </a:endParaRPr>
          </a:p>
          <a:p>
            <a:pPr>
              <a:buNone/>
            </a:pPr>
            <a:r>
              <a:rPr lang="en-IN" sz="2000" b="1" dirty="0">
                <a:solidFill>
                  <a:srgbClr val="C20E9B"/>
                </a:solidFill>
                <a:latin typeface="Times New Roman" pitchFamily="18" charset="0"/>
                <a:cs typeface="Times New Roman" pitchFamily="18" charset="0"/>
              </a:rPr>
              <a:t>6.  State: </a:t>
            </a:r>
            <a:r>
              <a:rPr lang="en-IN" sz="2000" dirty="0">
                <a:solidFill>
                  <a:srgbClr val="002060"/>
                </a:solidFill>
                <a:latin typeface="Times New Roman" pitchFamily="18" charset="0"/>
                <a:cs typeface="Times New Roman" pitchFamily="18" charset="0"/>
              </a:rPr>
              <a:t>State pin is used to check whether the Bluetooth is connected properly or not.</a:t>
            </a:r>
            <a:endParaRPr lang="en-US" sz="2000" dirty="0">
              <a:solidFill>
                <a:srgbClr val="002060"/>
              </a:solidFill>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p>
          <a:p>
            <a:endParaRPr lang="en-US" sz="2000" dirty="0"/>
          </a:p>
          <a:p>
            <a:endParaRPr lang="en-US" sz="2000" dirty="0"/>
          </a:p>
        </p:txBody>
      </p:sp>
      <p:pic>
        <p:nvPicPr>
          <p:cNvPr id="9" name="Content Placeholder 6" descr="HC-05-Bluetooth-Module-Pinout.png"/>
          <p:cNvPicPr>
            <a:picLocks noGrp="1" noChangeAspect="1"/>
          </p:cNvPicPr>
          <p:nvPr>
            <p:ph sz="half" idx="2"/>
          </p:nvPr>
        </p:nvPicPr>
        <p:blipFill>
          <a:blip r:embed="rId2"/>
          <a:stretch>
            <a:fillRect/>
          </a:stretch>
        </p:blipFill>
        <p:spPr>
          <a:xfrm>
            <a:off x="860965" y="1763486"/>
            <a:ext cx="4547058" cy="451974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9551" y="156755"/>
            <a:ext cx="11178863" cy="5982788"/>
          </a:xfrm>
        </p:spPr>
        <p:txBody>
          <a:bodyPr/>
          <a:lstStyle/>
          <a:p>
            <a:pPr marL="0" indent="0" algn="ctr">
              <a:buNone/>
            </a:pPr>
            <a:r>
              <a:rPr lang="en-US" b="1" u="sng" dirty="0">
                <a:solidFill>
                  <a:srgbClr val="0070C0"/>
                </a:solidFill>
              </a:rPr>
              <a:t>FLOW CHART</a:t>
            </a:r>
          </a:p>
          <a:p>
            <a:pPr marL="0" indent="0" algn="ctr">
              <a:buNone/>
            </a:pPr>
            <a:endParaRPr lang="en-US" b="1" u="sng" dirty="0">
              <a:solidFill>
                <a:schemeClr val="accent1"/>
              </a:solidFill>
            </a:endParaRPr>
          </a:p>
        </p:txBody>
      </p:sp>
      <p:pic>
        <p:nvPicPr>
          <p:cNvPr id="8" name="Picture 7" descr="flow ss.PNG"/>
          <p:cNvPicPr>
            <a:picLocks noChangeAspect="1"/>
          </p:cNvPicPr>
          <p:nvPr/>
        </p:nvPicPr>
        <p:blipFill>
          <a:blip r:embed="rId2"/>
          <a:stretch>
            <a:fillRect/>
          </a:stretch>
        </p:blipFill>
        <p:spPr>
          <a:xfrm>
            <a:off x="1240971" y="1071154"/>
            <a:ext cx="8805719" cy="53949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40972" y="156754"/>
            <a:ext cx="10341429" cy="6544492"/>
          </a:xfrm>
        </p:spPr>
        <p:txBody>
          <a:bodyPr>
            <a:noAutofit/>
          </a:bodyPr>
          <a:lstStyle/>
          <a:p>
            <a:pPr>
              <a:buNone/>
            </a:pPr>
            <a:r>
              <a:rPr lang="en-IN" sz="2400" dirty="0">
                <a:latin typeface="Times New Roman" panose="02020603050405020304" pitchFamily="18" charset="0"/>
                <a:cs typeface="Times New Roman" panose="02020603050405020304" pitchFamily="18" charset="0"/>
              </a:rPr>
              <a:t>                                                    </a:t>
            </a:r>
            <a:r>
              <a:rPr lang="en-IN" sz="3200" b="1" u="sng" dirty="0">
                <a:solidFill>
                  <a:srgbClr val="0070C0"/>
                </a:solidFill>
                <a:latin typeface="Times New Roman" panose="02020603050405020304" pitchFamily="18" charset="0"/>
                <a:cs typeface="Times New Roman" panose="02020603050405020304" pitchFamily="18" charset="0"/>
              </a:rPr>
              <a:t>CODE</a:t>
            </a:r>
          </a:p>
          <a:p>
            <a:r>
              <a:rPr lang="en-IN" sz="2400" dirty="0" err="1">
                <a:latin typeface="Times New Roman" panose="02020603050405020304" pitchFamily="18" charset="0"/>
                <a:cs typeface="Times New Roman" panose="02020603050405020304" pitchFamily="18" charset="0"/>
              </a:rPr>
              <a:t>int</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pwmPin</a:t>
            </a:r>
            <a:r>
              <a:rPr lang="en-IN" sz="2400" dirty="0">
                <a:latin typeface="Times New Roman" panose="02020603050405020304" pitchFamily="18" charset="0"/>
                <a:cs typeface="Times New Roman" panose="02020603050405020304" pitchFamily="18" charset="0"/>
              </a:rPr>
              <a:t> = 12; // assigns pin 12 to variable </a:t>
            </a:r>
            <a:r>
              <a:rPr lang="en-IN" sz="2400" dirty="0" err="1">
                <a:latin typeface="Times New Roman" panose="02020603050405020304" pitchFamily="18" charset="0"/>
                <a:cs typeface="Times New Roman" panose="02020603050405020304" pitchFamily="18" charset="0"/>
              </a:rPr>
              <a:t>pwmPin</a:t>
            </a:r>
            <a:endParaRPr lang="en-US" sz="2400" dirty="0">
              <a:latin typeface="Times New Roman" panose="02020603050405020304" pitchFamily="18" charset="0"/>
              <a:cs typeface="Times New Roman" panose="02020603050405020304" pitchFamily="18" charset="0"/>
            </a:endParaRPr>
          </a:p>
          <a:p>
            <a:r>
              <a:rPr lang="en-IN" sz="2400" dirty="0" err="1">
                <a:latin typeface="Times New Roman" panose="02020603050405020304" pitchFamily="18" charset="0"/>
                <a:cs typeface="Times New Roman" panose="02020603050405020304" pitchFamily="18" charset="0"/>
              </a:rPr>
              <a:t>int</a:t>
            </a:r>
            <a:r>
              <a:rPr lang="en-IN" sz="2400" dirty="0">
                <a:latin typeface="Times New Roman" panose="02020603050405020304" pitchFamily="18" charset="0"/>
                <a:cs typeface="Times New Roman" panose="02020603050405020304" pitchFamily="18" charset="0"/>
              </a:rPr>
              <a:t> pot = A0; // assigns </a:t>
            </a:r>
            <a:r>
              <a:rPr lang="en-IN" sz="2400" dirty="0" err="1">
                <a:latin typeface="Times New Roman" panose="02020603050405020304" pitchFamily="18" charset="0"/>
                <a:cs typeface="Times New Roman" panose="02020603050405020304" pitchFamily="18" charset="0"/>
              </a:rPr>
              <a:t>analog</a:t>
            </a:r>
            <a:r>
              <a:rPr lang="en-IN" sz="2400" dirty="0">
                <a:latin typeface="Times New Roman" panose="02020603050405020304" pitchFamily="18" charset="0"/>
                <a:cs typeface="Times New Roman" panose="02020603050405020304" pitchFamily="18" charset="0"/>
              </a:rPr>
              <a:t> input A0 to variable pot</a:t>
            </a:r>
            <a:endParaRPr lang="en-US" sz="2400" dirty="0">
              <a:latin typeface="Times New Roman" panose="02020603050405020304" pitchFamily="18" charset="0"/>
              <a:cs typeface="Times New Roman" panose="02020603050405020304" pitchFamily="18" charset="0"/>
            </a:endParaRPr>
          </a:p>
          <a:p>
            <a:r>
              <a:rPr lang="en-IN" sz="2400" dirty="0" err="1">
                <a:latin typeface="Times New Roman" panose="02020603050405020304" pitchFamily="18" charset="0"/>
                <a:cs typeface="Times New Roman" panose="02020603050405020304" pitchFamily="18" charset="0"/>
              </a:rPr>
              <a:t>int</a:t>
            </a:r>
            <a:r>
              <a:rPr lang="en-IN" sz="2400" dirty="0">
                <a:latin typeface="Times New Roman" panose="02020603050405020304" pitchFamily="18" charset="0"/>
                <a:cs typeface="Times New Roman" panose="02020603050405020304" pitchFamily="18" charset="0"/>
              </a:rPr>
              <a:t> c1 = 0;   // declares variable c1</a:t>
            </a:r>
            <a:endParaRPr lang="en-US" sz="2400" dirty="0">
              <a:latin typeface="Times New Roman" panose="02020603050405020304" pitchFamily="18" charset="0"/>
              <a:cs typeface="Times New Roman" panose="02020603050405020304" pitchFamily="18" charset="0"/>
            </a:endParaRPr>
          </a:p>
          <a:p>
            <a:r>
              <a:rPr lang="en-IN" sz="2400" dirty="0" err="1">
                <a:latin typeface="Times New Roman" panose="02020603050405020304" pitchFamily="18" charset="0"/>
                <a:cs typeface="Times New Roman" panose="02020603050405020304" pitchFamily="18" charset="0"/>
              </a:rPr>
              <a:t>int</a:t>
            </a:r>
            <a:r>
              <a:rPr lang="en-IN" sz="2400" dirty="0">
                <a:latin typeface="Times New Roman" panose="02020603050405020304" pitchFamily="18" charset="0"/>
                <a:cs typeface="Times New Roman" panose="02020603050405020304" pitchFamily="18" charset="0"/>
              </a:rPr>
              <a:t> c2 = 0;   // declares variable c2</a:t>
            </a:r>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void setup()  // setup loop</a:t>
            </a:r>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pinMode</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pwmPin</a:t>
            </a:r>
            <a:r>
              <a:rPr lang="en-IN" sz="2400" dirty="0">
                <a:latin typeface="Times New Roman" panose="02020603050405020304" pitchFamily="18" charset="0"/>
                <a:cs typeface="Times New Roman" panose="02020603050405020304" pitchFamily="18" charset="0"/>
              </a:rPr>
              <a:t>, OUTPUT); </a:t>
            </a:r>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pinMode</a:t>
            </a:r>
            <a:r>
              <a:rPr lang="en-IN" sz="2400" dirty="0">
                <a:latin typeface="Times New Roman" panose="02020603050405020304" pitchFamily="18" charset="0"/>
                <a:cs typeface="Times New Roman" panose="02020603050405020304" pitchFamily="18" charset="0"/>
              </a:rPr>
              <a:t>(pot, INPUT);  </a:t>
            </a:r>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Serial.begin</a:t>
            </a:r>
            <a:r>
              <a:rPr lang="en-IN" sz="2400" dirty="0">
                <a:latin typeface="Times New Roman" panose="02020603050405020304" pitchFamily="18" charset="0"/>
                <a:cs typeface="Times New Roman" panose="02020603050405020304" pitchFamily="18" charset="0"/>
              </a:rPr>
              <a:t>(9600);</a:t>
            </a:r>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void loop() </a:t>
            </a:r>
          </a:p>
          <a:p>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int</a:t>
            </a:r>
            <a:r>
              <a:rPr lang="en-IN" sz="2400" dirty="0">
                <a:latin typeface="Times New Roman" panose="02020603050405020304" pitchFamily="18" charset="0"/>
                <a:cs typeface="Times New Roman" panose="02020603050405020304" pitchFamily="18" charset="0"/>
              </a:rPr>
              <a:t> value = </a:t>
            </a:r>
            <a:r>
              <a:rPr lang="en-IN" sz="2400" dirty="0" err="1">
                <a:latin typeface="Times New Roman" panose="02020603050405020304" pitchFamily="18" charset="0"/>
                <a:cs typeface="Times New Roman" panose="02020603050405020304" pitchFamily="18" charset="0"/>
              </a:rPr>
              <a:t>analogRead</a:t>
            </a:r>
            <a:r>
              <a:rPr lang="en-IN" sz="2400" dirty="0">
                <a:latin typeface="Times New Roman" panose="02020603050405020304" pitchFamily="18" charset="0"/>
                <a:cs typeface="Times New Roman" panose="02020603050405020304" pitchFamily="18" charset="0"/>
              </a:rPr>
              <a:t>(pot);</a:t>
            </a:r>
            <a:endParaRPr lang="en-US" sz="2400" dirty="0">
              <a:latin typeface="Times New Roman" panose="02020603050405020304" pitchFamily="18" charset="0"/>
              <a:cs typeface="Times New Roman" panose="02020603050405020304" pitchFamily="18" charset="0"/>
            </a:endParaRPr>
          </a:p>
          <a:p>
            <a:pPr>
              <a:buNone/>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40972" y="274324"/>
            <a:ext cx="10341429" cy="6021977"/>
          </a:xfrm>
        </p:spPr>
        <p:txBody>
          <a:bodyPr>
            <a:noAutofit/>
          </a:bodyPr>
          <a:lstStyle/>
          <a:p>
            <a:r>
              <a:rPr lang="en-IN" sz="2400" dirty="0" err="1">
                <a:latin typeface="Times New Roman" panose="02020603050405020304" pitchFamily="18" charset="0"/>
                <a:cs typeface="Times New Roman" panose="02020603050405020304" pitchFamily="18" charset="0"/>
              </a:rPr>
              <a:t>int</a:t>
            </a:r>
            <a:r>
              <a:rPr lang="en-IN" sz="2400" dirty="0">
                <a:latin typeface="Times New Roman" panose="02020603050405020304" pitchFamily="18" charset="0"/>
                <a:cs typeface="Times New Roman" panose="02020603050405020304" pitchFamily="18" charset="0"/>
              </a:rPr>
              <a:t> value = </a:t>
            </a:r>
            <a:r>
              <a:rPr lang="en-IN" sz="2400" dirty="0" err="1">
                <a:latin typeface="Times New Roman" panose="02020603050405020304" pitchFamily="18" charset="0"/>
                <a:cs typeface="Times New Roman" panose="02020603050405020304" pitchFamily="18" charset="0"/>
              </a:rPr>
              <a:t>analogRead</a:t>
            </a:r>
            <a:r>
              <a:rPr lang="en-IN" sz="2400" dirty="0">
                <a:latin typeface="Times New Roman" panose="02020603050405020304" pitchFamily="18" charset="0"/>
                <a:cs typeface="Times New Roman" panose="02020603050405020304" pitchFamily="18" charset="0"/>
              </a:rPr>
              <a:t>(pot);</a:t>
            </a:r>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Serial.println</a:t>
            </a:r>
            <a:r>
              <a:rPr lang="en-IN" sz="2400" dirty="0">
                <a:latin typeface="Times New Roman" panose="02020603050405020304" pitchFamily="18" charset="0"/>
                <a:cs typeface="Times New Roman" panose="02020603050405020304" pitchFamily="18" charset="0"/>
              </a:rPr>
              <a:t>(value);</a:t>
            </a:r>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c1= value; </a:t>
            </a:r>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c2= 500-c1;         // subtracts c1 from 500 and saves the result in c2</a:t>
            </a:r>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if (value &lt; 500) {</a:t>
            </a:r>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digitalWrite</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pwmPin</a:t>
            </a:r>
            <a:r>
              <a:rPr lang="en-IN" sz="2400" dirty="0">
                <a:latin typeface="Times New Roman" panose="02020603050405020304" pitchFamily="18" charset="0"/>
                <a:cs typeface="Times New Roman" panose="02020603050405020304" pitchFamily="18" charset="0"/>
              </a:rPr>
              <a:t>, HIGH); </a:t>
            </a:r>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delayMicroseconds</a:t>
            </a:r>
            <a:r>
              <a:rPr lang="en-IN" sz="2400" dirty="0">
                <a:latin typeface="Times New Roman" panose="02020603050405020304" pitchFamily="18" charset="0"/>
                <a:cs typeface="Times New Roman" panose="02020603050405020304" pitchFamily="18" charset="0"/>
              </a:rPr>
              <a:t>(c2);   </a:t>
            </a:r>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digitalWrite</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pwmPin</a:t>
            </a:r>
            <a:r>
              <a:rPr lang="en-IN" sz="2400" dirty="0">
                <a:latin typeface="Times New Roman" panose="02020603050405020304" pitchFamily="18" charset="0"/>
                <a:cs typeface="Times New Roman" panose="02020603050405020304" pitchFamily="18" charset="0"/>
              </a:rPr>
              <a:t>, LOW);  </a:t>
            </a:r>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delayMicroseconds</a:t>
            </a:r>
            <a:r>
              <a:rPr lang="en-IN" sz="2400" dirty="0">
                <a:latin typeface="Times New Roman" panose="02020603050405020304" pitchFamily="18" charset="0"/>
                <a:cs typeface="Times New Roman" panose="02020603050405020304" pitchFamily="18" charset="0"/>
              </a:rPr>
              <a:t>(c1);   </a:t>
            </a:r>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if (value &gt; 500) {</a:t>
            </a:r>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digitalWrite</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pwmPin,LOW</a:t>
            </a:r>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r>
              <a:rPr lang="en-IN" dirty="0">
                <a:solidFill>
                  <a:srgbClr val="C20E9B"/>
                </a:solidFill>
                <a:latin typeface="Times New Roman" panose="02020603050405020304" pitchFamily="18" charset="0"/>
                <a:cs typeface="Times New Roman" panose="02020603050405020304" pitchFamily="18" charset="0"/>
              </a:rPr>
              <a:t>The working procedure of our model is very easier. In our project we use adapter to give supply. If at all we use any of the voltage devices then we have to use resistors, capacitors, transistors. </a:t>
            </a:r>
          </a:p>
          <a:p>
            <a:endParaRPr lang="en-IN" dirty="0">
              <a:solidFill>
                <a:srgbClr val="C20E9B"/>
              </a:solidFill>
              <a:latin typeface="Times New Roman" panose="02020603050405020304" pitchFamily="18" charset="0"/>
              <a:cs typeface="Times New Roman" panose="02020603050405020304" pitchFamily="18" charset="0"/>
            </a:endParaRPr>
          </a:p>
          <a:p>
            <a:endParaRPr lang="en-IN" dirty="0">
              <a:solidFill>
                <a:srgbClr val="C20E9B"/>
              </a:solidFill>
              <a:latin typeface="Times New Roman" panose="02020603050405020304" pitchFamily="18" charset="0"/>
              <a:cs typeface="Times New Roman" panose="02020603050405020304" pitchFamily="18" charset="0"/>
            </a:endParaRPr>
          </a:p>
          <a:p>
            <a:pPr marL="0" indent="0" algn="ctr">
              <a:buNone/>
            </a:pPr>
            <a:endParaRPr lang="en-US" dirty="0">
              <a:solidFill>
                <a:srgbClr val="C20E9B"/>
              </a:solidFill>
              <a:latin typeface="Times New Roman" panose="02020603050405020304" pitchFamily="18" charset="0"/>
              <a:cs typeface="Times New Roman" panose="02020603050405020304" pitchFamily="18" charset="0"/>
            </a:endParaRPr>
          </a:p>
          <a:p>
            <a:pPr marL="0" indent="0">
              <a:buNone/>
            </a:pPr>
            <a:endParaRPr lang="en-IN" b="1" u="sng" dirty="0">
              <a:solidFill>
                <a:srgbClr val="7030A0"/>
              </a:solidFill>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a:xfrm>
            <a:off x="609600" y="666205"/>
            <a:ext cx="10972800" cy="106907"/>
          </a:xfrm>
        </p:spPr>
        <p:txBody>
          <a:bodyPr/>
          <a:lstStyle/>
          <a:p>
            <a:pPr algn="ctr"/>
            <a:r>
              <a:rPr lang="en-IN" b="1" u="sng" dirty="0">
                <a:solidFill>
                  <a:srgbClr val="0070C0"/>
                </a:solidFill>
                <a:latin typeface="Times New Roman" panose="02020603050405020304" pitchFamily="18" charset="0"/>
                <a:cs typeface="Times New Roman" panose="02020603050405020304" pitchFamily="18" charset="0"/>
                <a:sym typeface="+mn-ea"/>
              </a:rPr>
              <a:t>WORKING PROCEDURE</a:t>
            </a:r>
            <a:br>
              <a:rPr lang="en-IN" b="1" u="sng" dirty="0">
                <a:solidFill>
                  <a:srgbClr val="0070C0"/>
                </a:solidFill>
                <a:latin typeface="Times New Roman" panose="02020603050405020304" pitchFamily="18" charset="0"/>
                <a:cs typeface="Times New Roman" panose="02020603050405020304" pitchFamily="18" charset="0"/>
              </a:rPr>
            </a:br>
            <a:endParaRPr lang="en-US" dirty="0">
              <a:solidFill>
                <a:srgbClr val="0070C0"/>
              </a:solidFill>
            </a:endParaRPr>
          </a:p>
        </p:txBody>
      </p:sp>
      <p:pic>
        <p:nvPicPr>
          <p:cNvPr id="7" name="Content Placeholder 6">
            <a:extLst>
              <a:ext uri="{FF2B5EF4-FFF2-40B4-BE49-F238E27FC236}">
                <a16:creationId xmlns:a16="http://schemas.microsoft.com/office/drawing/2014/main" id="{3B317C47-A34F-4F53-B64D-814506225B89}"/>
              </a:ext>
            </a:extLst>
          </p:cNvPr>
          <p:cNvPicPr>
            <a:picLocks noGrp="1" noChangeAspect="1"/>
          </p:cNvPicPr>
          <p:nvPr>
            <p:ph sz="half" idx="2"/>
          </p:nvPr>
        </p:nvPicPr>
        <p:blipFill>
          <a:blip r:embed="rId2"/>
          <a:stretch>
            <a:fillRect/>
          </a:stretch>
        </p:blipFill>
        <p:spPr>
          <a:xfrm>
            <a:off x="7084384" y="1189041"/>
            <a:ext cx="3053917" cy="49244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1023" y="535577"/>
            <a:ext cx="11036935" cy="5759182"/>
          </a:xfrm>
        </p:spPr>
        <p:txBody>
          <a:bodyPr>
            <a:normAutofit fontScale="82500" lnSpcReduction="10000"/>
          </a:bodyPr>
          <a:lstStyle/>
          <a:p>
            <a:r>
              <a:rPr lang="en-IN" dirty="0">
                <a:solidFill>
                  <a:srgbClr val="002060"/>
                </a:solidFill>
                <a:latin typeface="Times New Roman" panose="02020603050405020304" pitchFamily="18" charset="0"/>
                <a:cs typeface="Times New Roman" panose="02020603050405020304" pitchFamily="18" charset="0"/>
              </a:rPr>
              <a:t>LDR -&gt; Arduino -&gt;LED</a:t>
            </a:r>
          </a:p>
          <a:p>
            <a:pPr marL="109855" indent="0">
              <a:buNone/>
            </a:pPr>
            <a:endParaRPr lang="en-IN" dirty="0">
              <a:solidFill>
                <a:srgbClr val="002060"/>
              </a:solidFill>
              <a:latin typeface="Times New Roman" panose="02020603050405020304" pitchFamily="18" charset="0"/>
              <a:cs typeface="Times New Roman" panose="02020603050405020304" pitchFamily="18" charset="0"/>
            </a:endParaRPr>
          </a:p>
          <a:p>
            <a:r>
              <a:rPr lang="en-IN" dirty="0">
                <a:solidFill>
                  <a:srgbClr val="002060"/>
                </a:solidFill>
                <a:latin typeface="Times New Roman" panose="02020603050405020304" pitchFamily="18" charset="0"/>
                <a:cs typeface="Times New Roman" panose="02020603050405020304" pitchFamily="18" charset="0"/>
              </a:rPr>
              <a:t>Arduino discret levels range = 0 to 1023</a:t>
            </a:r>
          </a:p>
          <a:p>
            <a:pPr marL="109855" indent="0">
              <a:buNone/>
            </a:pPr>
            <a:endParaRPr lang="en-IN" dirty="0">
              <a:solidFill>
                <a:srgbClr val="002060"/>
              </a:solidFill>
              <a:latin typeface="Times New Roman" panose="02020603050405020304" pitchFamily="18" charset="0"/>
              <a:cs typeface="Times New Roman" panose="02020603050405020304" pitchFamily="18" charset="0"/>
            </a:endParaRPr>
          </a:p>
          <a:p>
            <a:r>
              <a:rPr lang="en-IN" dirty="0">
                <a:solidFill>
                  <a:srgbClr val="002060"/>
                </a:solidFill>
                <a:latin typeface="Times New Roman" panose="02020603050405020304" pitchFamily="18" charset="0"/>
                <a:cs typeface="Times New Roman" panose="02020603050405020304" pitchFamily="18" charset="0"/>
              </a:rPr>
              <a:t>day time -&gt; 1023 discret level -&gt; 0v -&gt; LED turns off</a:t>
            </a:r>
          </a:p>
          <a:p>
            <a:pPr marL="109855" indent="0">
              <a:buNone/>
            </a:pPr>
            <a:endParaRPr lang="en-IN" dirty="0">
              <a:solidFill>
                <a:srgbClr val="002060"/>
              </a:solidFill>
              <a:latin typeface="Times New Roman" panose="02020603050405020304" pitchFamily="18" charset="0"/>
              <a:cs typeface="Times New Roman" panose="02020603050405020304" pitchFamily="18" charset="0"/>
            </a:endParaRPr>
          </a:p>
          <a:p>
            <a:r>
              <a:rPr lang="en-IN" dirty="0">
                <a:solidFill>
                  <a:srgbClr val="002060"/>
                </a:solidFill>
                <a:latin typeface="Times New Roman" panose="02020603050405020304" pitchFamily="18" charset="0"/>
                <a:cs typeface="Times New Roman" panose="02020603050405020304" pitchFamily="18" charset="0"/>
                <a:sym typeface="+mn-ea"/>
              </a:rPr>
              <a:t>evening time -&gt; 512 discret level -&gt; 2.5v -&gt; LED glows with half brightness</a:t>
            </a:r>
          </a:p>
          <a:p>
            <a:pPr marL="109855" indent="0">
              <a:buNone/>
            </a:pPr>
            <a:endParaRPr lang="en-IN" dirty="0">
              <a:solidFill>
                <a:srgbClr val="002060"/>
              </a:solidFill>
              <a:latin typeface="Times New Roman" panose="02020603050405020304" pitchFamily="18" charset="0"/>
              <a:cs typeface="Times New Roman" panose="02020603050405020304" pitchFamily="18" charset="0"/>
            </a:endParaRPr>
          </a:p>
          <a:p>
            <a:r>
              <a:rPr lang="en-IN" dirty="0">
                <a:solidFill>
                  <a:srgbClr val="002060"/>
                </a:solidFill>
                <a:latin typeface="Times New Roman" panose="02020603050405020304" pitchFamily="18" charset="0"/>
                <a:cs typeface="Times New Roman" panose="02020603050405020304" pitchFamily="18" charset="0"/>
                <a:sym typeface="+mn-ea"/>
              </a:rPr>
              <a:t>night time -&gt; 0 discret level -&gt; 5v -&gt; LED glows brightly</a:t>
            </a:r>
            <a:r>
              <a:rPr lang="en-IN" dirty="0">
                <a:solidFill>
                  <a:srgbClr val="002060"/>
                </a:solidFill>
                <a:latin typeface="Times New Roman" panose="02020603050405020304" pitchFamily="18" charset="0"/>
                <a:cs typeface="Times New Roman" panose="02020603050405020304" pitchFamily="18" charset="0"/>
              </a:rPr>
              <a:t> </a:t>
            </a:r>
          </a:p>
          <a:p>
            <a:pPr marL="109855" indent="0">
              <a:buNone/>
            </a:pPr>
            <a:endParaRPr lang="en-US" dirty="0">
              <a:solidFill>
                <a:srgbClr val="002060"/>
              </a:solidFill>
              <a:latin typeface="Times New Roman" panose="02020603050405020304" pitchFamily="18" charset="0"/>
              <a:cs typeface="Times New Roman" panose="02020603050405020304" pitchFamily="18" charset="0"/>
            </a:endParaRPr>
          </a:p>
          <a:p>
            <a:r>
              <a:rPr lang="en-IN" dirty="0">
                <a:solidFill>
                  <a:srgbClr val="C20E9B"/>
                </a:solidFill>
                <a:latin typeface="Times New Roman" panose="02020603050405020304" pitchFamily="18" charset="0"/>
                <a:cs typeface="Times New Roman" panose="02020603050405020304" pitchFamily="18" charset="0"/>
              </a:rPr>
              <a:t>Hence, the LED not only just automatically switches ON and OFF but also adjust the amount of light emitted according to the outside light condition.</a:t>
            </a:r>
            <a:endParaRPr lang="en-US" dirty="0">
              <a:solidFill>
                <a:srgbClr val="C20E9B"/>
              </a:solidFill>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9549" y="540913"/>
            <a:ext cx="10774251" cy="5821250"/>
          </a:xfrm>
        </p:spPr>
        <p:txBody>
          <a:bodyPr>
            <a:normAutofit lnSpcReduction="10000"/>
          </a:bodyPr>
          <a:lstStyle/>
          <a:p>
            <a:pPr marL="0" indent="0" algn="ctr">
              <a:buNone/>
            </a:pPr>
            <a:r>
              <a:rPr lang="en-US" b="1" u="sng" dirty="0">
                <a:solidFill>
                  <a:srgbClr val="0070C0"/>
                </a:solidFill>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The main objective of this project is to utilize the application of the </a:t>
            </a:r>
            <a:r>
              <a:rPr lang="en-US" dirty="0" err="1">
                <a:latin typeface="Times New Roman" panose="02020603050405020304" pitchFamily="18" charset="0"/>
                <a:cs typeface="Times New Roman" panose="02020603050405020304" pitchFamily="18" charset="0"/>
              </a:rPr>
              <a:t>Arduino</a:t>
            </a:r>
            <a:r>
              <a:rPr lang="en-US" dirty="0">
                <a:latin typeface="Times New Roman" panose="02020603050405020304" pitchFamily="18" charset="0"/>
                <a:cs typeface="Times New Roman" panose="02020603050405020304" pitchFamily="18" charset="0"/>
              </a:rPr>
              <a:t> board to control the intensity of street lights. </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Based on the intensity of outside light conditions LED glows   according to suitable intensity. </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Sometimes we forget to turn Off the lights and waste electricity   and you must have also seen street light turned on in the day, so through this project we can turn off automatically if it is bright outside and turn ON if it is dark outside. </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process repeats everyday accordingly.</a:t>
            </a:r>
          </a:p>
          <a:p>
            <a:pPr marL="0" indent="0">
              <a:buNone/>
            </a:pPr>
            <a:endParaRPr lang="en-US" dirty="0">
              <a:solidFill>
                <a:srgbClr val="00B0F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05840" y="528038"/>
            <a:ext cx="10347960" cy="5559257"/>
          </a:xfrm>
        </p:spPr>
        <p:txBody>
          <a:bodyPr>
            <a:normAutofit fontScale="92500" lnSpcReduction="10000"/>
          </a:bodyPr>
          <a:lstStyle/>
          <a:p>
            <a:pPr marL="0" indent="0" algn="ctr">
              <a:buNone/>
            </a:pPr>
            <a:r>
              <a:rPr lang="en-IN" sz="3500" b="1" u="sng" dirty="0">
                <a:solidFill>
                  <a:srgbClr val="C20E9B"/>
                </a:solidFill>
                <a:latin typeface="Times New Roman" panose="02020603050405020304" pitchFamily="18" charset="0"/>
                <a:cs typeface="Times New Roman" panose="02020603050405020304" pitchFamily="18" charset="0"/>
              </a:rPr>
              <a:t>CONCLUSION</a:t>
            </a:r>
            <a:r>
              <a:rPr lang="en-IN" b="1" u="sng" dirty="0">
                <a:solidFill>
                  <a:srgbClr val="C20E9B"/>
                </a:solidFill>
                <a:latin typeface="Times New Roman" panose="02020603050405020304" pitchFamily="18" charset="0"/>
                <a:cs typeface="Times New Roman" panose="02020603050405020304" pitchFamily="18" charset="0"/>
              </a:rPr>
              <a:t>                                                                    </a:t>
            </a:r>
          </a:p>
          <a:p>
            <a:pPr marL="0" indent="0">
              <a:buNone/>
            </a:pPr>
            <a:r>
              <a:rPr lang="en-IN" b="1" u="sng" dirty="0">
                <a:solidFill>
                  <a:srgbClr val="C20E9B"/>
                </a:solidFill>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r>
              <a:rPr lang="en-IN" dirty="0">
                <a:solidFill>
                  <a:srgbClr val="002060"/>
                </a:solidFill>
                <a:latin typeface="Times New Roman" panose="02020603050405020304" pitchFamily="18" charset="0"/>
                <a:cs typeface="Times New Roman" panose="02020603050405020304" pitchFamily="18" charset="0"/>
              </a:rPr>
              <a:t>-&gt;&gt;</a:t>
            </a:r>
            <a:r>
              <a:rPr lang="en-US" dirty="0">
                <a:solidFill>
                  <a:srgbClr val="002060"/>
                </a:solidFill>
                <a:latin typeface="Times New Roman" panose="02020603050405020304" pitchFamily="18" charset="0"/>
                <a:cs typeface="Times New Roman" panose="02020603050405020304" pitchFamily="18" charset="0"/>
              </a:rPr>
              <a:t>In this “</a:t>
            </a:r>
            <a:r>
              <a:rPr lang="en-US" b="1" i="1" dirty="0">
                <a:solidFill>
                  <a:srgbClr val="002060"/>
                </a:solidFill>
                <a:latin typeface="Times New Roman" panose="02020603050405020304" pitchFamily="18" charset="0"/>
                <a:cs typeface="Times New Roman" panose="02020603050405020304" pitchFamily="18" charset="0"/>
              </a:rPr>
              <a:t>SPARKLING LIGHTS FOR SMART CITIES</a:t>
            </a:r>
            <a:r>
              <a:rPr lang="en-US" dirty="0">
                <a:solidFill>
                  <a:srgbClr val="002060"/>
                </a:solidFill>
                <a:latin typeface="Times New Roman" panose="02020603050405020304" pitchFamily="18" charset="0"/>
                <a:cs typeface="Times New Roman" panose="02020603050405020304" pitchFamily="18" charset="0"/>
              </a:rPr>
              <a:t>” an amazing alternative to conventional street lights as it is a great way to save power and reduce wastage.</a:t>
            </a:r>
          </a:p>
          <a:p>
            <a:pPr marL="0" indent="0">
              <a:buNone/>
            </a:pPr>
            <a:r>
              <a:rPr lang="en-US" dirty="0">
                <a:solidFill>
                  <a:srgbClr val="002060"/>
                </a:solidFill>
                <a:latin typeface="Times New Roman" panose="02020603050405020304" pitchFamily="18" charset="0"/>
                <a:cs typeface="Times New Roman" panose="02020603050405020304" pitchFamily="18" charset="0"/>
              </a:rPr>
              <a:t>-&gt;&gt;the intensity of light </a:t>
            </a:r>
            <a:r>
              <a:rPr lang="en-IN" altLang="en-US" dirty="0">
                <a:solidFill>
                  <a:srgbClr val="002060"/>
                </a:solidFill>
                <a:latin typeface="Times New Roman" panose="02020603050405020304" pitchFamily="18" charset="0"/>
                <a:cs typeface="Times New Roman" panose="02020603050405020304" pitchFamily="18" charset="0"/>
              </a:rPr>
              <a:t>varies </a:t>
            </a:r>
            <a:r>
              <a:rPr lang="en-US" dirty="0">
                <a:solidFill>
                  <a:srgbClr val="002060"/>
                </a:solidFill>
                <a:latin typeface="Times New Roman" panose="02020603050405020304" pitchFamily="18" charset="0"/>
                <a:cs typeface="Times New Roman" panose="02020603050405020304" pitchFamily="18" charset="0"/>
              </a:rPr>
              <a:t>according to outside light conditions. </a:t>
            </a:r>
          </a:p>
          <a:p>
            <a:pPr marL="0" indent="0">
              <a:buNone/>
            </a:pPr>
            <a:r>
              <a:rPr lang="en-US" dirty="0">
                <a:solidFill>
                  <a:srgbClr val="002060"/>
                </a:solidFill>
                <a:latin typeface="Times New Roman" panose="02020603050405020304" pitchFamily="18" charset="0"/>
                <a:cs typeface="Times New Roman" panose="02020603050405020304" pitchFamily="18" charset="0"/>
              </a:rPr>
              <a:t> -&gt;&gt;</a:t>
            </a:r>
            <a:r>
              <a:rPr lang="en-IN" altLang="en-US" dirty="0">
                <a:solidFill>
                  <a:srgbClr val="002060"/>
                </a:solidFill>
                <a:latin typeface="Times New Roman" panose="02020603050405020304" pitchFamily="18" charset="0"/>
                <a:cs typeface="Times New Roman" panose="02020603050405020304" pitchFamily="18" charset="0"/>
              </a:rPr>
              <a:t>We can use electricity efficiently </a:t>
            </a:r>
          </a:p>
          <a:p>
            <a:pPr marL="0" indent="0">
              <a:buNone/>
            </a:pPr>
            <a:r>
              <a:rPr lang="en-IN" altLang="en-US" dirty="0">
                <a:solidFill>
                  <a:srgbClr val="002060"/>
                </a:solidFill>
                <a:latin typeface="Times New Roman" panose="02020603050405020304" pitchFamily="18" charset="0"/>
                <a:cs typeface="Times New Roman" panose="02020603050405020304" pitchFamily="18" charset="0"/>
              </a:rPr>
              <a:t>-&gt;&gt;Since everthing is automated we can reduce electrical accidents</a:t>
            </a:r>
          </a:p>
          <a:p>
            <a:pPr marL="0" indent="0">
              <a:buNone/>
            </a:pPr>
            <a:r>
              <a:rPr lang="en-IN" altLang="en-US" dirty="0">
                <a:solidFill>
                  <a:srgbClr val="002060"/>
                </a:solidFill>
                <a:latin typeface="Times New Roman" panose="02020603050405020304" pitchFamily="18" charset="0"/>
                <a:cs typeface="Times New Roman" panose="02020603050405020304" pitchFamily="18" charset="0"/>
              </a:rPr>
              <a:t>-&gt;&gt; Maintance cost is also less since there is no manual switching</a:t>
            </a:r>
            <a:endParaRPr lang="en-US" dirty="0">
              <a:solidFill>
                <a:srgbClr val="002060"/>
              </a:solidFill>
              <a:latin typeface="Times New Roman" panose="02020603050405020304" pitchFamily="18" charset="0"/>
              <a:cs typeface="Times New Roman" panose="02020603050405020304" pitchFamily="18" charset="0"/>
            </a:endParaRPr>
          </a:p>
          <a:p>
            <a:pPr marL="0" indent="0">
              <a:buNone/>
            </a:pPr>
            <a:endParaRPr lang="en-US" dirty="0">
              <a:solidFill>
                <a:srgbClr val="00B0F0"/>
              </a:solidFill>
              <a:latin typeface="Times New Roman" panose="02020603050405020304" pitchFamily="18" charset="0"/>
              <a:cs typeface="Times New Roman" panose="02020603050405020304" pitchFamily="18" charset="0"/>
            </a:endParaRPr>
          </a:p>
        </p:txBody>
      </p:sp>
      <p:pic>
        <p:nvPicPr>
          <p:cNvPr id="8" name="Picture 2" descr="Conclusion Images, Stock Photos &amp; Vectors | Shutter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4639" y="232705"/>
            <a:ext cx="1803041" cy="8542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solidFill>
                  <a:srgbClr val="C20E9B"/>
                </a:solidFill>
                <a:latin typeface="Times New Roman" panose="02020603050405020304" pitchFamily="18" charset="0"/>
                <a:cs typeface="Times New Roman" panose="02020603050405020304" pitchFamily="18" charset="0"/>
                <a:sym typeface="+mn-ea"/>
              </a:rPr>
              <a:t>SCOPE    </a:t>
            </a:r>
            <a:endParaRPr lang="en-IN" altLang="en-US" dirty="0"/>
          </a:p>
        </p:txBody>
      </p:sp>
      <p:sp>
        <p:nvSpPr>
          <p:cNvPr id="3" name="Content Placeholder 2"/>
          <p:cNvSpPr>
            <a:spLocks noGrp="1"/>
          </p:cNvSpPr>
          <p:nvPr>
            <p:ph idx="1"/>
          </p:nvPr>
        </p:nvSpPr>
        <p:spPr>
          <a:xfrm>
            <a:off x="613954" y="914400"/>
            <a:ext cx="9705702" cy="5943600"/>
          </a:xfrm>
        </p:spPr>
        <p:txBody>
          <a:bodyPr/>
          <a:lstStyle/>
          <a:p>
            <a:pPr marL="0" indent="0"/>
            <a:r>
              <a:rPr lang="en-IN" dirty="0">
                <a:solidFill>
                  <a:srgbClr val="002060"/>
                </a:solidFill>
                <a:latin typeface="Times New Roman" panose="02020603050405020304" pitchFamily="18" charset="0"/>
                <a:cs typeface="Times New Roman" panose="02020603050405020304" pitchFamily="18" charset="0"/>
              </a:rPr>
              <a:t>  Our project can be enhanced </a:t>
            </a:r>
            <a:r>
              <a:rPr lang="en-US" dirty="0">
                <a:solidFill>
                  <a:srgbClr val="002060"/>
                </a:solidFill>
                <a:latin typeface="Times New Roman" panose="02020603050405020304" pitchFamily="18" charset="0"/>
                <a:cs typeface="Times New Roman" panose="02020603050405020304" pitchFamily="18" charset="0"/>
              </a:rPr>
              <a:t>by adding </a:t>
            </a:r>
            <a:r>
              <a:rPr lang="en-IN" dirty="0">
                <a:solidFill>
                  <a:srgbClr val="002060"/>
                </a:solidFill>
                <a:latin typeface="Times New Roman" panose="02020603050405020304" pitchFamily="18" charset="0"/>
                <a:cs typeface="Times New Roman" panose="02020603050405020304" pitchFamily="18" charset="0"/>
              </a:rPr>
              <a:t>motion sensors like </a:t>
            </a:r>
            <a:r>
              <a:rPr lang="en-US" dirty="0">
                <a:solidFill>
                  <a:srgbClr val="002060"/>
                </a:solidFill>
                <a:latin typeface="Times New Roman" panose="02020603050405020304" pitchFamily="18" charset="0"/>
                <a:cs typeface="Times New Roman" panose="02020603050405020304" pitchFamily="18" charset="0"/>
              </a:rPr>
              <a:t>PIR, Ultrasonic, Microwave, Tomographic and other combined types.</a:t>
            </a:r>
          </a:p>
          <a:p>
            <a:pPr marL="0" indent="0"/>
            <a:r>
              <a:rPr lang="en-US" dirty="0">
                <a:solidFill>
                  <a:srgbClr val="002060"/>
                </a:solidFill>
                <a:latin typeface="Times New Roman" panose="02020603050405020304" pitchFamily="18" charset="0"/>
                <a:cs typeface="Times New Roman" panose="02020603050405020304" pitchFamily="18" charset="0"/>
              </a:rPr>
              <a:t>  So that we can save the electricity and also detect the motion of the pedestrians and </a:t>
            </a:r>
            <a:r>
              <a:rPr lang="en-US" dirty="0" err="1">
                <a:solidFill>
                  <a:srgbClr val="002060"/>
                </a:solidFill>
                <a:latin typeface="Times New Roman" panose="02020603050405020304" pitchFamily="18" charset="0"/>
                <a:cs typeface="Times New Roman" panose="02020603050405020304" pitchFamily="18" charset="0"/>
              </a:rPr>
              <a:t>vehicles,the</a:t>
            </a:r>
            <a:r>
              <a:rPr lang="en-US" dirty="0">
                <a:solidFill>
                  <a:srgbClr val="002060"/>
                </a:solidFill>
                <a:latin typeface="Times New Roman" panose="02020603050405020304" pitchFamily="18" charset="0"/>
                <a:cs typeface="Times New Roman" panose="02020603050405020304" pitchFamily="18" charset="0"/>
              </a:rPr>
              <a:t> rate of accidents can be decreased by using these motion sensors.</a:t>
            </a:r>
            <a:endParaRPr lang="en-US" dirty="0">
              <a:solidFill>
                <a:srgbClr val="002060"/>
              </a:solidFill>
              <a:latin typeface="Times New Roman" panose="02020603050405020304" pitchFamily="18" charset="0"/>
              <a:cs typeface="Times New Roman" panose="02020603050405020304" pitchFamily="18" charset="0"/>
              <a:sym typeface="+mn-ea"/>
            </a:endParaRPr>
          </a:p>
          <a:p>
            <a:r>
              <a:rPr lang="en-US" dirty="0">
                <a:solidFill>
                  <a:srgbClr val="002060"/>
                </a:solidFill>
                <a:latin typeface="Times New Roman" panose="02020603050405020304" pitchFamily="18" charset="0"/>
                <a:cs typeface="Times New Roman" panose="02020603050405020304" pitchFamily="18" charset="0"/>
              </a:rPr>
              <a:t>Also this automated system can be upgraded to </a:t>
            </a:r>
            <a:r>
              <a:rPr lang="en-IN" dirty="0">
                <a:solidFill>
                  <a:srgbClr val="002060"/>
                </a:solidFill>
                <a:latin typeface="Times New Roman" panose="02020603050405020304" pitchFamily="18" charset="0"/>
                <a:cs typeface="Times New Roman" panose="02020603050405020304" pitchFamily="18" charset="0"/>
              </a:rPr>
              <a:t>detect the disrupted(failed) street light and send an alert message to the control department to take appropriate action by linking it with suitable sensors.</a:t>
            </a:r>
            <a:endParaRPr lang="en-US" dirty="0">
              <a:solidFill>
                <a:srgbClr val="002060"/>
              </a:solidFill>
              <a:latin typeface="Times New Roman" panose="02020603050405020304" pitchFamily="18" charset="0"/>
              <a:cs typeface="Times New Roman" panose="02020603050405020304" pitchFamily="18" charset="0"/>
              <a:sym typeface="+mn-ea"/>
            </a:endParaRPr>
          </a:p>
          <a:p>
            <a:r>
              <a:rPr lang="en-IN" altLang="en-US" dirty="0">
                <a:solidFill>
                  <a:srgbClr val="002060"/>
                </a:solidFill>
                <a:latin typeface="Times New Roman" panose="02020603050405020304" pitchFamily="18" charset="0"/>
                <a:cs typeface="Times New Roman" panose="02020603050405020304" pitchFamily="18" charset="0"/>
              </a:rPr>
              <a:t>We can used in smart houses</a:t>
            </a:r>
            <a:endParaRPr lang="en-US" dirty="0">
              <a:solidFill>
                <a:srgbClr val="002060"/>
              </a:solidFill>
              <a:latin typeface="Times New Roman" panose="02020603050405020304" pitchFamily="18" charset="0"/>
              <a:cs typeface="Times New Roman" panose="02020603050405020304" pitchFamily="18" charset="0"/>
            </a:endParaRPr>
          </a:p>
          <a:p>
            <a:pPr marL="0" indent="0">
              <a:buNone/>
            </a:pPr>
            <a:r>
              <a:rPr lang="en-US" dirty="0"/>
              <a:t>    </a:t>
            </a:r>
            <a:endParaRPr lang="en-IN" altLang="en-US" dirty="0"/>
          </a:p>
        </p:txBody>
      </p:sp>
      <p:pic>
        <p:nvPicPr>
          <p:cNvPr id="9" name="Picture 4" descr="Project Scope is K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8040" y="1827715"/>
            <a:ext cx="2473960" cy="12503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38200" y="259715"/>
            <a:ext cx="10515600" cy="5916930"/>
          </a:xfrm>
        </p:spPr>
        <p:txBody>
          <a:bodyPr>
            <a:normAutofit fontScale="72500" lnSpcReduction="20000"/>
          </a:bodyPr>
          <a:lstStyle/>
          <a:p>
            <a:pPr marL="0" indent="0" algn="ctr">
              <a:buNone/>
            </a:pPr>
            <a:r>
              <a:rPr lang="en-US" sz="3900" b="1" u="sng" dirty="0">
                <a:solidFill>
                  <a:srgbClr val="0070C0"/>
                </a:solidFill>
                <a:latin typeface="Times New Roman" panose="02020603050405020304" pitchFamily="18" charset="0"/>
                <a:cs typeface="Times New Roman" panose="02020603050405020304" pitchFamily="18" charset="0"/>
              </a:rPr>
              <a:t>REFERENCES</a:t>
            </a:r>
          </a:p>
          <a:p>
            <a:pPr marL="0" indent="0" algn="ctr">
              <a:buNone/>
            </a:pPr>
            <a:endParaRPr lang="en-US" b="1" u="sng" dirty="0">
              <a:solidFill>
                <a:srgbClr val="00B0F0"/>
              </a:solidFill>
              <a:latin typeface="Times New Roman" panose="02020603050405020304" pitchFamily="18" charset="0"/>
              <a:cs typeface="Times New Roman" panose="02020603050405020304" pitchFamily="18" charset="0"/>
            </a:endParaRPr>
          </a:p>
          <a:p>
            <a:endParaRPr lang="en-IN" dirty="0">
              <a:solidFill>
                <a:srgbClr val="E9BC17"/>
              </a:solidFill>
              <a:latin typeface="Times New Roman" panose="02020603050405020304" pitchFamily="18" charset="0"/>
              <a:cs typeface="Times New Roman" panose="02020603050405020304" pitchFamily="18" charset="0"/>
            </a:endParaRPr>
          </a:p>
          <a:p>
            <a:r>
              <a:rPr lang="en-IN" dirty="0">
                <a:solidFill>
                  <a:srgbClr val="E9BC17"/>
                </a:solidFill>
                <a:latin typeface="Times New Roman" panose="02020603050405020304" pitchFamily="18" charset="0"/>
                <a:cs typeface="Times New Roman" panose="02020603050405020304" pitchFamily="18" charset="0"/>
              </a:rPr>
              <a:t>Wang Xiao-Yuan, Andrew L. Fitch, Herbert H. C. </a:t>
            </a:r>
            <a:r>
              <a:rPr lang="en-IN" dirty="0" err="1">
                <a:solidFill>
                  <a:srgbClr val="E9BC17"/>
                </a:solidFill>
                <a:latin typeface="Times New Roman" panose="02020603050405020304" pitchFamily="18" charset="0"/>
                <a:cs typeface="Times New Roman" panose="02020603050405020304" pitchFamily="18" charset="0"/>
              </a:rPr>
              <a:t>Iu</a:t>
            </a:r>
            <a:r>
              <a:rPr lang="en-IN" dirty="0">
                <a:solidFill>
                  <a:srgbClr val="E9BC17"/>
                </a:solidFill>
                <a:latin typeface="Times New Roman" panose="02020603050405020304" pitchFamily="18" charset="0"/>
                <a:cs typeface="Times New Roman" panose="02020603050405020304" pitchFamily="18" charset="0"/>
              </a:rPr>
              <a:t>, Victor </a:t>
            </a:r>
            <a:r>
              <a:rPr lang="en-IN" dirty="0" err="1">
                <a:solidFill>
                  <a:srgbClr val="E9BC17"/>
                </a:solidFill>
                <a:latin typeface="Times New Roman" panose="02020603050405020304" pitchFamily="18" charset="0"/>
                <a:cs typeface="Times New Roman" panose="02020603050405020304" pitchFamily="18" charset="0"/>
              </a:rPr>
              <a:t>Sreeramand</a:t>
            </a:r>
            <a:r>
              <a:rPr lang="en-IN" dirty="0">
                <a:solidFill>
                  <a:srgbClr val="E9BC17"/>
                </a:solidFill>
                <a:latin typeface="Times New Roman" panose="02020603050405020304" pitchFamily="18" charset="0"/>
                <a:cs typeface="Times New Roman" panose="02020603050405020304" pitchFamily="18" charset="0"/>
              </a:rPr>
              <a:t> Qi Wei-</a:t>
            </a:r>
            <a:r>
              <a:rPr lang="en-IN" dirty="0" err="1">
                <a:solidFill>
                  <a:srgbClr val="E9BC17"/>
                </a:solidFill>
                <a:latin typeface="Times New Roman" panose="02020603050405020304" pitchFamily="18" charset="0"/>
                <a:cs typeface="Times New Roman" panose="02020603050405020304" pitchFamily="18" charset="0"/>
              </a:rPr>
              <a:t>Gui</a:t>
            </a:r>
            <a:r>
              <a:rPr lang="en-IN" dirty="0">
                <a:solidFill>
                  <a:srgbClr val="E9BC17"/>
                </a:solidFill>
                <a:latin typeface="Times New Roman" panose="02020603050405020304" pitchFamily="18" charset="0"/>
                <a:cs typeface="Times New Roman" panose="02020603050405020304" pitchFamily="18" charset="0"/>
              </a:rPr>
              <a:t> “Implementation of an analogue model of a </a:t>
            </a:r>
            <a:r>
              <a:rPr lang="en-IN" dirty="0" err="1">
                <a:solidFill>
                  <a:srgbClr val="E9BC17"/>
                </a:solidFill>
                <a:latin typeface="Times New Roman" panose="02020603050405020304" pitchFamily="18" charset="0"/>
                <a:cs typeface="Times New Roman" panose="02020603050405020304" pitchFamily="18" charset="0"/>
              </a:rPr>
              <a:t>memristor</a:t>
            </a:r>
            <a:r>
              <a:rPr lang="en-IN" dirty="0">
                <a:solidFill>
                  <a:srgbClr val="E9BC17"/>
                </a:solidFill>
                <a:latin typeface="Times New Roman" panose="02020603050405020304" pitchFamily="18" charset="0"/>
                <a:cs typeface="Times New Roman" panose="02020603050405020304" pitchFamily="18" charset="0"/>
              </a:rPr>
              <a:t> based on a light-dependent resistor”2012 Chinese Physical Society and IOP Publishing Ltd Chinese Physics B, Volume 21, Number 10 International Journal of Engineering Research and General Science Volume 4, Issue 2, March- April, 2016 ISSN 2091-2730 790   </a:t>
            </a:r>
          </a:p>
          <a:p>
            <a:pPr marL="0" indent="0">
              <a:buNone/>
            </a:pPr>
            <a:r>
              <a:rPr lang="en-IN" dirty="0">
                <a:solidFill>
                  <a:srgbClr val="E9BC17"/>
                </a:solidFill>
                <a:latin typeface="Times New Roman" panose="02020603050405020304" pitchFamily="18" charset="0"/>
                <a:cs typeface="Times New Roman" panose="02020603050405020304" pitchFamily="18" charset="0"/>
              </a:rPr>
              <a:t>                                                    </a:t>
            </a:r>
          </a:p>
          <a:p>
            <a:pPr marL="342900" indent="-342900"/>
            <a:r>
              <a:rPr lang="en-IN" dirty="0" err="1">
                <a:solidFill>
                  <a:srgbClr val="C20E9B"/>
                </a:solidFill>
                <a:latin typeface="Times New Roman" panose="02020603050405020304" pitchFamily="18" charset="0"/>
                <a:cs typeface="Times New Roman" panose="02020603050405020304" pitchFamily="18" charset="0"/>
              </a:rPr>
              <a:t>A.A.Nippun</a:t>
            </a:r>
            <a:r>
              <a:rPr lang="en-IN" dirty="0">
                <a:solidFill>
                  <a:srgbClr val="C20E9B"/>
                </a:solidFill>
                <a:latin typeface="Times New Roman" panose="02020603050405020304" pitchFamily="18" charset="0"/>
                <a:cs typeface="Times New Roman" panose="02020603050405020304" pitchFamily="18" charset="0"/>
              </a:rPr>
              <a:t> </a:t>
            </a:r>
            <a:r>
              <a:rPr lang="en-IN" dirty="0" err="1">
                <a:solidFill>
                  <a:srgbClr val="C20E9B"/>
                </a:solidFill>
                <a:latin typeface="Times New Roman" panose="02020603050405020304" pitchFamily="18" charset="0"/>
                <a:cs typeface="Times New Roman" panose="02020603050405020304" pitchFamily="18" charset="0"/>
              </a:rPr>
              <a:t>Kumaar</a:t>
            </a:r>
            <a:r>
              <a:rPr lang="en-IN" dirty="0">
                <a:solidFill>
                  <a:srgbClr val="C20E9B"/>
                </a:solidFill>
                <a:latin typeface="Times New Roman" panose="02020603050405020304" pitchFamily="18" charset="0"/>
                <a:cs typeface="Times New Roman" panose="02020603050405020304" pitchFamily="18" charset="0"/>
              </a:rPr>
              <a:t>, </a:t>
            </a:r>
            <a:r>
              <a:rPr lang="en-IN" dirty="0" err="1">
                <a:solidFill>
                  <a:srgbClr val="C20E9B"/>
                </a:solidFill>
                <a:latin typeface="Times New Roman" panose="02020603050405020304" pitchFamily="18" charset="0"/>
                <a:cs typeface="Times New Roman" panose="02020603050405020304" pitchFamily="18" charset="0"/>
              </a:rPr>
              <a:t>Kiran.G</a:t>
            </a:r>
            <a:r>
              <a:rPr lang="en-IN" dirty="0">
                <a:solidFill>
                  <a:srgbClr val="C20E9B"/>
                </a:solidFill>
                <a:latin typeface="Times New Roman" panose="02020603050405020304" pitchFamily="18" charset="0"/>
                <a:cs typeface="Times New Roman" panose="02020603050405020304" pitchFamily="18" charset="0"/>
              </a:rPr>
              <a:t>, </a:t>
            </a:r>
            <a:r>
              <a:rPr lang="en-IN" dirty="0" err="1">
                <a:solidFill>
                  <a:srgbClr val="C20E9B"/>
                </a:solidFill>
                <a:latin typeface="Times New Roman" panose="02020603050405020304" pitchFamily="18" charset="0"/>
                <a:cs typeface="Times New Roman" panose="02020603050405020304" pitchFamily="18" charset="0"/>
              </a:rPr>
              <a:t>Sudarshan</a:t>
            </a:r>
            <a:r>
              <a:rPr lang="en-IN" dirty="0">
                <a:solidFill>
                  <a:srgbClr val="C20E9B"/>
                </a:solidFill>
                <a:latin typeface="Times New Roman" panose="02020603050405020304" pitchFamily="18" charset="0"/>
                <a:cs typeface="Times New Roman" panose="02020603050405020304" pitchFamily="18" charset="0"/>
              </a:rPr>
              <a:t> TSB,” Intelligent Lighting System Using Wireless Sensor Networks”, International Journal of Ad hoc, Sensor &amp; Ubiquitous Computing (IJASUC) Vol.1, No.4, December 2010, </a:t>
            </a:r>
            <a:r>
              <a:rPr lang="en-IN" dirty="0" err="1">
                <a:solidFill>
                  <a:srgbClr val="C20E9B"/>
                </a:solidFill>
                <a:latin typeface="Times New Roman" panose="02020603050405020304" pitchFamily="18" charset="0"/>
                <a:cs typeface="Times New Roman" panose="02020603050405020304" pitchFamily="18" charset="0"/>
              </a:rPr>
              <a:t>pp</a:t>
            </a:r>
            <a:r>
              <a:rPr lang="en-IN" dirty="0">
                <a:solidFill>
                  <a:srgbClr val="C20E9B"/>
                </a:solidFill>
                <a:latin typeface="Times New Roman" panose="02020603050405020304" pitchFamily="18" charset="0"/>
                <a:cs typeface="Times New Roman" panose="02020603050405020304" pitchFamily="18" charset="0"/>
              </a:rPr>
              <a:t> 17-27 </a:t>
            </a:r>
          </a:p>
          <a:p>
            <a:pPr marL="0" indent="0">
              <a:buNone/>
            </a:pPr>
            <a:endParaRPr lang="en-IN" dirty="0">
              <a:solidFill>
                <a:srgbClr val="C20E9B"/>
              </a:solidFill>
              <a:latin typeface="Times New Roman" panose="02020603050405020304" pitchFamily="18" charset="0"/>
              <a:cs typeface="Times New Roman" panose="02020603050405020304" pitchFamily="18" charset="0"/>
            </a:endParaRPr>
          </a:p>
          <a:p>
            <a:pPr marL="342900" indent="-342900"/>
            <a:r>
              <a:rPr lang="en-IN" dirty="0">
                <a:latin typeface="Times New Roman" panose="02020603050405020304" pitchFamily="18" charset="0"/>
                <a:cs typeface="Times New Roman" panose="02020603050405020304" pitchFamily="18" charset="0"/>
              </a:rPr>
              <a:t>Y</a:t>
            </a:r>
            <a:r>
              <a:rPr lang="en-IN" dirty="0">
                <a:solidFill>
                  <a:srgbClr val="002060"/>
                </a:solidFill>
                <a:latin typeface="Times New Roman" panose="02020603050405020304" pitchFamily="18" charset="0"/>
                <a:cs typeface="Times New Roman" panose="02020603050405020304" pitchFamily="18" charset="0"/>
              </a:rPr>
              <a:t>. K. Tan; T. P. Huynh; Z. Wang,” Smart Personal Sensor Network Control for Energy Saving in DC Grid Powered LED Lighting System”, IEEE Trans. Smart Grid.</a:t>
            </a:r>
            <a:endParaRPr lang="en-IN" dirty="0">
              <a:latin typeface="Times New Roman" panose="02020603050405020304" pitchFamily="18" charset="0"/>
              <a:cs typeface="Times New Roman" panose="02020603050405020304" pitchFamily="18" charset="0"/>
            </a:endParaRPr>
          </a:p>
          <a:p>
            <a:pPr marL="0" indent="0">
              <a:buNone/>
            </a:pPr>
            <a:endParaRPr lang="en-US" b="1" u="sng" dirty="0">
              <a:solidFill>
                <a:srgbClr val="00B0F0"/>
              </a:solidFill>
              <a:latin typeface="Times New Roman" panose="02020603050405020304" pitchFamily="18" charset="0"/>
              <a:cs typeface="Times New Roman" panose="02020603050405020304" pitchFamily="18" charset="0"/>
            </a:endParaRPr>
          </a:p>
        </p:txBody>
      </p:sp>
      <p:pic>
        <p:nvPicPr>
          <p:cNvPr id="9" name="Picture 2" descr="References - WillSpy - Costa Rica Private Investigations - 011 505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0514" y="287383"/>
            <a:ext cx="2468880" cy="9274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38200" y="605307"/>
            <a:ext cx="10515600" cy="5571656"/>
          </a:xfrm>
        </p:spPr>
        <p:txBody>
          <a:bodyPr>
            <a:normAutofit fontScale="92500" lnSpcReduction="10000"/>
          </a:bodyPr>
          <a:lstStyle/>
          <a:p>
            <a:pPr>
              <a:buFont typeface="Wingdings" panose="05000000000000000000" pitchFamily="2" charset="2"/>
              <a:buChar char="§"/>
            </a:pPr>
            <a:r>
              <a:rPr lang="en-IN" dirty="0">
                <a:solidFill>
                  <a:srgbClr val="00B0F0"/>
                </a:solidFill>
                <a:latin typeface="Times New Roman" panose="02020603050405020304" pitchFamily="18" charset="0"/>
                <a:cs typeface="Times New Roman" panose="02020603050405020304" pitchFamily="18" charset="0"/>
              </a:rPr>
              <a:t>O’Reilly, Fergus, and Joe Buckley. "Use of wireless sensor networks for fluorescent lighting control with daylight substitution." Proceedings of the Workshop on Real-World Wireless Sensor Networks (REANWSN). 2005.</a:t>
            </a:r>
          </a:p>
          <a:p>
            <a:pPr>
              <a:buNone/>
            </a:pPr>
            <a:endParaRPr lang="en-IN" dirty="0">
              <a:solidFill>
                <a:srgbClr val="00B0F0"/>
              </a:solidFill>
              <a:latin typeface="Times New Roman" panose="02020603050405020304" pitchFamily="18" charset="0"/>
              <a:cs typeface="Times New Roman" panose="02020603050405020304" pitchFamily="18" charset="0"/>
            </a:endParaRPr>
          </a:p>
          <a:p>
            <a:pPr>
              <a:buNone/>
            </a:pPr>
            <a:r>
              <a:rPr lang="en-IN" dirty="0">
                <a:solidFill>
                  <a:srgbClr val="00B0F0"/>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IN" dirty="0">
                <a:solidFill>
                  <a:srgbClr val="00B0F0"/>
                </a:solidFill>
                <a:latin typeface="Times New Roman" panose="02020603050405020304" pitchFamily="18" charset="0"/>
                <a:cs typeface="Times New Roman" panose="02020603050405020304" pitchFamily="18" charset="0"/>
              </a:rPr>
              <a:t>    </a:t>
            </a:r>
            <a:r>
              <a:rPr lang="en-US" dirty="0" err="1">
                <a:solidFill>
                  <a:srgbClr val="C20E9B"/>
                </a:solidFill>
                <a:latin typeface="Times New Roman" panose="02020603050405020304" pitchFamily="18" charset="0"/>
                <a:cs typeface="Times New Roman" panose="02020603050405020304" pitchFamily="18" charset="0"/>
              </a:rPr>
              <a:t>Divya</a:t>
            </a:r>
            <a:r>
              <a:rPr lang="en-US" dirty="0">
                <a:solidFill>
                  <a:srgbClr val="C20E9B"/>
                </a:solidFill>
                <a:latin typeface="Times New Roman" panose="02020603050405020304" pitchFamily="18" charset="0"/>
                <a:cs typeface="Times New Roman" panose="02020603050405020304" pitchFamily="18" charset="0"/>
              </a:rPr>
              <a:t>, </a:t>
            </a:r>
            <a:r>
              <a:rPr lang="en-US" dirty="0" err="1">
                <a:solidFill>
                  <a:srgbClr val="C20E9B"/>
                </a:solidFill>
                <a:latin typeface="Times New Roman" panose="02020603050405020304" pitchFamily="18" charset="0"/>
                <a:cs typeface="Times New Roman" panose="02020603050405020304" pitchFamily="18" charset="0"/>
              </a:rPr>
              <a:t>Guddeti</a:t>
            </a:r>
            <a:r>
              <a:rPr lang="en-US" dirty="0">
                <a:solidFill>
                  <a:srgbClr val="C20E9B"/>
                </a:solidFill>
                <a:latin typeface="Times New Roman" panose="02020603050405020304" pitchFamily="18" charset="0"/>
                <a:cs typeface="Times New Roman" panose="02020603050405020304" pitchFamily="18" charset="0"/>
              </a:rPr>
              <a:t>, et al. "Design and Implement of Wireless Sensor Street Light Control and Monitoring Strategy along with GUI." IJITR (2016): 78-81. </a:t>
            </a:r>
          </a:p>
          <a:p>
            <a:pPr>
              <a:buFont typeface="Wingdings" panose="05000000000000000000" pitchFamily="2" charset="2"/>
              <a:buChar char="§"/>
            </a:pPr>
            <a:r>
              <a:rPr lang="en-IN" sz="2700" dirty="0" err="1">
                <a:solidFill>
                  <a:srgbClr val="7030A0"/>
                </a:solidFill>
                <a:latin typeface="Times New Roman" panose="02020603050405020304" pitchFamily="18" charset="0"/>
                <a:cs typeface="Times New Roman" panose="02020603050405020304" pitchFamily="18" charset="0"/>
              </a:rPr>
              <a:t>Prasetyo</a:t>
            </a:r>
            <a:r>
              <a:rPr lang="en-IN" sz="2700" dirty="0">
                <a:solidFill>
                  <a:srgbClr val="7030A0"/>
                </a:solidFill>
                <a:latin typeface="Times New Roman" panose="02020603050405020304" pitchFamily="18" charset="0"/>
                <a:cs typeface="Times New Roman" panose="02020603050405020304" pitchFamily="18" charset="0"/>
              </a:rPr>
              <a:t>, William Tandy, </a:t>
            </a:r>
            <a:r>
              <a:rPr lang="en-IN" sz="2700" dirty="0" err="1">
                <a:solidFill>
                  <a:srgbClr val="7030A0"/>
                </a:solidFill>
                <a:latin typeface="Times New Roman" panose="02020603050405020304" pitchFamily="18" charset="0"/>
                <a:cs typeface="Times New Roman" panose="02020603050405020304" pitchFamily="18" charset="0"/>
              </a:rPr>
              <a:t>Petrus</a:t>
            </a:r>
            <a:r>
              <a:rPr lang="en-IN" sz="2700" dirty="0">
                <a:solidFill>
                  <a:srgbClr val="7030A0"/>
                </a:solidFill>
                <a:latin typeface="Times New Roman" panose="02020603050405020304" pitchFamily="18" charset="0"/>
                <a:cs typeface="Times New Roman" panose="02020603050405020304" pitchFamily="18" charset="0"/>
              </a:rPr>
              <a:t> </a:t>
            </a:r>
            <a:r>
              <a:rPr lang="en-IN" sz="2700" dirty="0" err="1">
                <a:solidFill>
                  <a:srgbClr val="7030A0"/>
                </a:solidFill>
                <a:latin typeface="Times New Roman" panose="02020603050405020304" pitchFamily="18" charset="0"/>
                <a:cs typeface="Times New Roman" panose="02020603050405020304" pitchFamily="18" charset="0"/>
              </a:rPr>
              <a:t>Santoso</a:t>
            </a:r>
            <a:r>
              <a:rPr lang="en-IN" sz="2700" dirty="0">
                <a:solidFill>
                  <a:srgbClr val="7030A0"/>
                </a:solidFill>
                <a:latin typeface="Times New Roman" panose="02020603050405020304" pitchFamily="18" charset="0"/>
                <a:cs typeface="Times New Roman" panose="02020603050405020304" pitchFamily="18" charset="0"/>
              </a:rPr>
              <a:t>, and </a:t>
            </a:r>
            <a:r>
              <a:rPr lang="en-IN" sz="2700" dirty="0" err="1">
                <a:solidFill>
                  <a:srgbClr val="7030A0"/>
                </a:solidFill>
                <a:latin typeface="Times New Roman" panose="02020603050405020304" pitchFamily="18" charset="0"/>
                <a:cs typeface="Times New Roman" panose="02020603050405020304" pitchFamily="18" charset="0"/>
              </a:rPr>
              <a:t>Resmana</a:t>
            </a:r>
            <a:r>
              <a:rPr lang="en-IN" sz="2700" dirty="0">
                <a:solidFill>
                  <a:srgbClr val="7030A0"/>
                </a:solidFill>
                <a:latin typeface="Times New Roman" panose="02020603050405020304" pitchFamily="18" charset="0"/>
                <a:cs typeface="Times New Roman" panose="02020603050405020304" pitchFamily="18" charset="0"/>
              </a:rPr>
              <a:t> Lim. "Adaptive Cars Headlamps System with Image Processing and Lighting Angle Control." Proceedings of Second International Conference on Electrical Systems, Technology and Information 2015 (ICESTI 2015). Springer Singapore, 2016.</a:t>
            </a:r>
            <a:endParaRPr lang="en-US" dirty="0">
              <a:solidFill>
                <a:srgbClr val="7030A0"/>
              </a:solidFill>
              <a:latin typeface="Times New Roman" panose="02020603050405020304" pitchFamily="18" charset="0"/>
              <a:cs typeface="Times New Roman" panose="02020603050405020304" pitchFamily="18" charset="0"/>
            </a:endParaRPr>
          </a:p>
        </p:txBody>
      </p:sp>
      <p:pic>
        <p:nvPicPr>
          <p:cNvPr id="7" name="Picture 4" descr="References | Nehal Has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0296" y="2475869"/>
            <a:ext cx="3448685" cy="9340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45428" y="2704015"/>
            <a:ext cx="3226525" cy="888275"/>
          </a:xfrm>
        </p:spPr>
        <p:txBody>
          <a:bodyPr>
            <a:normAutofit/>
          </a:bodyPr>
          <a:lstStyle/>
          <a:p>
            <a:pPr>
              <a:buNone/>
            </a:pPr>
            <a:r>
              <a:rPr lang="en-IN" sz="3600" b="1" dirty="0">
                <a:solidFill>
                  <a:srgbClr val="C20E9B"/>
                </a:solidFill>
                <a:latin typeface="Times New Roman" panose="02020603050405020304" pitchFamily="18" charset="0"/>
                <a:cs typeface="Times New Roman" panose="02020603050405020304" pitchFamily="18" charset="0"/>
              </a:rPr>
              <a:t>THANK YOU</a:t>
            </a:r>
            <a:endParaRPr lang="en-US" sz="3600" b="1" dirty="0">
              <a:solidFill>
                <a:srgbClr val="C20E9B"/>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2126" y="437882"/>
            <a:ext cx="11140225" cy="6078828"/>
          </a:xfrm>
        </p:spPr>
        <p:txBody>
          <a:bodyPr/>
          <a:lstStyle/>
          <a:p>
            <a:pPr marL="0" indent="0" algn="ctr">
              <a:buNone/>
            </a:pPr>
            <a:r>
              <a:rPr lang="en-US" b="1" u="sng" dirty="0">
                <a:solidFill>
                  <a:srgbClr val="0070C0"/>
                </a:solidFill>
                <a:latin typeface="Times New Roman" panose="02020603050405020304" pitchFamily="18" charset="0"/>
                <a:cs typeface="Times New Roman" panose="02020603050405020304" pitchFamily="18" charset="0"/>
              </a:rPr>
              <a:t>PROPOSED SYSTEM</a:t>
            </a:r>
          </a:p>
          <a:p>
            <a:pPr marL="0" indent="0" algn="ctr">
              <a:buNone/>
            </a:pPr>
            <a:endParaRPr lang="en-US" b="1" u="sng" dirty="0">
              <a:solidFill>
                <a:srgbClr val="00B0F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Proposed system is that we can turn off lights automatically if it is bright outside and turns ON if it is dark outside. </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But this time, in this circuit we are not only turning On and off lights based on light conditions but also varying the intensity of light according to outside light conditions.</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Here we have used LDR and PWM concept with </a:t>
            </a:r>
            <a:r>
              <a:rPr lang="en-US" dirty="0" err="1">
                <a:latin typeface="Times New Roman" panose="02020603050405020304" pitchFamily="18" charset="0"/>
                <a:cs typeface="Times New Roman" panose="02020603050405020304" pitchFamily="18" charset="0"/>
              </a:rPr>
              <a:t>Arduino</a:t>
            </a:r>
            <a:r>
              <a:rPr lang="en-US" dirty="0">
                <a:latin typeface="Times New Roman" panose="02020603050405020304" pitchFamily="18" charset="0"/>
                <a:cs typeface="Times New Roman" panose="02020603050405020304" pitchFamily="18" charset="0"/>
              </a:rPr>
              <a:t> for decreasing or increasing the brightness of the 1 watt Power LED automatically.</a:t>
            </a:r>
          </a:p>
          <a:p>
            <a:pPr marL="0" indent="0">
              <a:buNone/>
            </a:pPr>
            <a:endParaRPr lang="en-US" b="1" u="sng" dirty="0">
              <a:solidFill>
                <a:srgbClr val="00B0F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722915" y="273050"/>
            <a:ext cx="7859485" cy="1143000"/>
          </a:xfrm>
        </p:spPr>
        <p:txBody>
          <a:bodyPr>
            <a:normAutofit/>
          </a:bodyPr>
          <a:lstStyle/>
          <a:p>
            <a:r>
              <a:rPr lang="en-IN" sz="3200" b="1" u="sng" dirty="0">
                <a:solidFill>
                  <a:srgbClr val="0070C0"/>
                </a:solidFill>
                <a:latin typeface="Times New Roman" panose="02020603050405020304" pitchFamily="18" charset="0"/>
                <a:cs typeface="Times New Roman" panose="02020603050405020304" pitchFamily="18" charset="0"/>
              </a:rPr>
              <a:t>BLOCK DIAGRAM</a:t>
            </a:r>
            <a:endParaRPr lang="en-US" sz="3200" b="1" u="sng" dirty="0">
              <a:solidFill>
                <a:srgbClr val="0070C0"/>
              </a:solidFill>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sz="quarter" idx="2"/>
          </p:nvPr>
        </p:nvSpPr>
        <p:spPr>
          <a:xfrm>
            <a:off x="888276" y="1515293"/>
            <a:ext cx="5368835" cy="4611189"/>
          </a:xfrm>
        </p:spPr>
        <p:txBody>
          <a:bodyPr/>
          <a:lstStyle/>
          <a:p>
            <a:pPr>
              <a:buNone/>
            </a:pPr>
            <a:r>
              <a:rPr lang="en-IN" dirty="0">
                <a:solidFill>
                  <a:srgbClr val="0070C0"/>
                </a:solidFill>
                <a:latin typeface="Times New Roman" panose="02020603050405020304" pitchFamily="18" charset="0"/>
                <a:cs typeface="Times New Roman" panose="02020603050405020304" pitchFamily="18" charset="0"/>
              </a:rPr>
              <a:t>Series of Operations performed:</a:t>
            </a:r>
            <a:endParaRPr lang="en-US" dirty="0">
              <a:solidFill>
                <a:srgbClr val="0070C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solidFill>
                  <a:srgbClr val="C20E9B"/>
                </a:solidFill>
                <a:latin typeface="Times New Roman" panose="02020603050405020304" pitchFamily="18" charset="0"/>
                <a:cs typeface="Times New Roman" panose="02020603050405020304" pitchFamily="18" charset="0"/>
              </a:rPr>
              <a:t>Power is supplied through </a:t>
            </a:r>
          </a:p>
          <a:p>
            <a:r>
              <a:rPr lang="en-US" dirty="0">
                <a:solidFill>
                  <a:srgbClr val="C20E9B"/>
                </a:solidFill>
                <a:latin typeface="Times New Roman" panose="02020603050405020304" pitchFamily="18" charset="0"/>
                <a:cs typeface="Times New Roman" panose="02020603050405020304" pitchFamily="18" charset="0"/>
              </a:rPr>
              <a:t>adapter or any voltage </a:t>
            </a:r>
          </a:p>
          <a:p>
            <a:r>
              <a:rPr lang="en-US" dirty="0">
                <a:solidFill>
                  <a:srgbClr val="C20E9B"/>
                </a:solidFill>
                <a:latin typeface="Times New Roman" panose="02020603050405020304" pitchFamily="18" charset="0"/>
                <a:cs typeface="Times New Roman" panose="02020603050405020304" pitchFamily="18" charset="0"/>
              </a:rPr>
              <a:t>Device to </a:t>
            </a:r>
            <a:r>
              <a:rPr lang="en-US" dirty="0" err="1">
                <a:solidFill>
                  <a:srgbClr val="C20E9B"/>
                </a:solidFill>
                <a:latin typeface="Times New Roman" panose="02020603050405020304" pitchFamily="18" charset="0"/>
                <a:cs typeface="Times New Roman" panose="02020603050405020304" pitchFamily="18" charset="0"/>
              </a:rPr>
              <a:t>Arduino</a:t>
            </a:r>
            <a:r>
              <a:rPr lang="en-US" dirty="0">
                <a:solidFill>
                  <a:srgbClr val="C20E9B"/>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dirty="0">
                <a:solidFill>
                  <a:srgbClr val="C20E9B"/>
                </a:solidFill>
                <a:latin typeface="Times New Roman" panose="02020603050405020304" pitchFamily="18" charset="0"/>
                <a:cs typeface="Times New Roman" panose="02020603050405020304" pitchFamily="18" charset="0"/>
              </a:rPr>
              <a:t>LDR controls the intensity.</a:t>
            </a:r>
          </a:p>
          <a:p>
            <a:pPr>
              <a:buFont typeface="Wingdings" panose="05000000000000000000" pitchFamily="2" charset="2"/>
              <a:buChar char="q"/>
            </a:pPr>
            <a:r>
              <a:rPr lang="en-US" dirty="0">
                <a:solidFill>
                  <a:srgbClr val="C20E9B"/>
                </a:solidFill>
                <a:latin typeface="Times New Roman" panose="02020603050405020304" pitchFamily="18" charset="0"/>
                <a:cs typeface="Times New Roman" panose="02020603050405020304" pitchFamily="18" charset="0"/>
              </a:rPr>
              <a:t>LED glows or glows off </a:t>
            </a:r>
          </a:p>
          <a:p>
            <a:r>
              <a:rPr lang="en-US" dirty="0">
                <a:solidFill>
                  <a:srgbClr val="C20E9B"/>
                </a:solidFill>
                <a:latin typeface="Times New Roman" panose="02020603050405020304" pitchFamily="18" charset="0"/>
                <a:cs typeface="Times New Roman" panose="02020603050405020304" pitchFamily="18" charset="0"/>
              </a:rPr>
              <a:t>Based on the intensity.</a:t>
            </a:r>
          </a:p>
          <a:p>
            <a:endParaRPr lang="en-US" dirty="0"/>
          </a:p>
        </p:txBody>
      </p:sp>
      <p:pic>
        <p:nvPicPr>
          <p:cNvPr id="9" name="Content Placeholder 8"/>
          <p:cNvPicPr>
            <a:picLocks noGrp="1" noChangeAspect="1"/>
          </p:cNvPicPr>
          <p:nvPr>
            <p:ph sz="quarter" idx="4"/>
          </p:nvPr>
        </p:nvPicPr>
        <p:blipFill rotWithShape="1">
          <a:blip r:embed="rId2">
            <a:extLst>
              <a:ext uri="{28A0092B-C50C-407E-A947-70E740481C1C}">
                <a14:useLocalDpi xmlns:a14="http://schemas.microsoft.com/office/drawing/2010/main" val="0"/>
              </a:ext>
            </a:extLst>
          </a:blip>
          <a:srcRect t="42441" b="38216"/>
          <a:stretch>
            <a:fillRect/>
          </a:stretch>
        </p:blipFill>
        <p:spPr>
          <a:xfrm>
            <a:off x="5421088" y="1685112"/>
            <a:ext cx="6557555" cy="428461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11" descr="5"/>
          <p:cNvPicPr>
            <a:picLocks noGrp="1"/>
          </p:cNvPicPr>
          <p:nvPr>
            <p:ph idx="1"/>
          </p:nvPr>
        </p:nvPicPr>
        <p:blipFill>
          <a:blip r:embed="rId2"/>
          <a:stretch>
            <a:fillRect/>
          </a:stretch>
        </p:blipFill>
        <p:spPr bwMode="auto">
          <a:xfrm>
            <a:off x="2181498" y="1710247"/>
            <a:ext cx="8125096" cy="4390107"/>
          </a:xfrm>
          <a:prstGeom prst="rect">
            <a:avLst/>
          </a:prstGeom>
          <a:noFill/>
          <a:ln w="9525">
            <a:noFill/>
            <a:miter lim="800000"/>
            <a:headEnd/>
            <a:tailEnd/>
          </a:ln>
        </p:spPr>
      </p:pic>
      <p:sp>
        <p:nvSpPr>
          <p:cNvPr id="3" name="Title 2"/>
          <p:cNvSpPr>
            <a:spLocks noGrp="1"/>
          </p:cNvSpPr>
          <p:nvPr>
            <p:ph type="title"/>
          </p:nvPr>
        </p:nvSpPr>
        <p:spPr/>
        <p:txBody>
          <a:bodyPr>
            <a:normAutofit/>
          </a:bodyPr>
          <a:lstStyle/>
          <a:p>
            <a:pPr algn="ctr"/>
            <a:r>
              <a:rPr lang="en-IN" sz="2800" b="1" u="sng" dirty="0">
                <a:solidFill>
                  <a:srgbClr val="0070C0"/>
                </a:solidFill>
                <a:latin typeface="Times New Roman" panose="02020603050405020304" pitchFamily="18" charset="0"/>
                <a:cs typeface="Times New Roman" panose="02020603050405020304" pitchFamily="18" charset="0"/>
              </a:rPr>
              <a:t>SEQUENCE DIAGRAM</a:t>
            </a:r>
            <a:endParaRPr lang="en-US" sz="2800" b="1" u="sng"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5156" y="592428"/>
            <a:ext cx="11037195" cy="5769735"/>
          </a:xfrm>
        </p:spPr>
        <p:txBody>
          <a:bodyPr>
            <a:normAutofit lnSpcReduction="10000"/>
          </a:bodyPr>
          <a:lstStyle/>
          <a:p>
            <a:pPr marL="0" indent="0" algn="ctr">
              <a:buNone/>
            </a:pPr>
            <a:r>
              <a:rPr lang="en-IN" b="1" u="sng" dirty="0">
                <a:solidFill>
                  <a:srgbClr val="0070C0"/>
                </a:solidFill>
                <a:latin typeface="Times New Roman" panose="02020603050405020304" pitchFamily="18" charset="0"/>
                <a:cs typeface="Times New Roman" panose="02020603050405020304" pitchFamily="18" charset="0"/>
              </a:rPr>
              <a:t>HARDWARE AND SOFTWARE</a:t>
            </a:r>
          </a:p>
          <a:p>
            <a:pPr>
              <a:buFont typeface="Wingdings" panose="05000000000000000000" pitchFamily="2" charset="2"/>
              <a:buChar char="q"/>
            </a:pPr>
            <a:r>
              <a:rPr lang="en-IN" sz="3200" b="1" u="sng" dirty="0">
                <a:solidFill>
                  <a:srgbClr val="C20E9B"/>
                </a:solidFill>
                <a:latin typeface="Times New Roman" panose="02020603050405020304" pitchFamily="18" charset="0"/>
                <a:cs typeface="Times New Roman" panose="02020603050405020304" pitchFamily="18" charset="0"/>
              </a:rPr>
              <a:t>HARDWARE:</a:t>
            </a:r>
          </a:p>
          <a:p>
            <a:r>
              <a:rPr lang="en-IN" dirty="0">
                <a:solidFill>
                  <a:srgbClr val="002060"/>
                </a:solidFill>
                <a:latin typeface="Times New Roman" panose="02020603050405020304" pitchFamily="18" charset="0"/>
                <a:cs typeface="Times New Roman" panose="02020603050405020304" pitchFamily="18" charset="0"/>
              </a:rPr>
              <a:t>1.Arduino</a:t>
            </a:r>
          </a:p>
          <a:p>
            <a:r>
              <a:rPr lang="en-IN" dirty="0">
                <a:solidFill>
                  <a:srgbClr val="002060"/>
                </a:solidFill>
                <a:latin typeface="Times New Roman" panose="02020603050405020304" pitchFamily="18" charset="0"/>
                <a:cs typeface="Times New Roman" panose="02020603050405020304" pitchFamily="18" charset="0"/>
              </a:rPr>
              <a:t>2.LDR</a:t>
            </a:r>
          </a:p>
          <a:p>
            <a:r>
              <a:rPr lang="en-IN" dirty="0">
                <a:solidFill>
                  <a:srgbClr val="002060"/>
                </a:solidFill>
                <a:latin typeface="Times New Roman" panose="02020603050405020304" pitchFamily="18" charset="0"/>
                <a:cs typeface="Times New Roman" panose="02020603050405020304" pitchFamily="18" charset="0"/>
              </a:rPr>
              <a:t>3.HC-05 Bluetooth Module</a:t>
            </a:r>
          </a:p>
          <a:p>
            <a:r>
              <a:rPr lang="en-IN" dirty="0">
                <a:solidFill>
                  <a:srgbClr val="002060"/>
                </a:solidFill>
                <a:latin typeface="Times New Roman" panose="02020603050405020304" pitchFamily="18" charset="0"/>
                <a:cs typeface="Times New Roman" panose="02020603050405020304" pitchFamily="18" charset="0"/>
              </a:rPr>
              <a:t>4.Adapter</a:t>
            </a:r>
          </a:p>
          <a:p>
            <a:r>
              <a:rPr lang="en-IN" dirty="0">
                <a:solidFill>
                  <a:srgbClr val="002060"/>
                </a:solidFill>
                <a:latin typeface="Times New Roman" panose="02020603050405020304" pitchFamily="18" charset="0"/>
                <a:cs typeface="Times New Roman" panose="02020603050405020304" pitchFamily="18" charset="0"/>
              </a:rPr>
              <a:t>5.LED</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b="1" u="sng" dirty="0">
                <a:solidFill>
                  <a:srgbClr val="C20E9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a:t>
            </a:r>
          </a:p>
          <a:p>
            <a:r>
              <a:rPr lang="en-IN" dirty="0">
                <a:solidFill>
                  <a:srgbClr val="002060"/>
                </a:solidFill>
                <a:latin typeface="Times New Roman" panose="02020603050405020304" pitchFamily="18" charset="0"/>
                <a:cs typeface="Times New Roman" panose="02020603050405020304" pitchFamily="18" charset="0"/>
              </a:rPr>
              <a:t>1.A Programming Language</a:t>
            </a:r>
          </a:p>
          <a:p>
            <a:r>
              <a:rPr lang="en-IN" dirty="0">
                <a:solidFill>
                  <a:srgbClr val="002060"/>
                </a:solidFill>
                <a:latin typeface="Times New Roman" panose="02020603050405020304" pitchFamily="18" charset="0"/>
                <a:cs typeface="Times New Roman" panose="02020603050405020304" pitchFamily="18" charset="0"/>
              </a:rPr>
              <a:t>2.An Operating System</a:t>
            </a:r>
          </a:p>
          <a:p>
            <a:pPr marL="0" indent="0">
              <a:buNone/>
            </a:pPr>
            <a:endParaRPr lang="en-US" u="sng"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2580" y="515156"/>
            <a:ext cx="10882648" cy="5803476"/>
          </a:xfrm>
        </p:spPr>
        <p:txBody>
          <a:bodyPr/>
          <a:lstStyle/>
          <a:p>
            <a:pPr marL="0" indent="0" algn="ctr">
              <a:buNone/>
            </a:pPr>
            <a:r>
              <a:rPr lang="en-US" b="1" u="sng" dirty="0">
                <a:solidFill>
                  <a:srgbClr val="0070C0"/>
                </a:solidFill>
              </a:rPr>
              <a:t>CIRCUIT DIAGRAM</a:t>
            </a:r>
          </a:p>
          <a:p>
            <a:pPr marL="0" indent="0">
              <a:buNone/>
            </a:pPr>
            <a:endParaRPr lang="en-US" b="1" u="sng" dirty="0">
              <a:solidFill>
                <a:srgbClr val="00B0F0"/>
              </a:solidFill>
            </a:endParaRPr>
          </a:p>
          <a:p>
            <a:pPr marL="0" indent="0" algn="ctr">
              <a:buNone/>
            </a:pPr>
            <a:endParaRPr lang="en-US" b="1" u="sng" dirty="0">
              <a:solidFill>
                <a:srgbClr val="00B0F0"/>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6916" r="6168"/>
          <a:stretch>
            <a:fillRect/>
          </a:stretch>
        </p:blipFill>
        <p:spPr>
          <a:xfrm>
            <a:off x="1262129" y="1597516"/>
            <a:ext cx="8937939" cy="41593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2"/>
          </p:nvPr>
        </p:nvSpPr>
        <p:spPr>
          <a:xfrm>
            <a:off x="609600" y="1071155"/>
            <a:ext cx="5386917" cy="4314904"/>
          </a:xfrm>
        </p:spPr>
        <p:txBody>
          <a:bodyPr>
            <a:normAutofit fontScale="85000" lnSpcReduction="20000"/>
          </a:bodyPr>
          <a:lstStyle/>
          <a:p>
            <a:pPr marL="0" indent="0" algn="ctr">
              <a:buNone/>
            </a:pPr>
            <a:r>
              <a:rPr lang="en-IN" b="1" u="sng" dirty="0">
                <a:solidFill>
                  <a:srgbClr val="0070C0"/>
                </a:solidFill>
                <a:latin typeface="Times New Roman" panose="02020603050405020304" pitchFamily="18" charset="0"/>
                <a:cs typeface="Times New Roman" panose="02020603050405020304" pitchFamily="18" charset="0"/>
              </a:rPr>
              <a:t>CIRCUIT CONNECTIONS</a:t>
            </a:r>
          </a:p>
          <a:p>
            <a:r>
              <a:rPr lang="en-US" dirty="0">
                <a:solidFill>
                  <a:srgbClr val="C20E9B"/>
                </a:solidFill>
                <a:latin typeface="Times New Roman" panose="02020603050405020304" pitchFamily="18" charset="0"/>
                <a:cs typeface="Times New Roman" panose="02020603050405020304" pitchFamily="18" charset="0"/>
              </a:rPr>
              <a:t> </a:t>
            </a:r>
            <a:r>
              <a:rPr lang="en-US" dirty="0" err="1">
                <a:solidFill>
                  <a:srgbClr val="C20E9B"/>
                </a:solidFill>
                <a:latin typeface="Times New Roman" panose="02020603050405020304" pitchFamily="18" charset="0"/>
                <a:cs typeface="Times New Roman" panose="02020603050405020304" pitchFamily="18" charset="0"/>
              </a:rPr>
              <a:t>Arduino</a:t>
            </a:r>
            <a:r>
              <a:rPr lang="en-US" dirty="0">
                <a:solidFill>
                  <a:srgbClr val="C20E9B"/>
                </a:solidFill>
                <a:latin typeface="Times New Roman" panose="02020603050405020304" pitchFamily="18" charset="0"/>
                <a:cs typeface="Times New Roman" panose="02020603050405020304" pitchFamily="18" charset="0"/>
              </a:rPr>
              <a:t> 3</a:t>
            </a:r>
            <a:r>
              <a:rPr lang="en-US" baseline="30000" dirty="0">
                <a:solidFill>
                  <a:srgbClr val="C20E9B"/>
                </a:solidFill>
                <a:latin typeface="Times New Roman" panose="02020603050405020304" pitchFamily="18" charset="0"/>
                <a:cs typeface="Times New Roman" panose="02020603050405020304" pitchFamily="18" charset="0"/>
              </a:rPr>
              <a:t>rd</a:t>
            </a:r>
            <a:r>
              <a:rPr lang="en-US" dirty="0">
                <a:solidFill>
                  <a:srgbClr val="C20E9B"/>
                </a:solidFill>
                <a:latin typeface="Times New Roman" panose="02020603050405020304" pitchFamily="18" charset="0"/>
                <a:cs typeface="Times New Roman" panose="02020603050405020304" pitchFamily="18" charset="0"/>
              </a:rPr>
              <a:t> pin is connected to LED +</a:t>
            </a:r>
            <a:r>
              <a:rPr lang="en-US" dirty="0" err="1">
                <a:solidFill>
                  <a:srgbClr val="C20E9B"/>
                </a:solidFill>
                <a:latin typeface="Times New Roman" panose="02020603050405020304" pitchFamily="18" charset="0"/>
                <a:cs typeface="Times New Roman" panose="02020603050405020304" pitchFamily="18" charset="0"/>
              </a:rPr>
              <a:t>ve</a:t>
            </a:r>
            <a:r>
              <a:rPr lang="en-US" dirty="0">
                <a:solidFill>
                  <a:srgbClr val="C20E9B"/>
                </a:solidFill>
                <a:latin typeface="Times New Roman" panose="02020603050405020304" pitchFamily="18" charset="0"/>
                <a:cs typeface="Times New Roman" panose="02020603050405020304" pitchFamily="18" charset="0"/>
              </a:rPr>
              <a:t>.</a:t>
            </a:r>
          </a:p>
          <a:p>
            <a:r>
              <a:rPr lang="en-US" dirty="0">
                <a:solidFill>
                  <a:srgbClr val="C20E9B"/>
                </a:solidFill>
                <a:latin typeface="Times New Roman" panose="02020603050405020304" pitchFamily="18" charset="0"/>
                <a:cs typeface="Times New Roman" panose="02020603050405020304" pitchFamily="18" charset="0"/>
              </a:rPr>
              <a:t> </a:t>
            </a:r>
            <a:r>
              <a:rPr lang="en-US" dirty="0" err="1">
                <a:solidFill>
                  <a:srgbClr val="C20E9B"/>
                </a:solidFill>
                <a:latin typeface="Times New Roman" panose="02020603050405020304" pitchFamily="18" charset="0"/>
                <a:cs typeface="Times New Roman" panose="02020603050405020304" pitchFamily="18" charset="0"/>
              </a:rPr>
              <a:t>Arduino</a:t>
            </a:r>
            <a:r>
              <a:rPr lang="en-US" dirty="0">
                <a:solidFill>
                  <a:srgbClr val="C20E9B"/>
                </a:solidFill>
                <a:latin typeface="Times New Roman" panose="02020603050405020304" pitchFamily="18" charset="0"/>
                <a:cs typeface="Times New Roman" panose="02020603050405020304" pitchFamily="18" charset="0"/>
              </a:rPr>
              <a:t> GND  is connected to LED – </a:t>
            </a:r>
            <a:r>
              <a:rPr lang="en-US" dirty="0" err="1">
                <a:solidFill>
                  <a:srgbClr val="C20E9B"/>
                </a:solidFill>
                <a:latin typeface="Times New Roman" panose="02020603050405020304" pitchFamily="18" charset="0"/>
                <a:cs typeface="Times New Roman" panose="02020603050405020304" pitchFamily="18" charset="0"/>
              </a:rPr>
              <a:t>ve</a:t>
            </a:r>
            <a:r>
              <a:rPr lang="en-US" dirty="0">
                <a:solidFill>
                  <a:srgbClr val="C20E9B"/>
                </a:solidFill>
                <a:latin typeface="Times New Roman" panose="02020603050405020304" pitchFamily="18" charset="0"/>
                <a:cs typeface="Times New Roman" panose="02020603050405020304" pitchFamily="18" charset="0"/>
              </a:rPr>
              <a:t> through 4.7k.</a:t>
            </a:r>
          </a:p>
          <a:p>
            <a:r>
              <a:rPr lang="en-US" dirty="0">
                <a:solidFill>
                  <a:srgbClr val="C20E9B"/>
                </a:solidFill>
                <a:latin typeface="Times New Roman" panose="02020603050405020304" pitchFamily="18" charset="0"/>
                <a:cs typeface="Times New Roman" panose="02020603050405020304" pitchFamily="18" charset="0"/>
              </a:rPr>
              <a:t> </a:t>
            </a:r>
            <a:r>
              <a:rPr lang="en-US" dirty="0" err="1">
                <a:solidFill>
                  <a:srgbClr val="C20E9B"/>
                </a:solidFill>
                <a:latin typeface="Times New Roman" panose="02020603050405020304" pitchFamily="18" charset="0"/>
                <a:cs typeface="Times New Roman" panose="02020603050405020304" pitchFamily="18" charset="0"/>
              </a:rPr>
              <a:t>Arduino</a:t>
            </a:r>
            <a:r>
              <a:rPr lang="en-US" dirty="0">
                <a:solidFill>
                  <a:srgbClr val="C20E9B"/>
                </a:solidFill>
                <a:latin typeface="Times New Roman" panose="02020603050405020304" pitchFamily="18" charset="0"/>
                <a:cs typeface="Times New Roman" panose="02020603050405020304" pitchFamily="18" charset="0"/>
              </a:rPr>
              <a:t> + 5v is connected to one end of LDR.</a:t>
            </a:r>
          </a:p>
          <a:p>
            <a:r>
              <a:rPr lang="en-US" dirty="0">
                <a:solidFill>
                  <a:srgbClr val="C20E9B"/>
                </a:solidFill>
                <a:latin typeface="Times New Roman" panose="02020603050405020304" pitchFamily="18" charset="0"/>
                <a:cs typeface="Times New Roman" panose="02020603050405020304" pitchFamily="18" charset="0"/>
              </a:rPr>
              <a:t> </a:t>
            </a:r>
            <a:r>
              <a:rPr lang="en-US" dirty="0" err="1">
                <a:solidFill>
                  <a:srgbClr val="C20E9B"/>
                </a:solidFill>
                <a:latin typeface="Times New Roman" panose="02020603050405020304" pitchFamily="18" charset="0"/>
                <a:cs typeface="Times New Roman" panose="02020603050405020304" pitchFamily="18" charset="0"/>
              </a:rPr>
              <a:t>Arduino</a:t>
            </a:r>
            <a:r>
              <a:rPr lang="en-US" dirty="0">
                <a:solidFill>
                  <a:srgbClr val="C20E9B"/>
                </a:solidFill>
                <a:latin typeface="Times New Roman" panose="02020603050405020304" pitchFamily="18" charset="0"/>
                <a:cs typeface="Times New Roman" panose="02020603050405020304" pitchFamily="18" charset="0"/>
              </a:rPr>
              <a:t> A0 pin is connected to LDR another end .</a:t>
            </a:r>
          </a:p>
          <a:p>
            <a:r>
              <a:rPr lang="en-US" dirty="0">
                <a:solidFill>
                  <a:srgbClr val="C20E9B"/>
                </a:solidFill>
                <a:latin typeface="Times New Roman" panose="02020603050405020304" pitchFamily="18" charset="0"/>
                <a:cs typeface="Times New Roman" panose="02020603050405020304" pitchFamily="18" charset="0"/>
              </a:rPr>
              <a:t> </a:t>
            </a:r>
            <a:r>
              <a:rPr lang="en-US" dirty="0" err="1">
                <a:solidFill>
                  <a:srgbClr val="C20E9B"/>
                </a:solidFill>
                <a:latin typeface="Times New Roman" panose="02020603050405020304" pitchFamily="18" charset="0"/>
                <a:cs typeface="Times New Roman" panose="02020603050405020304" pitchFamily="18" charset="0"/>
              </a:rPr>
              <a:t>Arduino</a:t>
            </a:r>
            <a:r>
              <a:rPr lang="en-US" dirty="0">
                <a:solidFill>
                  <a:srgbClr val="C20E9B"/>
                </a:solidFill>
                <a:latin typeface="Times New Roman" panose="02020603050405020304" pitchFamily="18" charset="0"/>
                <a:cs typeface="Times New Roman" panose="02020603050405020304" pitchFamily="18" charset="0"/>
              </a:rPr>
              <a:t> GND is connected to LDR another end with 4.7k.</a:t>
            </a:r>
          </a:p>
          <a:p>
            <a:pPr marL="0" indent="0">
              <a:buNone/>
            </a:pPr>
            <a:endParaRPr lang="en-IN" dirty="0">
              <a:solidFill>
                <a:srgbClr val="C20E9B"/>
              </a:solidFill>
              <a:latin typeface="Times New Roman" panose="02020603050405020304" pitchFamily="18" charset="0"/>
              <a:cs typeface="Times New Roman" panose="02020603050405020304" pitchFamily="18" charset="0"/>
            </a:endParaRPr>
          </a:p>
          <a:p>
            <a:pPr marL="0" indent="0">
              <a:buNone/>
            </a:pPr>
            <a:endParaRPr lang="en-US" u="sng" dirty="0">
              <a:solidFill>
                <a:srgbClr val="00B0F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36995" b="35963"/>
          <a:stretch>
            <a:fillRect/>
          </a:stretch>
        </p:blipFill>
        <p:spPr>
          <a:xfrm>
            <a:off x="6326777" y="1133566"/>
            <a:ext cx="5155475" cy="418011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5168" y="695459"/>
            <a:ext cx="10714149" cy="5679583"/>
          </a:xfrm>
        </p:spPr>
        <p:txBody>
          <a:bodyPr/>
          <a:lstStyle/>
          <a:p>
            <a:pPr marL="0" indent="0" algn="ctr">
              <a:buNone/>
            </a:pPr>
            <a:r>
              <a:rPr lang="en-US" b="1" u="sng" dirty="0">
                <a:solidFill>
                  <a:srgbClr val="0070C0"/>
                </a:solidFill>
                <a:latin typeface="Times New Roman" panose="02020603050405020304" pitchFamily="18" charset="0"/>
                <a:cs typeface="Times New Roman" panose="02020603050405020304" pitchFamily="18" charset="0"/>
              </a:rPr>
              <a:t>MODULES</a:t>
            </a:r>
          </a:p>
          <a:p>
            <a:pPr>
              <a:buFont typeface="Wingdings" panose="05000000000000000000" pitchFamily="2" charset="2"/>
              <a:buChar char="v"/>
            </a:pPr>
            <a:r>
              <a:rPr lang="en-US" dirty="0" err="1">
                <a:solidFill>
                  <a:srgbClr val="C20E9B"/>
                </a:solidFill>
                <a:latin typeface="Times New Roman" panose="02020603050405020304" pitchFamily="18" charset="0"/>
                <a:cs typeface="Times New Roman" panose="02020603050405020304" pitchFamily="18" charset="0"/>
              </a:rPr>
              <a:t>Arduino</a:t>
            </a:r>
            <a:r>
              <a:rPr lang="en-US" dirty="0">
                <a:solidFill>
                  <a:srgbClr val="C20E9B"/>
                </a:solidFill>
                <a:latin typeface="Times New Roman" panose="02020603050405020304" pitchFamily="18" charset="0"/>
                <a:cs typeface="Times New Roman" panose="02020603050405020304" pitchFamily="18" charset="0"/>
              </a:rPr>
              <a:t> Board:</a:t>
            </a:r>
          </a:p>
          <a:p>
            <a:pPr marL="0" indent="0">
              <a:buNone/>
            </a:pPr>
            <a:r>
              <a:rPr lang="en-US" dirty="0">
                <a:solidFill>
                  <a:srgbClr val="C20E9B"/>
                </a:solidFill>
                <a:latin typeface="Times New Roman" panose="02020603050405020304" pitchFamily="18" charset="0"/>
                <a:cs typeface="Times New Roman" panose="02020603050405020304" pitchFamily="18" charset="0"/>
              </a:rPr>
              <a:t>        </a:t>
            </a:r>
            <a:r>
              <a:rPr lang="en-IN" dirty="0">
                <a:solidFill>
                  <a:srgbClr val="002060"/>
                </a:solidFill>
                <a:latin typeface="Times New Roman" panose="02020603050405020304" pitchFamily="18" charset="0"/>
                <a:cs typeface="Times New Roman" panose="02020603050405020304" pitchFamily="18" charset="0"/>
              </a:rPr>
              <a:t>The </a:t>
            </a:r>
            <a:r>
              <a:rPr lang="en-IN" dirty="0" err="1">
                <a:solidFill>
                  <a:srgbClr val="002060"/>
                </a:solidFill>
                <a:latin typeface="Times New Roman" panose="02020603050405020304" pitchFamily="18" charset="0"/>
                <a:cs typeface="Times New Roman" panose="02020603050405020304" pitchFamily="18" charset="0"/>
              </a:rPr>
              <a:t>Arduino</a:t>
            </a:r>
            <a:r>
              <a:rPr lang="en-IN" dirty="0">
                <a:solidFill>
                  <a:srgbClr val="002060"/>
                </a:solidFill>
                <a:latin typeface="Times New Roman" panose="02020603050405020304" pitchFamily="18" charset="0"/>
                <a:cs typeface="Times New Roman" panose="02020603050405020304" pitchFamily="18" charset="0"/>
              </a:rPr>
              <a:t> </a:t>
            </a:r>
            <a:r>
              <a:rPr lang="en-IN" dirty="0" err="1">
                <a:solidFill>
                  <a:srgbClr val="002060"/>
                </a:solidFill>
                <a:latin typeface="Times New Roman" panose="02020603050405020304" pitchFamily="18" charset="0"/>
                <a:cs typeface="Times New Roman" panose="02020603050405020304" pitchFamily="18" charset="0"/>
              </a:rPr>
              <a:t>uno</a:t>
            </a:r>
            <a:r>
              <a:rPr lang="en-IN" dirty="0">
                <a:solidFill>
                  <a:srgbClr val="002060"/>
                </a:solidFill>
                <a:latin typeface="Times New Roman" panose="02020603050405020304" pitchFamily="18" charset="0"/>
                <a:cs typeface="Times New Roman" panose="02020603050405020304" pitchFamily="18" charset="0"/>
              </a:rPr>
              <a:t> is one kind of microcontroller board based on ATmega328.The ATmega328 is a single-chip microcontroller created by Atmel and it is having Harvard architecture 8-bit RISC processor core.</a:t>
            </a:r>
            <a:endParaRPr lang="en-US" dirty="0">
              <a:solidFill>
                <a:srgbClr val="002060"/>
              </a:solidFill>
              <a:latin typeface="Times New Roman" panose="02020603050405020304" pitchFamily="18" charset="0"/>
              <a:cs typeface="Times New Roman" panose="02020603050405020304" pitchFamily="18" charset="0"/>
            </a:endParaRPr>
          </a:p>
          <a:p>
            <a:pPr marL="0" indent="0" algn="ctr">
              <a:buNone/>
            </a:pPr>
            <a:endParaRPr lang="en-US" u="sng" dirty="0">
              <a:solidFill>
                <a:srgbClr val="00206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2080" y="3000593"/>
            <a:ext cx="5199016" cy="3612524"/>
          </a:xfrm>
          <a:prstGeom prst="rect">
            <a:avLst/>
          </a:prstGeom>
        </p:spPr>
      </p:pic>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54</TotalTime>
  <Words>1529</Words>
  <Application>Microsoft Office PowerPoint</Application>
  <PresentationFormat>Widescreen</PresentationFormat>
  <Paragraphs>147</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Times New Roman</vt:lpstr>
      <vt:lpstr>Wingdings</vt:lpstr>
      <vt:lpstr>Gear Drives</vt:lpstr>
      <vt:lpstr>SPARKLING STARS FOR SMART CITIES….                       </vt:lpstr>
      <vt:lpstr>PowerPoint Presentation</vt:lpstr>
      <vt:lpstr>PowerPoint Presentation</vt:lpstr>
      <vt:lpstr>BLOCK DIAGRAM</vt:lpstr>
      <vt:lpstr>SEQUENCE DIAGRAM</vt:lpstr>
      <vt:lpstr>PowerPoint Presentation</vt:lpstr>
      <vt:lpstr>PowerPoint Presentation</vt:lpstr>
      <vt:lpstr>PowerPoint Presentation</vt:lpstr>
      <vt:lpstr>PowerPoint Presentation</vt:lpstr>
      <vt:lpstr>PowerPoint Presentation</vt:lpstr>
      <vt:lpstr>PowerPoint Presentation</vt:lpstr>
      <vt:lpstr>PARTS IN MODULES</vt:lpstr>
      <vt:lpstr>PowerPoint Presentation</vt:lpstr>
      <vt:lpstr>2.HC-05 Bluetooth Module: </vt:lpstr>
      <vt:lpstr>PowerPoint Presentation</vt:lpstr>
      <vt:lpstr>PowerPoint Presentation</vt:lpstr>
      <vt:lpstr>PowerPoint Presentation</vt:lpstr>
      <vt:lpstr>WORKING PROCEDURE </vt:lpstr>
      <vt:lpstr>PowerPoint Presentation</vt:lpstr>
      <vt:lpstr>PowerPoint Presentation</vt:lpstr>
      <vt:lpstr>SCOPE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satyanarayana penta</cp:lastModifiedBy>
  <cp:revision>31</cp:revision>
  <cp:lastPrinted>2020-07-07T18:42:00Z</cp:lastPrinted>
  <dcterms:created xsi:type="dcterms:W3CDTF">2020-07-07T16:41:00Z</dcterms:created>
  <dcterms:modified xsi:type="dcterms:W3CDTF">2020-09-17T14:17:20Z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