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17.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8" r:id="rId14"/>
  </p:sldIdLst>
  <p:sldSz cx="14630400" cy="8229600"/>
  <p:notesSz cx="8229600" cy="14630400"/>
  <p:embeddedFontLst>
    <p:embeddedFont>
      <p:font typeface="SimSun" panose="02010600030101010101" pitchFamily="2" charset="-122"/>
      <p:regular r:id="rId18"/>
    </p:embeddedFont>
    <p:embeddedFont>
      <p:font typeface="Raleway" pitchFamily="34" charset="0"/>
      <p:bold r:id="rId19"/>
    </p:embeddedFont>
    <p:embeddedFont>
      <p:font typeface="Raleway" pitchFamily="34" charset="-122"/>
      <p:bold r:id="rId20"/>
    </p:embeddedFont>
    <p:embeddedFont>
      <p:font typeface="Raleway" pitchFamily="34" charset="-120"/>
      <p:bold r:id="rId21"/>
    </p:embeddedFont>
    <p:embeddedFont>
      <p:font typeface="Roboto" panose="02000000000000000000" pitchFamily="34" charset="0"/>
      <p:regular r:id="rId22"/>
    </p:embeddedFont>
    <p:embeddedFont>
      <p:font typeface="Roboto" panose="02000000000000000000" pitchFamily="34" charset="-122"/>
      <p:regular r:id="rId23"/>
    </p:embeddedFont>
    <p:embeddedFont>
      <p:font typeface="Roboto" panose="02000000000000000000" pitchFamily="34" charset="-120"/>
      <p:regular r:id="rId24"/>
    </p:embeddedFont>
    <p:embeddedFont>
      <p:font typeface="Consolas" panose="020B0609020204030204" pitchFamily="34" charset="0"/>
      <p:regular r:id="rId25"/>
      <p:bold r:id="rId26"/>
      <p:italic r:id="rId27"/>
      <p:boldItalic r:id="rId28"/>
    </p:embeddedFont>
    <p:embeddedFont>
      <p:font typeface="Consolas" panose="020B0609020204030204" pitchFamily="34" charset="-122"/>
      <p:regular r:id="rId29"/>
    </p:embeddedFont>
    <p:embeddedFont>
      <p:font typeface="Consolas" panose="020B0609020204030204" pitchFamily="34" charset="-120"/>
      <p:regular r:id="rId30"/>
    </p:embeddedFont>
    <p:embeddedFont>
      <p:font typeface="Calibri" panose="020F0502020204030204" charset="0"/>
      <p:regular r:id="rId31"/>
      <p:bold r:id="rId32"/>
      <p:italic r:id="rId33"/>
      <p:boldItalic r:id="rId34"/>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font" Target="fonts/font17.fntdata"/><Relationship Id="rId33" Type="http://schemas.openxmlformats.org/officeDocument/2006/relationships/font" Target="fonts/font16.fntdata"/><Relationship Id="rId32" Type="http://schemas.openxmlformats.org/officeDocument/2006/relationships/font" Target="fonts/font15.fntdata"/><Relationship Id="rId31" Type="http://schemas.openxmlformats.org/officeDocument/2006/relationships/font" Target="fonts/font14.fntdata"/><Relationship Id="rId30" Type="http://schemas.openxmlformats.org/officeDocument/2006/relationships/font" Target="fonts/font13.fntdata"/><Relationship Id="rId3" Type="http://schemas.openxmlformats.org/officeDocument/2006/relationships/slide" Target="slides/slide1.xml"/><Relationship Id="rId29" Type="http://schemas.openxmlformats.org/officeDocument/2006/relationships/font" Target="fonts/font12.fntdata"/><Relationship Id="rId28" Type="http://schemas.openxmlformats.org/officeDocument/2006/relationships/font" Target="fonts/font11.fntdata"/><Relationship Id="rId27" Type="http://schemas.openxmlformats.org/officeDocument/2006/relationships/font" Target="fonts/font10.fntdata"/><Relationship Id="rId26" Type="http://schemas.openxmlformats.org/officeDocument/2006/relationships/font" Target="fonts/font9.fntdata"/><Relationship Id="rId25" Type="http://schemas.openxmlformats.org/officeDocument/2006/relationships/font" Target="fonts/font8.fntdata"/><Relationship Id="rId24" Type="http://schemas.openxmlformats.org/officeDocument/2006/relationships/font" Target="fonts/font7.fntdata"/><Relationship Id="rId23" Type="http://schemas.openxmlformats.org/officeDocument/2006/relationships/font" Target="fonts/font6.fntdata"/><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4650720" cy="8229600"/>
          </a:xfrm>
          <a:prstGeom prst="rect">
            <a:avLst/>
          </a:prstGeom>
          <a:noFill/>
          <a:ln w="9525">
            <a:noFill/>
          </a:ln>
        </p:spPr>
      </p:pic>
      <p:sp>
        <p:nvSpPr>
          <p:cNvPr id="2051" name="Rectangle 3"/>
          <p:cNvSpPr>
            <a:spLocks noGrp="1" noChangeArrowheads="1"/>
          </p:cNvSpPr>
          <p:nvPr>
            <p:ph type="ctrTitle"/>
          </p:nvPr>
        </p:nvSpPr>
        <p:spPr>
          <a:xfrm>
            <a:off x="749301" y="1436370"/>
            <a:ext cx="13131800" cy="1299210"/>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751840" y="2907030"/>
            <a:ext cx="13139421" cy="210312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731520" y="7494270"/>
            <a:ext cx="3413760" cy="5715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 name="Rectangle 6"/>
          <p:cNvSpPr>
            <a:spLocks noGrp="1" noChangeArrowheads="1"/>
          </p:cNvSpPr>
          <p:nvPr>
            <p:ph type="ftr" sz="quarter" idx="3"/>
          </p:nvPr>
        </p:nvSpPr>
        <p:spPr bwMode="auto">
          <a:xfrm>
            <a:off x="4998720" y="7494270"/>
            <a:ext cx="4632960" cy="5715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1" name="Rectangle 7"/>
          <p:cNvSpPr>
            <a:spLocks noGrp="1" noChangeArrowheads="1"/>
          </p:cNvSpPr>
          <p:nvPr>
            <p:ph type="sldNum" sz="quarter" idx="4"/>
          </p:nvPr>
        </p:nvSpPr>
        <p:spPr bwMode="auto">
          <a:xfrm>
            <a:off x="10485120" y="7494270"/>
            <a:ext cx="3413760" cy="5715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46FDEA9-29B0-4000-9A8A-EA5137E778F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228600"/>
            <a:ext cx="3291840" cy="7124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 y="228600"/>
            <a:ext cx="9631680" cy="71247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1" y="2051686"/>
            <a:ext cx="12618720" cy="3423284"/>
          </a:xfrm>
        </p:spPr>
        <p:txBody>
          <a:bodyPr anchor="b"/>
          <a:lstStyle>
            <a:lvl1pPr>
              <a:defRPr sz="7200"/>
            </a:lvl1pPr>
          </a:lstStyle>
          <a:p>
            <a:r>
              <a:rPr lang="en-US" smtClean="0"/>
              <a:t>Click to edit Master title style</a:t>
            </a:r>
            <a:endParaRPr lang="en-US"/>
          </a:p>
        </p:txBody>
      </p:sp>
      <p:sp>
        <p:nvSpPr>
          <p:cNvPr id="3" name="Text Placeholder 2"/>
          <p:cNvSpPr>
            <a:spLocks noGrp="1"/>
          </p:cNvSpPr>
          <p:nvPr>
            <p:ph type="body" idx="1"/>
          </p:nvPr>
        </p:nvSpPr>
        <p:spPr>
          <a:xfrm>
            <a:off x="998221" y="5507356"/>
            <a:ext cx="12618720" cy="1800224"/>
          </a:xfrm>
        </p:spPr>
        <p:txBody>
          <a:bodyPr/>
          <a:lstStyle>
            <a:lvl1pPr marL="0" indent="0">
              <a:buNone/>
              <a:defRPr sz="2880"/>
            </a:lvl1pPr>
            <a:lvl2pPr marL="548640" indent="0">
              <a:buNone/>
              <a:defRPr sz="2400"/>
            </a:lvl2pPr>
            <a:lvl3pPr marL="1097280" indent="0">
              <a:buNone/>
              <a:defRPr sz="216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 y="1409700"/>
            <a:ext cx="6461760" cy="59436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7437120" y="1409700"/>
            <a:ext cx="6461760" cy="59436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8381" y="438150"/>
            <a:ext cx="12618720" cy="1590676"/>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008381" y="2017396"/>
            <a:ext cx="6189979"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008381" y="3006090"/>
            <a:ext cx="6189979" cy="442150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7406640" y="2017396"/>
            <a:ext cx="6220461"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7406640" y="3006090"/>
            <a:ext cx="6220461" cy="442150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8381" y="548640"/>
            <a:ext cx="4719320" cy="1920240"/>
          </a:xfrm>
        </p:spPr>
        <p:txBody>
          <a:bodyPr anchor="b"/>
          <a:lstStyle>
            <a:lvl1pPr>
              <a:defRPr sz="3840"/>
            </a:lvl1pPr>
          </a:lstStyle>
          <a:p>
            <a:r>
              <a:rPr lang="en-US" smtClean="0"/>
              <a:t>Click to edit Master title style</a:t>
            </a:r>
            <a:endParaRPr lang="en-US"/>
          </a:p>
        </p:txBody>
      </p:sp>
      <p:sp>
        <p:nvSpPr>
          <p:cNvPr id="3" name="Content Placeholder 2"/>
          <p:cNvSpPr>
            <a:spLocks noGrp="1"/>
          </p:cNvSpPr>
          <p:nvPr>
            <p:ph idx="1"/>
          </p:nvPr>
        </p:nvSpPr>
        <p:spPr>
          <a:xfrm>
            <a:off x="6220461" y="1184910"/>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1008381" y="2468880"/>
            <a:ext cx="4719320"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8381" y="548640"/>
            <a:ext cx="4719320" cy="1920240"/>
          </a:xfrm>
        </p:spPr>
        <p:txBody>
          <a:bodyPr anchor="b"/>
          <a:lstStyle>
            <a:lvl1pPr>
              <a:defRPr sz="3840"/>
            </a:lvl1pPr>
          </a:lstStyle>
          <a:p>
            <a:r>
              <a:rPr lang="en-US" smtClean="0"/>
              <a:t>Click to edit Master title style</a:t>
            </a:r>
            <a:endParaRPr lang="en-US"/>
          </a:p>
        </p:txBody>
      </p:sp>
      <p:sp>
        <p:nvSpPr>
          <p:cNvPr id="3" name="Picture Placeholder 2"/>
          <p:cNvSpPr>
            <a:spLocks noGrp="1"/>
          </p:cNvSpPr>
          <p:nvPr>
            <p:ph type="pic" idx="1"/>
          </p:nvPr>
        </p:nvSpPr>
        <p:spPr>
          <a:xfrm>
            <a:off x="6220461" y="1184910"/>
            <a:ext cx="7406640" cy="5848350"/>
          </a:xfrm>
        </p:spPr>
        <p:txBody>
          <a:bodyPr vert="horz" wrap="square" lIns="91440" tIns="45720" rIns="91440" bIns="45720" numCol="1" anchor="t" anchorCtr="0" compatLnSpc="1"/>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008381" y="2468880"/>
            <a:ext cx="4719320"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image" Target="../media/image2.jpeg"/><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22"/>
          <a:stretch>
            <a:fillRect/>
          </a:stretch>
        </p:blipFill>
        <p:spPr>
          <a:xfrm>
            <a:off x="0" y="0"/>
            <a:ext cx="14650720" cy="8229600"/>
          </a:xfrm>
          <a:prstGeom prst="rect">
            <a:avLst/>
          </a:prstGeom>
          <a:noFill/>
          <a:ln w="9525">
            <a:noFill/>
          </a:ln>
        </p:spPr>
      </p:pic>
      <p:sp>
        <p:nvSpPr>
          <p:cNvPr id="1027" name="Rectangle 3"/>
          <p:cNvSpPr>
            <a:spLocks noGrp="1"/>
          </p:cNvSpPr>
          <p:nvPr>
            <p:ph type="title"/>
          </p:nvPr>
        </p:nvSpPr>
        <p:spPr>
          <a:xfrm>
            <a:off x="731520" y="228600"/>
            <a:ext cx="13167360" cy="699136"/>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731520" y="1409700"/>
            <a:ext cx="13167360" cy="59436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731520" y="7494270"/>
            <a:ext cx="341376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68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Rectangle 6"/>
          <p:cNvSpPr>
            <a:spLocks noGrp="1" noChangeArrowheads="1"/>
          </p:cNvSpPr>
          <p:nvPr>
            <p:ph type="ftr" sz="quarter" idx="3"/>
          </p:nvPr>
        </p:nvSpPr>
        <p:spPr bwMode="auto">
          <a:xfrm>
            <a:off x="4998720" y="7494270"/>
            <a:ext cx="463296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68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1" name="Rectangle 7"/>
          <p:cNvSpPr>
            <a:spLocks noGrp="1" noChangeArrowheads="1"/>
          </p:cNvSpPr>
          <p:nvPr>
            <p:ph type="sldNum" sz="quarter" idx="4"/>
          </p:nvPr>
        </p:nvSpPr>
        <p:spPr bwMode="auto">
          <a:xfrm>
            <a:off x="10485120" y="7494270"/>
            <a:ext cx="3413760"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680"/>
            </a:lvl1pPr>
          </a:lstStyle>
          <a:p>
            <a:pPr marL="0" marR="0" lvl="0" indent="0" algn="r" defTabSz="914400" rtl="0" eaLnBrk="1" fontAlgn="base" latinLnBrk="0" hangingPunct="1">
              <a:lnSpc>
                <a:spcPct val="100000"/>
              </a:lnSpc>
              <a:spcBef>
                <a:spcPct val="0"/>
              </a:spcBef>
              <a:spcAft>
                <a:spcPct val="0"/>
              </a:spcAft>
              <a:buClrTx/>
              <a:buSzTx/>
              <a:buFontTx/>
              <a:buNone/>
              <a:defRPr/>
            </a:pPr>
            <a:fld id="{078FD23A-2F78-4156-BB62-C393E2F1F45C}"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sldNum="0" hdr="0" ftr="0" dt="0"/>
  <p:txStyles>
    <p:titleStyle>
      <a:lvl1pPr algn="l" rtl="0" fontAlgn="base">
        <a:spcBef>
          <a:spcPct val="0"/>
        </a:spcBef>
        <a:spcAft>
          <a:spcPct val="0"/>
        </a:spcAft>
        <a:defRPr sz="432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411480" indent="-411480" algn="l" rtl="0" fontAlgn="base">
        <a:spcBef>
          <a:spcPct val="24000"/>
        </a:spcBef>
        <a:spcAft>
          <a:spcPct val="0"/>
        </a:spcAft>
        <a:buChar char="•"/>
        <a:defRPr sz="3840" kern="1200">
          <a:solidFill>
            <a:schemeClr val="tx1"/>
          </a:solidFill>
          <a:latin typeface="+mn-lt"/>
          <a:ea typeface="+mn-ea"/>
          <a:cs typeface="+mn-cs"/>
        </a:defRPr>
      </a:lvl1pPr>
      <a:lvl2pPr marL="891540" indent="-342900" algn="l" rtl="0" fontAlgn="base">
        <a:spcBef>
          <a:spcPct val="24000"/>
        </a:spcBef>
        <a:spcAft>
          <a:spcPct val="0"/>
        </a:spcAft>
        <a:buChar char="–"/>
        <a:defRPr sz="3360" kern="1200">
          <a:solidFill>
            <a:schemeClr val="tx1"/>
          </a:solidFill>
          <a:latin typeface="+mn-lt"/>
          <a:ea typeface="+mn-ea"/>
          <a:cs typeface="+mn-cs"/>
        </a:defRPr>
      </a:lvl2pPr>
      <a:lvl3pPr marL="1371600" indent="-274320" algn="l" rtl="0" fontAlgn="base">
        <a:spcBef>
          <a:spcPct val="24000"/>
        </a:spcBef>
        <a:spcAft>
          <a:spcPct val="0"/>
        </a:spcAft>
        <a:buChar char="•"/>
        <a:defRPr sz="2880" kern="1200">
          <a:solidFill>
            <a:schemeClr val="tx1"/>
          </a:solidFill>
          <a:latin typeface="+mn-lt"/>
          <a:ea typeface="+mn-ea"/>
          <a:cs typeface="+mn-cs"/>
        </a:defRPr>
      </a:lvl3pPr>
      <a:lvl4pPr marL="1920240" indent="-274320" algn="l" rtl="0" fontAlgn="base">
        <a:spcBef>
          <a:spcPct val="24000"/>
        </a:spcBef>
        <a:spcAft>
          <a:spcPct val="0"/>
        </a:spcAft>
        <a:buChar char="–"/>
        <a:defRPr sz="2400" kern="1200">
          <a:solidFill>
            <a:schemeClr val="tx1"/>
          </a:solidFill>
          <a:latin typeface="+mn-lt"/>
          <a:ea typeface="+mn-ea"/>
          <a:cs typeface="+mn-cs"/>
        </a:defRPr>
      </a:lvl4pPr>
      <a:lvl5pPr marL="2468880" indent="-274320" algn="l" rtl="0" fontAlgn="base">
        <a:spcBef>
          <a:spcPct val="24000"/>
        </a:spcBef>
        <a:spcAft>
          <a:spcPct val="0"/>
        </a:spcAft>
        <a:buChar char="»"/>
        <a:defRPr sz="240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image" Target="../media/image16.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jpeg"/></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0" Type="http://schemas.openxmlformats.org/officeDocument/2006/relationships/notesSlide" Target="../notesSlides/notesSlide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image" Target="../media/image4.png"/><Relationship Id="rId3" Type="http://schemas.openxmlformats.org/officeDocument/2006/relationships/tags" Target="../tags/tag11.xml"/><Relationship Id="rId26" Type="http://schemas.openxmlformats.org/officeDocument/2006/relationships/notesSlide" Target="../notesSlides/notesSlide4.xml"/><Relationship Id="rId25" Type="http://schemas.openxmlformats.org/officeDocument/2006/relationships/slideLayout" Target="../slideLayouts/slideLayout18.xml"/><Relationship Id="rId24" Type="http://schemas.openxmlformats.org/officeDocument/2006/relationships/tags" Target="../tags/tag28.xml"/><Relationship Id="rId23" Type="http://schemas.openxmlformats.org/officeDocument/2006/relationships/tags" Target="../tags/tag27.xml"/><Relationship Id="rId22" Type="http://schemas.openxmlformats.org/officeDocument/2006/relationships/image" Target="../media/image7.png"/><Relationship Id="rId21" Type="http://schemas.openxmlformats.org/officeDocument/2006/relationships/tags" Target="../tags/tag26.xml"/><Relationship Id="rId20" Type="http://schemas.openxmlformats.org/officeDocument/2006/relationships/tags" Target="../tags/tag25.xml"/><Relationship Id="rId2" Type="http://schemas.openxmlformats.org/officeDocument/2006/relationships/tags" Target="../tags/tag10.xml"/><Relationship Id="rId19" Type="http://schemas.openxmlformats.org/officeDocument/2006/relationships/tags" Target="../tags/tag24.xml"/><Relationship Id="rId18" Type="http://schemas.openxmlformats.org/officeDocument/2006/relationships/tags" Target="../tags/tag23.xml"/><Relationship Id="rId17" Type="http://schemas.openxmlformats.org/officeDocument/2006/relationships/tags" Target="../tags/tag22.xml"/><Relationship Id="rId16" Type="http://schemas.openxmlformats.org/officeDocument/2006/relationships/image" Target="../media/image6.png"/><Relationship Id="rId15" Type="http://schemas.openxmlformats.org/officeDocument/2006/relationships/tags" Target="../tags/tag21.xml"/><Relationship Id="rId14" Type="http://schemas.openxmlformats.org/officeDocument/2006/relationships/tags" Target="../tags/tag20.xml"/><Relationship Id="rId13" Type="http://schemas.openxmlformats.org/officeDocument/2006/relationships/tags" Target="../tags/tag19.xml"/><Relationship Id="rId12" Type="http://schemas.openxmlformats.org/officeDocument/2006/relationships/tags" Target="../tags/tag18.xml"/><Relationship Id="rId11" Type="http://schemas.openxmlformats.org/officeDocument/2006/relationships/tags" Target="../tags/tag17.xml"/><Relationship Id="rId10" Type="http://schemas.openxmlformats.org/officeDocument/2006/relationships/image" Target="../media/image5.png"/><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7.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tags" Target="../tags/tag33.xml"/><Relationship Id="rId6" Type="http://schemas.openxmlformats.org/officeDocument/2006/relationships/image" Target="../media/image14.png"/><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image" Target="../media/image13.png"/><Relationship Id="rId14" Type="http://schemas.openxmlformats.org/officeDocument/2006/relationships/notesSlide" Target="../notesSlides/notesSlide9.xml"/><Relationship Id="rId13" Type="http://schemas.openxmlformats.org/officeDocument/2006/relationships/slideLayout" Target="../slideLayouts/slideLayout13.xml"/><Relationship Id="rId12" Type="http://schemas.openxmlformats.org/officeDocument/2006/relationships/tags" Target="../tags/tag37.xml"/><Relationship Id="rId11" Type="http://schemas.openxmlformats.org/officeDocument/2006/relationships/tags" Target="../tags/tag36.xml"/><Relationship Id="rId10" Type="http://schemas.openxmlformats.org/officeDocument/2006/relationships/image" Target="../media/image15.png"/><Relationship Id="rId1" Type="http://schemas.openxmlformats.org/officeDocument/2006/relationships/tags" Target="../tags/tag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793750" y="1029335"/>
            <a:ext cx="7556500" cy="1841500"/>
          </a:xfrm>
          <a:prstGeom prst="rect">
            <a:avLst/>
          </a:prstGeom>
          <a:noFill/>
        </p:spPr>
        <p:txBody>
          <a:bodyPr wrap="square" lIns="0" tIns="0" rIns="0" bIns="0" rtlCol="0" anchor="t"/>
          <a:lstStyle/>
          <a:p>
            <a:pPr marL="0" indent="0" algn="l">
              <a:lnSpc>
                <a:spcPts val="4850"/>
              </a:lnSpc>
              <a:buNone/>
            </a:pPr>
            <a:r>
              <a:rPr lang="en-US" sz="3900" dirty="0">
                <a:solidFill>
                  <a:srgbClr val="7030A0"/>
                </a:solidFill>
                <a:latin typeface="Raleway" pitchFamily="34" charset="0"/>
                <a:ea typeface="Raleway" pitchFamily="34" charset="-122"/>
                <a:cs typeface="Raleway" pitchFamily="34" charset="-120"/>
              </a:rPr>
              <a:t>AI Data Quality Analyst: COVID-19 Toy Dataset Insights</a:t>
            </a:r>
            <a:endParaRPr lang="en-US" sz="3900" dirty="0">
              <a:solidFill>
                <a:srgbClr val="7030A0"/>
              </a:solidFill>
              <a:latin typeface="Raleway" pitchFamily="34" charset="0"/>
              <a:ea typeface="Raleway" pitchFamily="34" charset="-122"/>
              <a:cs typeface="Raleway" pitchFamily="34" charset="-120"/>
            </a:endParaRPr>
          </a:p>
        </p:txBody>
      </p:sp>
      <p:sp>
        <p:nvSpPr>
          <p:cNvPr id="4" name="Text 1"/>
          <p:cNvSpPr/>
          <p:nvPr/>
        </p:nvSpPr>
        <p:spPr>
          <a:xfrm>
            <a:off x="793750" y="2883535"/>
            <a:ext cx="7556500" cy="4495800"/>
          </a:xfrm>
          <a:prstGeom prst="rect">
            <a:avLst/>
          </a:prstGeom>
          <a:noFill/>
        </p:spPr>
        <p:txBody>
          <a:bodyPr wrap="square" lIns="0" tIns="0" rIns="0" bIns="0" rtlCol="0" anchor="t"/>
          <a:lstStyle/>
          <a:p>
            <a:pPr marL="0" indent="0" algn="just">
              <a:lnSpc>
                <a:spcPts val="2500"/>
              </a:lnSpc>
              <a:buNone/>
            </a:pPr>
            <a:r>
              <a:rPr lang="en-US" dirty="0">
                <a:solidFill>
                  <a:srgbClr val="3C3939"/>
                </a:solidFill>
                <a:latin typeface="Roboto" panose="02000000000000000000" pitchFamily="34" charset="0"/>
                <a:ea typeface="Roboto" panose="02000000000000000000" pitchFamily="34" charset="-122"/>
                <a:cs typeface="Roboto" panose="02000000000000000000" pitchFamily="34" charset="-120"/>
              </a:rPr>
              <a:t>This report explores the AI Data Quality Analyst project, focusing on a sample COVID-19 dataset. We'll delve into analyzing, cleaning, and visualizing crucial health-related features to uncover hidden patterns and ensure data integrity</a:t>
            </a:r>
            <a:r>
              <a:rPr lang="en-US" sz="1550" dirty="0">
                <a:solidFill>
                  <a:srgbClr val="3C3939"/>
                </a:solidFill>
                <a:latin typeface="Roboto" panose="02000000000000000000" pitchFamily="34" charset="0"/>
                <a:ea typeface="Roboto" panose="02000000000000000000" pitchFamily="34" charset="-122"/>
                <a:cs typeface="Roboto" panose="02000000000000000000" pitchFamily="34" charset="-120"/>
              </a:rPr>
              <a:t>.</a:t>
            </a:r>
            <a:endParaRPr lang="en-US" sz="1550" dirty="0">
              <a:solidFill>
                <a:srgbClr val="3C3939"/>
              </a:solidFill>
              <a:latin typeface="Roboto" panose="02000000000000000000" pitchFamily="34" charset="0"/>
              <a:ea typeface="Roboto" panose="02000000000000000000" pitchFamily="34" charset="-122"/>
              <a:cs typeface="Roboto" panose="02000000000000000000" pitchFamily="34" charset="-120"/>
            </a:endParaRPr>
          </a:p>
          <a:p>
            <a:pPr marL="0" indent="0" algn="l">
              <a:lnSpc>
                <a:spcPts val="2500"/>
              </a:lnSpc>
              <a:buNone/>
            </a:pPr>
            <a:endParaRPr lang="en-US" sz="1550" dirty="0"/>
          </a:p>
          <a:p>
            <a:pPr marL="0" indent="0" algn="l">
              <a:lnSpc>
                <a:spcPts val="2500"/>
              </a:lnSpc>
              <a:buNone/>
            </a:pPr>
            <a:endParaRPr lang="en-US" sz="1550" dirty="0"/>
          </a:p>
          <a:p>
            <a:pPr marL="0" indent="0" algn="l">
              <a:lnSpc>
                <a:spcPts val="2500"/>
              </a:lnSpc>
              <a:buNone/>
            </a:pPr>
            <a:endParaRPr lang="en-US" sz="1550" dirty="0"/>
          </a:p>
          <a:p>
            <a:pPr marL="0" indent="0" algn="l">
              <a:lnSpc>
                <a:spcPts val="2500"/>
              </a:lnSpc>
              <a:buNone/>
            </a:pPr>
            <a:endParaRPr lang="en-US" sz="1550" dirty="0"/>
          </a:p>
          <a:p>
            <a:pPr marL="0" indent="0" algn="r">
              <a:lnSpc>
                <a:spcPts val="2500"/>
              </a:lnSpc>
              <a:buNone/>
            </a:pPr>
            <a:endParaRPr lang="en-US" sz="2400" dirty="0">
              <a:solidFill>
                <a:srgbClr val="7030A0"/>
              </a:solidFill>
              <a:latin typeface="Times New Roman" panose="02020603050405020304" charset="0"/>
              <a:cs typeface="Times New Roman" panose="02020603050405020304" charset="0"/>
            </a:endParaRPr>
          </a:p>
        </p:txBody>
      </p:sp>
      <p:pic>
        <p:nvPicPr>
          <p:cNvPr id="6" name="Picture 5"/>
          <p:cNvPicPr/>
          <p:nvPr/>
        </p:nvPicPr>
        <p:blipFill>
          <a:blip r:embed="rId1"/>
          <a:stretch>
            <a:fillRect/>
          </a:stretch>
        </p:blipFill>
        <p:spPr>
          <a:xfrm>
            <a:off x="8605520" y="1346835"/>
            <a:ext cx="4684395" cy="6032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96133" y="341114"/>
            <a:ext cx="4076819" cy="387668"/>
          </a:xfrm>
          <a:prstGeom prst="rect">
            <a:avLst/>
          </a:prstGeom>
          <a:noFill/>
        </p:spPr>
        <p:txBody>
          <a:bodyPr wrap="none" lIns="0" tIns="0" rIns="0" bIns="0" rtlCol="0" anchor="t"/>
          <a:lstStyle/>
          <a:p>
            <a:pPr marL="0" indent="0" algn="l">
              <a:lnSpc>
                <a:spcPts val="3050"/>
              </a:lnSpc>
              <a:buNone/>
            </a:pPr>
            <a:r>
              <a:rPr lang="en-US" sz="2400" dirty="0">
                <a:solidFill>
                  <a:srgbClr val="FF0000"/>
                </a:solidFill>
                <a:latin typeface="Raleway" pitchFamily="34" charset="0"/>
                <a:ea typeface="Raleway" pitchFamily="34" charset="-122"/>
                <a:cs typeface="Raleway" pitchFamily="34" charset="-120"/>
              </a:rPr>
              <a:t>Key Takeaways &amp; Next Steps</a:t>
            </a:r>
            <a:endParaRPr lang="en-US" sz="2400" dirty="0">
              <a:solidFill>
                <a:srgbClr val="FF0000"/>
              </a:solidFill>
              <a:latin typeface="Raleway" pitchFamily="34" charset="0"/>
              <a:ea typeface="Raleway" pitchFamily="34" charset="-122"/>
              <a:cs typeface="Raleway" pitchFamily="34" charset="-120"/>
            </a:endParaRPr>
          </a:p>
        </p:txBody>
      </p:sp>
      <p:sp>
        <p:nvSpPr>
          <p:cNvPr id="3" name="Text 1"/>
          <p:cNvSpPr/>
          <p:nvPr/>
        </p:nvSpPr>
        <p:spPr>
          <a:xfrm>
            <a:off x="495935" y="976630"/>
            <a:ext cx="13637895" cy="1003935"/>
          </a:xfrm>
          <a:prstGeom prst="rect">
            <a:avLst/>
          </a:prstGeom>
          <a:noFill/>
        </p:spPr>
        <p:txBody>
          <a:bodyPr wrap="none" lIns="0" tIns="0" rIns="0" bIns="0" rtlCol="0" anchor="t"/>
          <a:lstStyle/>
          <a:p>
            <a:pPr marL="0" indent="0" algn="just">
              <a:lnSpc>
                <a:spcPct val="100000"/>
              </a:lnSpc>
              <a:buNone/>
            </a:pPr>
            <a:r>
              <a:rPr lang="en-US" sz="2000" dirty="0">
                <a:solidFill>
                  <a:srgbClr val="3C3939"/>
                </a:solidFill>
                <a:latin typeface="Roboto" panose="02000000000000000000" pitchFamily="34" charset="0"/>
                <a:ea typeface="Roboto" panose="02000000000000000000" pitchFamily="34" charset="-122"/>
                <a:cs typeface="Roboto" panose="02000000000000000000" pitchFamily="34" charset="-120"/>
              </a:rPr>
              <a:t>The AI Data Quality Analyst project demonstrates a</a:t>
            </a:r>
            <a:endParaRPr lang="en-US" sz="2000" dirty="0">
              <a:solidFill>
                <a:srgbClr val="3C3939"/>
              </a:solidFill>
              <a:latin typeface="Roboto" panose="02000000000000000000" pitchFamily="34" charset="0"/>
              <a:ea typeface="Roboto" panose="02000000000000000000" pitchFamily="34" charset="-122"/>
              <a:cs typeface="Roboto" panose="02000000000000000000" pitchFamily="34" charset="-120"/>
            </a:endParaRPr>
          </a:p>
          <a:p>
            <a:pPr marL="0" indent="0" algn="just">
              <a:lnSpc>
                <a:spcPct val="100000"/>
              </a:lnSpc>
              <a:buNone/>
            </a:pPr>
            <a:r>
              <a:rPr lang="en-US" sz="2000" dirty="0">
                <a:solidFill>
                  <a:srgbClr val="3C3939"/>
                </a:solidFill>
                <a:latin typeface="Roboto" panose="02000000000000000000" pitchFamily="34" charset="0"/>
                <a:ea typeface="Roboto" panose="02000000000000000000" pitchFamily="34" charset="-122"/>
                <a:cs typeface="Roboto" panose="02000000000000000000" pitchFamily="34" charset="-120"/>
              </a:rPr>
              <a:t> complete workflow for data preparation and insightful</a:t>
            </a:r>
            <a:endParaRPr lang="en-US" sz="2000" dirty="0">
              <a:solidFill>
                <a:srgbClr val="3C3939"/>
              </a:solidFill>
              <a:latin typeface="Roboto" panose="02000000000000000000" pitchFamily="34" charset="0"/>
              <a:ea typeface="Roboto" panose="02000000000000000000" pitchFamily="34" charset="-122"/>
              <a:cs typeface="Roboto" panose="02000000000000000000" pitchFamily="34" charset="-120"/>
            </a:endParaRPr>
          </a:p>
          <a:p>
            <a:pPr marL="0" indent="0" algn="just">
              <a:lnSpc>
                <a:spcPct val="100000"/>
              </a:lnSpc>
              <a:buNone/>
            </a:pPr>
            <a:r>
              <a:rPr lang="en-US" sz="2000" dirty="0">
                <a:solidFill>
                  <a:srgbClr val="3C3939"/>
                </a:solidFill>
                <a:latin typeface="Roboto" panose="02000000000000000000" pitchFamily="34" charset="0"/>
                <a:ea typeface="Roboto" panose="02000000000000000000" pitchFamily="34" charset="-122"/>
                <a:cs typeface="Roboto" panose="02000000000000000000" pitchFamily="34" charset="-120"/>
              </a:rPr>
              <a:t> visualization, vital for any data-driven initiative</a:t>
            </a:r>
            <a:r>
              <a:rPr lang="en-US" sz="950" dirty="0">
                <a:solidFill>
                  <a:srgbClr val="3C3939"/>
                </a:solidFill>
                <a:latin typeface="Roboto" panose="02000000000000000000" pitchFamily="34" charset="0"/>
                <a:ea typeface="Roboto" panose="02000000000000000000" pitchFamily="34" charset="-122"/>
                <a:cs typeface="Roboto" panose="02000000000000000000" pitchFamily="34" charset="-120"/>
              </a:rPr>
              <a:t>.</a:t>
            </a:r>
            <a:endParaRPr lang="en-US" sz="950" dirty="0"/>
          </a:p>
        </p:txBody>
      </p:sp>
      <p:sp>
        <p:nvSpPr>
          <p:cNvPr id="4" name="Text 2"/>
          <p:cNvSpPr/>
          <p:nvPr/>
        </p:nvSpPr>
        <p:spPr>
          <a:xfrm>
            <a:off x="495935" y="2549525"/>
            <a:ext cx="6667500" cy="617855"/>
          </a:xfrm>
          <a:prstGeom prst="rect">
            <a:avLst/>
          </a:prstGeom>
          <a:noFill/>
        </p:spPr>
        <p:txBody>
          <a:bodyPr wrap="none" lIns="0" tIns="0" rIns="0" bIns="0" rtlCol="0" anchor="t"/>
          <a:lstStyle/>
          <a:p>
            <a:pPr marL="0" indent="0" algn="l">
              <a:lnSpc>
                <a:spcPct val="100000"/>
              </a:lnSpc>
              <a:buSzPct val="100000"/>
              <a:buNone/>
            </a:pPr>
            <a:r>
              <a:rPr lang="en-US" sz="2000" b="1" dirty="0">
                <a:solidFill>
                  <a:srgbClr val="3C3939"/>
                </a:solidFill>
                <a:latin typeface="Times New Roman" panose="02020603050405020304" charset="0"/>
                <a:ea typeface="Roboto" panose="02000000000000000000" pitchFamily="34" charset="-122"/>
                <a:cs typeface="Times New Roman" panose="02020603050405020304" charset="0"/>
              </a:rPr>
              <a:t>Data Quality is Paramount:</a:t>
            </a:r>
            <a:r>
              <a:rPr lang="en-US" sz="2000" dirty="0">
                <a:solidFill>
                  <a:srgbClr val="3C3939"/>
                </a:solidFill>
                <a:latin typeface="Times New Roman" panose="02020603050405020304" charset="0"/>
                <a:ea typeface="Roboto" panose="02000000000000000000" pitchFamily="34" charset="-122"/>
                <a:cs typeface="Times New Roman" panose="02020603050405020304" charset="0"/>
              </a:rPr>
              <a:t> Emphasizes the need for rigorous</a:t>
            </a:r>
            <a:endParaRPr lang="en-US" sz="2000" dirty="0">
              <a:solidFill>
                <a:srgbClr val="3C3939"/>
              </a:solidFill>
              <a:latin typeface="Times New Roman" panose="02020603050405020304" charset="0"/>
              <a:ea typeface="Roboto" panose="02000000000000000000" pitchFamily="34" charset="-122"/>
              <a:cs typeface="Times New Roman" panose="02020603050405020304" charset="0"/>
            </a:endParaRPr>
          </a:p>
          <a:p>
            <a:pPr marL="0" indent="0" algn="l">
              <a:lnSpc>
                <a:spcPct val="100000"/>
              </a:lnSpc>
              <a:buSzPct val="100000"/>
              <a:buNone/>
            </a:pPr>
            <a:r>
              <a:rPr lang="en-US" sz="2000" dirty="0">
                <a:solidFill>
                  <a:srgbClr val="3C3939"/>
                </a:solidFill>
                <a:latin typeface="Times New Roman" panose="02020603050405020304" charset="0"/>
                <a:ea typeface="Roboto" panose="02000000000000000000" pitchFamily="34" charset="-122"/>
                <a:cs typeface="Times New Roman" panose="02020603050405020304" charset="0"/>
              </a:rPr>
              <a:t>                                                data cleaning before analysis.</a:t>
            </a:r>
            <a:endParaRPr lang="en-US" sz="2000" dirty="0">
              <a:latin typeface="Times New Roman" panose="02020603050405020304" charset="0"/>
              <a:cs typeface="Times New Roman" panose="02020603050405020304" charset="0"/>
            </a:endParaRPr>
          </a:p>
        </p:txBody>
      </p:sp>
      <p:sp>
        <p:nvSpPr>
          <p:cNvPr id="5" name="Text 3"/>
          <p:cNvSpPr/>
          <p:nvPr/>
        </p:nvSpPr>
        <p:spPr>
          <a:xfrm>
            <a:off x="495935" y="3548380"/>
            <a:ext cx="7204075" cy="659765"/>
          </a:xfrm>
          <a:prstGeom prst="rect">
            <a:avLst/>
          </a:prstGeom>
          <a:noFill/>
        </p:spPr>
        <p:txBody>
          <a:bodyPr wrap="none" lIns="0" tIns="0" rIns="0" bIns="0" rtlCol="0" anchor="t"/>
          <a:lstStyle/>
          <a:p>
            <a:pPr marL="0" indent="0" algn="just">
              <a:lnSpc>
                <a:spcPct val="100000"/>
              </a:lnSpc>
              <a:buSzPct val="100000"/>
              <a:buNone/>
            </a:pPr>
            <a:r>
              <a:rPr lang="en-US" b="1" dirty="0">
                <a:solidFill>
                  <a:srgbClr val="3C3939"/>
                </a:solidFill>
                <a:latin typeface="Times New Roman" panose="02020603050405020304" charset="0"/>
                <a:ea typeface="Roboto" panose="02000000000000000000" pitchFamily="34" charset="-122"/>
                <a:cs typeface="Times New Roman" panose="02020603050405020304" charset="0"/>
              </a:rPr>
              <a:t>Visualizations Drive Understanding:</a:t>
            </a:r>
            <a:r>
              <a:rPr lang="en-US" dirty="0">
                <a:solidFill>
                  <a:srgbClr val="3C3939"/>
                </a:solidFill>
                <a:latin typeface="Times New Roman" panose="02020603050405020304" charset="0"/>
                <a:ea typeface="Roboto" panose="02000000000000000000" pitchFamily="34" charset="-122"/>
                <a:cs typeface="Times New Roman" panose="02020603050405020304" charset="0"/>
              </a:rPr>
              <a:t> Effective charts transform raw </a:t>
            </a:r>
            <a:endParaRPr lang="en-US" dirty="0">
              <a:solidFill>
                <a:srgbClr val="3C3939"/>
              </a:solidFill>
              <a:latin typeface="Times New Roman" panose="02020603050405020304" charset="0"/>
              <a:ea typeface="Roboto" panose="02000000000000000000" pitchFamily="34" charset="-122"/>
              <a:cs typeface="Times New Roman" panose="02020603050405020304" charset="0"/>
            </a:endParaRPr>
          </a:p>
          <a:p>
            <a:pPr marL="0" indent="0" algn="just">
              <a:lnSpc>
                <a:spcPct val="100000"/>
              </a:lnSpc>
              <a:buSzPct val="100000"/>
              <a:buNone/>
            </a:pPr>
            <a:r>
              <a:rPr lang="en-US" dirty="0">
                <a:solidFill>
                  <a:srgbClr val="3C3939"/>
                </a:solidFill>
                <a:latin typeface="Times New Roman" panose="02020603050405020304" charset="0"/>
                <a:ea typeface="Roboto" panose="02000000000000000000" pitchFamily="34" charset="-122"/>
                <a:cs typeface="Times New Roman" panose="02020603050405020304" charset="0"/>
              </a:rPr>
              <a:t>                                                               data into clear, actionable insights</a:t>
            </a:r>
            <a:r>
              <a:rPr lang="en-US" sz="950" dirty="0">
                <a:solidFill>
                  <a:srgbClr val="3C3939"/>
                </a:solidFill>
                <a:latin typeface="Times New Roman" panose="02020603050405020304" charset="0"/>
                <a:ea typeface="Roboto" panose="02000000000000000000" pitchFamily="34" charset="-122"/>
                <a:cs typeface="Times New Roman" panose="02020603050405020304" charset="0"/>
              </a:rPr>
              <a:t>.</a:t>
            </a:r>
            <a:endParaRPr lang="en-US" sz="950" dirty="0">
              <a:latin typeface="Times New Roman" panose="02020603050405020304" charset="0"/>
              <a:cs typeface="Times New Roman" panose="02020603050405020304" charset="0"/>
            </a:endParaRPr>
          </a:p>
        </p:txBody>
      </p:sp>
      <p:sp>
        <p:nvSpPr>
          <p:cNvPr id="6" name="Text 4"/>
          <p:cNvSpPr/>
          <p:nvPr/>
        </p:nvSpPr>
        <p:spPr>
          <a:xfrm>
            <a:off x="495935" y="4446905"/>
            <a:ext cx="6667500" cy="1541145"/>
          </a:xfrm>
          <a:prstGeom prst="rect">
            <a:avLst/>
          </a:prstGeom>
          <a:noFill/>
        </p:spPr>
        <p:txBody>
          <a:bodyPr wrap="none" lIns="0" tIns="0" rIns="0" bIns="0" rtlCol="0" anchor="t"/>
          <a:lstStyle/>
          <a:p>
            <a:pPr marL="0" indent="0" algn="just">
              <a:lnSpc>
                <a:spcPct val="100000"/>
              </a:lnSpc>
              <a:buSzPct val="100000"/>
              <a:buNone/>
            </a:pPr>
            <a:r>
              <a:rPr lang="en-US" b="1" dirty="0">
                <a:solidFill>
                  <a:srgbClr val="3C3939"/>
                </a:solidFill>
                <a:latin typeface="Times New Roman" panose="02020603050405020304" charset="0"/>
                <a:ea typeface="Roboto" panose="02000000000000000000" pitchFamily="34" charset="-122"/>
                <a:cs typeface="Times New Roman" panose="02020603050405020304" charset="0"/>
              </a:rPr>
              <a:t>Reusable Framework:</a:t>
            </a:r>
            <a:r>
              <a:rPr lang="en-US" dirty="0">
                <a:solidFill>
                  <a:srgbClr val="3C3939"/>
                </a:solidFill>
                <a:latin typeface="Times New Roman" panose="02020603050405020304" charset="0"/>
                <a:ea typeface="Roboto" panose="02000000000000000000" pitchFamily="34" charset="-122"/>
                <a:cs typeface="Times New Roman" panose="02020603050405020304" charset="0"/>
              </a:rPr>
              <a:t> The methodology can be applied to diverse</a:t>
            </a:r>
            <a:endParaRPr lang="en-US" dirty="0">
              <a:solidFill>
                <a:srgbClr val="3C3939"/>
              </a:solidFill>
              <a:latin typeface="Times New Roman" panose="02020603050405020304" charset="0"/>
              <a:ea typeface="Roboto" panose="02000000000000000000" pitchFamily="34" charset="-122"/>
              <a:cs typeface="Times New Roman" panose="02020603050405020304" charset="0"/>
            </a:endParaRPr>
          </a:p>
          <a:p>
            <a:pPr marL="0" indent="0" algn="just">
              <a:lnSpc>
                <a:spcPct val="100000"/>
              </a:lnSpc>
              <a:buSzPct val="100000"/>
              <a:buNone/>
            </a:pPr>
            <a:r>
              <a:rPr lang="en-US" dirty="0">
                <a:solidFill>
                  <a:srgbClr val="3C3939"/>
                </a:solidFill>
                <a:latin typeface="Times New Roman" panose="02020603050405020304" charset="0"/>
                <a:ea typeface="Roboto" panose="02000000000000000000" pitchFamily="34" charset="-122"/>
                <a:cs typeface="Times New Roman" panose="02020603050405020304" charset="0"/>
              </a:rPr>
              <a:t>                                        datasets beyond this COVID-19 sample</a:t>
            </a:r>
            <a:r>
              <a:rPr lang="en-US" sz="950" dirty="0">
                <a:solidFill>
                  <a:srgbClr val="3C3939"/>
                </a:solidFill>
                <a:latin typeface="Roboto" panose="02000000000000000000" pitchFamily="34" charset="0"/>
                <a:ea typeface="Roboto" panose="02000000000000000000" pitchFamily="34" charset="-122"/>
                <a:cs typeface="Roboto" panose="02000000000000000000" pitchFamily="34" charset="-120"/>
              </a:rPr>
              <a:t>.</a:t>
            </a:r>
            <a:endParaRPr lang="en-US" sz="950" dirty="0"/>
          </a:p>
        </p:txBody>
      </p:sp>
      <p:sp>
        <p:nvSpPr>
          <p:cNvPr id="8" name="Text 5"/>
          <p:cNvSpPr/>
          <p:nvPr/>
        </p:nvSpPr>
        <p:spPr>
          <a:xfrm>
            <a:off x="496133" y="8447603"/>
            <a:ext cx="1550551" cy="193715"/>
          </a:xfrm>
          <a:prstGeom prst="rect">
            <a:avLst/>
          </a:prstGeom>
          <a:noFill/>
        </p:spPr>
        <p:txBody>
          <a:bodyPr wrap="none" lIns="0" tIns="0" rIns="0" bIns="0" rtlCol="0" anchor="t"/>
          <a:lstStyle/>
          <a:p>
            <a:pPr marL="0" indent="0" algn="l">
              <a:lnSpc>
                <a:spcPts val="1500"/>
              </a:lnSpc>
              <a:buNone/>
            </a:pPr>
            <a:r>
              <a:rPr lang="en-US" sz="1200" dirty="0">
                <a:solidFill>
                  <a:srgbClr val="1B1B27"/>
                </a:solidFill>
                <a:latin typeface="Raleway" pitchFamily="34" charset="0"/>
                <a:ea typeface="Raleway" pitchFamily="34" charset="-122"/>
                <a:cs typeface="Raleway" pitchFamily="34" charset="-120"/>
              </a:rPr>
              <a:t>Next Steps:</a:t>
            </a:r>
            <a:endParaRPr lang="en-US" sz="1200" dirty="0"/>
          </a:p>
        </p:txBody>
      </p:sp>
      <p:sp>
        <p:nvSpPr>
          <p:cNvPr id="9" name="Text 6"/>
          <p:cNvSpPr/>
          <p:nvPr/>
        </p:nvSpPr>
        <p:spPr>
          <a:xfrm>
            <a:off x="496133" y="8827294"/>
            <a:ext cx="13638133" cy="198477"/>
          </a:xfrm>
          <a:prstGeom prst="rect">
            <a:avLst/>
          </a:prstGeom>
          <a:noFill/>
        </p:spPr>
        <p:txBody>
          <a:bodyPr wrap="none" lIns="0" tIns="0" rIns="0" bIns="0" rtlCol="0" anchor="t"/>
          <a:lstStyle/>
          <a:p>
            <a:pPr marL="342900" indent="-342900" algn="l">
              <a:lnSpc>
                <a:spcPts val="1550"/>
              </a:lnSpc>
              <a:buSzPct val="100000"/>
              <a:buChar char="•"/>
            </a:pPr>
            <a:r>
              <a:rPr lang="en-US" sz="950" dirty="0">
                <a:solidFill>
                  <a:srgbClr val="3C3939"/>
                </a:solidFill>
                <a:latin typeface="Roboto" panose="02000000000000000000" pitchFamily="34" charset="0"/>
                <a:ea typeface="Roboto" panose="02000000000000000000" pitchFamily="34" charset="-122"/>
                <a:cs typeface="Roboto" panose="02000000000000000000" pitchFamily="34" charset="-120"/>
              </a:rPr>
              <a:t>Explore advanced imputation techniques for missing data.</a:t>
            </a:r>
            <a:endParaRPr lang="en-US" sz="950" dirty="0"/>
          </a:p>
        </p:txBody>
      </p:sp>
      <p:sp>
        <p:nvSpPr>
          <p:cNvPr id="10" name="Text 7"/>
          <p:cNvSpPr/>
          <p:nvPr/>
        </p:nvSpPr>
        <p:spPr>
          <a:xfrm>
            <a:off x="496133" y="9069110"/>
            <a:ext cx="13638133" cy="198477"/>
          </a:xfrm>
          <a:prstGeom prst="rect">
            <a:avLst/>
          </a:prstGeom>
          <a:noFill/>
        </p:spPr>
        <p:txBody>
          <a:bodyPr wrap="none" lIns="0" tIns="0" rIns="0" bIns="0" rtlCol="0" anchor="t"/>
          <a:lstStyle/>
          <a:p>
            <a:pPr marL="342900" indent="-342900" algn="l">
              <a:lnSpc>
                <a:spcPts val="1550"/>
              </a:lnSpc>
              <a:buSzPct val="100000"/>
              <a:buChar char="•"/>
            </a:pPr>
            <a:r>
              <a:rPr lang="en-US" sz="950" dirty="0">
                <a:solidFill>
                  <a:srgbClr val="3C3939"/>
                </a:solidFill>
                <a:latin typeface="Roboto" panose="02000000000000000000" pitchFamily="34" charset="0"/>
                <a:ea typeface="Roboto" panose="02000000000000000000" pitchFamily="34" charset="-122"/>
                <a:cs typeface="Roboto" panose="02000000000000000000" pitchFamily="34" charset="-120"/>
              </a:rPr>
              <a:t>Integrate machine learning models for predictive analysis.</a:t>
            </a:r>
            <a:endParaRPr lang="en-US" sz="950" dirty="0"/>
          </a:p>
        </p:txBody>
      </p:sp>
      <p:sp>
        <p:nvSpPr>
          <p:cNvPr id="11" name="Text 8"/>
          <p:cNvSpPr/>
          <p:nvPr/>
        </p:nvSpPr>
        <p:spPr>
          <a:xfrm>
            <a:off x="496133" y="9310926"/>
            <a:ext cx="13638133" cy="198477"/>
          </a:xfrm>
          <a:prstGeom prst="rect">
            <a:avLst/>
          </a:prstGeom>
          <a:noFill/>
        </p:spPr>
        <p:txBody>
          <a:bodyPr wrap="none" lIns="0" tIns="0" rIns="0" bIns="0" rtlCol="0" anchor="t"/>
          <a:lstStyle/>
          <a:p>
            <a:pPr marL="342900" indent="-342900" algn="l">
              <a:lnSpc>
                <a:spcPts val="1550"/>
              </a:lnSpc>
              <a:buSzPct val="100000"/>
              <a:buChar char="•"/>
            </a:pPr>
            <a:r>
              <a:rPr lang="en-US" sz="950" dirty="0">
                <a:solidFill>
                  <a:srgbClr val="3C3939"/>
                </a:solidFill>
                <a:latin typeface="Roboto" panose="02000000000000000000" pitchFamily="34" charset="0"/>
                <a:ea typeface="Roboto" panose="02000000000000000000" pitchFamily="34" charset="-122"/>
                <a:cs typeface="Roboto" panose="02000000000000000000" pitchFamily="34" charset="-120"/>
              </a:rPr>
              <a:t>Scale the analysis to larger, real-world datasets.</a:t>
            </a:r>
            <a:endParaRPr lang="en-US" sz="950" dirty="0"/>
          </a:p>
        </p:txBody>
      </p:sp>
      <p:pic>
        <p:nvPicPr>
          <p:cNvPr id="12" name="Picture 11"/>
          <p:cNvPicPr/>
          <p:nvPr/>
        </p:nvPicPr>
        <p:blipFill>
          <a:blip r:embed="rId1"/>
          <a:stretch>
            <a:fillRect/>
          </a:stretch>
        </p:blipFill>
        <p:spPr>
          <a:xfrm>
            <a:off x="7315200" y="746125"/>
            <a:ext cx="5384800" cy="59232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p:nvPr/>
        </p:nvPicPr>
        <p:blipFill>
          <a:blip r:embed="rId1"/>
          <a:stretch>
            <a:fillRect/>
          </a:stretch>
        </p:blipFill>
        <p:spPr>
          <a:xfrm>
            <a:off x="1610995" y="1449070"/>
            <a:ext cx="10555605" cy="51041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2265045"/>
            <a:ext cx="11441906" cy="620078"/>
          </a:xfrm>
          <a:prstGeom prst="rect">
            <a:avLst/>
          </a:prstGeom>
          <a:noFill/>
        </p:spPr>
        <p:txBody>
          <a:bodyPr wrap="none" lIns="0" tIns="0" rIns="0" bIns="0" rtlCol="0" anchor="t"/>
          <a:lstStyle/>
          <a:p>
            <a:pPr marL="0" indent="0" algn="l">
              <a:lnSpc>
                <a:spcPts val="4850"/>
              </a:lnSpc>
              <a:buNone/>
            </a:pPr>
            <a:r>
              <a:rPr lang="en-US" sz="3900" dirty="0">
                <a:solidFill>
                  <a:srgbClr val="FF0000"/>
                </a:solidFill>
                <a:latin typeface="Raleway" pitchFamily="34" charset="0"/>
                <a:ea typeface="Raleway" pitchFamily="34" charset="-122"/>
                <a:cs typeface="Raleway" pitchFamily="34" charset="-120"/>
              </a:rPr>
              <a:t>Project Overview: Enhancing Data Trustworthiness</a:t>
            </a:r>
            <a:endParaRPr lang="en-US" sz="3900" dirty="0">
              <a:solidFill>
                <a:srgbClr val="FF0000"/>
              </a:solidFill>
              <a:latin typeface="Raleway" pitchFamily="34" charset="0"/>
              <a:ea typeface="Raleway" pitchFamily="34" charset="-122"/>
              <a:cs typeface="Raleway" pitchFamily="34" charset="-120"/>
            </a:endParaRPr>
          </a:p>
        </p:txBody>
      </p:sp>
      <p:sp>
        <p:nvSpPr>
          <p:cNvPr id="3" name="Text 1"/>
          <p:cNvSpPr/>
          <p:nvPr/>
        </p:nvSpPr>
        <p:spPr>
          <a:xfrm>
            <a:off x="793790" y="3281958"/>
            <a:ext cx="13042821" cy="952619"/>
          </a:xfrm>
          <a:prstGeom prst="rect">
            <a:avLst/>
          </a:prstGeom>
          <a:noFill/>
        </p:spPr>
        <p:txBody>
          <a:bodyPr wrap="square" lIns="0" tIns="0" rIns="0" bIns="0" rtlCol="0" anchor="t"/>
          <a:lstStyle/>
          <a:p>
            <a:pPr marL="0" indent="0" algn="just">
              <a:lnSpc>
                <a:spcPts val="2500"/>
              </a:lnSpc>
              <a:buNone/>
            </a:pPr>
            <a:r>
              <a:rPr lang="en-US" sz="2000" dirty="0">
                <a:solidFill>
                  <a:srgbClr val="3C3939"/>
                </a:solidFill>
                <a:latin typeface="Roboto" panose="02000000000000000000" pitchFamily="34" charset="0"/>
                <a:ea typeface="Roboto" panose="02000000000000000000" pitchFamily="34" charset="-122"/>
                <a:cs typeface="Roboto" panose="02000000000000000000" pitchFamily="34" charset="-120"/>
              </a:rPr>
              <a:t>The AI Data Quality Analyst project aims to provide a comprehensive framework for understanding and improving data quality using a synthetic COVID-19 dataset. This report highlights the methodologies applied for data cleaning, preprocessing, and insightful visualization, crucial steps for reliable data-driven decisions in public health.</a:t>
            </a:r>
            <a:endParaRPr lang="en-US" sz="2000" dirty="0"/>
          </a:p>
        </p:txBody>
      </p:sp>
      <p:sp>
        <p:nvSpPr>
          <p:cNvPr id="4" name="Shape 2"/>
          <p:cNvSpPr/>
          <p:nvPr>
            <p:custDataLst>
              <p:tags r:id="rId1"/>
            </p:custDataLst>
          </p:nvPr>
        </p:nvSpPr>
        <p:spPr>
          <a:xfrm>
            <a:off x="793790" y="4457819"/>
            <a:ext cx="6422231" cy="1506736"/>
          </a:xfrm>
          <a:prstGeom prst="roundRect">
            <a:avLst>
              <a:gd name="adj" fmla="val 7282"/>
            </a:avLst>
          </a:prstGeom>
          <a:noFill/>
          <a:ln w="22860">
            <a:solidFill>
              <a:srgbClr val="C7C7D0"/>
            </a:solidFill>
            <a:prstDash val="solid"/>
          </a:ln>
        </p:spPr>
      </p:sp>
      <p:sp>
        <p:nvSpPr>
          <p:cNvPr id="5" name="Shape 3"/>
          <p:cNvSpPr/>
          <p:nvPr>
            <p:custDataLst>
              <p:tags r:id="rId2"/>
            </p:custDataLst>
          </p:nvPr>
        </p:nvSpPr>
        <p:spPr>
          <a:xfrm>
            <a:off x="770930" y="4457819"/>
            <a:ext cx="91440" cy="1506736"/>
          </a:xfrm>
          <a:prstGeom prst="roundRect">
            <a:avLst>
              <a:gd name="adj" fmla="val 91163"/>
            </a:avLst>
          </a:prstGeom>
          <a:solidFill>
            <a:srgbClr val="1B1B27"/>
          </a:solidFill>
        </p:spPr>
      </p:sp>
      <p:sp>
        <p:nvSpPr>
          <p:cNvPr id="6" name="Text 4"/>
          <p:cNvSpPr/>
          <p:nvPr>
            <p:custDataLst>
              <p:tags r:id="rId3"/>
            </p:custDataLst>
          </p:nvPr>
        </p:nvSpPr>
        <p:spPr>
          <a:xfrm>
            <a:off x="1083588" y="4679037"/>
            <a:ext cx="2480905" cy="310158"/>
          </a:xfrm>
          <a:prstGeom prst="rect">
            <a:avLst/>
          </a:prstGeom>
          <a:noFill/>
        </p:spPr>
        <p:txBody>
          <a:bodyPr wrap="none" lIns="0" tIns="0" rIns="0" bIns="0" rtlCol="0" anchor="t"/>
          <a:lstStyle/>
          <a:p>
            <a:pPr marL="0" indent="0" algn="l">
              <a:lnSpc>
                <a:spcPts val="2400"/>
              </a:lnSpc>
              <a:buNone/>
            </a:pPr>
            <a:r>
              <a:rPr lang="en-US" sz="1950" dirty="0">
                <a:solidFill>
                  <a:srgbClr val="3C3939"/>
                </a:solidFill>
                <a:latin typeface="Raleway" pitchFamily="34" charset="0"/>
                <a:ea typeface="Raleway" pitchFamily="34" charset="-122"/>
                <a:cs typeface="Raleway" pitchFamily="34" charset="-120"/>
              </a:rPr>
              <a:t>Purpose</a:t>
            </a:r>
            <a:endParaRPr lang="en-US" sz="1950" dirty="0"/>
          </a:p>
        </p:txBody>
      </p:sp>
      <p:sp>
        <p:nvSpPr>
          <p:cNvPr id="7" name="Text 5"/>
          <p:cNvSpPr/>
          <p:nvPr>
            <p:custDataLst>
              <p:tags r:id="rId4"/>
            </p:custDataLst>
          </p:nvPr>
        </p:nvSpPr>
        <p:spPr>
          <a:xfrm>
            <a:off x="1083588" y="5108258"/>
            <a:ext cx="5911215" cy="635079"/>
          </a:xfrm>
          <a:prstGeom prst="rect">
            <a:avLst/>
          </a:prstGeom>
          <a:noFill/>
        </p:spPr>
        <p:txBody>
          <a:bodyPr wrap="square" lIns="0" tIns="0" rIns="0" bIns="0" rtlCol="0" anchor="t"/>
          <a:lstStyle/>
          <a:p>
            <a:pPr marL="0" indent="0" algn="l">
              <a:lnSpc>
                <a:spcPts val="2500"/>
              </a:lnSpc>
              <a:buNone/>
            </a:pPr>
            <a:r>
              <a:rPr lang="en-US" dirty="0">
                <a:solidFill>
                  <a:srgbClr val="3C3939"/>
                </a:solidFill>
                <a:latin typeface="Roboto" panose="02000000000000000000" pitchFamily="34" charset="0"/>
                <a:ea typeface="Roboto" panose="02000000000000000000" pitchFamily="34" charset="-122"/>
                <a:cs typeface="Roboto" panose="02000000000000000000" pitchFamily="34" charset="-120"/>
              </a:rPr>
              <a:t>Analyze, clean, and visualize health-related features like age, fever, cough type, city, and COVID test results</a:t>
            </a:r>
            <a:r>
              <a:rPr lang="en-US" sz="1550" dirty="0">
                <a:solidFill>
                  <a:srgbClr val="3C3939"/>
                </a:solidFill>
                <a:latin typeface="Roboto" panose="02000000000000000000" pitchFamily="34" charset="0"/>
                <a:ea typeface="Roboto" panose="02000000000000000000" pitchFamily="34" charset="-122"/>
                <a:cs typeface="Roboto" panose="02000000000000000000" pitchFamily="34" charset="-120"/>
              </a:rPr>
              <a:t>.</a:t>
            </a:r>
            <a:endParaRPr lang="en-US" sz="1550" dirty="0"/>
          </a:p>
        </p:txBody>
      </p:sp>
      <p:sp>
        <p:nvSpPr>
          <p:cNvPr id="8" name="Shape 6"/>
          <p:cNvSpPr/>
          <p:nvPr>
            <p:custDataLst>
              <p:tags r:id="rId5"/>
            </p:custDataLst>
          </p:nvPr>
        </p:nvSpPr>
        <p:spPr>
          <a:xfrm>
            <a:off x="7414379" y="4457819"/>
            <a:ext cx="6422231" cy="1506736"/>
          </a:xfrm>
          <a:prstGeom prst="roundRect">
            <a:avLst>
              <a:gd name="adj" fmla="val 7282"/>
            </a:avLst>
          </a:prstGeom>
          <a:noFill/>
          <a:ln w="22860">
            <a:solidFill>
              <a:srgbClr val="C7C7D0"/>
            </a:solidFill>
            <a:prstDash val="solid"/>
          </a:ln>
        </p:spPr>
      </p:sp>
      <p:sp>
        <p:nvSpPr>
          <p:cNvPr id="9" name="Shape 7"/>
          <p:cNvSpPr/>
          <p:nvPr>
            <p:custDataLst>
              <p:tags r:id="rId6"/>
            </p:custDataLst>
          </p:nvPr>
        </p:nvSpPr>
        <p:spPr>
          <a:xfrm>
            <a:off x="7391519" y="4457819"/>
            <a:ext cx="91440" cy="1506736"/>
          </a:xfrm>
          <a:prstGeom prst="roundRect">
            <a:avLst>
              <a:gd name="adj" fmla="val 91163"/>
            </a:avLst>
          </a:prstGeom>
          <a:solidFill>
            <a:srgbClr val="1B1B27"/>
          </a:solidFill>
        </p:spPr>
      </p:sp>
      <p:sp>
        <p:nvSpPr>
          <p:cNvPr id="10" name="Text 8"/>
          <p:cNvSpPr/>
          <p:nvPr>
            <p:custDataLst>
              <p:tags r:id="rId7"/>
            </p:custDataLst>
          </p:nvPr>
        </p:nvSpPr>
        <p:spPr>
          <a:xfrm>
            <a:off x="7704177" y="4679037"/>
            <a:ext cx="2480905" cy="310158"/>
          </a:xfrm>
          <a:prstGeom prst="rect">
            <a:avLst/>
          </a:prstGeom>
          <a:noFill/>
        </p:spPr>
        <p:txBody>
          <a:bodyPr wrap="none" lIns="0" tIns="0" rIns="0" bIns="0" rtlCol="0" anchor="t"/>
          <a:lstStyle/>
          <a:p>
            <a:pPr marL="0" indent="0" algn="l">
              <a:lnSpc>
                <a:spcPts val="2400"/>
              </a:lnSpc>
              <a:buNone/>
            </a:pPr>
            <a:r>
              <a:rPr lang="en-US" sz="1950" dirty="0">
                <a:solidFill>
                  <a:srgbClr val="3C3939"/>
                </a:solidFill>
                <a:latin typeface="Raleway" pitchFamily="34" charset="0"/>
                <a:ea typeface="Raleway" pitchFamily="34" charset="-122"/>
                <a:cs typeface="Raleway" pitchFamily="34" charset="-120"/>
              </a:rPr>
              <a:t>Dataset Focus</a:t>
            </a:r>
            <a:endParaRPr lang="en-US" sz="1950" dirty="0"/>
          </a:p>
        </p:txBody>
      </p:sp>
      <p:sp>
        <p:nvSpPr>
          <p:cNvPr id="11" name="Text 9"/>
          <p:cNvSpPr/>
          <p:nvPr>
            <p:custDataLst>
              <p:tags r:id="rId8"/>
            </p:custDataLst>
          </p:nvPr>
        </p:nvSpPr>
        <p:spPr>
          <a:xfrm>
            <a:off x="7704177" y="5108258"/>
            <a:ext cx="5911215" cy="635079"/>
          </a:xfrm>
          <a:prstGeom prst="rect">
            <a:avLst/>
          </a:prstGeom>
          <a:noFill/>
        </p:spPr>
        <p:txBody>
          <a:bodyPr wrap="square" lIns="0" tIns="0" rIns="0" bIns="0" rtlCol="0" anchor="t"/>
          <a:lstStyle/>
          <a:p>
            <a:pPr marL="0" indent="0" algn="l">
              <a:lnSpc>
                <a:spcPts val="2500"/>
              </a:lnSpc>
              <a:buNone/>
            </a:pPr>
            <a:r>
              <a:rPr lang="en-US" dirty="0">
                <a:solidFill>
                  <a:srgbClr val="3C3939"/>
                </a:solidFill>
                <a:latin typeface="Roboto" panose="02000000000000000000" pitchFamily="34" charset="0"/>
                <a:ea typeface="Roboto" panose="02000000000000000000" pitchFamily="34" charset="-122"/>
                <a:cs typeface="Roboto" panose="02000000000000000000" pitchFamily="34" charset="-120"/>
              </a:rPr>
              <a:t>Utilizes a sample COVID-19 dataset to demonstrate data quality processes and visualization techniques effectively</a:t>
            </a:r>
            <a:r>
              <a:rPr lang="en-US" sz="1550" dirty="0">
                <a:solidFill>
                  <a:srgbClr val="3C3939"/>
                </a:solidFill>
                <a:latin typeface="Roboto" panose="02000000000000000000" pitchFamily="34" charset="0"/>
                <a:ea typeface="Roboto" panose="02000000000000000000" pitchFamily="34" charset="-122"/>
                <a:cs typeface="Roboto" panose="02000000000000000000" pitchFamily="34" charset="-120"/>
              </a:rPr>
              <a:t>.</a:t>
            </a:r>
            <a:endParaRPr lang="en-US" sz="15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926544"/>
            <a:ext cx="7912417" cy="620078"/>
          </a:xfrm>
          <a:prstGeom prst="rect">
            <a:avLst/>
          </a:prstGeom>
          <a:noFill/>
        </p:spPr>
        <p:txBody>
          <a:bodyPr wrap="none" lIns="0" tIns="0" rIns="0" bIns="0" rtlCol="0" anchor="t"/>
          <a:lstStyle/>
          <a:p>
            <a:pPr marL="0" indent="0" algn="l">
              <a:lnSpc>
                <a:spcPts val="4850"/>
              </a:lnSpc>
              <a:buNone/>
            </a:pPr>
            <a:r>
              <a:rPr lang="en-US" sz="3900" dirty="0">
                <a:solidFill>
                  <a:srgbClr val="FF0000"/>
                </a:solidFill>
                <a:latin typeface="Raleway" pitchFamily="34" charset="0"/>
                <a:ea typeface="Raleway" pitchFamily="34" charset="-122"/>
                <a:cs typeface="Raleway" pitchFamily="34" charset="-120"/>
              </a:rPr>
              <a:t>Dataset at a Glance: ‘covid_toy.csv’</a:t>
            </a:r>
            <a:endParaRPr lang="en-US" sz="3900" dirty="0"/>
          </a:p>
        </p:txBody>
      </p:sp>
      <p:sp>
        <p:nvSpPr>
          <p:cNvPr id="3" name="Text 1"/>
          <p:cNvSpPr/>
          <p:nvPr/>
        </p:nvSpPr>
        <p:spPr>
          <a:xfrm>
            <a:off x="793750" y="1675130"/>
            <a:ext cx="13042900" cy="903605"/>
          </a:xfrm>
          <a:prstGeom prst="rect">
            <a:avLst/>
          </a:prstGeom>
          <a:noFill/>
        </p:spPr>
        <p:txBody>
          <a:bodyPr wrap="square" lIns="0" tIns="0" rIns="0" bIns="0" rtlCol="0" anchor="t"/>
          <a:lstStyle/>
          <a:p>
            <a:pPr marL="0" indent="0" algn="just">
              <a:lnSpc>
                <a:spcPts val="2500"/>
              </a:lnSpc>
              <a:buNone/>
            </a:pPr>
            <a:r>
              <a:rPr lang="en-US" sz="2000" dirty="0">
                <a:solidFill>
                  <a:srgbClr val="3C3939"/>
                </a:solidFill>
                <a:latin typeface="Roboto" panose="02000000000000000000" pitchFamily="34" charset="0"/>
                <a:ea typeface="Roboto" panose="02000000000000000000" pitchFamily="34" charset="-122"/>
                <a:cs typeface="Roboto" panose="02000000000000000000" pitchFamily="34" charset="-120"/>
              </a:rPr>
              <a:t>The analysis is based on a small, synthetic dataset named `covid_toy.csv`, designed to simulate real-world health data. This dataset, with its limited scope, allows for a focused exploration of data quality issues and the application of various analytical and visualization techniques.</a:t>
            </a:r>
            <a:endParaRPr lang="en-US" sz="2000" dirty="0"/>
          </a:p>
        </p:txBody>
      </p:sp>
      <p:sp>
        <p:nvSpPr>
          <p:cNvPr id="4" name="Shape 2"/>
          <p:cNvSpPr/>
          <p:nvPr/>
        </p:nvSpPr>
        <p:spPr>
          <a:xfrm>
            <a:off x="793790" y="2801779"/>
            <a:ext cx="13042821" cy="2025610"/>
          </a:xfrm>
          <a:prstGeom prst="roundRect">
            <a:avLst>
              <a:gd name="adj" fmla="val 4115"/>
            </a:avLst>
          </a:prstGeom>
          <a:noFill/>
          <a:ln w="7620">
            <a:solidFill>
              <a:srgbClr val="000000">
                <a:alpha val="8000"/>
              </a:srgbClr>
            </a:solidFill>
            <a:prstDash val="solid"/>
          </a:ln>
        </p:spPr>
      </p:sp>
      <p:sp>
        <p:nvSpPr>
          <p:cNvPr id="5" name="Shape 3"/>
          <p:cNvSpPr/>
          <p:nvPr/>
        </p:nvSpPr>
        <p:spPr>
          <a:xfrm>
            <a:off x="801410" y="2809399"/>
            <a:ext cx="13027581" cy="868561"/>
          </a:xfrm>
          <a:prstGeom prst="rect">
            <a:avLst/>
          </a:prstGeom>
          <a:solidFill>
            <a:srgbClr val="FFFFFF">
              <a:alpha val="4000"/>
            </a:srgbClr>
          </a:solidFill>
        </p:spPr>
        <p:txBody>
          <a:bodyPr/>
          <a:p>
            <a:endParaRPr lang="en-US"/>
          </a:p>
        </p:txBody>
      </p:sp>
      <p:sp>
        <p:nvSpPr>
          <p:cNvPr id="6" name="Text 4"/>
          <p:cNvSpPr/>
          <p:nvPr/>
        </p:nvSpPr>
        <p:spPr>
          <a:xfrm>
            <a:off x="999887" y="2936081"/>
            <a:ext cx="3507700" cy="317540"/>
          </a:xfrm>
          <a:prstGeom prst="rect">
            <a:avLst/>
          </a:prstGeom>
          <a:noFill/>
        </p:spPr>
        <p:txBody>
          <a:bodyPr wrap="none" lIns="0" tIns="0" rIns="0" bIns="0" rtlCol="0" anchor="t"/>
          <a:lstStyle/>
          <a:p>
            <a:pPr marL="0" indent="0" algn="l">
              <a:lnSpc>
                <a:spcPts val="2500"/>
              </a:lnSpc>
              <a:buNone/>
            </a:pPr>
            <a:r>
              <a:rPr lang="en-US" b="1" dirty="0">
                <a:solidFill>
                  <a:srgbClr val="3C3939"/>
                </a:solidFill>
                <a:latin typeface="Roboto" panose="02000000000000000000" pitchFamily="34" charset="0"/>
                <a:ea typeface="Roboto" panose="02000000000000000000" pitchFamily="34" charset="-122"/>
                <a:cs typeface="Roboto" panose="02000000000000000000" pitchFamily="34" charset="-120"/>
              </a:rPr>
              <a:t>Filename</a:t>
            </a:r>
            <a:r>
              <a:rPr lang="en-US" sz="1550" b="1" dirty="0">
                <a:solidFill>
                  <a:srgbClr val="3C3939"/>
                </a:solidFill>
                <a:latin typeface="Roboto" panose="02000000000000000000" pitchFamily="34" charset="0"/>
                <a:ea typeface="Roboto" panose="02000000000000000000" pitchFamily="34" charset="-122"/>
                <a:cs typeface="Roboto" panose="02000000000000000000" pitchFamily="34" charset="-120"/>
              </a:rPr>
              <a:t>:</a:t>
            </a:r>
            <a:endParaRPr lang="en-US" sz="1550" dirty="0"/>
          </a:p>
        </p:txBody>
      </p:sp>
      <p:sp>
        <p:nvSpPr>
          <p:cNvPr id="7" name="Shape 5"/>
          <p:cNvSpPr/>
          <p:nvPr/>
        </p:nvSpPr>
        <p:spPr>
          <a:xfrm>
            <a:off x="4911923" y="2936081"/>
            <a:ext cx="8718709" cy="615196"/>
          </a:xfrm>
          <a:prstGeom prst="roundRect">
            <a:avLst>
              <a:gd name="adj" fmla="val 13550"/>
            </a:avLst>
          </a:prstGeom>
          <a:solidFill>
            <a:srgbClr val="E1E1EA"/>
          </a:solidFill>
        </p:spPr>
      </p:sp>
      <p:sp>
        <p:nvSpPr>
          <p:cNvPr id="8" name="Shape 6"/>
          <p:cNvSpPr/>
          <p:nvPr/>
        </p:nvSpPr>
        <p:spPr>
          <a:xfrm>
            <a:off x="4902041" y="2936081"/>
            <a:ext cx="8738473" cy="615196"/>
          </a:xfrm>
          <a:prstGeom prst="roundRect">
            <a:avLst>
              <a:gd name="adj" fmla="val 4839"/>
            </a:avLst>
          </a:prstGeom>
          <a:solidFill>
            <a:srgbClr val="E1E1EA"/>
          </a:solidFill>
        </p:spPr>
      </p:sp>
      <p:sp>
        <p:nvSpPr>
          <p:cNvPr id="9" name="Text 7"/>
          <p:cNvSpPr/>
          <p:nvPr/>
        </p:nvSpPr>
        <p:spPr>
          <a:xfrm>
            <a:off x="5100399" y="3084909"/>
            <a:ext cx="8341757" cy="317540"/>
          </a:xfrm>
          <a:prstGeom prst="rect">
            <a:avLst/>
          </a:prstGeom>
          <a:noFill/>
        </p:spPr>
        <p:txBody>
          <a:bodyPr wrap="none" lIns="0" tIns="0" rIns="0" bIns="0" rtlCol="0" anchor="t"/>
          <a:lstStyle/>
          <a:p>
            <a:pPr marL="0" indent="0" algn="l">
              <a:lnSpc>
                <a:spcPts val="2500"/>
              </a:lnSpc>
              <a:buNone/>
            </a:pPr>
            <a:r>
              <a:rPr lang="en-US" sz="1550" dirty="0">
                <a:solidFill>
                  <a:srgbClr val="3C3939"/>
                </a:solidFill>
                <a:highlight>
                  <a:srgbClr val="E1E1EA"/>
                </a:highlight>
                <a:latin typeface="Consolas" panose="020B0609020204030204" pitchFamily="34" charset="0"/>
                <a:ea typeface="Consolas" panose="020B0609020204030204" pitchFamily="34" charset="-122"/>
                <a:cs typeface="Consolas" panose="020B0609020204030204" pitchFamily="34" charset="-120"/>
              </a:rPr>
              <a:t>covid_toy.csv</a:t>
            </a:r>
            <a:endParaRPr lang="en-US" sz="1550" dirty="0"/>
          </a:p>
        </p:txBody>
      </p:sp>
      <p:sp>
        <p:nvSpPr>
          <p:cNvPr id="10" name="Shape 8"/>
          <p:cNvSpPr/>
          <p:nvPr/>
        </p:nvSpPr>
        <p:spPr>
          <a:xfrm>
            <a:off x="801410" y="3677960"/>
            <a:ext cx="13027581" cy="570905"/>
          </a:xfrm>
          <a:prstGeom prst="rect">
            <a:avLst/>
          </a:prstGeom>
          <a:solidFill>
            <a:srgbClr val="000000">
              <a:alpha val="4000"/>
            </a:srgbClr>
          </a:solidFill>
        </p:spPr>
      </p:sp>
      <p:sp>
        <p:nvSpPr>
          <p:cNvPr id="11" name="Text 9"/>
          <p:cNvSpPr/>
          <p:nvPr/>
        </p:nvSpPr>
        <p:spPr>
          <a:xfrm>
            <a:off x="999887" y="3804642"/>
            <a:ext cx="3507700" cy="317540"/>
          </a:xfrm>
          <a:prstGeom prst="rect">
            <a:avLst/>
          </a:prstGeom>
          <a:noFill/>
        </p:spPr>
        <p:txBody>
          <a:bodyPr wrap="none" lIns="0" tIns="0" rIns="0" bIns="0" rtlCol="0" anchor="t"/>
          <a:lstStyle/>
          <a:p>
            <a:pPr marL="0" indent="0" algn="l">
              <a:lnSpc>
                <a:spcPts val="2500"/>
              </a:lnSpc>
              <a:buNone/>
            </a:pPr>
            <a:r>
              <a:rPr lang="en-US" b="1" dirty="0">
                <a:solidFill>
                  <a:srgbClr val="3C3939"/>
                </a:solidFill>
                <a:latin typeface="Roboto" panose="02000000000000000000" pitchFamily="34" charset="0"/>
                <a:ea typeface="Roboto" panose="02000000000000000000" pitchFamily="34" charset="-122"/>
                <a:cs typeface="Roboto" panose="02000000000000000000" pitchFamily="34" charset="-120"/>
              </a:rPr>
              <a:t>Rows:</a:t>
            </a:r>
            <a:endParaRPr lang="en-US" b="1" dirty="0">
              <a:solidFill>
                <a:srgbClr val="3C3939"/>
              </a:solidFill>
              <a:latin typeface="Roboto" panose="02000000000000000000" pitchFamily="34" charset="0"/>
              <a:ea typeface="Roboto" panose="02000000000000000000" pitchFamily="34" charset="-122"/>
              <a:cs typeface="Roboto" panose="02000000000000000000" pitchFamily="34" charset="-120"/>
            </a:endParaRPr>
          </a:p>
        </p:txBody>
      </p:sp>
      <p:sp>
        <p:nvSpPr>
          <p:cNvPr id="12" name="Text 10"/>
          <p:cNvSpPr/>
          <p:nvPr/>
        </p:nvSpPr>
        <p:spPr>
          <a:xfrm>
            <a:off x="4911923" y="3804642"/>
            <a:ext cx="8718709" cy="317540"/>
          </a:xfrm>
          <a:prstGeom prst="rect">
            <a:avLst/>
          </a:prstGeom>
          <a:noFill/>
        </p:spPr>
        <p:txBody>
          <a:bodyPr wrap="none" lIns="0" tIns="0" rIns="0" bIns="0" rtlCol="0" anchor="t"/>
          <a:lstStyle/>
          <a:p>
            <a:pPr marL="0" indent="0" algn="l">
              <a:lnSpc>
                <a:spcPts val="2500"/>
              </a:lnSpc>
              <a:buNone/>
            </a:pPr>
            <a:r>
              <a:rPr lang="en-US" sz="1550" dirty="0">
                <a:solidFill>
                  <a:srgbClr val="3C3939"/>
                </a:solidFill>
                <a:latin typeface="Roboto" panose="02000000000000000000" pitchFamily="34" charset="0"/>
                <a:ea typeface="Roboto" panose="02000000000000000000" pitchFamily="34" charset="-122"/>
                <a:cs typeface="Roboto" panose="02000000000000000000" pitchFamily="34" charset="-120"/>
              </a:rPr>
              <a:t>100</a:t>
            </a:r>
            <a:endParaRPr lang="en-US" sz="1550" dirty="0"/>
          </a:p>
        </p:txBody>
      </p:sp>
      <p:sp>
        <p:nvSpPr>
          <p:cNvPr id="13" name="Shape 11"/>
          <p:cNvSpPr/>
          <p:nvPr/>
        </p:nvSpPr>
        <p:spPr>
          <a:xfrm>
            <a:off x="801410" y="4248864"/>
            <a:ext cx="13027581" cy="570905"/>
          </a:xfrm>
          <a:prstGeom prst="rect">
            <a:avLst/>
          </a:prstGeom>
          <a:solidFill>
            <a:srgbClr val="FFFFFF">
              <a:alpha val="4000"/>
            </a:srgbClr>
          </a:solidFill>
        </p:spPr>
      </p:sp>
      <p:sp>
        <p:nvSpPr>
          <p:cNvPr id="14" name="Text 12"/>
          <p:cNvSpPr/>
          <p:nvPr/>
        </p:nvSpPr>
        <p:spPr>
          <a:xfrm>
            <a:off x="999887" y="4375547"/>
            <a:ext cx="3507700" cy="317540"/>
          </a:xfrm>
          <a:prstGeom prst="rect">
            <a:avLst/>
          </a:prstGeom>
          <a:noFill/>
        </p:spPr>
        <p:txBody>
          <a:bodyPr wrap="none" lIns="0" tIns="0" rIns="0" bIns="0" rtlCol="0" anchor="t"/>
          <a:lstStyle/>
          <a:p>
            <a:pPr marL="0" indent="0" algn="l">
              <a:lnSpc>
                <a:spcPts val="2500"/>
              </a:lnSpc>
              <a:buNone/>
            </a:pPr>
            <a:r>
              <a:rPr lang="en-US" b="1" dirty="0">
                <a:solidFill>
                  <a:srgbClr val="3C3939"/>
                </a:solidFill>
                <a:latin typeface="Roboto" panose="02000000000000000000" pitchFamily="34" charset="0"/>
                <a:ea typeface="Roboto" panose="02000000000000000000" pitchFamily="34" charset="-122"/>
                <a:cs typeface="Roboto" panose="02000000000000000000" pitchFamily="34" charset="-120"/>
              </a:rPr>
              <a:t>Columns:</a:t>
            </a:r>
            <a:endParaRPr lang="en-US" sz="1550" dirty="0"/>
          </a:p>
        </p:txBody>
      </p:sp>
      <p:sp>
        <p:nvSpPr>
          <p:cNvPr id="15" name="Text 13"/>
          <p:cNvSpPr/>
          <p:nvPr/>
        </p:nvSpPr>
        <p:spPr>
          <a:xfrm>
            <a:off x="4911923" y="4375547"/>
            <a:ext cx="8718709" cy="317540"/>
          </a:xfrm>
          <a:prstGeom prst="rect">
            <a:avLst/>
          </a:prstGeom>
          <a:noFill/>
        </p:spPr>
        <p:txBody>
          <a:bodyPr wrap="none" lIns="0" tIns="0" rIns="0" bIns="0" rtlCol="0" anchor="t"/>
          <a:lstStyle/>
          <a:p>
            <a:pPr marL="0" indent="0" algn="l">
              <a:lnSpc>
                <a:spcPts val="2500"/>
              </a:lnSpc>
              <a:buNone/>
            </a:pPr>
            <a:r>
              <a:rPr lang="en-US" sz="1550" dirty="0">
                <a:solidFill>
                  <a:srgbClr val="3C3939"/>
                </a:solidFill>
                <a:latin typeface="Roboto" panose="02000000000000000000" pitchFamily="34" charset="0"/>
                <a:ea typeface="Roboto" panose="02000000000000000000" pitchFamily="34" charset="-122"/>
                <a:cs typeface="Roboto" panose="02000000000000000000" pitchFamily="34" charset="-120"/>
              </a:rPr>
              <a:t>6</a:t>
            </a:r>
            <a:endParaRPr lang="en-US" sz="1550" dirty="0"/>
          </a:p>
        </p:txBody>
      </p:sp>
      <p:sp>
        <p:nvSpPr>
          <p:cNvPr id="16" name="Text 14"/>
          <p:cNvSpPr/>
          <p:nvPr/>
        </p:nvSpPr>
        <p:spPr>
          <a:xfrm>
            <a:off x="793790" y="5050631"/>
            <a:ext cx="13042821" cy="317540"/>
          </a:xfrm>
          <a:prstGeom prst="rect">
            <a:avLst/>
          </a:prstGeom>
          <a:noFill/>
        </p:spPr>
        <p:txBody>
          <a:bodyPr wrap="none" lIns="0" tIns="0" rIns="0" bIns="0" rtlCol="0" anchor="t"/>
          <a:lstStyle/>
          <a:p>
            <a:pPr marL="0" indent="0" algn="l">
              <a:lnSpc>
                <a:spcPts val="2500"/>
              </a:lnSpc>
              <a:buSzPct val="100000"/>
              <a:buNone/>
            </a:pPr>
            <a:r>
              <a:rPr lang="en-US" sz="1550" b="1" dirty="0">
                <a:solidFill>
                  <a:srgbClr val="3C3939"/>
                </a:solidFill>
                <a:latin typeface="Roboto" panose="02000000000000000000" pitchFamily="34" charset="0"/>
                <a:ea typeface="Roboto" panose="02000000000000000000" pitchFamily="34" charset="-122"/>
                <a:cs typeface="Roboto" panose="02000000000000000000" pitchFamily="34" charset="-120"/>
              </a:rPr>
              <a:t>age:</a:t>
            </a:r>
            <a:r>
              <a:rPr lang="en-US" sz="1550" dirty="0">
                <a:solidFill>
                  <a:srgbClr val="3C3939"/>
                </a:solidFill>
                <a:latin typeface="Roboto" panose="02000000000000000000" pitchFamily="34" charset="0"/>
                <a:ea typeface="Roboto" panose="02000000000000000000" pitchFamily="34" charset="-122"/>
                <a:cs typeface="Roboto" panose="02000000000000000000" pitchFamily="34" charset="-120"/>
              </a:rPr>
              <a:t> Age of the person</a:t>
            </a:r>
            <a:endParaRPr lang="en-US" sz="1550" dirty="0"/>
          </a:p>
        </p:txBody>
      </p:sp>
      <p:sp>
        <p:nvSpPr>
          <p:cNvPr id="17" name="Text 15"/>
          <p:cNvSpPr/>
          <p:nvPr/>
        </p:nvSpPr>
        <p:spPr>
          <a:xfrm>
            <a:off x="793790" y="5437584"/>
            <a:ext cx="13042821" cy="317540"/>
          </a:xfrm>
          <a:prstGeom prst="rect">
            <a:avLst/>
          </a:prstGeom>
          <a:noFill/>
        </p:spPr>
        <p:txBody>
          <a:bodyPr wrap="none" lIns="0" tIns="0" rIns="0" bIns="0" rtlCol="0" anchor="t"/>
          <a:lstStyle/>
          <a:p>
            <a:pPr marL="0" indent="0" algn="l">
              <a:lnSpc>
                <a:spcPts val="2500"/>
              </a:lnSpc>
              <a:buSzPct val="100000"/>
              <a:buNone/>
            </a:pPr>
            <a:r>
              <a:rPr lang="en-US" sz="1550" b="1" dirty="0">
                <a:solidFill>
                  <a:srgbClr val="3C3939"/>
                </a:solidFill>
                <a:latin typeface="Roboto" panose="02000000000000000000" pitchFamily="34" charset="0"/>
                <a:ea typeface="Roboto" panose="02000000000000000000" pitchFamily="34" charset="-122"/>
                <a:cs typeface="Roboto" panose="02000000000000000000" pitchFamily="34" charset="-120"/>
              </a:rPr>
              <a:t>gender:</a:t>
            </a:r>
            <a:r>
              <a:rPr lang="en-US" sz="1550" dirty="0">
                <a:solidFill>
                  <a:srgbClr val="3C3939"/>
                </a:solidFill>
                <a:latin typeface="Roboto" panose="02000000000000000000" pitchFamily="34" charset="0"/>
                <a:ea typeface="Roboto" panose="02000000000000000000" pitchFamily="34" charset="-122"/>
                <a:cs typeface="Roboto" panose="02000000000000000000" pitchFamily="34" charset="-120"/>
              </a:rPr>
              <a:t> Male or Female</a:t>
            </a:r>
            <a:endParaRPr lang="en-US" sz="1550" dirty="0"/>
          </a:p>
        </p:txBody>
      </p:sp>
      <p:sp>
        <p:nvSpPr>
          <p:cNvPr id="18" name="Text 16"/>
          <p:cNvSpPr/>
          <p:nvPr/>
        </p:nvSpPr>
        <p:spPr>
          <a:xfrm>
            <a:off x="793790" y="5824538"/>
            <a:ext cx="13042821" cy="317540"/>
          </a:xfrm>
          <a:prstGeom prst="rect">
            <a:avLst/>
          </a:prstGeom>
          <a:noFill/>
        </p:spPr>
        <p:txBody>
          <a:bodyPr wrap="none" lIns="0" tIns="0" rIns="0" bIns="0" rtlCol="0" anchor="t"/>
          <a:lstStyle/>
          <a:p>
            <a:pPr marL="0" indent="0" algn="l">
              <a:lnSpc>
                <a:spcPts val="2500"/>
              </a:lnSpc>
              <a:buSzPct val="100000"/>
              <a:buNone/>
            </a:pPr>
            <a:r>
              <a:rPr lang="en-US" sz="1550" b="1" dirty="0">
                <a:solidFill>
                  <a:srgbClr val="3C3939"/>
                </a:solidFill>
                <a:latin typeface="Roboto" panose="02000000000000000000" pitchFamily="34" charset="0"/>
                <a:ea typeface="Roboto" panose="02000000000000000000" pitchFamily="34" charset="-122"/>
                <a:cs typeface="Roboto" panose="02000000000000000000" pitchFamily="34" charset="-120"/>
              </a:rPr>
              <a:t>fever:</a:t>
            </a:r>
            <a:r>
              <a:rPr lang="en-US" sz="1550" dirty="0">
                <a:solidFill>
                  <a:srgbClr val="3C3939"/>
                </a:solidFill>
                <a:latin typeface="Roboto" panose="02000000000000000000" pitchFamily="34" charset="0"/>
                <a:ea typeface="Roboto" panose="02000000000000000000" pitchFamily="34" charset="-122"/>
                <a:cs typeface="Roboto" panose="02000000000000000000" pitchFamily="34" charset="-120"/>
              </a:rPr>
              <a:t> Body temperature (°F)</a:t>
            </a:r>
            <a:endParaRPr lang="en-US" sz="1550" dirty="0"/>
          </a:p>
        </p:txBody>
      </p:sp>
      <p:sp>
        <p:nvSpPr>
          <p:cNvPr id="19" name="Text 17"/>
          <p:cNvSpPr/>
          <p:nvPr/>
        </p:nvSpPr>
        <p:spPr>
          <a:xfrm>
            <a:off x="793790" y="6211491"/>
            <a:ext cx="13042821" cy="317540"/>
          </a:xfrm>
          <a:prstGeom prst="rect">
            <a:avLst/>
          </a:prstGeom>
          <a:noFill/>
        </p:spPr>
        <p:txBody>
          <a:bodyPr wrap="none" lIns="0" tIns="0" rIns="0" bIns="0" rtlCol="0" anchor="t"/>
          <a:lstStyle/>
          <a:p>
            <a:pPr marL="0" indent="0" algn="l">
              <a:lnSpc>
                <a:spcPts val="2500"/>
              </a:lnSpc>
              <a:buSzPct val="100000"/>
              <a:buNone/>
            </a:pPr>
            <a:r>
              <a:rPr lang="en-US" sz="1550" b="1" dirty="0">
                <a:solidFill>
                  <a:srgbClr val="3C3939"/>
                </a:solidFill>
                <a:latin typeface="Roboto" panose="02000000000000000000" pitchFamily="34" charset="0"/>
                <a:ea typeface="Roboto" panose="02000000000000000000" pitchFamily="34" charset="-122"/>
                <a:cs typeface="Roboto" panose="02000000000000000000" pitchFamily="34" charset="-120"/>
              </a:rPr>
              <a:t>cough:</a:t>
            </a:r>
            <a:r>
              <a:rPr lang="en-US" sz="1550" dirty="0">
                <a:solidFill>
                  <a:srgbClr val="3C3939"/>
                </a:solidFill>
                <a:latin typeface="Roboto" panose="02000000000000000000" pitchFamily="34" charset="0"/>
                <a:ea typeface="Roboto" panose="02000000000000000000" pitchFamily="34" charset="-122"/>
                <a:cs typeface="Roboto" panose="02000000000000000000" pitchFamily="34" charset="-120"/>
              </a:rPr>
              <a:t> Cough severity (e.g., Mild, Severe)</a:t>
            </a:r>
            <a:endParaRPr lang="en-US" sz="1550" dirty="0"/>
          </a:p>
        </p:txBody>
      </p:sp>
      <p:sp>
        <p:nvSpPr>
          <p:cNvPr id="20" name="Text 18"/>
          <p:cNvSpPr/>
          <p:nvPr/>
        </p:nvSpPr>
        <p:spPr>
          <a:xfrm>
            <a:off x="793790" y="6598444"/>
            <a:ext cx="13042821" cy="317540"/>
          </a:xfrm>
          <a:prstGeom prst="rect">
            <a:avLst/>
          </a:prstGeom>
          <a:noFill/>
        </p:spPr>
        <p:txBody>
          <a:bodyPr wrap="none" lIns="0" tIns="0" rIns="0" bIns="0" rtlCol="0" anchor="t"/>
          <a:lstStyle/>
          <a:p>
            <a:pPr marL="0" indent="0" algn="l">
              <a:lnSpc>
                <a:spcPts val="2500"/>
              </a:lnSpc>
              <a:buSzPct val="100000"/>
              <a:buNone/>
            </a:pPr>
            <a:r>
              <a:rPr lang="en-US" sz="1550" b="1" dirty="0">
                <a:solidFill>
                  <a:srgbClr val="3C3939"/>
                </a:solidFill>
                <a:latin typeface="Roboto" panose="02000000000000000000" pitchFamily="34" charset="0"/>
                <a:ea typeface="Roboto" panose="02000000000000000000" pitchFamily="34" charset="-122"/>
                <a:cs typeface="Roboto" panose="02000000000000000000" pitchFamily="34" charset="-120"/>
              </a:rPr>
              <a:t>city:</a:t>
            </a:r>
            <a:r>
              <a:rPr lang="en-US" sz="1550" dirty="0">
                <a:solidFill>
                  <a:srgbClr val="3C3939"/>
                </a:solidFill>
                <a:latin typeface="Roboto" panose="02000000000000000000" pitchFamily="34" charset="0"/>
                <a:ea typeface="Roboto" panose="02000000000000000000" pitchFamily="34" charset="-122"/>
                <a:cs typeface="Roboto" panose="02000000000000000000" pitchFamily="34" charset="-120"/>
              </a:rPr>
              <a:t> City of residence</a:t>
            </a:r>
            <a:endParaRPr lang="en-US" sz="1550" dirty="0"/>
          </a:p>
        </p:txBody>
      </p:sp>
      <p:sp>
        <p:nvSpPr>
          <p:cNvPr id="21" name="Text 19"/>
          <p:cNvSpPr/>
          <p:nvPr/>
        </p:nvSpPr>
        <p:spPr>
          <a:xfrm>
            <a:off x="793790" y="6985397"/>
            <a:ext cx="13042821" cy="317540"/>
          </a:xfrm>
          <a:prstGeom prst="rect">
            <a:avLst/>
          </a:prstGeom>
          <a:noFill/>
        </p:spPr>
        <p:txBody>
          <a:bodyPr wrap="none" lIns="0" tIns="0" rIns="0" bIns="0" rtlCol="0" anchor="t"/>
          <a:lstStyle/>
          <a:p>
            <a:pPr marL="0" indent="0" algn="l">
              <a:lnSpc>
                <a:spcPts val="2500"/>
              </a:lnSpc>
              <a:buSzPct val="100000"/>
              <a:buNone/>
            </a:pPr>
            <a:r>
              <a:rPr lang="en-US" sz="1550" b="1" dirty="0">
                <a:solidFill>
                  <a:srgbClr val="3C3939"/>
                </a:solidFill>
                <a:latin typeface="Roboto" panose="02000000000000000000" pitchFamily="34" charset="0"/>
                <a:ea typeface="Roboto" panose="02000000000000000000" pitchFamily="34" charset="-122"/>
                <a:cs typeface="Roboto" panose="02000000000000000000" pitchFamily="34" charset="-120"/>
              </a:rPr>
              <a:t>has_covid:</a:t>
            </a:r>
            <a:r>
              <a:rPr lang="en-US" sz="1550" dirty="0">
                <a:solidFill>
                  <a:srgbClr val="3C3939"/>
                </a:solidFill>
                <a:latin typeface="Roboto" panose="02000000000000000000" pitchFamily="34" charset="0"/>
                <a:ea typeface="Roboto" panose="02000000000000000000" pitchFamily="34" charset="-122"/>
                <a:cs typeface="Roboto" panose="02000000000000000000" pitchFamily="34" charset="-120"/>
              </a:rPr>
              <a:t> COVID test result (`Yes` or `No`)</a:t>
            </a:r>
            <a:endParaRPr lang="en-US" sz="15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681157"/>
            <a:ext cx="9053036" cy="620078"/>
          </a:xfrm>
          <a:prstGeom prst="rect">
            <a:avLst/>
          </a:prstGeom>
          <a:noFill/>
        </p:spPr>
        <p:txBody>
          <a:bodyPr wrap="none" lIns="0" tIns="0" rIns="0" bIns="0" rtlCol="0" anchor="t"/>
          <a:lstStyle/>
          <a:p>
            <a:pPr marL="0" indent="0" algn="l">
              <a:lnSpc>
                <a:spcPts val="4850"/>
              </a:lnSpc>
              <a:buNone/>
            </a:pPr>
            <a:r>
              <a:rPr lang="en-US" sz="3900" dirty="0">
                <a:solidFill>
                  <a:srgbClr val="FF0000"/>
                </a:solidFill>
                <a:latin typeface="Raleway" pitchFamily="34" charset="0"/>
                <a:ea typeface="Raleway" pitchFamily="34" charset="-122"/>
                <a:cs typeface="Raleway" pitchFamily="34" charset="-120"/>
              </a:rPr>
              <a:t>Core Objectives: Ensuring Data Integrity</a:t>
            </a:r>
            <a:endParaRPr lang="en-US" sz="3900" dirty="0">
              <a:solidFill>
                <a:srgbClr val="FF0000"/>
              </a:solidFill>
              <a:latin typeface="Raleway" pitchFamily="34" charset="0"/>
              <a:ea typeface="Raleway" pitchFamily="34" charset="-122"/>
              <a:cs typeface="Raleway" pitchFamily="34" charset="-120"/>
            </a:endParaRPr>
          </a:p>
        </p:txBody>
      </p:sp>
      <p:sp>
        <p:nvSpPr>
          <p:cNvPr id="3" name="Text 1"/>
          <p:cNvSpPr/>
          <p:nvPr/>
        </p:nvSpPr>
        <p:spPr>
          <a:xfrm>
            <a:off x="793790" y="1698069"/>
            <a:ext cx="13042821" cy="635079"/>
          </a:xfrm>
          <a:prstGeom prst="rect">
            <a:avLst/>
          </a:prstGeom>
          <a:noFill/>
        </p:spPr>
        <p:txBody>
          <a:bodyPr wrap="square" lIns="0" tIns="0" rIns="0" bIns="0" rtlCol="0" anchor="t"/>
          <a:lstStyle/>
          <a:p>
            <a:pPr marL="0" indent="0" algn="just">
              <a:lnSpc>
                <a:spcPts val="2500"/>
              </a:lnSpc>
              <a:buNone/>
            </a:pPr>
            <a:r>
              <a:rPr lang="en-US" sz="2000" dirty="0">
                <a:solidFill>
                  <a:srgbClr val="3C3939"/>
                </a:solidFill>
                <a:latin typeface="Roboto" panose="02000000000000000000" pitchFamily="34" charset="0"/>
                <a:ea typeface="Roboto" panose="02000000000000000000" pitchFamily="34" charset="-122"/>
                <a:cs typeface="Roboto" panose="02000000000000000000" pitchFamily="34" charset="-120"/>
              </a:rPr>
              <a:t>The project is guided by clear objectives aimed at transforming raw data into reliable, actionable insights. By systematically addressing data quality issues and employing robust analytical methods, the project enhances the trustworthiness of the dataset for further research or decision-making.</a:t>
            </a:r>
            <a:endParaRPr lang="en-US" sz="2000" dirty="0"/>
          </a:p>
        </p:txBody>
      </p:sp>
      <p:sp>
        <p:nvSpPr>
          <p:cNvPr id="4" name="Shape 2"/>
          <p:cNvSpPr/>
          <p:nvPr>
            <p:custDataLst>
              <p:tags r:id="rId1"/>
            </p:custDataLst>
          </p:nvPr>
        </p:nvSpPr>
        <p:spPr>
          <a:xfrm>
            <a:off x="793790" y="2831187"/>
            <a:ext cx="6422231" cy="91440"/>
          </a:xfrm>
          <a:prstGeom prst="roundRect">
            <a:avLst>
              <a:gd name="adj" fmla="val 91163"/>
            </a:avLst>
          </a:prstGeom>
          <a:solidFill>
            <a:srgbClr val="1B1B27"/>
          </a:solidFill>
        </p:spPr>
      </p:sp>
      <p:sp>
        <p:nvSpPr>
          <p:cNvPr id="5" name="Shape 3"/>
          <p:cNvSpPr/>
          <p:nvPr>
            <p:custDataLst>
              <p:tags r:id="rId2"/>
            </p:custDataLst>
          </p:nvPr>
        </p:nvSpPr>
        <p:spPr>
          <a:xfrm>
            <a:off x="3707249" y="2556391"/>
            <a:ext cx="595313" cy="595313"/>
          </a:xfrm>
          <a:prstGeom prst="roundRect">
            <a:avLst>
              <a:gd name="adj" fmla="val 153600"/>
            </a:avLst>
          </a:prstGeom>
          <a:solidFill>
            <a:srgbClr val="1B1B27"/>
          </a:solidFill>
        </p:spPr>
      </p:sp>
      <p:pic>
        <p:nvPicPr>
          <p:cNvPr id="6" name="Image 0" descr="preencoded.png"/>
          <p:cNvPicPr>
            <a:picLocks noChangeAspect="1"/>
          </p:cNvPicPr>
          <p:nvPr>
            <p:custDataLst>
              <p:tags r:id="rId3"/>
            </p:custDataLst>
          </p:nvPr>
        </p:nvPicPr>
        <p:blipFill>
          <a:blip r:embed="rId4"/>
          <a:stretch>
            <a:fillRect/>
          </a:stretch>
        </p:blipFill>
        <p:spPr>
          <a:xfrm>
            <a:off x="3885843" y="2705219"/>
            <a:ext cx="238125" cy="297656"/>
          </a:xfrm>
          <a:prstGeom prst="rect">
            <a:avLst/>
          </a:prstGeom>
        </p:spPr>
      </p:pic>
      <p:sp>
        <p:nvSpPr>
          <p:cNvPr id="7" name="Text 4"/>
          <p:cNvSpPr/>
          <p:nvPr>
            <p:custDataLst>
              <p:tags r:id="rId5"/>
            </p:custDataLst>
          </p:nvPr>
        </p:nvSpPr>
        <p:spPr>
          <a:xfrm>
            <a:off x="1014730" y="3350260"/>
            <a:ext cx="3014345" cy="309880"/>
          </a:xfrm>
          <a:prstGeom prst="rect">
            <a:avLst/>
          </a:prstGeom>
          <a:noFill/>
        </p:spPr>
        <p:txBody>
          <a:bodyPr wrap="none" lIns="0" tIns="0" rIns="0" bIns="0" rtlCol="0" anchor="t"/>
          <a:lstStyle/>
          <a:p>
            <a:pPr marL="0" indent="0" algn="l">
              <a:lnSpc>
                <a:spcPts val="2400"/>
              </a:lnSpc>
              <a:buNone/>
            </a:pPr>
            <a:r>
              <a:rPr lang="en-US" sz="2400" dirty="0">
                <a:solidFill>
                  <a:srgbClr val="3C3939"/>
                </a:solidFill>
                <a:latin typeface="Raleway" pitchFamily="34" charset="0"/>
                <a:ea typeface="Raleway" pitchFamily="34" charset="-122"/>
                <a:cs typeface="Raleway" pitchFamily="34" charset="-120"/>
              </a:rPr>
              <a:t>Data Quality Detection</a:t>
            </a:r>
            <a:endParaRPr lang="en-US" sz="2400" dirty="0"/>
          </a:p>
        </p:txBody>
      </p:sp>
      <p:sp>
        <p:nvSpPr>
          <p:cNvPr id="8" name="Text 5"/>
          <p:cNvSpPr/>
          <p:nvPr>
            <p:custDataLst>
              <p:tags r:id="rId6"/>
            </p:custDataLst>
          </p:nvPr>
        </p:nvSpPr>
        <p:spPr>
          <a:xfrm>
            <a:off x="1015008" y="3779401"/>
            <a:ext cx="5979795" cy="635079"/>
          </a:xfrm>
          <a:prstGeom prst="rect">
            <a:avLst/>
          </a:prstGeom>
          <a:noFill/>
        </p:spPr>
        <p:txBody>
          <a:bodyPr wrap="square" lIns="0" tIns="0" rIns="0" bIns="0" rtlCol="0" anchor="t"/>
          <a:lstStyle/>
          <a:p>
            <a:pPr marL="0" indent="0" algn="just">
              <a:lnSpc>
                <a:spcPts val="2500"/>
              </a:lnSpc>
              <a:buNone/>
            </a:pPr>
            <a:r>
              <a:rPr lang="en-US" dirty="0">
                <a:solidFill>
                  <a:srgbClr val="3C3939"/>
                </a:solidFill>
                <a:latin typeface="Times New Roman" panose="02020603050405020304" charset="0"/>
                <a:ea typeface="Roboto" panose="02000000000000000000" pitchFamily="34" charset="-122"/>
                <a:cs typeface="Times New Roman" panose="02020603050405020304" charset="0"/>
              </a:rPr>
              <a:t>Identify and flag anomalies such as missing values, duplicate entries, and inconsistent data formats or values across all features</a:t>
            </a:r>
            <a:r>
              <a:rPr lang="en-US" sz="1550" dirty="0">
                <a:solidFill>
                  <a:srgbClr val="3C3939"/>
                </a:solidFill>
                <a:latin typeface="Roboto" panose="02000000000000000000" pitchFamily="34" charset="0"/>
                <a:ea typeface="Roboto" panose="02000000000000000000" pitchFamily="34" charset="-122"/>
                <a:cs typeface="Roboto" panose="02000000000000000000" pitchFamily="34" charset="-120"/>
              </a:rPr>
              <a:t>.</a:t>
            </a:r>
            <a:endParaRPr lang="en-US" sz="1550" dirty="0"/>
          </a:p>
        </p:txBody>
      </p:sp>
      <p:sp>
        <p:nvSpPr>
          <p:cNvPr id="9" name="Shape 6"/>
          <p:cNvSpPr/>
          <p:nvPr>
            <p:custDataLst>
              <p:tags r:id="rId7"/>
            </p:custDataLst>
          </p:nvPr>
        </p:nvSpPr>
        <p:spPr>
          <a:xfrm>
            <a:off x="7414379" y="2831187"/>
            <a:ext cx="6422231" cy="91440"/>
          </a:xfrm>
          <a:prstGeom prst="roundRect">
            <a:avLst>
              <a:gd name="adj" fmla="val 91163"/>
            </a:avLst>
          </a:prstGeom>
          <a:solidFill>
            <a:srgbClr val="1B1B27"/>
          </a:solidFill>
        </p:spPr>
      </p:sp>
      <p:sp>
        <p:nvSpPr>
          <p:cNvPr id="10" name="Shape 7"/>
          <p:cNvSpPr/>
          <p:nvPr>
            <p:custDataLst>
              <p:tags r:id="rId8"/>
            </p:custDataLst>
          </p:nvPr>
        </p:nvSpPr>
        <p:spPr>
          <a:xfrm>
            <a:off x="10327838" y="2556391"/>
            <a:ext cx="595313" cy="595313"/>
          </a:xfrm>
          <a:prstGeom prst="roundRect">
            <a:avLst>
              <a:gd name="adj" fmla="val 153600"/>
            </a:avLst>
          </a:prstGeom>
          <a:solidFill>
            <a:srgbClr val="1B1B27"/>
          </a:solidFill>
        </p:spPr>
      </p:sp>
      <p:pic>
        <p:nvPicPr>
          <p:cNvPr id="11" name="Image 1" descr="preencoded.png"/>
          <p:cNvPicPr>
            <a:picLocks noChangeAspect="1"/>
          </p:cNvPicPr>
          <p:nvPr>
            <p:custDataLst>
              <p:tags r:id="rId9"/>
            </p:custDataLst>
          </p:nvPr>
        </p:nvPicPr>
        <p:blipFill>
          <a:blip r:embed="rId10"/>
          <a:stretch>
            <a:fillRect/>
          </a:stretch>
        </p:blipFill>
        <p:spPr>
          <a:xfrm>
            <a:off x="10506432" y="2705219"/>
            <a:ext cx="238125" cy="297656"/>
          </a:xfrm>
          <a:prstGeom prst="rect">
            <a:avLst/>
          </a:prstGeom>
        </p:spPr>
      </p:pic>
      <p:sp>
        <p:nvSpPr>
          <p:cNvPr id="12" name="Text 8"/>
          <p:cNvSpPr/>
          <p:nvPr>
            <p:custDataLst>
              <p:tags r:id="rId11"/>
            </p:custDataLst>
          </p:nvPr>
        </p:nvSpPr>
        <p:spPr>
          <a:xfrm>
            <a:off x="7635875" y="3350260"/>
            <a:ext cx="3971925" cy="309880"/>
          </a:xfrm>
          <a:prstGeom prst="rect">
            <a:avLst/>
          </a:prstGeom>
          <a:noFill/>
        </p:spPr>
        <p:txBody>
          <a:bodyPr wrap="none" lIns="0" tIns="0" rIns="0" bIns="0" rtlCol="0" anchor="t"/>
          <a:lstStyle/>
          <a:p>
            <a:pPr marL="0" indent="0" algn="l">
              <a:lnSpc>
                <a:spcPts val="2400"/>
              </a:lnSpc>
              <a:buNone/>
            </a:pPr>
            <a:r>
              <a:rPr lang="en-US" sz="2400" dirty="0">
                <a:solidFill>
                  <a:srgbClr val="3C3939"/>
                </a:solidFill>
                <a:latin typeface="Raleway" pitchFamily="34" charset="0"/>
                <a:ea typeface="Raleway" pitchFamily="34" charset="-122"/>
                <a:cs typeface="Raleway" pitchFamily="34" charset="-120"/>
              </a:rPr>
              <a:t>Data Cleaning &amp; Preprocessing</a:t>
            </a:r>
            <a:endParaRPr lang="en-US" sz="2400" dirty="0"/>
          </a:p>
        </p:txBody>
      </p:sp>
      <p:sp>
        <p:nvSpPr>
          <p:cNvPr id="13" name="Text 9"/>
          <p:cNvSpPr/>
          <p:nvPr>
            <p:custDataLst>
              <p:tags r:id="rId12"/>
            </p:custDataLst>
          </p:nvPr>
        </p:nvSpPr>
        <p:spPr>
          <a:xfrm>
            <a:off x="7635597" y="3779401"/>
            <a:ext cx="5979795" cy="952619"/>
          </a:xfrm>
          <a:prstGeom prst="rect">
            <a:avLst/>
          </a:prstGeom>
          <a:noFill/>
        </p:spPr>
        <p:txBody>
          <a:bodyPr wrap="square" lIns="0" tIns="0" rIns="0" bIns="0" rtlCol="0" anchor="t"/>
          <a:lstStyle/>
          <a:p>
            <a:pPr marL="0" indent="0" algn="just">
              <a:lnSpc>
                <a:spcPts val="2500"/>
              </a:lnSpc>
              <a:buNone/>
            </a:pPr>
            <a:r>
              <a:rPr lang="en-US" dirty="0">
                <a:solidFill>
                  <a:srgbClr val="3C3939"/>
                </a:solidFill>
                <a:latin typeface="Times New Roman" panose="02020603050405020304" charset="0"/>
                <a:ea typeface="Roboto" panose="02000000000000000000" pitchFamily="34" charset="-122"/>
                <a:cs typeface="Times New Roman" panose="02020603050405020304" charset="0"/>
              </a:rPr>
              <a:t>Implement effective strategies for handling detected issues, including imputation for missing data and standardization of inconsistent entries.</a:t>
            </a:r>
            <a:endParaRPr lang="en-US" dirty="0">
              <a:solidFill>
                <a:srgbClr val="3C3939"/>
              </a:solidFill>
              <a:latin typeface="Times New Roman" panose="02020603050405020304" charset="0"/>
              <a:ea typeface="Roboto" panose="02000000000000000000" pitchFamily="34" charset="-122"/>
              <a:cs typeface="Times New Roman" panose="02020603050405020304" charset="0"/>
            </a:endParaRPr>
          </a:p>
        </p:txBody>
      </p:sp>
      <p:sp>
        <p:nvSpPr>
          <p:cNvPr id="14" name="Shape 10"/>
          <p:cNvSpPr/>
          <p:nvPr>
            <p:custDataLst>
              <p:tags r:id="rId13"/>
            </p:custDataLst>
          </p:nvPr>
        </p:nvSpPr>
        <p:spPr>
          <a:xfrm>
            <a:off x="793790" y="5426393"/>
            <a:ext cx="6422231" cy="91440"/>
          </a:xfrm>
          <a:prstGeom prst="roundRect">
            <a:avLst>
              <a:gd name="adj" fmla="val 91163"/>
            </a:avLst>
          </a:prstGeom>
          <a:solidFill>
            <a:srgbClr val="1B1B27"/>
          </a:solidFill>
        </p:spPr>
      </p:sp>
      <p:sp>
        <p:nvSpPr>
          <p:cNvPr id="15" name="Shape 11"/>
          <p:cNvSpPr/>
          <p:nvPr>
            <p:custDataLst>
              <p:tags r:id="rId14"/>
            </p:custDataLst>
          </p:nvPr>
        </p:nvSpPr>
        <p:spPr>
          <a:xfrm>
            <a:off x="3707249" y="5151596"/>
            <a:ext cx="595313" cy="595313"/>
          </a:xfrm>
          <a:prstGeom prst="roundRect">
            <a:avLst>
              <a:gd name="adj" fmla="val 153600"/>
            </a:avLst>
          </a:prstGeom>
          <a:solidFill>
            <a:srgbClr val="1B1B27"/>
          </a:solidFill>
        </p:spPr>
      </p:sp>
      <p:pic>
        <p:nvPicPr>
          <p:cNvPr id="16" name="Image 2" descr="preencoded.png"/>
          <p:cNvPicPr>
            <a:picLocks noChangeAspect="1"/>
          </p:cNvPicPr>
          <p:nvPr>
            <p:custDataLst>
              <p:tags r:id="rId15"/>
            </p:custDataLst>
          </p:nvPr>
        </p:nvPicPr>
        <p:blipFill>
          <a:blip r:embed="rId16"/>
          <a:stretch>
            <a:fillRect/>
          </a:stretch>
        </p:blipFill>
        <p:spPr>
          <a:xfrm>
            <a:off x="3885843" y="5300424"/>
            <a:ext cx="238125" cy="297656"/>
          </a:xfrm>
          <a:prstGeom prst="rect">
            <a:avLst/>
          </a:prstGeom>
        </p:spPr>
      </p:pic>
      <p:sp>
        <p:nvSpPr>
          <p:cNvPr id="17" name="Text 12"/>
          <p:cNvSpPr/>
          <p:nvPr>
            <p:custDataLst>
              <p:tags r:id="rId17"/>
            </p:custDataLst>
          </p:nvPr>
        </p:nvSpPr>
        <p:spPr>
          <a:xfrm>
            <a:off x="1014730" y="5945505"/>
            <a:ext cx="4416425" cy="309880"/>
          </a:xfrm>
          <a:prstGeom prst="rect">
            <a:avLst/>
          </a:prstGeom>
          <a:noFill/>
        </p:spPr>
        <p:txBody>
          <a:bodyPr wrap="none" lIns="0" tIns="0" rIns="0" bIns="0" rtlCol="0" anchor="t"/>
          <a:lstStyle/>
          <a:p>
            <a:pPr marL="0" indent="0" algn="l">
              <a:lnSpc>
                <a:spcPts val="2400"/>
              </a:lnSpc>
              <a:buNone/>
            </a:pPr>
            <a:r>
              <a:rPr lang="en-US" sz="2400" dirty="0">
                <a:solidFill>
                  <a:srgbClr val="3C3939"/>
                </a:solidFill>
                <a:latin typeface="Raleway" pitchFamily="34" charset="0"/>
                <a:ea typeface="Raleway" pitchFamily="34" charset="-122"/>
                <a:cs typeface="Raleway" pitchFamily="34" charset="-120"/>
              </a:rPr>
              <a:t>Pattern Analysis &amp; Relationships</a:t>
            </a:r>
            <a:endParaRPr lang="en-US" sz="2400" dirty="0"/>
          </a:p>
        </p:txBody>
      </p:sp>
      <p:sp>
        <p:nvSpPr>
          <p:cNvPr id="18" name="Text 13"/>
          <p:cNvSpPr/>
          <p:nvPr>
            <p:custDataLst>
              <p:tags r:id="rId18"/>
            </p:custDataLst>
          </p:nvPr>
        </p:nvSpPr>
        <p:spPr>
          <a:xfrm>
            <a:off x="1015008" y="6374606"/>
            <a:ext cx="5979795" cy="952619"/>
          </a:xfrm>
          <a:prstGeom prst="rect">
            <a:avLst/>
          </a:prstGeom>
          <a:noFill/>
        </p:spPr>
        <p:txBody>
          <a:bodyPr wrap="square" lIns="0" tIns="0" rIns="0" bIns="0" rtlCol="0" anchor="t"/>
          <a:lstStyle/>
          <a:p>
            <a:pPr marL="0" indent="0" algn="just">
              <a:lnSpc>
                <a:spcPts val="2500"/>
              </a:lnSpc>
              <a:buNone/>
            </a:pPr>
            <a:r>
              <a:rPr lang="en-US" dirty="0">
                <a:solidFill>
                  <a:srgbClr val="3C3939"/>
                </a:solidFill>
                <a:latin typeface="Times New Roman" panose="02020603050405020304" charset="0"/>
                <a:ea typeface="Roboto" panose="02000000000000000000" pitchFamily="34" charset="-122"/>
                <a:cs typeface="Times New Roman" panose="02020603050405020304" charset="0"/>
              </a:rPr>
              <a:t>Explore the dataset to uncover significant patterns and correlations between different health-related features and the COVID-19 test results</a:t>
            </a:r>
            <a:r>
              <a:rPr lang="en-US" sz="1550" dirty="0">
                <a:solidFill>
                  <a:srgbClr val="3C3939"/>
                </a:solidFill>
                <a:latin typeface="Times New Roman" panose="02020603050405020304" charset="0"/>
                <a:ea typeface="Roboto" panose="02000000000000000000" pitchFamily="34" charset="-122"/>
                <a:cs typeface="Times New Roman" panose="02020603050405020304" charset="0"/>
              </a:rPr>
              <a:t>.</a:t>
            </a:r>
            <a:endParaRPr lang="en-US" sz="1550" dirty="0">
              <a:solidFill>
                <a:srgbClr val="3C3939"/>
              </a:solidFill>
              <a:latin typeface="Times New Roman" panose="02020603050405020304" charset="0"/>
              <a:ea typeface="Roboto" panose="02000000000000000000" pitchFamily="34" charset="-122"/>
              <a:cs typeface="Times New Roman" panose="02020603050405020304" charset="0"/>
            </a:endParaRPr>
          </a:p>
        </p:txBody>
      </p:sp>
      <p:sp>
        <p:nvSpPr>
          <p:cNvPr id="19" name="Shape 14"/>
          <p:cNvSpPr/>
          <p:nvPr>
            <p:custDataLst>
              <p:tags r:id="rId19"/>
            </p:custDataLst>
          </p:nvPr>
        </p:nvSpPr>
        <p:spPr>
          <a:xfrm>
            <a:off x="7414379" y="5426393"/>
            <a:ext cx="6422231" cy="91440"/>
          </a:xfrm>
          <a:prstGeom prst="roundRect">
            <a:avLst>
              <a:gd name="adj" fmla="val 91163"/>
            </a:avLst>
          </a:prstGeom>
          <a:solidFill>
            <a:srgbClr val="1B1B27"/>
          </a:solidFill>
        </p:spPr>
      </p:sp>
      <p:sp>
        <p:nvSpPr>
          <p:cNvPr id="20" name="Shape 15"/>
          <p:cNvSpPr/>
          <p:nvPr>
            <p:custDataLst>
              <p:tags r:id="rId20"/>
            </p:custDataLst>
          </p:nvPr>
        </p:nvSpPr>
        <p:spPr>
          <a:xfrm>
            <a:off x="10327838" y="5151596"/>
            <a:ext cx="595313" cy="595313"/>
          </a:xfrm>
          <a:prstGeom prst="roundRect">
            <a:avLst>
              <a:gd name="adj" fmla="val 153600"/>
            </a:avLst>
          </a:prstGeom>
          <a:solidFill>
            <a:srgbClr val="1B1B27"/>
          </a:solidFill>
        </p:spPr>
      </p:sp>
      <p:pic>
        <p:nvPicPr>
          <p:cNvPr id="21" name="Image 3" descr="preencoded.png"/>
          <p:cNvPicPr>
            <a:picLocks noChangeAspect="1"/>
          </p:cNvPicPr>
          <p:nvPr>
            <p:custDataLst>
              <p:tags r:id="rId21"/>
            </p:custDataLst>
          </p:nvPr>
        </p:nvPicPr>
        <p:blipFill>
          <a:blip r:embed="rId22"/>
          <a:stretch>
            <a:fillRect/>
          </a:stretch>
        </p:blipFill>
        <p:spPr>
          <a:xfrm>
            <a:off x="10506432" y="5300424"/>
            <a:ext cx="238125" cy="297656"/>
          </a:xfrm>
          <a:prstGeom prst="rect">
            <a:avLst/>
          </a:prstGeom>
        </p:spPr>
      </p:pic>
      <p:sp>
        <p:nvSpPr>
          <p:cNvPr id="22" name="Text 16"/>
          <p:cNvSpPr/>
          <p:nvPr>
            <p:custDataLst>
              <p:tags r:id="rId23"/>
            </p:custDataLst>
          </p:nvPr>
        </p:nvSpPr>
        <p:spPr>
          <a:xfrm>
            <a:off x="7635597" y="5945386"/>
            <a:ext cx="2480905" cy="310158"/>
          </a:xfrm>
          <a:prstGeom prst="rect">
            <a:avLst/>
          </a:prstGeom>
          <a:noFill/>
        </p:spPr>
        <p:txBody>
          <a:bodyPr wrap="none" lIns="0" tIns="0" rIns="0" bIns="0" rtlCol="0" anchor="t"/>
          <a:lstStyle/>
          <a:p>
            <a:pPr marL="0" indent="0" algn="l">
              <a:lnSpc>
                <a:spcPts val="2400"/>
              </a:lnSpc>
              <a:buNone/>
            </a:pPr>
            <a:r>
              <a:rPr lang="en-US" sz="2400" dirty="0">
                <a:solidFill>
                  <a:srgbClr val="3C3939"/>
                </a:solidFill>
                <a:latin typeface="Raleway" pitchFamily="34" charset="0"/>
                <a:ea typeface="Raleway" pitchFamily="34" charset="-122"/>
                <a:cs typeface="Raleway" pitchFamily="34" charset="-120"/>
              </a:rPr>
              <a:t>Data Visualization</a:t>
            </a:r>
            <a:endParaRPr lang="en-US" sz="2400" dirty="0"/>
          </a:p>
        </p:txBody>
      </p:sp>
      <p:sp>
        <p:nvSpPr>
          <p:cNvPr id="23" name="Text 17"/>
          <p:cNvSpPr/>
          <p:nvPr>
            <p:custDataLst>
              <p:tags r:id="rId24"/>
            </p:custDataLst>
          </p:nvPr>
        </p:nvSpPr>
        <p:spPr>
          <a:xfrm>
            <a:off x="7635597" y="6374606"/>
            <a:ext cx="5979795" cy="635079"/>
          </a:xfrm>
          <a:prstGeom prst="rect">
            <a:avLst/>
          </a:prstGeom>
          <a:noFill/>
        </p:spPr>
        <p:txBody>
          <a:bodyPr wrap="square" lIns="0" tIns="0" rIns="0" bIns="0" rtlCol="0" anchor="t"/>
          <a:lstStyle/>
          <a:p>
            <a:pPr marL="0" indent="0" algn="just">
              <a:lnSpc>
                <a:spcPts val="2500"/>
              </a:lnSpc>
              <a:buNone/>
            </a:pPr>
            <a:r>
              <a:rPr lang="en-US" dirty="0">
                <a:solidFill>
                  <a:srgbClr val="3C3939"/>
                </a:solidFill>
                <a:latin typeface="Times New Roman" panose="02020603050405020304" charset="0"/>
                <a:ea typeface="Roboto" panose="02000000000000000000" pitchFamily="34" charset="-122"/>
                <a:cs typeface="Times New Roman" panose="02020603050405020304" charset="0"/>
              </a:rPr>
              <a:t>Generate compelling visual representations of the processed data to communicate complex insights clearly and efficiently</a:t>
            </a:r>
            <a:r>
              <a:rPr lang="en-US" dirty="0">
                <a:solidFill>
                  <a:srgbClr val="3C3939"/>
                </a:solidFill>
                <a:latin typeface="Roboto" panose="02000000000000000000" pitchFamily="34" charset="0"/>
                <a:ea typeface="Roboto" panose="02000000000000000000" pitchFamily="34" charset="-122"/>
                <a:cs typeface="Roboto" panose="02000000000000000000" pitchFamily="34" charset="-120"/>
              </a:rPr>
              <a:t>.</a:t>
            </a:r>
            <a:endParaRPr lang="en-US" dirty="0">
              <a:solidFill>
                <a:srgbClr val="3C3939"/>
              </a:solidFill>
              <a:latin typeface="Roboto" panose="02000000000000000000" pitchFamily="34" charset="0"/>
              <a:ea typeface="Roboto" panose="02000000000000000000" pitchFamily="34" charset="-122"/>
              <a:cs typeface="Roboto" panose="02000000000000000000" pitchFamily="34" charset="-12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50" y="704215"/>
            <a:ext cx="8613140" cy="620395"/>
          </a:xfrm>
          <a:prstGeom prst="rect">
            <a:avLst/>
          </a:prstGeom>
          <a:noFill/>
        </p:spPr>
        <p:txBody>
          <a:bodyPr wrap="none" lIns="0" tIns="0" rIns="0" bIns="0" rtlCol="0" anchor="t"/>
          <a:lstStyle/>
          <a:p>
            <a:pPr marL="0" indent="0" algn="l">
              <a:lnSpc>
                <a:spcPts val="4850"/>
              </a:lnSpc>
              <a:buNone/>
            </a:pPr>
            <a:r>
              <a:rPr lang="en-US" sz="3900" dirty="0">
                <a:solidFill>
                  <a:srgbClr val="FF0000"/>
                </a:solidFill>
                <a:latin typeface="Raleway" pitchFamily="34" charset="0"/>
                <a:ea typeface="Raleway" pitchFamily="34" charset="-122"/>
                <a:cs typeface="Raleway" pitchFamily="34" charset="-120"/>
              </a:rPr>
              <a:t>Technical Stack: Tools for Analysis</a:t>
            </a:r>
            <a:endParaRPr lang="en-US" sz="3900" dirty="0">
              <a:solidFill>
                <a:srgbClr val="FF0000"/>
              </a:solidFill>
              <a:latin typeface="Raleway" pitchFamily="34" charset="0"/>
              <a:ea typeface="Raleway" pitchFamily="34" charset="-122"/>
              <a:cs typeface="Raleway" pitchFamily="34" charset="-120"/>
            </a:endParaRPr>
          </a:p>
        </p:txBody>
      </p:sp>
      <p:sp>
        <p:nvSpPr>
          <p:cNvPr id="3" name="Text 1"/>
          <p:cNvSpPr/>
          <p:nvPr/>
        </p:nvSpPr>
        <p:spPr>
          <a:xfrm>
            <a:off x="793790" y="1720810"/>
            <a:ext cx="13042821" cy="635079"/>
          </a:xfrm>
          <a:prstGeom prst="rect">
            <a:avLst/>
          </a:prstGeom>
          <a:noFill/>
        </p:spPr>
        <p:txBody>
          <a:bodyPr wrap="square" lIns="0" tIns="0" rIns="0" bIns="0" rtlCol="0" anchor="t"/>
          <a:lstStyle/>
          <a:p>
            <a:pPr marL="0" indent="0" algn="l">
              <a:lnSpc>
                <a:spcPts val="2500"/>
              </a:lnSpc>
              <a:buNone/>
            </a:pPr>
            <a:r>
              <a:rPr lang="en-US" sz="2000" dirty="0">
                <a:solidFill>
                  <a:srgbClr val="3C3939"/>
                </a:solidFill>
                <a:latin typeface="Roboto" panose="02000000000000000000" pitchFamily="34" charset="0"/>
                <a:ea typeface="Roboto" panose="02000000000000000000" pitchFamily="34" charset="-122"/>
                <a:cs typeface="Roboto" panose="02000000000000000000" pitchFamily="34" charset="-120"/>
              </a:rPr>
              <a:t>This project leverages powerful open-source Python libraries, renowned for their capabilities in data manipulation, statistical analysis, and visualization. These tools collectively form a robust environment for data science workflows.</a:t>
            </a:r>
            <a:endParaRPr lang="en-US" sz="2000" dirty="0"/>
          </a:p>
        </p:txBody>
      </p:sp>
      <p:pic>
        <p:nvPicPr>
          <p:cNvPr id="4" name="Image 0" descr="preencoded.png"/>
          <p:cNvPicPr>
            <a:picLocks noChangeAspect="1"/>
          </p:cNvPicPr>
          <p:nvPr/>
        </p:nvPicPr>
        <p:blipFill>
          <a:blip r:embed="rId1"/>
          <a:stretch>
            <a:fillRect/>
          </a:stretch>
        </p:blipFill>
        <p:spPr>
          <a:xfrm>
            <a:off x="793790" y="2579132"/>
            <a:ext cx="595313" cy="595313"/>
          </a:xfrm>
          <a:prstGeom prst="rect">
            <a:avLst/>
          </a:prstGeom>
        </p:spPr>
      </p:pic>
      <p:sp>
        <p:nvSpPr>
          <p:cNvPr id="5" name="Text 2"/>
          <p:cNvSpPr/>
          <p:nvPr/>
        </p:nvSpPr>
        <p:spPr>
          <a:xfrm>
            <a:off x="793790" y="3422452"/>
            <a:ext cx="2480905" cy="310158"/>
          </a:xfrm>
          <a:prstGeom prst="rect">
            <a:avLst/>
          </a:prstGeom>
          <a:noFill/>
        </p:spPr>
        <p:txBody>
          <a:bodyPr wrap="none" lIns="0" tIns="0" rIns="0" bIns="0" rtlCol="0" anchor="t"/>
          <a:lstStyle/>
          <a:p>
            <a:pPr marL="0" indent="0" algn="l">
              <a:lnSpc>
                <a:spcPts val="2400"/>
              </a:lnSpc>
              <a:buNone/>
            </a:pPr>
            <a:r>
              <a:rPr lang="en-US" sz="1950" dirty="0">
                <a:solidFill>
                  <a:srgbClr val="3C3939"/>
                </a:solidFill>
                <a:latin typeface="Raleway" pitchFamily="34" charset="0"/>
                <a:ea typeface="Raleway" pitchFamily="34" charset="-122"/>
                <a:cs typeface="Raleway" pitchFamily="34" charset="-120"/>
              </a:rPr>
              <a:t>Python </a:t>
            </a:r>
            <a:r>
              <a:rPr lang="en-US" sz="1950" dirty="0">
                <a:solidFill>
                  <a:srgbClr val="000000"/>
                </a:solidFill>
                <a:latin typeface="Raleway" pitchFamily="34" charset="0"/>
                <a:ea typeface="Raleway" pitchFamily="34" charset="-122"/>
                <a:cs typeface="Raleway" pitchFamily="34" charset="-120"/>
              </a:rPr>
              <a:t>🐍</a:t>
            </a:r>
            <a:endParaRPr lang="en-US" sz="1950" dirty="0"/>
          </a:p>
        </p:txBody>
      </p:sp>
      <p:sp>
        <p:nvSpPr>
          <p:cNvPr id="6" name="Text 3"/>
          <p:cNvSpPr/>
          <p:nvPr/>
        </p:nvSpPr>
        <p:spPr>
          <a:xfrm>
            <a:off x="793790" y="3851672"/>
            <a:ext cx="4182189" cy="635079"/>
          </a:xfrm>
          <a:prstGeom prst="rect">
            <a:avLst/>
          </a:prstGeom>
          <a:noFill/>
        </p:spPr>
        <p:txBody>
          <a:bodyPr wrap="square" lIns="0" tIns="0" rIns="0" bIns="0" rtlCol="0" anchor="t"/>
          <a:lstStyle/>
          <a:p>
            <a:pPr marL="0" indent="0" algn="l">
              <a:lnSpc>
                <a:spcPts val="2500"/>
              </a:lnSpc>
              <a:buNone/>
            </a:pPr>
            <a:r>
              <a:rPr lang="en-US" sz="1550" dirty="0">
                <a:solidFill>
                  <a:srgbClr val="3C3939"/>
                </a:solidFill>
                <a:latin typeface="Roboto" panose="02000000000000000000" pitchFamily="34" charset="0"/>
                <a:ea typeface="Roboto" panose="02000000000000000000" pitchFamily="34" charset="-122"/>
                <a:cs typeface="Roboto" panose="02000000000000000000" pitchFamily="34" charset="-120"/>
              </a:rPr>
              <a:t>The primary programming language, offering a vast ecosystem for data science.</a:t>
            </a:r>
            <a:endParaRPr lang="en-US" sz="1550" dirty="0"/>
          </a:p>
        </p:txBody>
      </p:sp>
      <p:pic>
        <p:nvPicPr>
          <p:cNvPr id="7" name="Image 1" descr="preencoded.png"/>
          <p:cNvPicPr>
            <a:picLocks noChangeAspect="1"/>
          </p:cNvPicPr>
          <p:nvPr/>
        </p:nvPicPr>
        <p:blipFill>
          <a:blip r:embed="rId2"/>
          <a:stretch>
            <a:fillRect/>
          </a:stretch>
        </p:blipFill>
        <p:spPr>
          <a:xfrm>
            <a:off x="5223986" y="2579132"/>
            <a:ext cx="595313" cy="595313"/>
          </a:xfrm>
          <a:prstGeom prst="rect">
            <a:avLst/>
          </a:prstGeom>
        </p:spPr>
      </p:pic>
      <p:sp>
        <p:nvSpPr>
          <p:cNvPr id="8" name="Text 4"/>
          <p:cNvSpPr/>
          <p:nvPr/>
        </p:nvSpPr>
        <p:spPr>
          <a:xfrm>
            <a:off x="5223986" y="3422452"/>
            <a:ext cx="2480905" cy="310158"/>
          </a:xfrm>
          <a:prstGeom prst="rect">
            <a:avLst/>
          </a:prstGeom>
          <a:noFill/>
        </p:spPr>
        <p:txBody>
          <a:bodyPr wrap="none" lIns="0" tIns="0" rIns="0" bIns="0" rtlCol="0" anchor="t"/>
          <a:lstStyle/>
          <a:p>
            <a:pPr marL="0" indent="0" algn="l">
              <a:lnSpc>
                <a:spcPts val="2400"/>
              </a:lnSpc>
              <a:buNone/>
            </a:pPr>
            <a:r>
              <a:rPr lang="en-US" sz="1950" dirty="0">
                <a:solidFill>
                  <a:srgbClr val="3C3939"/>
                </a:solidFill>
                <a:latin typeface="Raleway" pitchFamily="34" charset="0"/>
                <a:ea typeface="Raleway" pitchFamily="34" charset="-122"/>
                <a:cs typeface="Raleway" pitchFamily="34" charset="-120"/>
              </a:rPr>
              <a:t>Pandas </a:t>
            </a:r>
            <a:r>
              <a:rPr lang="en-US" sz="1950" dirty="0">
                <a:solidFill>
                  <a:srgbClr val="000000"/>
                </a:solidFill>
                <a:latin typeface="Raleway" pitchFamily="34" charset="0"/>
                <a:ea typeface="Raleway" pitchFamily="34" charset="-122"/>
                <a:cs typeface="Raleway" pitchFamily="34" charset="-120"/>
              </a:rPr>
              <a:t>🐼</a:t>
            </a:r>
            <a:endParaRPr lang="en-US" sz="1950" dirty="0"/>
          </a:p>
        </p:txBody>
      </p:sp>
      <p:sp>
        <p:nvSpPr>
          <p:cNvPr id="9" name="Text 5"/>
          <p:cNvSpPr/>
          <p:nvPr/>
        </p:nvSpPr>
        <p:spPr>
          <a:xfrm>
            <a:off x="5223986" y="3851672"/>
            <a:ext cx="4182308" cy="952619"/>
          </a:xfrm>
          <a:prstGeom prst="rect">
            <a:avLst/>
          </a:prstGeom>
          <a:noFill/>
        </p:spPr>
        <p:txBody>
          <a:bodyPr wrap="square" lIns="0" tIns="0" rIns="0" bIns="0" rtlCol="0" anchor="t"/>
          <a:lstStyle/>
          <a:p>
            <a:pPr marL="0" indent="0" algn="l">
              <a:lnSpc>
                <a:spcPts val="2500"/>
              </a:lnSpc>
              <a:buNone/>
            </a:pPr>
            <a:r>
              <a:rPr lang="en-US" sz="1550" dirty="0">
                <a:solidFill>
                  <a:srgbClr val="3C3939"/>
                </a:solidFill>
                <a:latin typeface="Roboto" panose="02000000000000000000" pitchFamily="34" charset="0"/>
                <a:ea typeface="Roboto" panose="02000000000000000000" pitchFamily="34" charset="-122"/>
                <a:cs typeface="Roboto" panose="02000000000000000000" pitchFamily="34" charset="-120"/>
              </a:rPr>
              <a:t>Essential for data manipulation and analysis, providing powerful data structures like DataFrames.</a:t>
            </a:r>
            <a:endParaRPr lang="en-US" sz="1550" dirty="0"/>
          </a:p>
        </p:txBody>
      </p:sp>
      <p:pic>
        <p:nvPicPr>
          <p:cNvPr id="10" name="Image 2" descr="preencoded.png"/>
          <p:cNvPicPr>
            <a:picLocks noChangeAspect="1"/>
          </p:cNvPicPr>
          <p:nvPr/>
        </p:nvPicPr>
        <p:blipFill>
          <a:blip r:embed="rId3"/>
          <a:stretch>
            <a:fillRect/>
          </a:stretch>
        </p:blipFill>
        <p:spPr>
          <a:xfrm>
            <a:off x="9654302" y="2579132"/>
            <a:ext cx="595313" cy="595313"/>
          </a:xfrm>
          <a:prstGeom prst="rect">
            <a:avLst/>
          </a:prstGeom>
        </p:spPr>
      </p:pic>
      <p:sp>
        <p:nvSpPr>
          <p:cNvPr id="11" name="Text 6"/>
          <p:cNvSpPr/>
          <p:nvPr/>
        </p:nvSpPr>
        <p:spPr>
          <a:xfrm>
            <a:off x="9654302" y="3422452"/>
            <a:ext cx="2480905" cy="310158"/>
          </a:xfrm>
          <a:prstGeom prst="rect">
            <a:avLst/>
          </a:prstGeom>
          <a:noFill/>
        </p:spPr>
        <p:txBody>
          <a:bodyPr wrap="none" lIns="0" tIns="0" rIns="0" bIns="0" rtlCol="0" anchor="t"/>
          <a:lstStyle/>
          <a:p>
            <a:pPr marL="0" indent="0" algn="l">
              <a:lnSpc>
                <a:spcPts val="2400"/>
              </a:lnSpc>
              <a:buNone/>
            </a:pPr>
            <a:r>
              <a:rPr lang="en-US" sz="1950" dirty="0">
                <a:solidFill>
                  <a:srgbClr val="3C3939"/>
                </a:solidFill>
                <a:latin typeface="Raleway" pitchFamily="34" charset="0"/>
                <a:ea typeface="Raleway" pitchFamily="34" charset="-122"/>
                <a:cs typeface="Raleway" pitchFamily="34" charset="-120"/>
              </a:rPr>
              <a:t>Seaborn </a:t>
            </a:r>
            <a:r>
              <a:rPr lang="en-US" sz="1950" dirty="0">
                <a:solidFill>
                  <a:srgbClr val="000000"/>
                </a:solidFill>
                <a:latin typeface="Raleway" pitchFamily="34" charset="0"/>
                <a:ea typeface="Raleway" pitchFamily="34" charset="-122"/>
                <a:cs typeface="Raleway" pitchFamily="34" charset="-120"/>
              </a:rPr>
              <a:t>🎨</a:t>
            </a:r>
            <a:endParaRPr lang="en-US" sz="1950" dirty="0"/>
          </a:p>
        </p:txBody>
      </p:sp>
      <p:sp>
        <p:nvSpPr>
          <p:cNvPr id="12" name="Text 7"/>
          <p:cNvSpPr/>
          <p:nvPr/>
        </p:nvSpPr>
        <p:spPr>
          <a:xfrm>
            <a:off x="9654302" y="3851672"/>
            <a:ext cx="4182308" cy="635079"/>
          </a:xfrm>
          <a:prstGeom prst="rect">
            <a:avLst/>
          </a:prstGeom>
          <a:noFill/>
        </p:spPr>
        <p:txBody>
          <a:bodyPr wrap="square" lIns="0" tIns="0" rIns="0" bIns="0" rtlCol="0" anchor="t"/>
          <a:lstStyle/>
          <a:p>
            <a:pPr marL="0" indent="0" algn="l">
              <a:lnSpc>
                <a:spcPts val="2500"/>
              </a:lnSpc>
              <a:buNone/>
            </a:pPr>
            <a:r>
              <a:rPr lang="en-US" sz="1550" dirty="0">
                <a:solidFill>
                  <a:srgbClr val="3C3939"/>
                </a:solidFill>
                <a:latin typeface="Roboto" panose="02000000000000000000" pitchFamily="34" charset="0"/>
                <a:ea typeface="Roboto" panose="02000000000000000000" pitchFamily="34" charset="-122"/>
                <a:cs typeface="Roboto" panose="02000000000000000000" pitchFamily="34" charset="-120"/>
              </a:rPr>
              <a:t>A high-level data visualization library based on Matplotlib, excellent for statistical graphics.</a:t>
            </a:r>
            <a:endParaRPr lang="en-US" sz="1550" dirty="0"/>
          </a:p>
        </p:txBody>
      </p:sp>
      <p:pic>
        <p:nvPicPr>
          <p:cNvPr id="13" name="Image 3" descr="preencoded.png"/>
          <p:cNvPicPr>
            <a:picLocks noChangeAspect="1"/>
          </p:cNvPicPr>
          <p:nvPr/>
        </p:nvPicPr>
        <p:blipFill>
          <a:blip r:embed="rId4"/>
          <a:stretch>
            <a:fillRect/>
          </a:stretch>
        </p:blipFill>
        <p:spPr>
          <a:xfrm>
            <a:off x="793790" y="5300424"/>
            <a:ext cx="595313" cy="595313"/>
          </a:xfrm>
          <a:prstGeom prst="rect">
            <a:avLst/>
          </a:prstGeom>
        </p:spPr>
      </p:pic>
      <p:sp>
        <p:nvSpPr>
          <p:cNvPr id="14" name="Text 8"/>
          <p:cNvSpPr/>
          <p:nvPr/>
        </p:nvSpPr>
        <p:spPr>
          <a:xfrm>
            <a:off x="793790" y="6143744"/>
            <a:ext cx="2480905" cy="310158"/>
          </a:xfrm>
          <a:prstGeom prst="rect">
            <a:avLst/>
          </a:prstGeom>
          <a:noFill/>
        </p:spPr>
        <p:txBody>
          <a:bodyPr wrap="none" lIns="0" tIns="0" rIns="0" bIns="0" rtlCol="0" anchor="t"/>
          <a:lstStyle/>
          <a:p>
            <a:pPr marL="0" indent="0" algn="l">
              <a:lnSpc>
                <a:spcPts val="2400"/>
              </a:lnSpc>
              <a:buNone/>
            </a:pPr>
            <a:r>
              <a:rPr lang="en-US" sz="1950" dirty="0">
                <a:solidFill>
                  <a:srgbClr val="3C3939"/>
                </a:solidFill>
                <a:latin typeface="Raleway" pitchFamily="34" charset="0"/>
                <a:ea typeface="Raleway" pitchFamily="34" charset="-122"/>
                <a:cs typeface="Raleway" pitchFamily="34" charset="-120"/>
              </a:rPr>
              <a:t>Matplotlib </a:t>
            </a:r>
            <a:r>
              <a:rPr lang="en-US" sz="1950" dirty="0">
                <a:solidFill>
                  <a:srgbClr val="000000"/>
                </a:solidFill>
                <a:latin typeface="Raleway" pitchFamily="34" charset="0"/>
                <a:ea typeface="Raleway" pitchFamily="34" charset="-122"/>
                <a:cs typeface="Raleway" pitchFamily="34" charset="-120"/>
              </a:rPr>
              <a:t>📊</a:t>
            </a:r>
            <a:endParaRPr lang="en-US" sz="1950" dirty="0"/>
          </a:p>
        </p:txBody>
      </p:sp>
      <p:sp>
        <p:nvSpPr>
          <p:cNvPr id="15" name="Text 9"/>
          <p:cNvSpPr/>
          <p:nvPr/>
        </p:nvSpPr>
        <p:spPr>
          <a:xfrm>
            <a:off x="793790" y="6572964"/>
            <a:ext cx="4182189" cy="635079"/>
          </a:xfrm>
          <a:prstGeom prst="rect">
            <a:avLst/>
          </a:prstGeom>
          <a:noFill/>
        </p:spPr>
        <p:txBody>
          <a:bodyPr wrap="square" lIns="0" tIns="0" rIns="0" bIns="0" rtlCol="0" anchor="t"/>
          <a:lstStyle/>
          <a:p>
            <a:pPr marL="0" indent="0" algn="l">
              <a:lnSpc>
                <a:spcPts val="2500"/>
              </a:lnSpc>
              <a:buNone/>
            </a:pPr>
            <a:r>
              <a:rPr lang="en-US" sz="1550" dirty="0">
                <a:solidFill>
                  <a:srgbClr val="3C3939"/>
                </a:solidFill>
                <a:latin typeface="Roboto" panose="02000000000000000000" pitchFamily="34" charset="0"/>
                <a:ea typeface="Roboto" panose="02000000000000000000" pitchFamily="34" charset="-122"/>
                <a:cs typeface="Roboto" panose="02000000000000000000" pitchFamily="34" charset="-120"/>
              </a:rPr>
              <a:t>A foundational plotting library for creating static, animated, and interactive visualizations.</a:t>
            </a:r>
            <a:endParaRPr lang="en-US" sz="1550" dirty="0"/>
          </a:p>
        </p:txBody>
      </p:sp>
      <p:pic>
        <p:nvPicPr>
          <p:cNvPr id="16" name="Image 4" descr="preencoded.png"/>
          <p:cNvPicPr>
            <a:picLocks noChangeAspect="1"/>
          </p:cNvPicPr>
          <p:nvPr/>
        </p:nvPicPr>
        <p:blipFill>
          <a:blip r:embed="rId5"/>
          <a:stretch>
            <a:fillRect/>
          </a:stretch>
        </p:blipFill>
        <p:spPr>
          <a:xfrm>
            <a:off x="5223986" y="5300424"/>
            <a:ext cx="595313" cy="595313"/>
          </a:xfrm>
          <a:prstGeom prst="rect">
            <a:avLst/>
          </a:prstGeom>
        </p:spPr>
      </p:pic>
      <p:sp>
        <p:nvSpPr>
          <p:cNvPr id="17" name="Text 10"/>
          <p:cNvSpPr/>
          <p:nvPr/>
        </p:nvSpPr>
        <p:spPr>
          <a:xfrm>
            <a:off x="5223986" y="6143744"/>
            <a:ext cx="2480905" cy="310158"/>
          </a:xfrm>
          <a:prstGeom prst="rect">
            <a:avLst/>
          </a:prstGeom>
          <a:noFill/>
        </p:spPr>
        <p:txBody>
          <a:bodyPr wrap="none" lIns="0" tIns="0" rIns="0" bIns="0" rtlCol="0" anchor="t"/>
          <a:lstStyle/>
          <a:p>
            <a:pPr marL="0" indent="0" algn="l">
              <a:lnSpc>
                <a:spcPts val="2400"/>
              </a:lnSpc>
              <a:buNone/>
            </a:pPr>
            <a:r>
              <a:rPr lang="en-US" sz="1950" dirty="0">
                <a:solidFill>
                  <a:srgbClr val="3C3939"/>
                </a:solidFill>
                <a:latin typeface="Raleway" pitchFamily="34" charset="0"/>
                <a:ea typeface="Raleway" pitchFamily="34" charset="-122"/>
                <a:cs typeface="Raleway" pitchFamily="34" charset="-120"/>
              </a:rPr>
              <a:t>Google Colab</a:t>
            </a:r>
            <a:endParaRPr lang="en-US" sz="1950" dirty="0"/>
          </a:p>
        </p:txBody>
      </p:sp>
      <p:sp>
        <p:nvSpPr>
          <p:cNvPr id="18" name="Text 11"/>
          <p:cNvSpPr/>
          <p:nvPr/>
        </p:nvSpPr>
        <p:spPr>
          <a:xfrm>
            <a:off x="5223986" y="6572964"/>
            <a:ext cx="4182308" cy="952619"/>
          </a:xfrm>
          <a:prstGeom prst="rect">
            <a:avLst/>
          </a:prstGeom>
          <a:noFill/>
        </p:spPr>
        <p:txBody>
          <a:bodyPr wrap="square" lIns="0" tIns="0" rIns="0" bIns="0" rtlCol="0" anchor="t"/>
          <a:lstStyle/>
          <a:p>
            <a:pPr marL="0" indent="0" algn="l">
              <a:lnSpc>
                <a:spcPts val="2500"/>
              </a:lnSpc>
              <a:buNone/>
            </a:pPr>
            <a:r>
              <a:rPr lang="en-US" sz="1550" dirty="0">
                <a:solidFill>
                  <a:srgbClr val="3C3939"/>
                </a:solidFill>
                <a:latin typeface="Roboto" panose="02000000000000000000" pitchFamily="34" charset="0"/>
                <a:ea typeface="Roboto" panose="02000000000000000000" pitchFamily="34" charset="-122"/>
                <a:cs typeface="Roboto" panose="02000000000000000000" pitchFamily="34" charset="-120"/>
              </a:rPr>
              <a:t>A cloud-based Jupyter notebook environment, facilitating collaborative and interactive analysis.</a:t>
            </a:r>
            <a:endParaRPr lang="en-US" sz="15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50" y="1089025"/>
            <a:ext cx="11031855" cy="1156970"/>
          </a:xfrm>
          <a:prstGeom prst="rect">
            <a:avLst/>
          </a:prstGeom>
          <a:noFill/>
        </p:spPr>
        <p:txBody>
          <a:bodyPr wrap="none" lIns="0" tIns="0" rIns="0" bIns="0" rtlCol="0" anchor="t"/>
          <a:lstStyle/>
          <a:p>
            <a:pPr marL="0" indent="0" algn="l">
              <a:lnSpc>
                <a:spcPts val="4850"/>
              </a:lnSpc>
              <a:buNone/>
            </a:pPr>
            <a:r>
              <a:rPr lang="en-US" sz="3900" dirty="0">
                <a:solidFill>
                  <a:srgbClr val="FF0000"/>
                </a:solidFill>
                <a:latin typeface="Raleway" pitchFamily="34" charset="0"/>
                <a:ea typeface="Raleway" pitchFamily="34" charset="-122"/>
                <a:cs typeface="Raleway" pitchFamily="34" charset="-120"/>
              </a:rPr>
              <a:t>Diverse Visualizations for Deeper Understanding</a:t>
            </a:r>
            <a:endParaRPr lang="en-US" sz="3900" dirty="0">
              <a:solidFill>
                <a:srgbClr val="FF0000"/>
              </a:solidFill>
              <a:latin typeface="Raleway" pitchFamily="34" charset="0"/>
              <a:ea typeface="Raleway" pitchFamily="34" charset="-122"/>
              <a:cs typeface="Raleway" pitchFamily="34" charset="-120"/>
            </a:endParaRPr>
          </a:p>
        </p:txBody>
      </p:sp>
      <p:sp>
        <p:nvSpPr>
          <p:cNvPr id="3" name="Text 1"/>
          <p:cNvSpPr/>
          <p:nvPr/>
        </p:nvSpPr>
        <p:spPr>
          <a:xfrm>
            <a:off x="793750" y="2447290"/>
            <a:ext cx="13042900" cy="1621790"/>
          </a:xfrm>
          <a:prstGeom prst="rect">
            <a:avLst/>
          </a:prstGeom>
          <a:noFill/>
        </p:spPr>
        <p:txBody>
          <a:bodyPr wrap="square" lIns="0" tIns="0" rIns="0" bIns="0" rtlCol="0" anchor="t"/>
          <a:lstStyle/>
          <a:p>
            <a:pPr marL="0" indent="0" algn="l">
              <a:lnSpc>
                <a:spcPts val="2500"/>
              </a:lnSpc>
              <a:buNone/>
            </a:pPr>
            <a:r>
              <a:rPr lang="en-US" sz="2000" dirty="0">
                <a:solidFill>
                  <a:srgbClr val="3C3939"/>
                </a:solidFill>
                <a:latin typeface="Roboto" panose="02000000000000000000" pitchFamily="34" charset="0"/>
                <a:ea typeface="Roboto" panose="02000000000000000000" pitchFamily="34" charset="-122"/>
                <a:cs typeface="Roboto" panose="02000000000000000000" pitchFamily="34" charset="-120"/>
              </a:rPr>
              <a:t>A wide array of visualization techniques has been employed to present the dataset's characteristics and findings effectively. Each chart type is chosen to highlight specific aspects of the data, from distributions to relationships between variables.</a:t>
            </a:r>
            <a:endParaRPr lang="en-US" sz="2000" dirty="0"/>
          </a:p>
        </p:txBody>
      </p:sp>
      <p:sp>
        <p:nvSpPr>
          <p:cNvPr id="4" name="Shape 2"/>
          <p:cNvSpPr/>
          <p:nvPr/>
        </p:nvSpPr>
        <p:spPr>
          <a:xfrm>
            <a:off x="793790" y="4292679"/>
            <a:ext cx="446484" cy="446484"/>
          </a:xfrm>
          <a:prstGeom prst="roundRect">
            <a:avLst>
              <a:gd name="adj" fmla="val 18670"/>
            </a:avLst>
          </a:prstGeom>
          <a:solidFill>
            <a:srgbClr val="E1E1EA"/>
          </a:solidFill>
          <a:ln w="7620">
            <a:solidFill>
              <a:srgbClr val="C7C7D0"/>
            </a:solidFill>
            <a:prstDash val="solid"/>
          </a:ln>
        </p:spPr>
      </p:sp>
      <p:sp>
        <p:nvSpPr>
          <p:cNvPr id="5" name="Text 3"/>
          <p:cNvSpPr/>
          <p:nvPr/>
        </p:nvSpPr>
        <p:spPr>
          <a:xfrm>
            <a:off x="1438632" y="4360902"/>
            <a:ext cx="2480905" cy="310158"/>
          </a:xfrm>
          <a:prstGeom prst="rect">
            <a:avLst/>
          </a:prstGeom>
          <a:noFill/>
        </p:spPr>
        <p:txBody>
          <a:bodyPr wrap="none" lIns="0" tIns="0" rIns="0" bIns="0" rtlCol="0" anchor="t"/>
          <a:lstStyle/>
          <a:p>
            <a:pPr marL="0" indent="0" algn="l">
              <a:lnSpc>
                <a:spcPts val="2400"/>
              </a:lnSpc>
              <a:buNone/>
            </a:pPr>
            <a:r>
              <a:rPr lang="en-US" sz="1950" dirty="0">
                <a:solidFill>
                  <a:srgbClr val="3C3939"/>
                </a:solidFill>
                <a:latin typeface="Raleway" pitchFamily="34" charset="0"/>
                <a:ea typeface="Raleway" pitchFamily="34" charset="-122"/>
                <a:cs typeface="Raleway" pitchFamily="34" charset="-120"/>
              </a:rPr>
              <a:t>Categorical Data</a:t>
            </a:r>
            <a:endParaRPr lang="en-US" sz="1950" dirty="0"/>
          </a:p>
        </p:txBody>
      </p:sp>
      <p:sp>
        <p:nvSpPr>
          <p:cNvPr id="6" name="Text 4"/>
          <p:cNvSpPr/>
          <p:nvPr/>
        </p:nvSpPr>
        <p:spPr>
          <a:xfrm>
            <a:off x="1438632" y="4790123"/>
            <a:ext cx="3537347" cy="635079"/>
          </a:xfrm>
          <a:prstGeom prst="rect">
            <a:avLst/>
          </a:prstGeom>
          <a:noFill/>
        </p:spPr>
        <p:txBody>
          <a:bodyPr wrap="square" lIns="0" tIns="0" rIns="0" bIns="0" rtlCol="0" anchor="t"/>
          <a:lstStyle/>
          <a:p>
            <a:pPr marL="342900" indent="-342900" algn="l">
              <a:lnSpc>
                <a:spcPts val="2500"/>
              </a:lnSpc>
              <a:buSzPct val="100000"/>
              <a:buChar char="•"/>
            </a:pPr>
            <a:r>
              <a:rPr lang="en-US" sz="1550" dirty="0">
                <a:solidFill>
                  <a:srgbClr val="3C3939"/>
                </a:solidFill>
                <a:latin typeface="Roboto" panose="02000000000000000000" pitchFamily="34" charset="0"/>
                <a:ea typeface="Roboto" panose="02000000000000000000" pitchFamily="34" charset="-122"/>
                <a:cs typeface="Roboto" panose="02000000000000000000" pitchFamily="34" charset="-120"/>
              </a:rPr>
              <a:t>Bar Charts (Grouped, Horizontal, Stacked)</a:t>
            </a:r>
            <a:endParaRPr lang="en-US" sz="1550" dirty="0"/>
          </a:p>
        </p:txBody>
      </p:sp>
      <p:sp>
        <p:nvSpPr>
          <p:cNvPr id="7" name="Text 5"/>
          <p:cNvSpPr/>
          <p:nvPr/>
        </p:nvSpPr>
        <p:spPr>
          <a:xfrm>
            <a:off x="1438632" y="5494615"/>
            <a:ext cx="3537347" cy="317540"/>
          </a:xfrm>
          <a:prstGeom prst="rect">
            <a:avLst/>
          </a:prstGeom>
          <a:noFill/>
        </p:spPr>
        <p:txBody>
          <a:bodyPr wrap="none" lIns="0" tIns="0" rIns="0" bIns="0" rtlCol="0" anchor="t"/>
          <a:lstStyle/>
          <a:p>
            <a:pPr marL="342900" indent="-342900" algn="l">
              <a:lnSpc>
                <a:spcPts val="2500"/>
              </a:lnSpc>
              <a:buSzPct val="100000"/>
              <a:buChar char="•"/>
            </a:pPr>
            <a:r>
              <a:rPr lang="en-US" sz="1550" dirty="0">
                <a:solidFill>
                  <a:srgbClr val="3C3939"/>
                </a:solidFill>
                <a:latin typeface="Roboto" panose="02000000000000000000" pitchFamily="34" charset="0"/>
                <a:ea typeface="Roboto" panose="02000000000000000000" pitchFamily="34" charset="-122"/>
                <a:cs typeface="Roboto" panose="02000000000000000000" pitchFamily="34" charset="-120"/>
              </a:rPr>
              <a:t>Pie Chart</a:t>
            </a:r>
            <a:endParaRPr lang="en-US" sz="1550" dirty="0"/>
          </a:p>
        </p:txBody>
      </p:sp>
      <p:sp>
        <p:nvSpPr>
          <p:cNvPr id="8" name="Shape 6"/>
          <p:cNvSpPr/>
          <p:nvPr/>
        </p:nvSpPr>
        <p:spPr>
          <a:xfrm>
            <a:off x="5223986" y="4292679"/>
            <a:ext cx="446484" cy="446484"/>
          </a:xfrm>
          <a:prstGeom prst="roundRect">
            <a:avLst>
              <a:gd name="adj" fmla="val 18670"/>
            </a:avLst>
          </a:prstGeom>
          <a:solidFill>
            <a:srgbClr val="E1E1EA"/>
          </a:solidFill>
          <a:ln w="7620">
            <a:solidFill>
              <a:srgbClr val="C7C7D0"/>
            </a:solidFill>
            <a:prstDash val="solid"/>
          </a:ln>
        </p:spPr>
      </p:sp>
      <p:sp>
        <p:nvSpPr>
          <p:cNvPr id="9" name="Text 7"/>
          <p:cNvSpPr/>
          <p:nvPr/>
        </p:nvSpPr>
        <p:spPr>
          <a:xfrm>
            <a:off x="5868829" y="4360902"/>
            <a:ext cx="2480905" cy="310158"/>
          </a:xfrm>
          <a:prstGeom prst="rect">
            <a:avLst/>
          </a:prstGeom>
          <a:noFill/>
        </p:spPr>
        <p:txBody>
          <a:bodyPr wrap="none" lIns="0" tIns="0" rIns="0" bIns="0" rtlCol="0" anchor="t"/>
          <a:lstStyle/>
          <a:p>
            <a:pPr marL="0" indent="0" algn="l">
              <a:lnSpc>
                <a:spcPts val="2400"/>
              </a:lnSpc>
              <a:buNone/>
            </a:pPr>
            <a:r>
              <a:rPr lang="en-US" sz="1950" dirty="0">
                <a:solidFill>
                  <a:srgbClr val="3C3939"/>
                </a:solidFill>
                <a:latin typeface="Raleway" pitchFamily="34" charset="0"/>
                <a:ea typeface="Raleway" pitchFamily="34" charset="-122"/>
                <a:cs typeface="Raleway" pitchFamily="34" charset="-120"/>
              </a:rPr>
              <a:t>Numerical Data</a:t>
            </a:r>
            <a:endParaRPr lang="en-US" sz="1950" dirty="0"/>
          </a:p>
        </p:txBody>
      </p:sp>
      <p:sp>
        <p:nvSpPr>
          <p:cNvPr id="10" name="Text 8"/>
          <p:cNvSpPr/>
          <p:nvPr/>
        </p:nvSpPr>
        <p:spPr>
          <a:xfrm>
            <a:off x="5868829" y="4790123"/>
            <a:ext cx="3537466" cy="317540"/>
          </a:xfrm>
          <a:prstGeom prst="rect">
            <a:avLst/>
          </a:prstGeom>
          <a:noFill/>
        </p:spPr>
        <p:txBody>
          <a:bodyPr wrap="none" lIns="0" tIns="0" rIns="0" bIns="0" rtlCol="0" anchor="t"/>
          <a:lstStyle/>
          <a:p>
            <a:pPr marL="342900" indent="-342900" algn="l">
              <a:lnSpc>
                <a:spcPts val="2500"/>
              </a:lnSpc>
              <a:buSzPct val="100000"/>
              <a:buChar char="•"/>
            </a:pPr>
            <a:r>
              <a:rPr lang="en-US" sz="1550" dirty="0">
                <a:solidFill>
                  <a:srgbClr val="3C3939"/>
                </a:solidFill>
                <a:latin typeface="Roboto" panose="02000000000000000000" pitchFamily="34" charset="0"/>
                <a:ea typeface="Roboto" panose="02000000000000000000" pitchFamily="34" charset="-122"/>
                <a:cs typeface="Roboto" panose="02000000000000000000" pitchFamily="34" charset="-120"/>
              </a:rPr>
              <a:t>Histograms and KDE Curves</a:t>
            </a:r>
            <a:endParaRPr lang="en-US" sz="1550" dirty="0"/>
          </a:p>
        </p:txBody>
      </p:sp>
      <p:sp>
        <p:nvSpPr>
          <p:cNvPr id="11" name="Text 9"/>
          <p:cNvSpPr/>
          <p:nvPr/>
        </p:nvSpPr>
        <p:spPr>
          <a:xfrm>
            <a:off x="5868829" y="5177076"/>
            <a:ext cx="3537466" cy="317540"/>
          </a:xfrm>
          <a:prstGeom prst="rect">
            <a:avLst/>
          </a:prstGeom>
          <a:noFill/>
        </p:spPr>
        <p:txBody>
          <a:bodyPr wrap="none" lIns="0" tIns="0" rIns="0" bIns="0" rtlCol="0" anchor="t"/>
          <a:lstStyle/>
          <a:p>
            <a:pPr marL="342900" indent="-342900" algn="l">
              <a:lnSpc>
                <a:spcPts val="2500"/>
              </a:lnSpc>
              <a:buSzPct val="100000"/>
              <a:buChar char="•"/>
            </a:pPr>
            <a:r>
              <a:rPr lang="en-US" sz="1550" dirty="0">
                <a:solidFill>
                  <a:srgbClr val="3C3939"/>
                </a:solidFill>
                <a:latin typeface="Roboto" panose="02000000000000000000" pitchFamily="34" charset="0"/>
                <a:ea typeface="Roboto" panose="02000000000000000000" pitchFamily="34" charset="-122"/>
                <a:cs typeface="Roboto" panose="02000000000000000000" pitchFamily="34" charset="-120"/>
              </a:rPr>
              <a:t>Box Plots</a:t>
            </a:r>
            <a:endParaRPr lang="en-US" sz="1550" dirty="0"/>
          </a:p>
        </p:txBody>
      </p:sp>
      <p:sp>
        <p:nvSpPr>
          <p:cNvPr id="12" name="Shape 10"/>
          <p:cNvSpPr/>
          <p:nvPr/>
        </p:nvSpPr>
        <p:spPr>
          <a:xfrm>
            <a:off x="9654302" y="4292679"/>
            <a:ext cx="446484" cy="446484"/>
          </a:xfrm>
          <a:prstGeom prst="roundRect">
            <a:avLst>
              <a:gd name="adj" fmla="val 18670"/>
            </a:avLst>
          </a:prstGeom>
          <a:solidFill>
            <a:srgbClr val="E1E1EA"/>
          </a:solidFill>
          <a:ln w="7620">
            <a:solidFill>
              <a:srgbClr val="C7C7D0"/>
            </a:solidFill>
            <a:prstDash val="solid"/>
          </a:ln>
        </p:spPr>
      </p:sp>
      <p:sp>
        <p:nvSpPr>
          <p:cNvPr id="13" name="Text 11"/>
          <p:cNvSpPr/>
          <p:nvPr/>
        </p:nvSpPr>
        <p:spPr>
          <a:xfrm>
            <a:off x="10299144" y="4360902"/>
            <a:ext cx="3201829" cy="310158"/>
          </a:xfrm>
          <a:prstGeom prst="rect">
            <a:avLst/>
          </a:prstGeom>
          <a:noFill/>
        </p:spPr>
        <p:txBody>
          <a:bodyPr wrap="none" lIns="0" tIns="0" rIns="0" bIns="0" rtlCol="0" anchor="t"/>
          <a:lstStyle/>
          <a:p>
            <a:pPr marL="0" indent="0" algn="l">
              <a:lnSpc>
                <a:spcPts val="2400"/>
              </a:lnSpc>
              <a:buNone/>
            </a:pPr>
            <a:r>
              <a:rPr lang="en-US" sz="1950" dirty="0">
                <a:solidFill>
                  <a:srgbClr val="3C3939"/>
                </a:solidFill>
                <a:latin typeface="Raleway" pitchFamily="34" charset="0"/>
                <a:ea typeface="Raleway" pitchFamily="34" charset="-122"/>
                <a:cs typeface="Raleway" pitchFamily="34" charset="-120"/>
              </a:rPr>
              <a:t>Relationships &amp; Correlations</a:t>
            </a:r>
            <a:endParaRPr lang="en-US" sz="1950" dirty="0"/>
          </a:p>
        </p:txBody>
      </p:sp>
      <p:sp>
        <p:nvSpPr>
          <p:cNvPr id="14" name="Text 12"/>
          <p:cNvSpPr/>
          <p:nvPr/>
        </p:nvSpPr>
        <p:spPr>
          <a:xfrm>
            <a:off x="10299144" y="4790123"/>
            <a:ext cx="3537466" cy="317540"/>
          </a:xfrm>
          <a:prstGeom prst="rect">
            <a:avLst/>
          </a:prstGeom>
          <a:noFill/>
        </p:spPr>
        <p:txBody>
          <a:bodyPr wrap="none" lIns="0" tIns="0" rIns="0" bIns="0" rtlCol="0" anchor="t"/>
          <a:lstStyle/>
          <a:p>
            <a:pPr marL="342900" indent="-342900" algn="l">
              <a:lnSpc>
                <a:spcPts val="2500"/>
              </a:lnSpc>
              <a:buSzPct val="100000"/>
              <a:buChar char="•"/>
            </a:pPr>
            <a:r>
              <a:rPr lang="en-US" sz="1550" dirty="0">
                <a:solidFill>
                  <a:srgbClr val="3C3939"/>
                </a:solidFill>
                <a:latin typeface="Roboto" panose="02000000000000000000" pitchFamily="34" charset="0"/>
                <a:ea typeface="Roboto" panose="02000000000000000000" pitchFamily="34" charset="-122"/>
                <a:cs typeface="Roboto" panose="02000000000000000000" pitchFamily="34" charset="-120"/>
              </a:rPr>
              <a:t>Line and Scatter Plots</a:t>
            </a:r>
            <a:endParaRPr lang="en-US" sz="1550" dirty="0"/>
          </a:p>
        </p:txBody>
      </p:sp>
      <p:sp>
        <p:nvSpPr>
          <p:cNvPr id="15" name="Text 13"/>
          <p:cNvSpPr/>
          <p:nvPr/>
        </p:nvSpPr>
        <p:spPr>
          <a:xfrm>
            <a:off x="10299144" y="5177076"/>
            <a:ext cx="3537466" cy="317540"/>
          </a:xfrm>
          <a:prstGeom prst="rect">
            <a:avLst/>
          </a:prstGeom>
          <a:noFill/>
        </p:spPr>
        <p:txBody>
          <a:bodyPr wrap="none" lIns="0" tIns="0" rIns="0" bIns="0" rtlCol="0" anchor="t"/>
          <a:lstStyle/>
          <a:p>
            <a:pPr marL="342900" indent="-342900" algn="l">
              <a:lnSpc>
                <a:spcPts val="2500"/>
              </a:lnSpc>
              <a:buSzPct val="100000"/>
              <a:buChar char="•"/>
            </a:pPr>
            <a:r>
              <a:rPr lang="en-US" sz="1550" dirty="0">
                <a:solidFill>
                  <a:srgbClr val="3C3939"/>
                </a:solidFill>
                <a:latin typeface="Roboto" panose="02000000000000000000" pitchFamily="34" charset="0"/>
                <a:ea typeface="Roboto" panose="02000000000000000000" pitchFamily="34" charset="-122"/>
                <a:cs typeface="Roboto" panose="02000000000000000000" pitchFamily="34" charset="-120"/>
              </a:rPr>
              <a:t>Heatmaps</a:t>
            </a:r>
            <a:endParaRPr lang="en-US" sz="15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50" y="1045210"/>
            <a:ext cx="8448675" cy="1025525"/>
          </a:xfrm>
          <a:prstGeom prst="rect">
            <a:avLst/>
          </a:prstGeom>
          <a:solidFill>
            <a:schemeClr val="bg1"/>
          </a:solidFill>
        </p:spPr>
        <p:txBody>
          <a:bodyPr wrap="none" lIns="0" tIns="0" rIns="0" bIns="0" rtlCol="0" anchor="t"/>
          <a:lstStyle/>
          <a:p>
            <a:pPr marL="0" indent="0" algn="l">
              <a:lnSpc>
                <a:spcPts val="4850"/>
              </a:lnSpc>
              <a:buNone/>
            </a:pPr>
            <a:r>
              <a:rPr lang="en-US" sz="3900" dirty="0">
                <a:solidFill>
                  <a:srgbClr val="FF0000"/>
                </a:solidFill>
                <a:latin typeface="Raleway" pitchFamily="34" charset="0"/>
                <a:ea typeface="Raleway" pitchFamily="34" charset="-122"/>
                <a:cs typeface="Raleway" pitchFamily="34" charset="-120"/>
              </a:rPr>
              <a:t>Getting Started: Running the Analysis</a:t>
            </a:r>
            <a:endParaRPr lang="en-US" sz="3900" dirty="0">
              <a:solidFill>
                <a:srgbClr val="FF0000"/>
              </a:solidFill>
              <a:latin typeface="Raleway" pitchFamily="34" charset="0"/>
              <a:ea typeface="Raleway" pitchFamily="34" charset="-122"/>
              <a:cs typeface="Raleway" pitchFamily="34" charset="-120"/>
            </a:endParaRPr>
          </a:p>
        </p:txBody>
      </p:sp>
      <p:sp>
        <p:nvSpPr>
          <p:cNvPr id="3" name="Text 1"/>
          <p:cNvSpPr/>
          <p:nvPr/>
        </p:nvSpPr>
        <p:spPr>
          <a:xfrm>
            <a:off x="793750" y="2440940"/>
            <a:ext cx="13042900" cy="1649095"/>
          </a:xfrm>
          <a:prstGeom prst="rect">
            <a:avLst/>
          </a:prstGeom>
          <a:noFill/>
        </p:spPr>
        <p:txBody>
          <a:bodyPr wrap="square" lIns="0" tIns="0" rIns="0" bIns="0" rtlCol="0" anchor="t"/>
          <a:lstStyle/>
          <a:p>
            <a:pPr marL="0" indent="0" algn="l">
              <a:lnSpc>
                <a:spcPts val="2500"/>
              </a:lnSpc>
              <a:buNone/>
            </a:pPr>
            <a:r>
              <a:rPr lang="en-US" sz="2000" dirty="0">
                <a:solidFill>
                  <a:srgbClr val="3C3939"/>
                </a:solidFill>
                <a:latin typeface="Roboto" panose="02000000000000000000" pitchFamily="34" charset="0"/>
                <a:ea typeface="Roboto" panose="02000000000000000000" pitchFamily="34" charset="-122"/>
                <a:cs typeface="Roboto" panose="02000000000000000000" pitchFamily="34" charset="-120"/>
              </a:rPr>
              <a:t>To replicate the analysis and explore the visualizations interactively, follow these straightforward steps. The project is designed for ease of use within a Google Colab or Jupyter Notebook environment.</a:t>
            </a:r>
            <a:endParaRPr lang="en-US" sz="2000" dirty="0"/>
          </a:p>
        </p:txBody>
      </p:sp>
      <p:sp>
        <p:nvSpPr>
          <p:cNvPr id="4" name="Text 2"/>
          <p:cNvSpPr/>
          <p:nvPr/>
        </p:nvSpPr>
        <p:spPr>
          <a:xfrm>
            <a:off x="793750" y="3636645"/>
            <a:ext cx="13042900" cy="2964180"/>
          </a:xfrm>
          <a:prstGeom prst="rect">
            <a:avLst/>
          </a:prstGeom>
          <a:noFill/>
        </p:spPr>
        <p:txBody>
          <a:bodyPr wrap="none" lIns="0" tIns="0" rIns="0" bIns="0" rtlCol="0" anchor="t"/>
          <a:lstStyle/>
          <a:p>
            <a:pPr marL="0" indent="0" algn="just">
              <a:lnSpc>
                <a:spcPts val="2500"/>
              </a:lnSpc>
              <a:buSzPct val="100000"/>
              <a:buFont typeface="+mj-lt"/>
              <a:buNone/>
            </a:pPr>
            <a:r>
              <a:rPr lang="en-US" sz="2000" b="1" dirty="0">
                <a:solidFill>
                  <a:srgbClr val="3C3939"/>
                </a:solidFill>
                <a:latin typeface="Times New Roman" panose="02020603050405020304" charset="0"/>
                <a:ea typeface="Roboto" panose="02000000000000000000" pitchFamily="34" charset="-122"/>
                <a:cs typeface="Times New Roman" panose="02020603050405020304" charset="0"/>
              </a:rPr>
              <a:t>Clone the Repository:</a:t>
            </a:r>
            <a:r>
              <a:rPr lang="en-US" sz="2000" dirty="0">
                <a:solidFill>
                  <a:srgbClr val="3C3939"/>
                </a:solidFill>
                <a:latin typeface="Times New Roman" panose="02020603050405020304" charset="0"/>
                <a:ea typeface="Roboto" panose="02000000000000000000" pitchFamily="34" charset="-122"/>
                <a:cs typeface="Times New Roman" panose="02020603050405020304" charset="0"/>
              </a:rPr>
              <a:t> Download the project code from its source or clone the GitHub repository</a:t>
            </a:r>
            <a:r>
              <a:rPr lang="en-US" sz="1550" dirty="0">
                <a:solidFill>
                  <a:srgbClr val="3C3939"/>
                </a:solidFill>
                <a:latin typeface="Roboto" panose="02000000000000000000" pitchFamily="34" charset="0"/>
                <a:ea typeface="Roboto" panose="02000000000000000000" pitchFamily="34" charset="-122"/>
                <a:cs typeface="Roboto" panose="02000000000000000000" pitchFamily="34" charset="-120"/>
              </a:rPr>
              <a:t>.</a:t>
            </a:r>
            <a:endParaRPr lang="en-US" sz="1550" dirty="0"/>
          </a:p>
        </p:txBody>
      </p:sp>
      <p:sp>
        <p:nvSpPr>
          <p:cNvPr id="5" name="Text 3"/>
          <p:cNvSpPr/>
          <p:nvPr/>
        </p:nvSpPr>
        <p:spPr>
          <a:xfrm>
            <a:off x="793750" y="4330065"/>
            <a:ext cx="14780260" cy="687705"/>
          </a:xfrm>
          <a:prstGeom prst="rect">
            <a:avLst/>
          </a:prstGeom>
          <a:noFill/>
        </p:spPr>
        <p:txBody>
          <a:bodyPr wrap="none" lIns="0" tIns="0" rIns="0" bIns="0" rtlCol="0" anchor="t"/>
          <a:lstStyle/>
          <a:p>
            <a:pPr marL="0" indent="0" algn="just">
              <a:lnSpc>
                <a:spcPts val="2500"/>
              </a:lnSpc>
              <a:buSzPct val="100000"/>
              <a:buFont typeface="+mj-lt"/>
              <a:buNone/>
            </a:pPr>
            <a:r>
              <a:rPr lang="en-US" sz="2000" b="1" dirty="0">
                <a:solidFill>
                  <a:srgbClr val="3C3939"/>
                </a:solidFill>
                <a:latin typeface="Times New Roman" panose="02020603050405020304" charset="0"/>
                <a:ea typeface="Roboto" panose="02000000000000000000" pitchFamily="34" charset="-122"/>
                <a:cs typeface="Times New Roman" panose="02020603050405020304" charset="0"/>
              </a:rPr>
              <a:t>Open the Notebook  :</a:t>
            </a:r>
            <a:r>
              <a:rPr lang="en-US" sz="2000" dirty="0">
                <a:solidFill>
                  <a:srgbClr val="3C3939"/>
                </a:solidFill>
                <a:latin typeface="Times New Roman" panose="02020603050405020304" charset="0"/>
                <a:ea typeface="Roboto" panose="02000000000000000000" pitchFamily="34" charset="-122"/>
                <a:cs typeface="Times New Roman" panose="02020603050405020304" charset="0"/>
              </a:rPr>
              <a:t> Launch the `AI_Data_Quality_Analyst.ipynb` notebook in Google Colab or your preferred</a:t>
            </a:r>
            <a:endParaRPr lang="en-US" sz="2000" dirty="0">
              <a:solidFill>
                <a:srgbClr val="3C3939"/>
              </a:solidFill>
              <a:latin typeface="Times New Roman" panose="02020603050405020304" charset="0"/>
              <a:ea typeface="Roboto" panose="02000000000000000000" pitchFamily="34" charset="-122"/>
              <a:cs typeface="Times New Roman" panose="02020603050405020304" charset="0"/>
            </a:endParaRPr>
          </a:p>
          <a:p>
            <a:pPr marL="0" indent="0" algn="just">
              <a:lnSpc>
                <a:spcPts val="2500"/>
              </a:lnSpc>
              <a:buSzPct val="100000"/>
              <a:buFont typeface="+mj-lt"/>
              <a:buNone/>
            </a:pPr>
            <a:r>
              <a:rPr lang="en-US" sz="2000" dirty="0">
                <a:solidFill>
                  <a:srgbClr val="3C3939"/>
                </a:solidFill>
                <a:latin typeface="Times New Roman" panose="02020603050405020304" charset="0"/>
                <a:ea typeface="Roboto" panose="02000000000000000000" pitchFamily="34" charset="-122"/>
                <a:cs typeface="Times New Roman" panose="02020603050405020304" charset="0"/>
              </a:rPr>
              <a:t>                                   Jupyter Notebook environment</a:t>
            </a:r>
            <a:r>
              <a:rPr lang="en-US" sz="1550" dirty="0">
                <a:solidFill>
                  <a:srgbClr val="3C3939"/>
                </a:solidFill>
                <a:latin typeface="Roboto" panose="02000000000000000000" pitchFamily="34" charset="0"/>
                <a:ea typeface="Roboto" panose="02000000000000000000" pitchFamily="34" charset="-122"/>
                <a:cs typeface="Roboto" panose="02000000000000000000" pitchFamily="34" charset="-120"/>
              </a:rPr>
              <a:t>.</a:t>
            </a:r>
            <a:endParaRPr lang="en-US" sz="1550" dirty="0"/>
          </a:p>
        </p:txBody>
      </p:sp>
      <p:sp>
        <p:nvSpPr>
          <p:cNvPr id="6" name="Text 4"/>
          <p:cNvSpPr/>
          <p:nvPr/>
        </p:nvSpPr>
        <p:spPr>
          <a:xfrm>
            <a:off x="781090" y="5087064"/>
            <a:ext cx="13042821" cy="317540"/>
          </a:xfrm>
          <a:prstGeom prst="rect">
            <a:avLst/>
          </a:prstGeom>
          <a:noFill/>
        </p:spPr>
        <p:txBody>
          <a:bodyPr wrap="none" lIns="0" tIns="0" rIns="0" bIns="0" rtlCol="0" anchor="t"/>
          <a:lstStyle/>
          <a:p>
            <a:pPr marL="0" indent="0" algn="l">
              <a:lnSpc>
                <a:spcPts val="2500"/>
              </a:lnSpc>
              <a:buSzPct val="100000"/>
              <a:buFont typeface="+mj-lt"/>
              <a:buNone/>
            </a:pPr>
            <a:r>
              <a:rPr lang="en-US" sz="2000" b="1" dirty="0">
                <a:solidFill>
                  <a:srgbClr val="3C3939"/>
                </a:solidFill>
                <a:latin typeface="Times New Roman" panose="02020603050405020304" charset="0"/>
                <a:ea typeface="Roboto" panose="02000000000000000000" pitchFamily="34" charset="-122"/>
                <a:cs typeface="Times New Roman" panose="02020603050405020304" charset="0"/>
              </a:rPr>
              <a:t>Upload Dataset        :  </a:t>
            </a:r>
            <a:r>
              <a:rPr lang="en-US" sz="2000" dirty="0">
                <a:solidFill>
                  <a:srgbClr val="3C3939"/>
                </a:solidFill>
                <a:latin typeface="Times New Roman" panose="02020603050405020304" charset="0"/>
                <a:ea typeface="Roboto" panose="02000000000000000000" pitchFamily="34" charset="-122"/>
                <a:cs typeface="Times New Roman" panose="02020603050405020304" charset="0"/>
              </a:rPr>
              <a:t>Ensure the `covid_toy.csv` file is uploaded to your working environment. In Google Colab,</a:t>
            </a:r>
            <a:endParaRPr lang="en-US" sz="2000" dirty="0">
              <a:solidFill>
                <a:srgbClr val="3C3939"/>
              </a:solidFill>
              <a:latin typeface="Times New Roman" panose="02020603050405020304" charset="0"/>
              <a:ea typeface="Roboto" panose="02000000000000000000" pitchFamily="34" charset="-122"/>
              <a:cs typeface="Times New Roman" panose="02020603050405020304" charset="0"/>
            </a:endParaRPr>
          </a:p>
          <a:p>
            <a:pPr marL="0" indent="0" algn="l">
              <a:lnSpc>
                <a:spcPts val="2500"/>
              </a:lnSpc>
              <a:buSzPct val="100000"/>
              <a:buFont typeface="+mj-lt"/>
              <a:buNone/>
            </a:pPr>
            <a:r>
              <a:rPr lang="en-US" sz="2000" dirty="0">
                <a:solidFill>
                  <a:srgbClr val="3C3939"/>
                </a:solidFill>
                <a:latin typeface="Times New Roman" panose="02020603050405020304" charset="0"/>
                <a:ea typeface="Roboto" panose="02000000000000000000" pitchFamily="34" charset="-122"/>
                <a:cs typeface="Times New Roman" panose="02020603050405020304" charset="0"/>
              </a:rPr>
              <a:t>                                     you can use the file upload feature.</a:t>
            </a:r>
            <a:endParaRPr lang="en-US" sz="2000" dirty="0">
              <a:latin typeface="Times New Roman" panose="02020603050405020304" charset="0"/>
              <a:cs typeface="Times New Roman" panose="02020603050405020304" charset="0"/>
            </a:endParaRPr>
          </a:p>
        </p:txBody>
      </p:sp>
      <p:sp>
        <p:nvSpPr>
          <p:cNvPr id="7" name="Text 5"/>
          <p:cNvSpPr/>
          <p:nvPr/>
        </p:nvSpPr>
        <p:spPr>
          <a:xfrm>
            <a:off x="793750" y="6000750"/>
            <a:ext cx="13042900" cy="569595"/>
          </a:xfrm>
          <a:prstGeom prst="rect">
            <a:avLst/>
          </a:prstGeom>
          <a:noFill/>
        </p:spPr>
        <p:txBody>
          <a:bodyPr wrap="none" lIns="0" tIns="0" rIns="0" bIns="0" rtlCol="0" anchor="t"/>
          <a:lstStyle/>
          <a:p>
            <a:pPr marL="0" indent="0" algn="l">
              <a:lnSpc>
                <a:spcPts val="2500"/>
              </a:lnSpc>
              <a:buSzPct val="100000"/>
              <a:buFont typeface="+mj-lt"/>
              <a:buNone/>
            </a:pPr>
            <a:r>
              <a:rPr lang="en-US" sz="2000" b="1" dirty="0">
                <a:solidFill>
                  <a:srgbClr val="3C3939"/>
                </a:solidFill>
                <a:latin typeface="Times New Roman" panose="02020603050405020304" charset="0"/>
                <a:ea typeface="Roboto" panose="02000000000000000000" pitchFamily="34" charset="-122"/>
                <a:cs typeface="Times New Roman" panose="02020603050405020304" charset="0"/>
              </a:rPr>
              <a:t>Execute Cells           :</a:t>
            </a:r>
            <a:r>
              <a:rPr lang="en-US" sz="2000" dirty="0">
                <a:solidFill>
                  <a:srgbClr val="3C3939"/>
                </a:solidFill>
                <a:latin typeface="Times New Roman" panose="02020603050405020304" charset="0"/>
                <a:ea typeface="Roboto" panose="02000000000000000000" pitchFamily="34" charset="-122"/>
                <a:cs typeface="Times New Roman" panose="02020603050405020304" charset="0"/>
              </a:rPr>
              <a:t> Run each cell sequentially to observe the data analysis, cleaning processes, and the generated</a:t>
            </a:r>
            <a:endParaRPr lang="en-US" sz="2000" dirty="0">
              <a:solidFill>
                <a:srgbClr val="3C3939"/>
              </a:solidFill>
              <a:latin typeface="Times New Roman" panose="02020603050405020304" charset="0"/>
              <a:ea typeface="Roboto" panose="02000000000000000000" pitchFamily="34" charset="-122"/>
              <a:cs typeface="Times New Roman" panose="02020603050405020304" charset="0"/>
            </a:endParaRPr>
          </a:p>
          <a:p>
            <a:pPr marL="0" indent="0" algn="l">
              <a:lnSpc>
                <a:spcPts val="2500"/>
              </a:lnSpc>
              <a:buSzPct val="100000"/>
              <a:buFont typeface="+mj-lt"/>
              <a:buNone/>
            </a:pPr>
            <a:r>
              <a:rPr lang="en-US" sz="2000" dirty="0">
                <a:solidFill>
                  <a:srgbClr val="3C3939"/>
                </a:solidFill>
                <a:latin typeface="Times New Roman" panose="02020603050405020304" charset="0"/>
                <a:ea typeface="Roboto" panose="02000000000000000000" pitchFamily="34" charset="-122"/>
                <a:cs typeface="Times New Roman" panose="02020603050405020304" charset="0"/>
              </a:rPr>
              <a:t>                                   visualizations step by step</a:t>
            </a:r>
            <a:r>
              <a:rPr lang="en-US" sz="1550" dirty="0">
                <a:solidFill>
                  <a:srgbClr val="3C3939"/>
                </a:solidFill>
                <a:latin typeface="Roboto" panose="02000000000000000000" pitchFamily="34" charset="0"/>
                <a:ea typeface="Roboto" panose="02000000000000000000" pitchFamily="34" charset="-122"/>
                <a:cs typeface="Roboto" panose="02000000000000000000" pitchFamily="34" charset="-120"/>
              </a:rPr>
              <a:t>.</a:t>
            </a:r>
            <a:endParaRPr lang="en-US" sz="15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1131927"/>
            <a:ext cx="8304848" cy="620078"/>
          </a:xfrm>
          <a:prstGeom prst="rect">
            <a:avLst/>
          </a:prstGeom>
          <a:noFill/>
        </p:spPr>
        <p:txBody>
          <a:bodyPr wrap="none" lIns="0" tIns="0" rIns="0" bIns="0" rtlCol="0" anchor="t"/>
          <a:lstStyle/>
          <a:p>
            <a:pPr marL="0" indent="0" algn="l">
              <a:lnSpc>
                <a:spcPts val="4850"/>
              </a:lnSpc>
              <a:buNone/>
            </a:pPr>
            <a:r>
              <a:rPr lang="en-US" sz="3900" dirty="0">
                <a:solidFill>
                  <a:srgbClr val="FF0000"/>
                </a:solidFill>
                <a:latin typeface="Raleway" pitchFamily="34" charset="0"/>
                <a:ea typeface="Raleway" pitchFamily="34" charset="-122"/>
                <a:cs typeface="Raleway" pitchFamily="34" charset="-120"/>
              </a:rPr>
              <a:t>Key Insights: Unveiling Data Patterns</a:t>
            </a:r>
            <a:endParaRPr lang="en-US" sz="3900" dirty="0">
              <a:solidFill>
                <a:srgbClr val="FF0000"/>
              </a:solidFill>
              <a:latin typeface="Raleway" pitchFamily="34" charset="0"/>
              <a:ea typeface="Raleway" pitchFamily="34" charset="-122"/>
              <a:cs typeface="Raleway" pitchFamily="34" charset="-120"/>
            </a:endParaRPr>
          </a:p>
        </p:txBody>
      </p:sp>
      <p:sp>
        <p:nvSpPr>
          <p:cNvPr id="3" name="Text 1"/>
          <p:cNvSpPr/>
          <p:nvPr/>
        </p:nvSpPr>
        <p:spPr>
          <a:xfrm>
            <a:off x="793790" y="2148840"/>
            <a:ext cx="13042821" cy="635079"/>
          </a:xfrm>
          <a:prstGeom prst="rect">
            <a:avLst/>
          </a:prstGeom>
          <a:noFill/>
        </p:spPr>
        <p:txBody>
          <a:bodyPr wrap="square" lIns="0" tIns="0" rIns="0" bIns="0" rtlCol="0" anchor="t"/>
          <a:lstStyle/>
          <a:p>
            <a:pPr marL="0" indent="0" algn="l">
              <a:lnSpc>
                <a:spcPts val="2500"/>
              </a:lnSpc>
              <a:buNone/>
            </a:pPr>
            <a:r>
              <a:rPr lang="en-US" sz="2000" dirty="0">
                <a:solidFill>
                  <a:srgbClr val="3C3939"/>
                </a:solidFill>
                <a:latin typeface="Roboto" panose="02000000000000000000" pitchFamily="34" charset="0"/>
                <a:ea typeface="Roboto" panose="02000000000000000000" pitchFamily="34" charset="-122"/>
                <a:cs typeface="Roboto" panose="02000000000000000000" pitchFamily="34" charset="-120"/>
              </a:rPr>
              <a:t>The analysis of the `covid_toy.csv` dataset revealed several significant patterns and data quality challenges. These insights highlight the importance of preprocessing and careful examination before drawing conclusions from health data.</a:t>
            </a:r>
            <a:endParaRPr lang="en-US" sz="2000" dirty="0"/>
          </a:p>
        </p:txBody>
      </p:sp>
      <p:sp>
        <p:nvSpPr>
          <p:cNvPr id="4" name="Text 2"/>
          <p:cNvSpPr/>
          <p:nvPr/>
        </p:nvSpPr>
        <p:spPr>
          <a:xfrm>
            <a:off x="793790" y="3205520"/>
            <a:ext cx="2860358" cy="310158"/>
          </a:xfrm>
          <a:prstGeom prst="rect">
            <a:avLst/>
          </a:prstGeom>
          <a:noFill/>
        </p:spPr>
        <p:txBody>
          <a:bodyPr wrap="none" lIns="0" tIns="0" rIns="0" bIns="0" rtlCol="0" anchor="t"/>
          <a:lstStyle/>
          <a:p>
            <a:pPr marL="0" indent="0" algn="l">
              <a:lnSpc>
                <a:spcPts val="2400"/>
              </a:lnSpc>
              <a:buNone/>
            </a:pPr>
            <a:r>
              <a:rPr lang="en-US" sz="1950" dirty="0">
                <a:solidFill>
                  <a:srgbClr val="1B1B27"/>
                </a:solidFill>
                <a:latin typeface="Raleway" pitchFamily="34" charset="0"/>
                <a:ea typeface="Raleway" pitchFamily="34" charset="-122"/>
                <a:cs typeface="Raleway" pitchFamily="34" charset="-120"/>
              </a:rPr>
              <a:t>Data Cleaning Outcomes</a:t>
            </a:r>
            <a:endParaRPr lang="en-US" sz="1950" dirty="0"/>
          </a:p>
        </p:txBody>
      </p:sp>
      <p:sp>
        <p:nvSpPr>
          <p:cNvPr id="5" name="Text 3"/>
          <p:cNvSpPr/>
          <p:nvPr/>
        </p:nvSpPr>
        <p:spPr>
          <a:xfrm>
            <a:off x="793790" y="3714036"/>
            <a:ext cx="6279356" cy="952619"/>
          </a:xfrm>
          <a:prstGeom prst="rect">
            <a:avLst/>
          </a:prstGeom>
          <a:noFill/>
        </p:spPr>
        <p:txBody>
          <a:bodyPr wrap="square" lIns="0" tIns="0" rIns="0" bIns="0" rtlCol="0" anchor="t"/>
          <a:lstStyle/>
          <a:p>
            <a:pPr marL="0" indent="0" algn="l">
              <a:lnSpc>
                <a:spcPts val="2500"/>
              </a:lnSpc>
              <a:buSzPct val="100000"/>
              <a:buNone/>
            </a:pPr>
            <a:r>
              <a:rPr lang="en-US" sz="1550" b="1" dirty="0">
                <a:solidFill>
                  <a:srgbClr val="3C3939"/>
                </a:solidFill>
                <a:latin typeface="Roboto" panose="02000000000000000000" pitchFamily="34" charset="0"/>
                <a:ea typeface="Roboto" panose="02000000000000000000" pitchFamily="34" charset="-122"/>
                <a:cs typeface="Roboto" panose="02000000000000000000" pitchFamily="34" charset="-120"/>
              </a:rPr>
              <a:t>Fever Values:</a:t>
            </a:r>
            <a:r>
              <a:rPr lang="en-US" sz="1550" dirty="0">
                <a:solidFill>
                  <a:srgbClr val="3C3939"/>
                </a:solidFill>
                <a:latin typeface="Roboto" panose="02000000000000000000" pitchFamily="34" charset="0"/>
                <a:ea typeface="Roboto" panose="02000000000000000000" pitchFamily="34" charset="-122"/>
                <a:cs typeface="Roboto" panose="02000000000000000000" pitchFamily="34" charset="-120"/>
              </a:rPr>
              <a:t> Missing fever entries were identified and successfully filled using mean imputation, ensuring data completeness for analysis.</a:t>
            </a:r>
            <a:endParaRPr lang="en-US" sz="1550" dirty="0"/>
          </a:p>
        </p:txBody>
      </p:sp>
      <p:sp>
        <p:nvSpPr>
          <p:cNvPr id="6" name="Text 4"/>
          <p:cNvSpPr/>
          <p:nvPr/>
        </p:nvSpPr>
        <p:spPr>
          <a:xfrm>
            <a:off x="793790" y="4736068"/>
            <a:ext cx="6279356" cy="952619"/>
          </a:xfrm>
          <a:prstGeom prst="rect">
            <a:avLst/>
          </a:prstGeom>
          <a:noFill/>
        </p:spPr>
        <p:txBody>
          <a:bodyPr wrap="square" lIns="0" tIns="0" rIns="0" bIns="0" rtlCol="0" anchor="t"/>
          <a:lstStyle/>
          <a:p>
            <a:pPr marL="0" indent="0" algn="l">
              <a:lnSpc>
                <a:spcPts val="2500"/>
              </a:lnSpc>
              <a:buSzPct val="100000"/>
              <a:buNone/>
            </a:pPr>
            <a:r>
              <a:rPr lang="en-US" sz="1550" b="1" dirty="0">
                <a:solidFill>
                  <a:srgbClr val="3C3939"/>
                </a:solidFill>
                <a:latin typeface="Roboto" panose="02000000000000000000" pitchFamily="34" charset="0"/>
                <a:ea typeface="Roboto" panose="02000000000000000000" pitchFamily="34" charset="-122"/>
                <a:cs typeface="Roboto" panose="02000000000000000000" pitchFamily="34" charset="-120"/>
              </a:rPr>
              <a:t>Age and Fever Correlation:</a:t>
            </a:r>
            <a:r>
              <a:rPr lang="en-US" sz="1550" dirty="0">
                <a:solidFill>
                  <a:srgbClr val="3C3939"/>
                </a:solidFill>
                <a:latin typeface="Roboto" panose="02000000000000000000" pitchFamily="34" charset="0"/>
                <a:ea typeface="Roboto" panose="02000000000000000000" pitchFamily="34" charset="-122"/>
                <a:cs typeface="Roboto" panose="02000000000000000000" pitchFamily="34" charset="-120"/>
              </a:rPr>
              <a:t> A weak correlation was observed between age and fever, suggesting that fever intensity doesn't significantly increase or decrease with age in this dataset.</a:t>
            </a:r>
            <a:endParaRPr lang="en-US" sz="1550" dirty="0"/>
          </a:p>
        </p:txBody>
      </p:sp>
      <p:sp>
        <p:nvSpPr>
          <p:cNvPr id="7" name="Text 5"/>
          <p:cNvSpPr/>
          <p:nvPr/>
        </p:nvSpPr>
        <p:spPr>
          <a:xfrm>
            <a:off x="7564874" y="3205520"/>
            <a:ext cx="3389352" cy="310158"/>
          </a:xfrm>
          <a:prstGeom prst="rect">
            <a:avLst/>
          </a:prstGeom>
          <a:noFill/>
        </p:spPr>
        <p:txBody>
          <a:bodyPr wrap="none" lIns="0" tIns="0" rIns="0" bIns="0" rtlCol="0" anchor="t"/>
          <a:lstStyle/>
          <a:p>
            <a:pPr marL="0" indent="0" algn="l">
              <a:lnSpc>
                <a:spcPts val="2400"/>
              </a:lnSpc>
              <a:buNone/>
            </a:pPr>
            <a:r>
              <a:rPr lang="en-US" sz="1950" dirty="0">
                <a:solidFill>
                  <a:srgbClr val="1B1B27"/>
                </a:solidFill>
                <a:latin typeface="Raleway" pitchFamily="34" charset="0"/>
                <a:ea typeface="Raleway" pitchFamily="34" charset="-122"/>
                <a:cs typeface="Raleway" pitchFamily="34" charset="-120"/>
              </a:rPr>
              <a:t>COVID-19 Trend Observations</a:t>
            </a:r>
            <a:endParaRPr lang="en-US" sz="1950" dirty="0"/>
          </a:p>
        </p:txBody>
      </p:sp>
      <p:sp>
        <p:nvSpPr>
          <p:cNvPr id="8" name="Text 6"/>
          <p:cNvSpPr/>
          <p:nvPr/>
        </p:nvSpPr>
        <p:spPr>
          <a:xfrm>
            <a:off x="7564874" y="3714036"/>
            <a:ext cx="6279356" cy="952619"/>
          </a:xfrm>
          <a:prstGeom prst="rect">
            <a:avLst/>
          </a:prstGeom>
          <a:noFill/>
        </p:spPr>
        <p:txBody>
          <a:bodyPr wrap="square" lIns="0" tIns="0" rIns="0" bIns="0" rtlCol="0" anchor="t"/>
          <a:lstStyle/>
          <a:p>
            <a:pPr marL="0" indent="0" algn="l">
              <a:lnSpc>
                <a:spcPts val="2500"/>
              </a:lnSpc>
              <a:buSzPct val="100000"/>
              <a:buNone/>
            </a:pPr>
            <a:r>
              <a:rPr lang="en-US" sz="1550" b="1" dirty="0">
                <a:solidFill>
                  <a:srgbClr val="3C3939"/>
                </a:solidFill>
                <a:latin typeface="Roboto" panose="02000000000000000000" pitchFamily="34" charset="0"/>
                <a:ea typeface="Roboto" panose="02000000000000000000" pitchFamily="34" charset="-122"/>
                <a:cs typeface="Roboto" panose="02000000000000000000" pitchFamily="34" charset="-120"/>
              </a:rPr>
              <a:t>Geographical Hotspots:</a:t>
            </a:r>
            <a:r>
              <a:rPr lang="en-US" sz="1550" dirty="0">
                <a:solidFill>
                  <a:srgbClr val="3C3939"/>
                </a:solidFill>
                <a:latin typeface="Roboto" panose="02000000000000000000" pitchFamily="34" charset="0"/>
                <a:ea typeface="Roboto" panose="02000000000000000000" pitchFamily="34" charset="-122"/>
                <a:cs typeface="Roboto" panose="02000000000000000000" pitchFamily="34" charset="-120"/>
              </a:rPr>
              <a:t> COVID-19 cases showed higher frequency in specific cities, indicating potential localized outbreaks or testing concentrations.</a:t>
            </a:r>
            <a:endParaRPr lang="en-US" sz="1550" dirty="0"/>
          </a:p>
        </p:txBody>
      </p:sp>
      <p:sp>
        <p:nvSpPr>
          <p:cNvPr id="9" name="Text 7"/>
          <p:cNvSpPr/>
          <p:nvPr/>
        </p:nvSpPr>
        <p:spPr>
          <a:xfrm>
            <a:off x="7564874" y="4736068"/>
            <a:ext cx="6279356" cy="952619"/>
          </a:xfrm>
          <a:prstGeom prst="rect">
            <a:avLst/>
          </a:prstGeom>
          <a:noFill/>
        </p:spPr>
        <p:txBody>
          <a:bodyPr wrap="square" lIns="0" tIns="0" rIns="0" bIns="0" rtlCol="0" anchor="t"/>
          <a:lstStyle/>
          <a:p>
            <a:pPr marL="0" indent="0" algn="l">
              <a:lnSpc>
                <a:spcPts val="2500"/>
              </a:lnSpc>
              <a:buSzPct val="100000"/>
              <a:buNone/>
            </a:pPr>
            <a:r>
              <a:rPr lang="en-US" sz="1550" b="1" dirty="0">
                <a:solidFill>
                  <a:srgbClr val="3C3939"/>
                </a:solidFill>
                <a:latin typeface="Roboto" panose="02000000000000000000" pitchFamily="34" charset="0"/>
                <a:ea typeface="Roboto" panose="02000000000000000000" pitchFamily="34" charset="-122"/>
                <a:cs typeface="Roboto" panose="02000000000000000000" pitchFamily="34" charset="-120"/>
              </a:rPr>
              <a:t>Gender Distribution:</a:t>
            </a:r>
            <a:r>
              <a:rPr lang="en-US" sz="1550" dirty="0">
                <a:solidFill>
                  <a:srgbClr val="3C3939"/>
                </a:solidFill>
                <a:latin typeface="Roboto" panose="02000000000000000000" pitchFamily="34" charset="0"/>
                <a:ea typeface="Roboto" panose="02000000000000000000" pitchFamily="34" charset="-122"/>
                <a:cs typeface="Roboto" panose="02000000000000000000" pitchFamily="34" charset="-120"/>
              </a:rPr>
              <a:t> Analysis revealed that COVID cases were more frequent among certain genders, prompting further investigation into contributing factors.</a:t>
            </a:r>
            <a:endParaRPr lang="en-US" sz="1550" dirty="0"/>
          </a:p>
        </p:txBody>
      </p:sp>
      <p:sp>
        <p:nvSpPr>
          <p:cNvPr id="10" name="Text 8"/>
          <p:cNvSpPr/>
          <p:nvPr/>
        </p:nvSpPr>
        <p:spPr>
          <a:xfrm>
            <a:off x="7564874" y="5758101"/>
            <a:ext cx="6279356" cy="1270159"/>
          </a:xfrm>
          <a:prstGeom prst="rect">
            <a:avLst/>
          </a:prstGeom>
          <a:noFill/>
        </p:spPr>
        <p:txBody>
          <a:bodyPr wrap="square" lIns="0" tIns="0" rIns="0" bIns="0" rtlCol="0" anchor="t"/>
          <a:lstStyle/>
          <a:p>
            <a:pPr marL="0" indent="0" algn="l">
              <a:lnSpc>
                <a:spcPts val="2500"/>
              </a:lnSpc>
              <a:buSzPct val="100000"/>
              <a:buNone/>
            </a:pPr>
            <a:r>
              <a:rPr lang="en-US" sz="1550" b="1" dirty="0">
                <a:solidFill>
                  <a:srgbClr val="3C3939"/>
                </a:solidFill>
                <a:latin typeface="Roboto" panose="02000000000000000000" pitchFamily="34" charset="0"/>
                <a:ea typeface="Roboto" panose="02000000000000000000" pitchFamily="34" charset="-122"/>
                <a:cs typeface="Roboto" panose="02000000000000000000" pitchFamily="34" charset="-120"/>
              </a:rPr>
              <a:t>Symptom-Test Result Patterns:</a:t>
            </a:r>
            <a:r>
              <a:rPr lang="en-US" sz="1550" dirty="0">
                <a:solidFill>
                  <a:srgbClr val="3C3939"/>
                </a:solidFill>
                <a:latin typeface="Roboto" panose="02000000000000000000" pitchFamily="34" charset="0"/>
                <a:ea typeface="Roboto" panose="02000000000000000000" pitchFamily="34" charset="-122"/>
                <a:cs typeface="Roboto" panose="02000000000000000000" pitchFamily="34" charset="-120"/>
              </a:rPr>
              <a:t> Visualizations clearly demonstrated discernible patterns between reported symptoms (like cough type) and COVID test results, aiding in symptom-based predictions.</a:t>
            </a:r>
            <a:endParaRPr lang="en-US" sz="15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50" y="919480"/>
            <a:ext cx="6084570" cy="1144905"/>
          </a:xfrm>
          <a:prstGeom prst="rect">
            <a:avLst/>
          </a:prstGeom>
          <a:noFill/>
        </p:spPr>
        <p:txBody>
          <a:bodyPr wrap="none" lIns="0" tIns="0" rIns="0" bIns="0" rtlCol="0" anchor="t"/>
          <a:lstStyle/>
          <a:p>
            <a:pPr marL="0" indent="0" algn="l">
              <a:lnSpc>
                <a:spcPts val="4850"/>
              </a:lnSpc>
              <a:buNone/>
            </a:pPr>
            <a:r>
              <a:rPr lang="en-US" sz="3900" dirty="0">
                <a:solidFill>
                  <a:srgbClr val="FF0000"/>
                </a:solidFill>
                <a:latin typeface="Raleway" pitchFamily="34" charset="0"/>
                <a:ea typeface="Raleway" pitchFamily="34" charset="-122"/>
                <a:cs typeface="Raleway" pitchFamily="34" charset="-120"/>
              </a:rPr>
              <a:t>Impact &amp; Future Directions</a:t>
            </a:r>
            <a:endParaRPr lang="en-US" sz="3900" dirty="0">
              <a:solidFill>
                <a:srgbClr val="FF0000"/>
              </a:solidFill>
              <a:latin typeface="Raleway" pitchFamily="34" charset="0"/>
              <a:ea typeface="Raleway" pitchFamily="34" charset="-122"/>
              <a:cs typeface="Raleway" pitchFamily="34" charset="-120"/>
            </a:endParaRPr>
          </a:p>
        </p:txBody>
      </p:sp>
      <p:sp>
        <p:nvSpPr>
          <p:cNvPr id="3" name="Text 1"/>
          <p:cNvSpPr/>
          <p:nvPr/>
        </p:nvSpPr>
        <p:spPr>
          <a:xfrm>
            <a:off x="793750" y="2217420"/>
            <a:ext cx="13042900" cy="1325245"/>
          </a:xfrm>
          <a:prstGeom prst="rect">
            <a:avLst/>
          </a:prstGeom>
          <a:noFill/>
        </p:spPr>
        <p:txBody>
          <a:bodyPr wrap="square" lIns="0" tIns="0" rIns="0" bIns="0" rtlCol="0" anchor="t"/>
          <a:lstStyle/>
          <a:p>
            <a:pPr marL="0" indent="0" algn="l">
              <a:lnSpc>
                <a:spcPts val="2500"/>
              </a:lnSpc>
              <a:buNone/>
            </a:pPr>
            <a:r>
              <a:rPr lang="en-US" sz="2000" dirty="0">
                <a:solidFill>
                  <a:srgbClr val="3C3939"/>
                </a:solidFill>
                <a:latin typeface="Roboto" panose="02000000000000000000" pitchFamily="34" charset="0"/>
                <a:ea typeface="Roboto" panose="02000000000000000000" pitchFamily="34" charset="-122"/>
                <a:cs typeface="Roboto" panose="02000000000000000000" pitchFamily="34" charset="-120"/>
              </a:rPr>
              <a:t>This project provides a robust foundation for understanding and enhancing data quality, especially in sensitive domains like public health. The insights gained underscore the critical role of data cleaning and visualization in supporting epidemiological research and decision-making.</a:t>
            </a:r>
            <a:endParaRPr lang="en-US" sz="2000" dirty="0"/>
          </a:p>
        </p:txBody>
      </p:sp>
      <p:pic>
        <p:nvPicPr>
          <p:cNvPr id="4" name="Image 0" descr="preencoded.png"/>
          <p:cNvPicPr>
            <a:picLocks noChangeAspect="1"/>
          </p:cNvPicPr>
          <p:nvPr>
            <p:custDataLst>
              <p:tags r:id="rId1"/>
            </p:custDataLst>
          </p:nvPr>
        </p:nvPicPr>
        <p:blipFill>
          <a:blip r:embed="rId2"/>
          <a:stretch>
            <a:fillRect/>
          </a:stretch>
        </p:blipFill>
        <p:spPr>
          <a:xfrm>
            <a:off x="793790" y="3766185"/>
            <a:ext cx="4347567" cy="793790"/>
          </a:xfrm>
          <a:prstGeom prst="rect">
            <a:avLst/>
          </a:prstGeom>
        </p:spPr>
      </p:pic>
      <p:sp>
        <p:nvSpPr>
          <p:cNvPr id="5" name="Text 2"/>
          <p:cNvSpPr/>
          <p:nvPr>
            <p:custDataLst>
              <p:tags r:id="rId3"/>
            </p:custDataLst>
          </p:nvPr>
        </p:nvSpPr>
        <p:spPr>
          <a:xfrm>
            <a:off x="992148" y="4758333"/>
            <a:ext cx="2480905" cy="310158"/>
          </a:xfrm>
          <a:prstGeom prst="rect">
            <a:avLst/>
          </a:prstGeom>
          <a:noFill/>
        </p:spPr>
        <p:txBody>
          <a:bodyPr wrap="none" lIns="0" tIns="0" rIns="0" bIns="0" rtlCol="0" anchor="t"/>
          <a:lstStyle/>
          <a:p>
            <a:pPr marL="0" indent="0" algn="l">
              <a:lnSpc>
                <a:spcPts val="2400"/>
              </a:lnSpc>
              <a:buNone/>
            </a:pPr>
            <a:r>
              <a:rPr lang="en-US" sz="1950" dirty="0">
                <a:solidFill>
                  <a:srgbClr val="3C3939"/>
                </a:solidFill>
                <a:latin typeface="Raleway" pitchFamily="34" charset="0"/>
                <a:ea typeface="Raleway" pitchFamily="34" charset="-122"/>
                <a:cs typeface="Raleway" pitchFamily="34" charset="-120"/>
              </a:rPr>
              <a:t>Validated Data</a:t>
            </a:r>
            <a:endParaRPr lang="en-US" sz="1950" dirty="0"/>
          </a:p>
        </p:txBody>
      </p:sp>
      <p:sp>
        <p:nvSpPr>
          <p:cNvPr id="6" name="Text 3"/>
          <p:cNvSpPr/>
          <p:nvPr>
            <p:custDataLst>
              <p:tags r:id="rId4"/>
            </p:custDataLst>
          </p:nvPr>
        </p:nvSpPr>
        <p:spPr>
          <a:xfrm>
            <a:off x="992148" y="5187553"/>
            <a:ext cx="3950851" cy="952619"/>
          </a:xfrm>
          <a:prstGeom prst="rect">
            <a:avLst/>
          </a:prstGeom>
          <a:noFill/>
        </p:spPr>
        <p:txBody>
          <a:bodyPr wrap="square" lIns="0" tIns="0" rIns="0" bIns="0" rtlCol="0" anchor="t"/>
          <a:lstStyle/>
          <a:p>
            <a:pPr marL="0" indent="0" algn="l">
              <a:lnSpc>
                <a:spcPts val="2500"/>
              </a:lnSpc>
              <a:buNone/>
            </a:pPr>
            <a:r>
              <a:rPr lang="en-US" sz="1550" dirty="0">
                <a:solidFill>
                  <a:srgbClr val="3C3939"/>
                </a:solidFill>
                <a:latin typeface="Roboto" panose="02000000000000000000" pitchFamily="34" charset="0"/>
                <a:ea typeface="Roboto" panose="02000000000000000000" pitchFamily="34" charset="-122"/>
                <a:cs typeface="Roboto" panose="02000000000000000000" pitchFamily="34" charset="-120"/>
              </a:rPr>
              <a:t>Ensures that insights derived from the dataset are based on clean and reliable information.</a:t>
            </a:r>
            <a:endParaRPr lang="en-US" sz="1550" dirty="0"/>
          </a:p>
        </p:txBody>
      </p:sp>
      <p:pic>
        <p:nvPicPr>
          <p:cNvPr id="7" name="Image 1" descr="preencoded.png"/>
          <p:cNvPicPr>
            <a:picLocks noChangeAspect="1"/>
          </p:cNvPicPr>
          <p:nvPr>
            <p:custDataLst>
              <p:tags r:id="rId5"/>
            </p:custDataLst>
          </p:nvPr>
        </p:nvPicPr>
        <p:blipFill>
          <a:blip r:embed="rId6"/>
          <a:stretch>
            <a:fillRect/>
          </a:stretch>
        </p:blipFill>
        <p:spPr>
          <a:xfrm>
            <a:off x="5141357" y="3766185"/>
            <a:ext cx="4347567" cy="793790"/>
          </a:xfrm>
          <a:prstGeom prst="rect">
            <a:avLst/>
          </a:prstGeom>
        </p:spPr>
      </p:pic>
      <p:sp>
        <p:nvSpPr>
          <p:cNvPr id="8" name="Text 4"/>
          <p:cNvSpPr/>
          <p:nvPr>
            <p:custDataLst>
              <p:tags r:id="rId7"/>
            </p:custDataLst>
          </p:nvPr>
        </p:nvSpPr>
        <p:spPr>
          <a:xfrm>
            <a:off x="5339715" y="4758333"/>
            <a:ext cx="2482096" cy="310158"/>
          </a:xfrm>
          <a:prstGeom prst="rect">
            <a:avLst/>
          </a:prstGeom>
          <a:noFill/>
        </p:spPr>
        <p:txBody>
          <a:bodyPr wrap="none" lIns="0" tIns="0" rIns="0" bIns="0" rtlCol="0" anchor="t"/>
          <a:lstStyle/>
          <a:p>
            <a:pPr marL="0" indent="0" algn="l">
              <a:lnSpc>
                <a:spcPts val="2400"/>
              </a:lnSpc>
              <a:buNone/>
            </a:pPr>
            <a:r>
              <a:rPr lang="en-US" sz="1950" dirty="0">
                <a:solidFill>
                  <a:srgbClr val="3C3939"/>
                </a:solidFill>
                <a:latin typeface="Raleway" pitchFamily="34" charset="0"/>
                <a:ea typeface="Raleway" pitchFamily="34" charset="-122"/>
                <a:cs typeface="Raleway" pitchFamily="34" charset="-120"/>
              </a:rPr>
              <a:t>Clear Communication</a:t>
            </a:r>
            <a:endParaRPr lang="en-US" sz="1950" dirty="0"/>
          </a:p>
        </p:txBody>
      </p:sp>
      <p:sp>
        <p:nvSpPr>
          <p:cNvPr id="9" name="Text 5"/>
          <p:cNvSpPr/>
          <p:nvPr>
            <p:custDataLst>
              <p:tags r:id="rId8"/>
            </p:custDataLst>
          </p:nvPr>
        </p:nvSpPr>
        <p:spPr>
          <a:xfrm>
            <a:off x="5339715" y="5187553"/>
            <a:ext cx="3950851" cy="952619"/>
          </a:xfrm>
          <a:prstGeom prst="rect">
            <a:avLst/>
          </a:prstGeom>
          <a:noFill/>
        </p:spPr>
        <p:txBody>
          <a:bodyPr wrap="square" lIns="0" tIns="0" rIns="0" bIns="0" rtlCol="0" anchor="t"/>
          <a:lstStyle/>
          <a:p>
            <a:pPr marL="0" indent="0" algn="l">
              <a:lnSpc>
                <a:spcPts val="2500"/>
              </a:lnSpc>
              <a:buNone/>
            </a:pPr>
            <a:r>
              <a:rPr lang="en-US" sz="1550" dirty="0">
                <a:solidFill>
                  <a:srgbClr val="3C3939"/>
                </a:solidFill>
                <a:latin typeface="Roboto" panose="02000000000000000000" pitchFamily="34" charset="0"/>
                <a:ea typeface="Roboto" panose="02000000000000000000" pitchFamily="34" charset="-122"/>
                <a:cs typeface="Roboto" panose="02000000000000000000" pitchFamily="34" charset="-120"/>
              </a:rPr>
              <a:t>Visualizations effectively convey complex patterns, making them accessible to a wider audience.</a:t>
            </a:r>
            <a:endParaRPr lang="en-US" sz="1550" dirty="0"/>
          </a:p>
        </p:txBody>
      </p:sp>
      <p:pic>
        <p:nvPicPr>
          <p:cNvPr id="10" name="Image 2" descr="preencoded.png"/>
          <p:cNvPicPr>
            <a:picLocks noChangeAspect="1"/>
          </p:cNvPicPr>
          <p:nvPr>
            <p:custDataLst>
              <p:tags r:id="rId9"/>
            </p:custDataLst>
          </p:nvPr>
        </p:nvPicPr>
        <p:blipFill>
          <a:blip r:embed="rId10"/>
          <a:stretch>
            <a:fillRect/>
          </a:stretch>
        </p:blipFill>
        <p:spPr>
          <a:xfrm>
            <a:off x="9488924" y="3766185"/>
            <a:ext cx="4347567" cy="793790"/>
          </a:xfrm>
          <a:prstGeom prst="rect">
            <a:avLst/>
          </a:prstGeom>
        </p:spPr>
      </p:pic>
      <p:sp>
        <p:nvSpPr>
          <p:cNvPr id="11" name="Text 6"/>
          <p:cNvSpPr/>
          <p:nvPr>
            <p:custDataLst>
              <p:tags r:id="rId11"/>
            </p:custDataLst>
          </p:nvPr>
        </p:nvSpPr>
        <p:spPr>
          <a:xfrm>
            <a:off x="9687282" y="4758333"/>
            <a:ext cx="2480905" cy="310158"/>
          </a:xfrm>
          <a:prstGeom prst="rect">
            <a:avLst/>
          </a:prstGeom>
          <a:noFill/>
        </p:spPr>
        <p:txBody>
          <a:bodyPr wrap="none" lIns="0" tIns="0" rIns="0" bIns="0" rtlCol="0" anchor="t"/>
          <a:lstStyle/>
          <a:p>
            <a:pPr marL="0" indent="0" algn="l">
              <a:lnSpc>
                <a:spcPts val="2400"/>
              </a:lnSpc>
              <a:buNone/>
            </a:pPr>
            <a:r>
              <a:rPr lang="en-US" sz="1950" dirty="0">
                <a:solidFill>
                  <a:srgbClr val="3C3939"/>
                </a:solidFill>
                <a:latin typeface="Raleway" pitchFamily="34" charset="0"/>
                <a:ea typeface="Raleway" pitchFamily="34" charset="-122"/>
                <a:cs typeface="Raleway" pitchFamily="34" charset="-120"/>
              </a:rPr>
              <a:t>Informed Decisions</a:t>
            </a:r>
            <a:endParaRPr lang="en-US" sz="1950" dirty="0"/>
          </a:p>
        </p:txBody>
      </p:sp>
      <p:sp>
        <p:nvSpPr>
          <p:cNvPr id="12" name="Text 7"/>
          <p:cNvSpPr/>
          <p:nvPr>
            <p:custDataLst>
              <p:tags r:id="rId12"/>
            </p:custDataLst>
          </p:nvPr>
        </p:nvSpPr>
        <p:spPr>
          <a:xfrm>
            <a:off x="9687282" y="5187553"/>
            <a:ext cx="3950851" cy="952619"/>
          </a:xfrm>
          <a:prstGeom prst="rect">
            <a:avLst/>
          </a:prstGeom>
          <a:noFill/>
        </p:spPr>
        <p:txBody>
          <a:bodyPr wrap="square" lIns="0" tIns="0" rIns="0" bIns="0" rtlCol="0" anchor="t"/>
          <a:lstStyle/>
          <a:p>
            <a:pPr marL="0" indent="0" algn="l">
              <a:lnSpc>
                <a:spcPts val="2500"/>
              </a:lnSpc>
              <a:buNone/>
            </a:pPr>
            <a:r>
              <a:rPr lang="en-US" sz="1550" dirty="0">
                <a:solidFill>
                  <a:srgbClr val="3C3939"/>
                </a:solidFill>
                <a:latin typeface="Roboto" panose="02000000000000000000" pitchFamily="34" charset="0"/>
                <a:ea typeface="Roboto" panose="02000000000000000000" pitchFamily="34" charset="-122"/>
                <a:cs typeface="Roboto" panose="02000000000000000000" pitchFamily="34" charset="-120"/>
              </a:rPr>
              <a:t>Supports public health officials in making data-driven decisions related to disease monitoring and intervention strategies.</a:t>
            </a:r>
            <a:endParaRPr lang="en-US" sz="1550" dirty="0"/>
          </a:p>
        </p:txBody>
      </p:sp>
    </p:spTree>
  </p:cSld>
  <p:clrMapOvr>
    <a:masterClrMapping/>
  </p:clrMapOvr>
</p:sld>
</file>

<file path=ppt/tags/tag1.xml><?xml version="1.0" encoding="utf-8"?>
<p:tagLst xmlns:p="http://schemas.openxmlformats.org/presentationml/2006/main">
  <p:tag name="KSO_WM_DIAGRAM_VIRTUALLY_FRAME" val="{&quot;height&quot;:118.64062992125987,&quot;left&quot;:60.70314960629921,&quot;top&quot;:351.0093700787401,&quot;width&quot;:1028.7937007874018}"/>
</p:tagLst>
</file>

<file path=ppt/tags/tag10.xml><?xml version="1.0" encoding="utf-8"?>
<p:tagLst xmlns:p="http://schemas.openxmlformats.org/presentationml/2006/main">
  <p:tag name="KSO_WM_DIAGRAM_VIRTUALLY_FRAME" val="{&quot;height&quot;:375.65622047244096,&quot;left&quot;:62.50314960629921,&quot;top&quot;:201.29062992125984,&quot;width&quot;:1026.9937007874018}"/>
</p:tagLst>
</file>

<file path=ppt/tags/tag11.xml><?xml version="1.0" encoding="utf-8"?>
<p:tagLst xmlns:p="http://schemas.openxmlformats.org/presentationml/2006/main">
  <p:tag name="KSO_WM_DIAGRAM_VIRTUALLY_FRAME" val="{&quot;height&quot;:375.65622047244096,&quot;left&quot;:62.50314960629921,&quot;top&quot;:201.29062992125984,&quot;width&quot;:1026.9937007874018}"/>
</p:tagLst>
</file>

<file path=ppt/tags/tag12.xml><?xml version="1.0" encoding="utf-8"?>
<p:tagLst xmlns:p="http://schemas.openxmlformats.org/presentationml/2006/main">
  <p:tag name="KSO_WM_DIAGRAM_VIRTUALLY_FRAME" val="{&quot;height&quot;:375.65622047244096,&quot;left&quot;:62.50314960629921,&quot;top&quot;:201.29062992125984,&quot;width&quot;:1026.9937007874018}"/>
</p:tagLst>
</file>

<file path=ppt/tags/tag13.xml><?xml version="1.0" encoding="utf-8"?>
<p:tagLst xmlns:p="http://schemas.openxmlformats.org/presentationml/2006/main">
  <p:tag name="KSO_WM_DIAGRAM_VIRTUALLY_FRAME" val="{&quot;height&quot;:375.65622047244096,&quot;left&quot;:62.50314960629921,&quot;top&quot;:201.29062992125984,&quot;width&quot;:1026.9937007874018}"/>
</p:tagLst>
</file>

<file path=ppt/tags/tag14.xml><?xml version="1.0" encoding="utf-8"?>
<p:tagLst xmlns:p="http://schemas.openxmlformats.org/presentationml/2006/main">
  <p:tag name="KSO_WM_DIAGRAM_VIRTUALLY_FRAME" val="{&quot;height&quot;:375.65622047244096,&quot;left&quot;:62.50314960629921,&quot;top&quot;:201.29062992125984,&quot;width&quot;:1026.9937007874018}"/>
</p:tagLst>
</file>

<file path=ppt/tags/tag15.xml><?xml version="1.0" encoding="utf-8"?>
<p:tagLst xmlns:p="http://schemas.openxmlformats.org/presentationml/2006/main">
  <p:tag name="KSO_WM_DIAGRAM_VIRTUALLY_FRAME" val="{&quot;height&quot;:375.65622047244096,&quot;left&quot;:62.50314960629921,&quot;top&quot;:201.29062992125984,&quot;width&quot;:1026.9937007874018}"/>
</p:tagLst>
</file>

<file path=ppt/tags/tag16.xml><?xml version="1.0" encoding="utf-8"?>
<p:tagLst xmlns:p="http://schemas.openxmlformats.org/presentationml/2006/main">
  <p:tag name="KSO_WM_DIAGRAM_VIRTUALLY_FRAME" val="{&quot;height&quot;:375.65622047244096,&quot;left&quot;:62.50314960629921,&quot;top&quot;:201.29062992125984,&quot;width&quot;:1026.9937007874018}"/>
</p:tagLst>
</file>

<file path=ppt/tags/tag17.xml><?xml version="1.0" encoding="utf-8"?>
<p:tagLst xmlns:p="http://schemas.openxmlformats.org/presentationml/2006/main">
  <p:tag name="KSO_WM_DIAGRAM_VIRTUALLY_FRAME" val="{&quot;height&quot;:375.65622047244096,&quot;left&quot;:62.50314960629921,&quot;top&quot;:201.29062992125984,&quot;width&quot;:1026.9937007874018}"/>
</p:tagLst>
</file>

<file path=ppt/tags/tag18.xml><?xml version="1.0" encoding="utf-8"?>
<p:tagLst xmlns:p="http://schemas.openxmlformats.org/presentationml/2006/main">
  <p:tag name="KSO_WM_DIAGRAM_VIRTUALLY_FRAME" val="{&quot;height&quot;:375.65622047244096,&quot;left&quot;:62.50314960629921,&quot;top&quot;:201.29062992125984,&quot;width&quot;:1026.9937007874018}"/>
</p:tagLst>
</file>

<file path=ppt/tags/tag19.xml><?xml version="1.0" encoding="utf-8"?>
<p:tagLst xmlns:p="http://schemas.openxmlformats.org/presentationml/2006/main">
  <p:tag name="KSO_WM_DIAGRAM_VIRTUALLY_FRAME" val="{&quot;height&quot;:375.65622047244096,&quot;left&quot;:62.50314960629921,&quot;top&quot;:201.29062992125984,&quot;width&quot;:1026.9937007874018}"/>
</p:tagLst>
</file>

<file path=ppt/tags/tag2.xml><?xml version="1.0" encoding="utf-8"?>
<p:tagLst xmlns:p="http://schemas.openxmlformats.org/presentationml/2006/main">
  <p:tag name="KSO_WM_DIAGRAM_VIRTUALLY_FRAME" val="{&quot;height&quot;:118.64062992125987,&quot;left&quot;:60.70314960629921,&quot;top&quot;:351.0093700787401,&quot;width&quot;:1028.7937007874018}"/>
</p:tagLst>
</file>

<file path=ppt/tags/tag20.xml><?xml version="1.0" encoding="utf-8"?>
<p:tagLst xmlns:p="http://schemas.openxmlformats.org/presentationml/2006/main">
  <p:tag name="KSO_WM_DIAGRAM_VIRTUALLY_FRAME" val="{&quot;height&quot;:375.65622047244096,&quot;left&quot;:62.50314960629921,&quot;top&quot;:201.29062992125984,&quot;width&quot;:1026.9937007874018}"/>
</p:tagLst>
</file>

<file path=ppt/tags/tag21.xml><?xml version="1.0" encoding="utf-8"?>
<p:tagLst xmlns:p="http://schemas.openxmlformats.org/presentationml/2006/main">
  <p:tag name="KSO_WM_DIAGRAM_VIRTUALLY_FRAME" val="{&quot;height&quot;:375.65622047244096,&quot;left&quot;:62.50314960629921,&quot;top&quot;:201.29062992125984,&quot;width&quot;:1026.9937007874018}"/>
</p:tagLst>
</file>

<file path=ppt/tags/tag22.xml><?xml version="1.0" encoding="utf-8"?>
<p:tagLst xmlns:p="http://schemas.openxmlformats.org/presentationml/2006/main">
  <p:tag name="KSO_WM_DIAGRAM_VIRTUALLY_FRAME" val="{&quot;height&quot;:375.65622047244096,&quot;left&quot;:62.50314960629921,&quot;top&quot;:201.29062992125984,&quot;width&quot;:1026.9937007874018}"/>
</p:tagLst>
</file>

<file path=ppt/tags/tag23.xml><?xml version="1.0" encoding="utf-8"?>
<p:tagLst xmlns:p="http://schemas.openxmlformats.org/presentationml/2006/main">
  <p:tag name="KSO_WM_DIAGRAM_VIRTUALLY_FRAME" val="{&quot;height&quot;:375.65622047244096,&quot;left&quot;:62.50314960629921,&quot;top&quot;:201.29062992125984,&quot;width&quot;:1026.9937007874018}"/>
</p:tagLst>
</file>

<file path=ppt/tags/tag24.xml><?xml version="1.0" encoding="utf-8"?>
<p:tagLst xmlns:p="http://schemas.openxmlformats.org/presentationml/2006/main">
  <p:tag name="KSO_WM_DIAGRAM_VIRTUALLY_FRAME" val="{&quot;height&quot;:375.65622047244096,&quot;left&quot;:62.50314960629921,&quot;top&quot;:201.29062992125984,&quot;width&quot;:1026.9937007874018}"/>
</p:tagLst>
</file>

<file path=ppt/tags/tag25.xml><?xml version="1.0" encoding="utf-8"?>
<p:tagLst xmlns:p="http://schemas.openxmlformats.org/presentationml/2006/main">
  <p:tag name="KSO_WM_DIAGRAM_VIRTUALLY_FRAME" val="{&quot;height&quot;:375.65622047244096,&quot;left&quot;:62.50314960629921,&quot;top&quot;:201.29062992125984,&quot;width&quot;:1026.9937007874018}"/>
</p:tagLst>
</file>

<file path=ppt/tags/tag26.xml><?xml version="1.0" encoding="utf-8"?>
<p:tagLst xmlns:p="http://schemas.openxmlformats.org/presentationml/2006/main">
  <p:tag name="KSO_WM_DIAGRAM_VIRTUALLY_FRAME" val="{&quot;height&quot;:375.65622047244096,&quot;left&quot;:62.50314960629921,&quot;top&quot;:201.29062992125984,&quot;width&quot;:1026.9937007874018}"/>
</p:tagLst>
</file>

<file path=ppt/tags/tag27.xml><?xml version="1.0" encoding="utf-8"?>
<p:tagLst xmlns:p="http://schemas.openxmlformats.org/presentationml/2006/main">
  <p:tag name="KSO_WM_DIAGRAM_VIRTUALLY_FRAME" val="{&quot;height&quot;:375.65622047244096,&quot;left&quot;:62.50314960629921,&quot;top&quot;:201.29062992125984,&quot;width&quot;:1026.9937007874018}"/>
</p:tagLst>
</file>

<file path=ppt/tags/tag28.xml><?xml version="1.0" encoding="utf-8"?>
<p:tagLst xmlns:p="http://schemas.openxmlformats.org/presentationml/2006/main">
  <p:tag name="KSO_WM_DIAGRAM_VIRTUALLY_FRAME" val="{&quot;height&quot;:375.65622047244096,&quot;left&quot;:62.50314960629921,&quot;top&quot;:201.29062992125984,&quot;width&quot;:1026.9937007874018}"/>
</p:tagLst>
</file>

<file path=ppt/tags/tag29.xml><?xml version="1.0" encoding="utf-8"?>
<p:tagLst xmlns:p="http://schemas.openxmlformats.org/presentationml/2006/main">
  <p:tag name="KSO_WM_DIAGRAM_VIRTUALLY_FRAME" val="{&quot;height&quot;:205.77811023622044,&quot;left&quot;:62.50314960629921,&quot;top&quot;:277.7,&quot;width&quot;:1026.9843307086617}"/>
</p:tagLst>
</file>

<file path=ppt/tags/tag3.xml><?xml version="1.0" encoding="utf-8"?>
<p:tagLst xmlns:p="http://schemas.openxmlformats.org/presentationml/2006/main">
  <p:tag name="KSO_WM_DIAGRAM_VIRTUALLY_FRAME" val="{&quot;height&quot;:118.64062992125987,&quot;left&quot;:60.70314960629921,&quot;top&quot;:351.0093700787401,&quot;width&quot;:1028.7937007874018}"/>
</p:tagLst>
</file>

<file path=ppt/tags/tag30.xml><?xml version="1.0" encoding="utf-8"?>
<p:tagLst xmlns:p="http://schemas.openxmlformats.org/presentationml/2006/main">
  <p:tag name="KSO_WM_DIAGRAM_VIRTUALLY_FRAME" val="{&quot;height&quot;:205.77811023622044,&quot;left&quot;:62.50314960629921,&quot;top&quot;:277.7,&quot;width&quot;:1026.9843307086617}"/>
</p:tagLst>
</file>

<file path=ppt/tags/tag31.xml><?xml version="1.0" encoding="utf-8"?>
<p:tagLst xmlns:p="http://schemas.openxmlformats.org/presentationml/2006/main">
  <p:tag name="KSO_WM_DIAGRAM_VIRTUALLY_FRAME" val="{&quot;height&quot;:205.77811023622044,&quot;left&quot;:62.50314960629921,&quot;top&quot;:277.7,&quot;width&quot;:1026.9843307086617}"/>
</p:tagLst>
</file>

<file path=ppt/tags/tag32.xml><?xml version="1.0" encoding="utf-8"?>
<p:tagLst xmlns:p="http://schemas.openxmlformats.org/presentationml/2006/main">
  <p:tag name="KSO_WM_DIAGRAM_VIRTUALLY_FRAME" val="{&quot;height&quot;:205.77811023622044,&quot;left&quot;:62.50314960629921,&quot;top&quot;:277.7,&quot;width&quot;:1026.9843307086617}"/>
</p:tagLst>
</file>

<file path=ppt/tags/tag33.xml><?xml version="1.0" encoding="utf-8"?>
<p:tagLst xmlns:p="http://schemas.openxmlformats.org/presentationml/2006/main">
  <p:tag name="KSO_WM_DIAGRAM_VIRTUALLY_FRAME" val="{&quot;height&quot;:205.77811023622044,&quot;left&quot;:62.50314960629921,&quot;top&quot;:277.7,&quot;width&quot;:1026.9843307086617}"/>
</p:tagLst>
</file>

<file path=ppt/tags/tag34.xml><?xml version="1.0" encoding="utf-8"?>
<p:tagLst xmlns:p="http://schemas.openxmlformats.org/presentationml/2006/main">
  <p:tag name="KSO_WM_DIAGRAM_VIRTUALLY_FRAME" val="{&quot;height&quot;:205.77811023622044,&quot;left&quot;:62.50314960629921,&quot;top&quot;:277.7,&quot;width&quot;:1026.9843307086617}"/>
</p:tagLst>
</file>

<file path=ppt/tags/tag35.xml><?xml version="1.0" encoding="utf-8"?>
<p:tagLst xmlns:p="http://schemas.openxmlformats.org/presentationml/2006/main">
  <p:tag name="KSO_WM_DIAGRAM_VIRTUALLY_FRAME" val="{&quot;height&quot;:205.77811023622044,&quot;left&quot;:62.50314960629921,&quot;top&quot;:277.7,&quot;width&quot;:1026.9843307086617}"/>
</p:tagLst>
</file>

<file path=ppt/tags/tag36.xml><?xml version="1.0" encoding="utf-8"?>
<p:tagLst xmlns:p="http://schemas.openxmlformats.org/presentationml/2006/main">
  <p:tag name="KSO_WM_DIAGRAM_VIRTUALLY_FRAME" val="{&quot;height&quot;:205.77811023622044,&quot;left&quot;:62.50314960629921,&quot;top&quot;:277.7,&quot;width&quot;:1026.9843307086617}"/>
</p:tagLst>
</file>

<file path=ppt/tags/tag37.xml><?xml version="1.0" encoding="utf-8"?>
<p:tagLst xmlns:p="http://schemas.openxmlformats.org/presentationml/2006/main">
  <p:tag name="KSO_WM_DIAGRAM_VIRTUALLY_FRAME" val="{&quot;height&quot;:205.77811023622044,&quot;left&quot;:62.50314960629921,&quot;top&quot;:277.7,&quot;width&quot;:1026.9843307086617}"/>
</p:tagLst>
</file>

<file path=ppt/tags/tag4.xml><?xml version="1.0" encoding="utf-8"?>
<p:tagLst xmlns:p="http://schemas.openxmlformats.org/presentationml/2006/main">
  <p:tag name="KSO_WM_DIAGRAM_VIRTUALLY_FRAME" val="{&quot;height&quot;:118.64062992125987,&quot;left&quot;:60.70314960629921,&quot;top&quot;:351.0093700787401,&quot;width&quot;:1028.7937007874018}"/>
</p:tagLst>
</file>

<file path=ppt/tags/tag5.xml><?xml version="1.0" encoding="utf-8"?>
<p:tagLst xmlns:p="http://schemas.openxmlformats.org/presentationml/2006/main">
  <p:tag name="KSO_WM_DIAGRAM_VIRTUALLY_FRAME" val="{&quot;height&quot;:118.64062992125987,&quot;left&quot;:60.70314960629921,&quot;top&quot;:351.0093700787401,&quot;width&quot;:1028.7937007874018}"/>
</p:tagLst>
</file>

<file path=ppt/tags/tag6.xml><?xml version="1.0" encoding="utf-8"?>
<p:tagLst xmlns:p="http://schemas.openxmlformats.org/presentationml/2006/main">
  <p:tag name="KSO_WM_DIAGRAM_VIRTUALLY_FRAME" val="{&quot;height&quot;:118.64062992125987,&quot;left&quot;:60.70314960629921,&quot;top&quot;:351.0093700787401,&quot;width&quot;:1028.7937007874018}"/>
</p:tagLst>
</file>

<file path=ppt/tags/tag7.xml><?xml version="1.0" encoding="utf-8"?>
<p:tagLst xmlns:p="http://schemas.openxmlformats.org/presentationml/2006/main">
  <p:tag name="KSO_WM_DIAGRAM_VIRTUALLY_FRAME" val="{&quot;height&quot;:118.64062992125987,&quot;left&quot;:60.70314960629921,&quot;top&quot;:351.0093700787401,&quot;width&quot;:1028.7937007874018}"/>
</p:tagLst>
</file>

<file path=ppt/tags/tag8.xml><?xml version="1.0" encoding="utf-8"?>
<p:tagLst xmlns:p="http://schemas.openxmlformats.org/presentationml/2006/main">
  <p:tag name="KSO_WM_DIAGRAM_VIRTUALLY_FRAME" val="{&quot;height&quot;:118.64062992125987,&quot;left&quot;:60.70314960629921,&quot;top&quot;:351.0093700787401,&quot;width&quot;:1028.7937007874018}"/>
</p:tagLst>
</file>

<file path=ppt/tags/tag9.xml><?xml version="1.0" encoding="utf-8"?>
<p:tagLst xmlns:p="http://schemas.openxmlformats.org/presentationml/2006/main">
  <p:tag name="KSO_WM_DIAGRAM_VIRTUALLY_FRAME" val="{&quot;height&quot;:375.65622047244096,&quot;left&quot;:62.50314960629921,&quot;top&quot;:201.29062992125984,&quot;width&quot;:1026.9937007874018}"/>
</p:tagLst>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7168</Words>
  <Application>WPS Presentation</Application>
  <PresentationFormat>On-screen Show (16:9)</PresentationFormat>
  <Paragraphs>187</Paragraphs>
  <Slides>11</Slides>
  <Notes>10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11</vt:i4>
      </vt:variant>
    </vt:vector>
  </HeadingPairs>
  <TitlesOfParts>
    <vt:vector size="28" baseType="lpstr">
      <vt:lpstr>Arial</vt:lpstr>
      <vt:lpstr>SimSun</vt:lpstr>
      <vt:lpstr>Wingdings</vt:lpstr>
      <vt:lpstr>Raleway</vt:lpstr>
      <vt:lpstr>Raleway</vt:lpstr>
      <vt:lpstr>Raleway</vt:lpstr>
      <vt:lpstr>Roboto</vt:lpstr>
      <vt:lpstr>Roboto</vt:lpstr>
      <vt:lpstr>Roboto</vt:lpstr>
      <vt:lpstr>Times New Roman</vt:lpstr>
      <vt:lpstr>Consolas</vt:lpstr>
      <vt:lpstr>Consolas</vt:lpstr>
      <vt:lpstr>Consolas</vt:lpstr>
      <vt:lpstr>Microsoft YaHei</vt:lpstr>
      <vt:lpstr>Arial Unicode MS</vt:lpstr>
      <vt:lpstr>Calibri</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Rekha M</cp:lastModifiedBy>
  <cp:revision>9</cp:revision>
  <dcterms:created xsi:type="dcterms:W3CDTF">2025-07-09T06:02:00Z</dcterms:created>
  <dcterms:modified xsi:type="dcterms:W3CDTF">2025-07-09T12:26:00Z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85D3C5B1439F4B038284C3292F0737F3_12</vt:lpwstr>
  </property>
  <property fmtid="{D5CDD505-2E9C-101B-9397-08002B2CF9AE}" pid="3" name="KSOProductBuildVer">
    <vt:lpwstr>1033-12.2.0.21931</vt:lpwstr>
  </property>
</Properties>
</file>