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6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AAD6F-9CD5-4C85-912F-B4E5374BC262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7DE8-7412-40BB-8D8F-8B4BD41E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B7DE8-7412-40BB-8D8F-8B4BD41E585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0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B7DE8-7412-40BB-8D8F-8B4BD41E585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23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B7DE8-7412-40BB-8D8F-8B4BD41E585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0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1148-6108-2235-DC31-577863F9F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F3815-5702-AB9B-5405-214EEB1F8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22B9-008E-AB63-711D-2B3663EB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8D0B-A3E9-CFA3-5EA7-D0583D04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D120-A24C-ACEC-A8AC-23156DC8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A7EF-27F5-300E-40E3-F72A5161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06F21-5198-CDD4-7778-1A5F7BF7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7E92-056A-AEDF-7930-8432886E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EBCF-3F0F-50A1-E24B-A03D415A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E2CF-E196-BA6C-50BA-08FB649D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8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E7F15-1D1E-DBA2-1FF1-B5CBE8372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BF029-2AD8-D432-F708-02650CBD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B5FE-6EAF-6977-2CCA-229EEDCB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E4D3-C46E-A05B-1B3C-1E997DC8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498C-57FF-A04B-E213-20FBA652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5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D059-FB3B-E6A6-9D54-E7A13043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0A22-AD8F-E661-7FB2-1A15BBAF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49DB-F182-2F6B-E1C1-E90935C3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9D840-FD31-0B2D-6A1F-11797F38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D237-B3FB-2D67-FE92-35B995C1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F6A5-8828-1B05-CC41-EF7BB0EC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8630C-B5C5-C8F7-ABCA-42DF2B41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76A7-662E-B1AA-1345-25C19D09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D168F-A7F6-AF06-9DA8-115B44EC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879A-6F3B-8F50-61DC-CA60A773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5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C01E-1E35-7707-F2B2-467DCB24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0CF8-B351-E435-5AE6-0FECB79C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5935F-E9BC-47BE-3D0B-0E9CEB049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6C6FF-E6E2-795E-663E-052947A8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6DA8F-00AD-7314-0647-81680955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8B738-6835-38A0-72B7-2BEF0E6C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9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3E1A-24D1-862C-55AE-01A47CB1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3C808-0D52-D950-C808-7BBE66AC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124D-8792-2DDA-DC50-33DB484D3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260CE-F49F-87A5-9A0B-63FA1D7D3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B6B12-C2B4-0496-B562-6D150EECA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D62F-5A2E-B458-5748-76B2D4D9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AA446-CDBD-9E2F-BFB2-C9771242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A6A6D-9706-F4CB-0731-1D0D805D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6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1C0A-F164-180C-C2A2-3FF80BB5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17831-0509-D77F-6F95-4B905C18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5E341-C52B-6DC8-0953-A84283B0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C713-9E7F-CF5A-A2AE-B8111CE2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1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1D16D-95C4-2B28-F93A-6C80DB8E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5F817-AF10-F1F8-05B8-65DBF0A0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6BA7-CE95-4B2F-D516-88F0C37D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24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5155-FFEB-EE9C-1519-9435A511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5F36-DD0F-225E-0ED6-34DD0B20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FECF-A43D-9223-5808-110E9E980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5E95-E64D-9A5C-875B-EB9E2FDC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EE72-8777-7495-83B4-5CAE335F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1010-DB6E-2CE7-2E91-34505D62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4A04-64F5-CBD9-4FD7-2D2C5FDF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A4386-992B-7FF7-BECE-C57ACFBA0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F0AF9-EE5F-31B8-CACC-E2789EF63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0FA2-276B-437E-C86E-2CA8CF05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1DD8C-3E50-B76B-369A-23520558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D055D-804C-73A3-28C3-B4F6DEDA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4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8EE31-1A8D-3AAA-1C6E-0A110DCE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E5DB-923A-BCEC-9386-4319A206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87A6-F2AD-693B-6138-D0174A5F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26B38-D37F-4769-B003-B4B74756F0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7907-4CFE-B91D-2FEA-824FF6A72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C0F8-68D1-8753-4C7A-D7B640208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6ED2-11F3-49EB-87E3-8FDC21D51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8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406B-2F14-669C-6D83-DABC11FC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766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3600" b="1" dirty="0">
                <a:solidFill>
                  <a:srgbClr val="24292E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Stock Market Analysis using S3, CloudWatch, Lambda ,Glue Crawler, Glue WorkFlow  and Athena.</a:t>
            </a:r>
            <a:r>
              <a:rPr lang="en-IN" sz="3600" dirty="0">
                <a:solidFill>
                  <a:srgbClr val="24292E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 </a:t>
            </a:r>
            <a:br>
              <a:rPr lang="en-IN" sz="3600" dirty="0">
                <a:effectLst/>
                <a:latin typeface="+mn-lt"/>
                <a:ea typeface="Times New Roman" panose="02020603050405020304" pitchFamily="18" charset="0"/>
              </a:rPr>
            </a:br>
            <a:endParaRPr lang="en-IN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74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D80FA2-987D-2325-100C-14F136A68634}"/>
              </a:ext>
            </a:extLst>
          </p:cNvPr>
          <p:cNvSpPr txBox="1"/>
          <p:nvPr/>
        </p:nvSpPr>
        <p:spPr>
          <a:xfrm>
            <a:off x="113121" y="150829"/>
            <a:ext cx="11965756" cy="872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800" b="1" dirty="0">
                <a:latin typeface="+mn-lt"/>
              </a:rPr>
              <a:t>Project Overview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Project, we will demonstrate how to perform data engineering activities using AWS tech stack. This stock exchange data generated by stock market. AWS S3 as Data Lake and Spark-SQL for performing the analytics. we will store all the historical data into S3 and perform ETL and Data warehouse query using Spark-SQL. </a:t>
            </a: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rgbClr val="365F9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NYSE dataset Daily stock data of each company is available live on yahoo finance for each stock exchange worldwide. We have taken the NYSE stock exchange data for this study. 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set is composed of: stock exchange, company symbol, date, open price of the day, high of the day, low of the day, close of the day , volume and adjusted close price.</a:t>
            </a: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1200"/>
              </a:spcAft>
            </a:pPr>
            <a:r>
              <a:rPr lang="en-IN" sz="2800" b="1" dirty="0">
                <a:solidFill>
                  <a:srgbClr val="2429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lang="en-IN" sz="2800" b="1" dirty="0">
              <a:solidFill>
                <a:srgbClr val="365F9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N" sz="18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 Business Intelligence system that provide suggestions to customers based on historical stock data and enable customers to build dashboard and perform a search for specific stock data.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02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570B3B-913B-BE80-39B4-52D30B5BC4D3}"/>
              </a:ext>
            </a:extLst>
          </p:cNvPr>
          <p:cNvSpPr/>
          <p:nvPr/>
        </p:nvSpPr>
        <p:spPr>
          <a:xfrm>
            <a:off x="4778479" y="1311314"/>
            <a:ext cx="7069393" cy="38368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6C1C5-8CCD-8059-E1FD-4F43DA050D44}"/>
              </a:ext>
            </a:extLst>
          </p:cNvPr>
          <p:cNvSpPr txBox="1"/>
          <p:nvPr/>
        </p:nvSpPr>
        <p:spPr>
          <a:xfrm>
            <a:off x="147686" y="98931"/>
            <a:ext cx="11896628" cy="155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1400"/>
              </a:spcBef>
              <a:spcAft>
                <a:spcPts val="1200"/>
              </a:spcAft>
            </a:pPr>
            <a:r>
              <a:rPr lang="en-IN" sz="2800" b="1" dirty="0">
                <a:solidFill>
                  <a:srgbClr val="2429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2800" b="1" dirty="0">
              <a:solidFill>
                <a:srgbClr val="365F9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N" sz="18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data analytics, customers will be able to view popular stocks based on specific date.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BC7DEE-29A1-597B-0202-74467C76DF8D}"/>
              </a:ext>
            </a:extLst>
          </p:cNvPr>
          <p:cNvSpPr/>
          <p:nvPr/>
        </p:nvSpPr>
        <p:spPr>
          <a:xfrm>
            <a:off x="570271" y="2323699"/>
            <a:ext cx="2104104" cy="9045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Upload the raw data </a:t>
            </a:r>
            <a:r>
              <a:rPr lang="en-IN" b="1"/>
              <a:t>into S3 </a:t>
            </a:r>
            <a:r>
              <a:rPr lang="en-IN" b="1" dirty="0"/>
              <a:t>bucket</a:t>
            </a:r>
          </a:p>
        </p:txBody>
      </p:sp>
      <p:pic>
        <p:nvPicPr>
          <p:cNvPr id="9" name="Picture 2" descr="AWS Simple Icons Explained: The Storage Set | Gliffy by Perforce">
            <a:extLst>
              <a:ext uri="{FF2B5EF4-FFF2-40B4-BE49-F238E27FC236}">
                <a16:creationId xmlns:a16="http://schemas.microsoft.com/office/drawing/2014/main" id="{82990D21-2303-9A3D-0842-B7E6780A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701" y="2323697"/>
            <a:ext cx="1198921" cy="9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3746E7-9F7B-16F5-A84E-E28479C994C3}"/>
              </a:ext>
            </a:extLst>
          </p:cNvPr>
          <p:cNvSpPr/>
          <p:nvPr/>
        </p:nvSpPr>
        <p:spPr>
          <a:xfrm>
            <a:off x="5043948" y="2323697"/>
            <a:ext cx="2104104" cy="9045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AWS Glue (ETL Job)</a:t>
            </a:r>
          </a:p>
        </p:txBody>
      </p:sp>
      <p:pic>
        <p:nvPicPr>
          <p:cNvPr id="11" name="Picture 2" descr="AWS Simple Icons Explained: The Storage Set | Gliffy by Perforce">
            <a:extLst>
              <a:ext uri="{FF2B5EF4-FFF2-40B4-BE49-F238E27FC236}">
                <a16:creationId xmlns:a16="http://schemas.microsoft.com/office/drawing/2014/main" id="{E4CC781D-779E-EE75-8CCA-EE92F5DC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53" y="2320434"/>
            <a:ext cx="1198921" cy="9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9C8286-7B35-D114-0CD6-D38DD7DC6370}"/>
              </a:ext>
            </a:extLst>
          </p:cNvPr>
          <p:cNvSpPr/>
          <p:nvPr/>
        </p:nvSpPr>
        <p:spPr>
          <a:xfrm>
            <a:off x="9566786" y="2230291"/>
            <a:ext cx="2104104" cy="9045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AWS Crawler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09CD21-B621-52BD-D007-15BDAFAEB872}"/>
              </a:ext>
            </a:extLst>
          </p:cNvPr>
          <p:cNvSpPr/>
          <p:nvPr/>
        </p:nvSpPr>
        <p:spPr>
          <a:xfrm>
            <a:off x="9626088" y="3680547"/>
            <a:ext cx="2104104" cy="90456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AWS Data Catalogue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7552C4-2CC9-6A57-5919-0B40EDEA90AD}"/>
              </a:ext>
            </a:extLst>
          </p:cNvPr>
          <p:cNvSpPr/>
          <p:nvPr/>
        </p:nvSpPr>
        <p:spPr>
          <a:xfrm>
            <a:off x="9566786" y="5615864"/>
            <a:ext cx="2104104" cy="9045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AWS Athena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2FB2E9-BD0C-2C95-0DEC-57CFED2F6758}"/>
              </a:ext>
            </a:extLst>
          </p:cNvPr>
          <p:cNvSpPr/>
          <p:nvPr/>
        </p:nvSpPr>
        <p:spPr>
          <a:xfrm>
            <a:off x="6794088" y="5585856"/>
            <a:ext cx="2104104" cy="9045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AWS Quick Sight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38D552BD-3844-C3FA-D883-27CF28B31D68}"/>
              </a:ext>
            </a:extLst>
          </p:cNvPr>
          <p:cNvSpPr/>
          <p:nvPr/>
        </p:nvSpPr>
        <p:spPr>
          <a:xfrm>
            <a:off x="4751285" y="5471663"/>
            <a:ext cx="1406013" cy="104877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Redshift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19CA5A-3A51-EF47-CCF1-DBB299341CF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674375" y="2775982"/>
            <a:ext cx="58532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39E269-70AC-FCE5-4675-E56C4485581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458622" y="2775982"/>
            <a:ext cx="5853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732AC8-953E-5229-F391-AA35C95BBE61}"/>
              </a:ext>
            </a:extLst>
          </p:cNvPr>
          <p:cNvCxnSpPr>
            <a:stCxn id="10" idx="3"/>
          </p:cNvCxnSpPr>
          <p:nvPr/>
        </p:nvCxnSpPr>
        <p:spPr>
          <a:xfrm flipV="1">
            <a:off x="7148052" y="2775981"/>
            <a:ext cx="7272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08EB7-77CE-A7A8-D2B5-EE6018ECACFE}"/>
              </a:ext>
            </a:extLst>
          </p:cNvPr>
          <p:cNvCxnSpPr>
            <a:cxnSpLocks/>
          </p:cNvCxnSpPr>
          <p:nvPr/>
        </p:nvCxnSpPr>
        <p:spPr>
          <a:xfrm flipH="1">
            <a:off x="5702172" y="3214853"/>
            <a:ext cx="2304225" cy="224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F5F236-04E0-2451-B12E-0D52891822E8}"/>
              </a:ext>
            </a:extLst>
          </p:cNvPr>
          <p:cNvCxnSpPr>
            <a:stCxn id="11" idx="3"/>
          </p:cNvCxnSpPr>
          <p:nvPr/>
        </p:nvCxnSpPr>
        <p:spPr>
          <a:xfrm flipV="1">
            <a:off x="9138774" y="2772718"/>
            <a:ext cx="4280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AFF35D-1280-F9F5-1BEF-5A16337D0D1F}"/>
              </a:ext>
            </a:extLst>
          </p:cNvPr>
          <p:cNvCxnSpPr>
            <a:stCxn id="12" idx="2"/>
          </p:cNvCxnSpPr>
          <p:nvPr/>
        </p:nvCxnSpPr>
        <p:spPr>
          <a:xfrm>
            <a:off x="10618838" y="3134860"/>
            <a:ext cx="0" cy="453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523055-CD7C-D87A-7115-56B8C3B22E83}"/>
              </a:ext>
            </a:extLst>
          </p:cNvPr>
          <p:cNvSpPr txBox="1"/>
          <p:nvPr/>
        </p:nvSpPr>
        <p:spPr>
          <a:xfrm>
            <a:off x="7069285" y="2481888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Filtered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EE96B8-95D7-4E7C-464F-A7EE0D445E8C}"/>
              </a:ext>
            </a:extLst>
          </p:cNvPr>
          <p:cNvSpPr txBox="1"/>
          <p:nvPr/>
        </p:nvSpPr>
        <p:spPr>
          <a:xfrm>
            <a:off x="7119520" y="2803718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Aggregated 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F37A0D-9299-1428-F73B-1C5EBAC2132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678140" y="4585116"/>
            <a:ext cx="88183" cy="1030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ADFC95-FABA-D072-89A6-7FACFBC8536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622890" y="4585116"/>
            <a:ext cx="2055250" cy="993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CB0B2C0-CBFC-6005-E49F-DD90CB3FE238}"/>
              </a:ext>
            </a:extLst>
          </p:cNvPr>
          <p:cNvSpPr/>
          <p:nvPr/>
        </p:nvSpPr>
        <p:spPr>
          <a:xfrm>
            <a:off x="481472" y="3773459"/>
            <a:ext cx="2104104" cy="904569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AWS Cloud Watch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5519EB5-568A-44FA-D44F-8ED58BAE4867}"/>
              </a:ext>
            </a:extLst>
          </p:cNvPr>
          <p:cNvSpPr/>
          <p:nvPr/>
        </p:nvSpPr>
        <p:spPr>
          <a:xfrm>
            <a:off x="1850922" y="5223211"/>
            <a:ext cx="2104104" cy="904569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AWS Lambda Function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EB49C7-11F1-7F91-63AC-DFA24A128894}"/>
              </a:ext>
            </a:extLst>
          </p:cNvPr>
          <p:cNvSpPr txBox="1"/>
          <p:nvPr/>
        </p:nvSpPr>
        <p:spPr>
          <a:xfrm>
            <a:off x="7252333" y="1473462"/>
            <a:ext cx="21004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Glue Workflow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016456-A95E-BF87-CCA7-60D657EB48E3}"/>
              </a:ext>
            </a:extLst>
          </p:cNvPr>
          <p:cNvCxnSpPr>
            <a:cxnSpLocks/>
          </p:cNvCxnSpPr>
          <p:nvPr/>
        </p:nvCxnSpPr>
        <p:spPr>
          <a:xfrm flipH="1">
            <a:off x="2585576" y="3134860"/>
            <a:ext cx="895043" cy="73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FDA0F3-5315-A0FF-DD43-A948906CDF66}"/>
              </a:ext>
            </a:extLst>
          </p:cNvPr>
          <p:cNvCxnSpPr>
            <a:endCxn id="45" idx="0"/>
          </p:cNvCxnSpPr>
          <p:nvPr/>
        </p:nvCxnSpPr>
        <p:spPr>
          <a:xfrm>
            <a:off x="2585576" y="4678028"/>
            <a:ext cx="317398" cy="545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65C1B4-9E90-B680-3F8A-C248EE6DD9EB}"/>
              </a:ext>
            </a:extLst>
          </p:cNvPr>
          <p:cNvCxnSpPr>
            <a:stCxn id="45" idx="3"/>
          </p:cNvCxnSpPr>
          <p:nvPr/>
        </p:nvCxnSpPr>
        <p:spPr>
          <a:xfrm flipV="1">
            <a:off x="3955026" y="4998090"/>
            <a:ext cx="1088922" cy="677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5777F-5EE9-E915-3E84-94B45592B911}"/>
              </a:ext>
            </a:extLst>
          </p:cNvPr>
          <p:cNvSpPr txBox="1"/>
          <p:nvPr/>
        </p:nvSpPr>
        <p:spPr>
          <a:xfrm>
            <a:off x="3072500" y="2045625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Bronze Bucket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C8DBD3-2231-4533-FC9D-C82AA9D7CBC6}"/>
              </a:ext>
            </a:extLst>
          </p:cNvPr>
          <p:cNvSpPr txBox="1"/>
          <p:nvPr/>
        </p:nvSpPr>
        <p:spPr>
          <a:xfrm>
            <a:off x="7875331" y="2015206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Gold Bucket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810815-0489-E62F-04CA-72BA59ABA662}"/>
              </a:ext>
            </a:extLst>
          </p:cNvPr>
          <p:cNvSpPr txBox="1"/>
          <p:nvPr/>
        </p:nvSpPr>
        <p:spPr>
          <a:xfrm rot="19106122">
            <a:off x="5609402" y="4086582"/>
            <a:ext cx="2437911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copy command to load aggregated data to Redshift</a:t>
            </a:r>
          </a:p>
          <a:p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65A485-1C4E-D6E0-4334-D43964EF4C3A}"/>
              </a:ext>
            </a:extLst>
          </p:cNvPr>
          <p:cNvSpPr txBox="1"/>
          <p:nvPr/>
        </p:nvSpPr>
        <p:spPr>
          <a:xfrm>
            <a:off x="5438609" y="1988551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Trigger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38CE4D-A702-ECC2-C991-9DE7CF8FA260}"/>
              </a:ext>
            </a:extLst>
          </p:cNvPr>
          <p:cNvSpPr txBox="1"/>
          <p:nvPr/>
        </p:nvSpPr>
        <p:spPr>
          <a:xfrm>
            <a:off x="10087273" y="1935127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Trigger 2</a:t>
            </a:r>
          </a:p>
        </p:txBody>
      </p:sp>
      <p:pic>
        <p:nvPicPr>
          <p:cNvPr id="1024" name="Picture 2" descr="AWS Simple Icons Explained: The Storage Set | Gliffy by Perforce">
            <a:extLst>
              <a:ext uri="{FF2B5EF4-FFF2-40B4-BE49-F238E27FC236}">
                <a16:creationId xmlns:a16="http://schemas.microsoft.com/office/drawing/2014/main" id="{9CD8F662-B8ED-233D-D4FA-9CB93B307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65" y="3632929"/>
            <a:ext cx="1198921" cy="9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B8A31CFA-ECD4-1AF7-952A-93DB9267CEC4}"/>
              </a:ext>
            </a:extLst>
          </p:cNvPr>
          <p:cNvSpPr txBox="1"/>
          <p:nvPr/>
        </p:nvSpPr>
        <p:spPr>
          <a:xfrm>
            <a:off x="4347469" y="4032583"/>
            <a:ext cx="141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Sliver Bucket</a:t>
            </a:r>
          </a:p>
        </p:txBody>
      </p: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438CBE1C-A0CB-C538-1A2E-DDFE79B82291}"/>
              </a:ext>
            </a:extLst>
          </p:cNvPr>
          <p:cNvCxnSpPr/>
          <p:nvPr/>
        </p:nvCxnSpPr>
        <p:spPr>
          <a:xfrm>
            <a:off x="5373103" y="3225003"/>
            <a:ext cx="0" cy="40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63C2743-98B4-C68F-CA05-60B0D38ED183}"/>
              </a:ext>
            </a:extLst>
          </p:cNvPr>
          <p:cNvSpPr txBox="1"/>
          <p:nvPr/>
        </p:nvSpPr>
        <p:spPr>
          <a:xfrm>
            <a:off x="3797350" y="3579592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Clean and processed Data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93CF5F14-2369-7BF3-2A73-6A8FB2E63BE7}"/>
              </a:ext>
            </a:extLst>
          </p:cNvPr>
          <p:cNvSpPr txBox="1"/>
          <p:nvPr/>
        </p:nvSpPr>
        <p:spPr>
          <a:xfrm>
            <a:off x="3247231" y="2719898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86024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D6957F-B5B1-6493-697C-B5662634ED48}"/>
              </a:ext>
            </a:extLst>
          </p:cNvPr>
          <p:cNvSpPr txBox="1"/>
          <p:nvPr/>
        </p:nvSpPr>
        <p:spPr>
          <a:xfrm>
            <a:off x="182049" y="0"/>
            <a:ext cx="11651530" cy="940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2429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collected last 25 years (1981-2010) of </a:t>
            </a:r>
            <a:r>
              <a:rPr lang="en-IN" sz="18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NYSE stock exchange data</a:t>
            </a:r>
            <a:r>
              <a:rPr lang="en-IN" sz="1800" kern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8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yahoo finance.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Imported the Raw data into s3 bucket (</a:t>
            </a:r>
            <a:r>
              <a:rPr lang="en-IN" b="1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Bronze zone bucket).</a:t>
            </a:r>
            <a:endParaRPr lang="en-IN" dirty="0">
              <a:solidFill>
                <a:srgbClr val="24292E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Event Rule to monitor the resources of S3 if any data imported to S3 then cloud watch event will trigger the lambda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function triggers the  </a:t>
            </a:r>
            <a:r>
              <a:rPr lang="en-IN" b="1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glue workflow</a:t>
            </a:r>
            <a:r>
              <a:rPr lang="en-IN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trigger to run the  spark glue job to read the raw data from </a:t>
            </a:r>
            <a:r>
              <a:rPr lang="en-IN" b="1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Bronze zone bucket</a:t>
            </a:r>
            <a:r>
              <a:rPr lang="en-IN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 few transformation operation on these raw data listed below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dropping null values, fixing data formats, and removing duplicate records. these cleaned and processed data stored in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silver zone bucket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filtering and aggregation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 based on “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price of the day” and “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of the day” and “close of the day”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 greater  than 0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tored the filtered data in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 zone bucket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Aggregated the data to find out  highest average return  and highest loss based on </a:t>
            </a:r>
            <a:r>
              <a:rPr lang="en-IN" sz="1800" kern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symbol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stored aggregated data in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 zone bucket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24292E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24292E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kern="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29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DAD6D7-FCAF-88A4-0E44-154699E8CB2A}"/>
              </a:ext>
            </a:extLst>
          </p:cNvPr>
          <p:cNvSpPr txBox="1"/>
          <p:nvPr/>
        </p:nvSpPr>
        <p:spPr>
          <a:xfrm>
            <a:off x="421064" y="235669"/>
            <a:ext cx="11349871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</a:t>
            </a:r>
            <a:r>
              <a:rPr lang="en-IN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 to run </a:t>
            </a: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 Glue crawler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0" dirty="0">
                <a:solidFill>
                  <a:srgbClr val="24292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filtered data to create table structure in </a:t>
            </a:r>
            <a:r>
              <a:rPr lang="en-IN" b="1" kern="0" dirty="0">
                <a:solidFill>
                  <a:srgbClr val="24292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 Glue data catalogue</a:t>
            </a:r>
            <a:r>
              <a:rPr lang="en-IN" kern="0" dirty="0">
                <a:solidFill>
                  <a:srgbClr val="24292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Table name 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“NYSE_Partition” 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Athena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query on this table “NYSE_Partition” to find out  which stock’s open price of the day is  greater than 68 and high close price is less than 70.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Dashboard visualization using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 Quick Sight 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aggregating  data on company’s name to see  which company has given highest return and highest loss.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Loss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CHB company symbol        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return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CME company symbol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CA81F-8DB4-35F0-8391-0CCCA059E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6" y="3195483"/>
            <a:ext cx="10667999" cy="356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3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560</Words>
  <Application>Microsoft Office PowerPoint</Application>
  <PresentationFormat>Widescreen</PresentationFormat>
  <Paragraphs>57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 Display</vt:lpstr>
      <vt:lpstr>Arial</vt:lpstr>
      <vt:lpstr>Calibri</vt:lpstr>
      <vt:lpstr>Calibri Light</vt:lpstr>
      <vt:lpstr>Segoe UI</vt:lpstr>
      <vt:lpstr>Times New Roman</vt:lpstr>
      <vt:lpstr>Office Theme</vt:lpstr>
      <vt:lpstr> Stock Market Analysis using S3, CloudWatch, Lambda ,Glue Crawler, Glue WorkFlow  and Athena. 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Stock Market Analysis using S3, CloudWatch, Lambda ,Glue Crawler, Glue WorkFlow  and Athena.  </dc:title>
  <dc:creator>rekha b</dc:creator>
  <cp:lastModifiedBy>rekha b</cp:lastModifiedBy>
  <cp:revision>32</cp:revision>
  <dcterms:created xsi:type="dcterms:W3CDTF">2024-03-02T08:40:56Z</dcterms:created>
  <dcterms:modified xsi:type="dcterms:W3CDTF">2024-03-08T10:19:11Z</dcterms:modified>
</cp:coreProperties>
</file>