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ppt/media/img_cc_black.png" Type="http://schemas.openxmlformats.org/officeDocument/2006/relationships/image"/><Relationship Id="rId8" Target="ppt/presentation.xml" Type="http://schemas.openxmlformats.org/officeDocument/2006/relationships/officeDocument"/><Relationship Id="rId9" Target="docProps/core.xml" Type="http://schemas.openxmlformats.org/package/2006/relationships/metadata/core-properties"/><Relationship Id="rId10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9144000" cy="5143500"/>
  <p:embeddedFontLst>
    <p:embeddedFont>
      <p:font typeface="Roboto"/>
      <p:regular r:id="rId22"/>
    </p:embeddedFont>
    <p:embeddedFont>
      <p:font typeface="Arimo"/>
      <p:regular r:id="rId23"/>
      <p:bold r:id="rId24"/>
    </p:embeddedFont>
    <p:embeddedFont>
      <p:font typeface="Open Sans"/>
      <p:regular r:id="rId25"/>
      <p:bold r:id="rId26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tableStyles.xml" Type="http://schemas.openxmlformats.org/officeDocument/2006/relationships/tableStyles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24" Target="fonts/font3.fntdata" Type="http://schemas.openxmlformats.org/officeDocument/2006/relationships/font"/><Relationship Id="rId25" Target="fonts/font4.fntdata" Type="http://schemas.openxmlformats.org/officeDocument/2006/relationships/font"/><Relationship Id="rId26" Target="fonts/font5.fntdata" Type="http://schemas.openxmlformats.org/officeDocument/2006/relationships/font"/><Relationship Id="rId27" Target="presProps.xml" Type="http://schemas.openxmlformats.org/officeDocument/2006/relationships/presProps"/><Relationship Id="rId2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B89CCF3-2E56-460F-8E2A-FAC001CD8AE5}">
                <a16:creationId xmlns:a16="http://schemas.microsoft.com/office/drawing/2010/main" id="{DC40A6A8-FEBA-4540-BDCB-38E08E91492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C2771C12-F14A-4D2D-A9A8-E54EAB153010}">
                <a16:creationId xmlns:a16="http://schemas.microsoft.com/office/drawing/2010/main" id="{E3EE2A1B-A234-46D7-9100-6867EEF6510F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9F590522-0539-49B3-BFBD-1E9DBDB7540F}">
                <a16:creationId xmlns:a16="http://schemas.microsoft.com/office/drawing/2010/main" id="{7A3A5809-4CC9-41E1-B343-C2D91C3F9FA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D4381D23-2EE9-47B3-BD44-DC34607B07D8}">
                <a16:creationId xmlns:a16="http://schemas.microsoft.com/office/drawing/2010/main" id="{9EFC169F-43C6-460F-A92B-690F2FC90F8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8BB285A5-A636-4E5D-B88C-0D267ADD9938}">
                <a16:creationId xmlns:a16="http://schemas.microsoft.com/office/drawing/2010/main" id="{DBB1E618-2A96-48D9-A7A9-ECC25B3F7DF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2AD35BA-36C8-4160-9CEE-9C94CCBC419C}">
        <p14:creationId xmlns:p14="http://schemas.microsoft.com/office/powerpoint/2010/main" val="17090183792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0E75EE6A-11D4-47A6-A2F4-151D0B4C4FF4}">
                <a16:creationId xmlns:a16="http://schemas.microsoft.com/office/drawing/2010/main" id="{D1C12048-8BDD-4067-BAA5-44FE3E537381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41BF310D-A903-43A4-B8CD-53D32E867135}">
                <a16:creationId xmlns:a16="http://schemas.microsoft.com/office/drawing/2010/main" id="{7911F3D7-3FEF-4423-B3CD-8C82F1B09E35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2E89AD20-6782-4D22-B37D-BB1D2185F980}">
                <a16:creationId xmlns:a16="http://schemas.microsoft.com/office/drawing/2010/main" id="{E035D447-E48E-48A4-9EA9-5F7AFB47B611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E0BBCD61-DDB4-4E54-98C7-08D1C0D84E3F}">
                <a16:creationId xmlns:a16="http://schemas.microsoft.com/office/drawing/2010/main" id="{E35CCF26-650C-4868-ACC3-0441C7FF663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326F523D-7214-46AC-8F70-54CBCE0CE710}">
                <a16:creationId xmlns:a16="http://schemas.microsoft.com/office/drawing/2010/main" id="{69A16FDD-CAA5-4691-A029-E3A09A108DFB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14E7E2A6-3A73-4BD2-9A21-845C440BCD4E}">
                <a16:creationId xmlns:a16="http://schemas.microsoft.com/office/drawing/2010/main" id="{ABFE186A-D0D3-40DE-BC51-BA1F16D0A70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E0D02C83-B1FC-44BE-8935-4FAC97F1655C}">
                <a16:creationId xmlns:a16="http://schemas.microsoft.com/office/drawing/2010/main" id="{45490307-07CB-4EFB-9F4E-8E15E494712C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CB691E2B-37F4-444D-9FDA-FE9453440BCA}">
                <a16:creationId xmlns:a16="http://schemas.microsoft.com/office/drawing/2010/main" id="{73543AD9-4978-474A-974B-07D29B9199B7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A93FC91C-8319-4D97-92A2-5D0A89BC10E4}">
                <a16:creationId xmlns:a16="http://schemas.microsoft.com/office/drawing/2010/main" id="{A4F786B3-FFCE-4479-AD76-778505D66672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D84DEE2C-5359-4409-94F4-AC694D2664F4}">
                <a16:creationId xmlns:a16="http://schemas.microsoft.com/office/drawing/2010/main" id="{79256625-6141-447C-903F-3B6AE081FFE4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4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0EA8925E-5994-4CF4-82BB-D46E9EC3D651}">
                <a16:creationId xmlns:a16="http://schemas.microsoft.com/office/drawing/2010/main" id="{14840715-6A22-4407-8E2D-E2E8032A7F4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40AE1384-3461-4D43-A7CE-5CC6D1FC1B39}">
                <a16:creationId xmlns:a16="http://schemas.microsoft.com/office/drawing/2010/main" id="{C902433E-C968-41E0-9271-527156AADC5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F53F3563-641B-495F-BC84-433270EA7B7B}">
                <a16:creationId xmlns:a16="http://schemas.microsoft.com/office/drawing/2010/main" id="{1815865C-1ABB-422A-BC6C-A4C32A85257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41245F5D-28CC-4EE9-B4D3-5C543A8203EF}">
        <p14:creationId xmlns:p14="http://schemas.microsoft.com/office/powerpoint/2010/main" val="170901837923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493ECDD-EDBF-492A-97AE-44E9BE5C5F69}">
                <a16:creationId xmlns:a16="http://schemas.microsoft.com/office/drawing/2010/main" id="{BF4579C3-8A16-4C33-AB04-BDF65C7CF9B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036B4E99-F814-49EB-8AA1-68245012A069}">
                <a16:creationId xmlns:a16="http://schemas.microsoft.com/office/drawing/2010/main" id="{8CF7BF56-AD44-4495-AC33-5E3BED591154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481FD1ED-E600-48E8-B7A1-96AC127716C7}">
                <a16:creationId xmlns:a16="http://schemas.microsoft.com/office/drawing/2010/main" id="{B6C9A8BE-99EA-4698-AAE3-601211F1AC5C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49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1F09E851-B7FC-44BB-8EA8-03BA9F14C141}">
                <a16:creationId xmlns:a16="http://schemas.microsoft.com/office/drawing/2010/main" id="{C25D8109-1FAC-4BE9-94AE-C17CDCC7547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0FF368E0-B5CE-4587-A5B3-6BC4DDB34C7D}">
                <a16:creationId xmlns:a16="http://schemas.microsoft.com/office/drawing/2010/main" id="{A63EF1B7-4061-4C8C-9DB4-0BE7BD94562E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B9A273F6-0BEC-47A0-A67F-B613948F386C}">
                <a16:creationId xmlns:a16="http://schemas.microsoft.com/office/drawing/2010/main" id="{B468B1DA-4665-4C51-A894-53E081D1175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D9725F91-C412-4CA4-9DA8-BF3A5D8E6372}">
                <a16:creationId xmlns:a16="http://schemas.microsoft.com/office/drawing/2010/main" id="{D0A0D7FB-E7A4-4FE5-ABB4-68FB359141C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385FF6CE-4CE3-43F0-81F3-2133C7D764EA}">
                <a16:creationId xmlns:a16="http://schemas.microsoft.com/office/drawing/2010/main" id="{9E289861-F29A-4A9C-9323-AAE3D669F23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05F654C4-89F0-4553-AD60-56AF78BAE65C}">
        <p14:creationId xmlns:p14="http://schemas.microsoft.com/office/powerpoint/2010/main" val="170901837923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D7A5E7F-1E66-4525-B907-281B403D80E3}">
                <a16:creationId xmlns:a16="http://schemas.microsoft.com/office/drawing/2010/main" id="{75AEEA81-4349-43F2-A7BA-1A6B350ABE1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A4EA6D37-7D03-4B9B-AB02-6FFCE109967A}">
                <a16:creationId xmlns:a16="http://schemas.microsoft.com/office/drawing/2010/main" id="{560F6AB6-76AB-47CB-8D76-836445A824C1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1CCE49BE-4D89-4D42-9266-77A92C826877}">
                <a16:creationId xmlns:a16="http://schemas.microsoft.com/office/drawing/2010/main" id="{DC5B82DF-051C-4571-8595-5D0039FB509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FB7E386D-52FA-4858-BA19-FDED2BBE5A73}">
                <a16:creationId xmlns:a16="http://schemas.microsoft.com/office/drawing/2010/main" id="{5974A3EF-D043-4039-909E-F8F516694F4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E8396D32-B377-4C37-80DC-991AA167C435}">
                <a16:creationId xmlns:a16="http://schemas.microsoft.com/office/drawing/2010/main" id="{23890913-4634-4E19-ACBC-1AF7DF4F6F5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5CEC155-5083-4DE8-A5D5-A2C3E74F98BB}">
        <p14:creationId xmlns:p14="http://schemas.microsoft.com/office/powerpoint/2010/main" val="170901837921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B3AA8AC4-1CCC-4DF7-A7AE-298538F9C5E4}">
                <a16:creationId xmlns:a16="http://schemas.microsoft.com/office/drawing/2010/main" id="{691B6DE8-3675-474F-BB6A-117C031252C3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itle 1">
            <a:extLst>
              <a:ext uri="{D41B48E1-CBB3-4E6F-B14A-4843CA912EEA}">
                <a16:creationId xmlns:a16="http://schemas.microsoft.com/office/drawing/2010/main" id="{3C684AAD-2666-4AB0-8DFE-482806DD26A6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EE1EACEA-285D-4032-A5CF-EC06169068F1}">
                <a16:creationId xmlns:a16="http://schemas.microsoft.com/office/drawing/2010/main" id="{168A52A8-8EA5-4B6C-B905-2BE47B6E37F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F864DDD6-06E7-4A4B-A17F-DC9DB72FD2DC}">
                <a16:creationId xmlns:a16="http://schemas.microsoft.com/office/drawing/2010/main" id="{1EEED897-9246-48E8-BBD1-60C6DBA7A68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827DF6FE-8221-47D1-A951-0EC87951B067}">
                <a16:creationId xmlns:a16="http://schemas.microsoft.com/office/drawing/2010/main" id="{8141D8B3-A9BA-48BA-86B0-0929561BE58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A83B870-9D70-44F6-8C1D-7EB96C4D76EA}">
        <p14:creationId xmlns:p14="http://schemas.microsoft.com/office/powerpoint/2010/main" val="170901837921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5460873-0DB6-4B3E-A8AC-69B3EBA7541D}">
                <a16:creationId xmlns:a16="http://schemas.microsoft.com/office/drawing/2010/main" id="{539CC52C-80CA-4A49-851C-C44B9F57622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B36D2487-23AF-4B14-9B8F-71D5F4078393}">
                <a16:creationId xmlns:a16="http://schemas.microsoft.com/office/drawing/2010/main" id="{601587F0-C108-4B49-8F31-21ADE5A7EB6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5ADF2371-F176-4EF2-889D-8C857C4D8E06}">
                <a16:creationId xmlns:a16="http://schemas.microsoft.com/office/drawing/2010/main" id="{8AC4C172-84BE-41A7-B364-EC6C1C3831C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9FAC0283-960F-4EBE-82AC-7EF87EDCEDFD}">
                <a16:creationId xmlns:a16="http://schemas.microsoft.com/office/drawing/2010/main" id="{ABFF9F7F-3942-4085-867E-D16E90012A6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C87D1C67-853D-428C-ABB9-3BC571B069D4}">
                <a16:creationId xmlns:a16="http://schemas.microsoft.com/office/drawing/2010/main" id="{10C8FEEA-EAEE-4210-B2AA-3C636D8BC70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30309565-C04E-4119-A8E9-9700C3D27702}">
                <a16:creationId xmlns:a16="http://schemas.microsoft.com/office/drawing/2010/main" id="{E0BD12AB-670A-4B1E-AF43-212FE77C338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213A585-BAF1-462C-9E9D-2CFBB072E8D3}">
        <p14:creationId xmlns:p14="http://schemas.microsoft.com/office/powerpoint/2010/main" val="170901837921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1D5CC7D6-A627-4BCF-B3DE-471F64A16154}">
                <a16:creationId xmlns:a16="http://schemas.microsoft.com/office/drawing/2010/main" id="{7799FA91-B3B0-4CB1-978F-EF1374F1FFA3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90BF4AE8-5979-42F7-96A5-3CF36F2B1C5B}">
                <a16:creationId xmlns:a16="http://schemas.microsoft.com/office/drawing/2010/main" id="{DA81B68A-44A5-4E05-B840-67FDD577595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8C7E438F-4B81-4F2D-8F94-C06AB1085AA8}">
                <a16:creationId xmlns:a16="http://schemas.microsoft.com/office/drawing/2010/main" id="{1E2FC6A5-0731-4F6B-9C34-18D6629D1295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00016EAE-EB43-4646-AC54-AEFBD4BAC879}">
                <a16:creationId xmlns:a16="http://schemas.microsoft.com/office/drawing/2010/main" id="{C9E7AB68-73BA-405B-BE24-E4F145389587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FA349050-B7EF-4305-A7BC-0B9A03DE2927}">
                <a16:creationId xmlns:a16="http://schemas.microsoft.com/office/drawing/2010/main" id="{F35D0A04-65A6-45DF-9876-44077E25C0F7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B951E8BD-2705-4AE2-AFFF-32C2A00ED50C}">
                <a16:creationId xmlns:a16="http://schemas.microsoft.com/office/drawing/2010/main" id="{55465F0E-69A9-408E-9C90-5385C31BB17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EA95BDCE-70DC-4F90-AEEE-540492BBF725}">
                <a16:creationId xmlns:a16="http://schemas.microsoft.com/office/drawing/2010/main" id="{0E2B610C-E0C2-4820-B619-2BDC8F454D5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25BB3369-A3CE-44B0-A8CB-7EB81681591D}">
                <a16:creationId xmlns:a16="http://schemas.microsoft.com/office/drawing/2010/main" id="{C9BE6918-CC56-457B-8DDE-F44DA123B0F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357E431D-2C25-402D-BB47-E043799526A9}">
        <p14:creationId xmlns:p14="http://schemas.microsoft.com/office/powerpoint/2010/main" val="170901837922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B446685-8927-4BFB-A09B-665B8BAA9E39}">
                <a16:creationId xmlns:a16="http://schemas.microsoft.com/office/drawing/2010/main" id="{9C4170B9-9F86-4617-A337-DF14C6E0722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C9F8E2CF-6D8D-4FEC-B95E-74DA01D9389C}">
                <a16:creationId xmlns:a16="http://schemas.microsoft.com/office/drawing/2010/main" id="{1BC4B1A9-34E3-478A-873C-D01221CAB84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2306D199-A46B-4DF9-B658-5A6014D032BF}">
                <a16:creationId xmlns:a16="http://schemas.microsoft.com/office/drawing/2010/main" id="{D85E8208-9309-4D8C-AAC3-2D676CAB0BD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FFEAD2EC-EA27-463E-B91F-9A02615CDA73}">
                <a16:creationId xmlns:a16="http://schemas.microsoft.com/office/drawing/2010/main" id="{52A02205-EEE5-43BC-95C7-189279E7896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62BCE7D-4297-4F35-A87B-15E94383FAD6}">
        <p14:creationId xmlns:p14="http://schemas.microsoft.com/office/powerpoint/2010/main" val="170901837922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914D60A0-D29B-4D07-9ABB-F6AA1AF9400F}">
                <a16:creationId xmlns:a16="http://schemas.microsoft.com/office/drawing/2010/main" id="{8A081E93-03F9-43A1-A2BF-4E7AE5768C6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EBDBA0CA-DBFB-4BFB-890B-F09F9B7122D1}">
                <a16:creationId xmlns:a16="http://schemas.microsoft.com/office/drawing/2010/main" id="{DB5A3557-377B-4E71-9A63-67FD101B063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5CB8F0E2-094F-4A37-B9F7-0720C66D9407}">
                <a16:creationId xmlns:a16="http://schemas.microsoft.com/office/drawing/2010/main" id="{6CF12E9F-810C-48D2-B09B-708C931915D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FB1815D-4765-43CA-ACE0-01DB5899A54B}">
        <p14:creationId xmlns:p14="http://schemas.microsoft.com/office/powerpoint/2010/main" val="170901837922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3C12759-701F-43A9-9F76-5F3A9395322F}">
                <a16:creationId xmlns:a16="http://schemas.microsoft.com/office/drawing/2010/main" id="{35D4835D-C181-4845-A2B4-7FA1E5325FB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8CEB3302-628A-4D18-8AAF-98CD5F46C8FE}">
                <a16:creationId xmlns:a16="http://schemas.microsoft.com/office/drawing/2010/main" id="{4552FE10-335F-4F32-B943-D85D9878CE2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1AC62B9B-5DCF-4758-B1AE-30C9612CA6B9}">
                <a16:creationId xmlns:a16="http://schemas.microsoft.com/office/drawing/2010/main" id="{CB6FF59B-7917-410C-88F7-609D14E1C87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1DAE2AAF-5AEC-4B51-8B14-A9244613DFAE}">
                <a16:creationId xmlns:a16="http://schemas.microsoft.com/office/drawing/2010/main" id="{0AD616BC-027C-47B7-8059-39292495D7D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391BD30A-50AB-4301-B07A-A6F524ABC121}">
                <a16:creationId xmlns:a16="http://schemas.microsoft.com/office/drawing/2010/main" id="{468B825C-6DB4-48F1-8405-02001BDA737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01679E6D-417B-47CF-A287-6E9866D3983A}">
                <a16:creationId xmlns:a16="http://schemas.microsoft.com/office/drawing/2010/main" id="{12E35CE2-B551-4FBD-9CB8-74AA42DC8AF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A8B2FB3-3BE6-4608-B48C-58488B75EC3A}">
        <p14:creationId xmlns:p14="http://schemas.microsoft.com/office/powerpoint/2010/main" val="170901837922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50527814-3F49-46AC-A3C2-82129F9D449B}">
                <a16:creationId xmlns:a16="http://schemas.microsoft.com/office/drawing/2010/main" id="{305B9C4F-E8EC-43B4-BD27-BFBC5F493AE8}"/>
              </a:ext>
            </a:extLst>
          </p:cNvPr>
          <p:cNvSpPr/>
          <p:nvPr/>
        </p:nvSpPr>
        <p:spPr>
          <a:xfrm rot="0">
            <a:off x="3718307" y="1437411"/>
            <a:ext cx="4663692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3219BA45-B7CB-42D6-8630-3EC7D5071FB1}">
                <a16:creationId xmlns:a16="http://schemas.microsoft.com/office/drawing/2010/main" id="{49531CED-9426-481F-97DC-C43D5CC6624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D2336412-7A20-489B-B8DF-33BBC92D2945}">
                <a16:creationId xmlns:a16="http://schemas.microsoft.com/office/drawing/2010/main" id="{994D112C-3D23-41C4-A82B-B2A7728EFD6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57AE90C2-6F90-4736-984A-D1EE8A57213C}">
                <a16:creationId xmlns:a16="http://schemas.microsoft.com/office/drawing/2010/main" id="{61F9F429-FF57-418E-9DDD-A73808CE815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F14AA686-9C71-417F-B9F3-EB63861216E8}">
                <a16:creationId xmlns:a16="http://schemas.microsoft.com/office/drawing/2010/main" id="{2DF407C8-9497-4E1B-866F-87C83F52EC9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6B722C5B-0658-44F9-9D42-417ACE7CA32B}">
                <a16:creationId xmlns:a16="http://schemas.microsoft.com/office/drawing/2010/main" id="{C225CAFA-CBE8-48D2-B064-6431981476C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FF1AA030-B2DB-46E1-8EA7-E6AB2B87BAAD}">
                <a16:creationId xmlns:a16="http://schemas.microsoft.com/office/drawing/2010/main" id="{5B7F062A-F941-4690-88DB-B44C2E1CFD9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6EF42E-450F-497A-A0CA-6CFD2181EB7D}">
        <p14:creationId xmlns:p14="http://schemas.microsoft.com/office/powerpoint/2010/main" val="170901837922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672C7F67-6EA0-47D2-B8AA-6F248CF25E35}">
                <a16:creationId xmlns:a16="http://schemas.microsoft.com/office/drawing/2010/main" id="{994F9720-FD79-4626-9833-F4EB5B14EBC0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5E27E632-CB1C-43FE-BAC3-D69773FD672E}">
                <a16:creationId xmlns:a16="http://schemas.microsoft.com/office/drawing/2010/main" id="{2E077970-0D87-4AD8-ABBD-1D9835651E14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9CFC0852-6D6F-4DF4-9D00-7AACED064DE9}">
                <a16:creationId xmlns:a16="http://schemas.microsoft.com/office/drawing/2010/main" id="{49A301C5-A235-4FE7-9F97-524048126B0E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47F9413E-BC73-4381-9056-3CC02003F62E}">
                <a16:creationId xmlns:a16="http://schemas.microsoft.com/office/drawing/2010/main" id="{2ACA7F10-C4BB-4612-B895-3C61CF7E3B5C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48375FF2-56BE-401B-8690-0654A25A03A0}">
                <a16:creationId xmlns:a16="http://schemas.microsoft.com/office/drawing/2010/main" id="{2A1CAC3F-6849-45F8-B2AF-F310CB1AAB4D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5FB5E0ED-DAF0-4CF0-8E81-BB4EFF44E487}">
                <a16:creationId xmlns:a16="http://schemas.microsoft.com/office/drawing/2010/main" id="{0A09ED77-6C1E-493D-9217-DB370239B855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C3469E2C-1588-4A5F-85E3-4CDE9AEAD500}">
                <a16:creationId xmlns:a16="http://schemas.microsoft.com/office/drawing/2010/main" id="{490A3346-7EEC-4402-A8A8-36748B87AA0D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44FB4156-2AE8-4A45-A701-64E73480F431}">
                <a16:creationId xmlns:a16="http://schemas.microsoft.com/office/drawing/2010/main" id="{F7E9135E-1E99-4372-A7BE-EDAB9EC391CF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F24A034C-DC62-4797-B18A-EFC015320C7B}">
                <a16:creationId xmlns:a16="http://schemas.microsoft.com/office/drawing/2010/main" id="{7E36ABF8-A362-42A7-9DBE-CEFA0C208791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4340A33A-1F80-4881-AD87-0A45C2D21CBB}">
                <a16:creationId xmlns:a16="http://schemas.microsoft.com/office/drawing/2010/main" id="{0138AA4A-997E-49A0-BFD6-DEFCCBDADA4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4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EFB5A130-5C86-4DA3-84FD-69BABD7F704B}">
                <a16:creationId xmlns:a16="http://schemas.microsoft.com/office/drawing/2010/main" id="{87FAD455-062E-434C-83DB-7A14E5797F6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3" name="Slide Number Placeholder 5">
            <a:extLst>
              <a:ext uri="{6967A1F7-06DD-4560-922F-8E034A89B094}">
                <a16:creationId xmlns:a16="http://schemas.microsoft.com/office/drawing/2010/main" id="{F5F1ECFC-567B-4A90-8A8E-810500D65BA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4" y="4695033"/>
            <a:ext cx="613017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Footer Placeholder 4">
            <a:extLst>
              <a:ext uri="{0302896D-84AB-4C24-A727-E5E0DD88858B}">
                <a16:creationId xmlns:a16="http://schemas.microsoft.com/office/drawing/2010/main" id="{BD326D17-6AE6-42F2-B4FB-456B147117AE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" name="Date Placeholder 3">
            <a:extLst>
              <a:ext uri="{83958C62-CEE0-4C2F-8D1E-DE3FED844128}">
                <a16:creationId xmlns:a16="http://schemas.microsoft.com/office/drawing/2010/main" id="{745A3E4E-A0DC-4B3F-992D-D1C2607B29EF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https://docs.moodle.org/401/en/Philosophy" TargetMode="External" Type="http://schemas.openxmlformats.org/officeDocument/2006/relationships/hyperlink"/><Relationship Id="rId3" Target="https://docs.moodle.org/401/en/Main_page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http://opensource.org/docs/osd" TargetMode="External" Type="http://schemas.openxmlformats.org/officeDocument/2006/relationships/hyperlink"/><Relationship Id="rId3" Target="https://docs.moodle.org/dev/License" TargetMode="External" Type="http://schemas.openxmlformats.org/officeDocument/2006/relationships/hyperlink"/><Relationship Id="rId4" Target="https://docs.moodle.org/401/en/Language" TargetMode="External" Type="http://schemas.openxmlformats.org/officeDocument/2006/relationships/hyperlink"/><Relationship Id="rId5" Target="https://docs.moodle.org/dev/Translation" TargetMode="External" Type="http://schemas.openxmlformats.org/officeDocument/2006/relationships/hyperlink"/><Relationship Id="rId6" Target="https://moodle.org/course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F0EFE10-7CA2-4A97-8841-0A5227D8DA13}">
                <a16:creationId xmlns:a16="http://schemas.microsoft.com/office/drawing/2010/main" id="{7B3C5ADF-E0A1-4B37-89F3-6E1D0010555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800">
                <a:solidFill>
                  <a:srgbClr val="002060"/>
                </a:solidFill>
                <a:latin typeface="Arimo"/>
              </a:rPr>
              <a:t>Knowledge Submission</a:t>
            </a:r>
            <a:endParaRPr b="1" dirty="0" lang="en-US" sz="28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Subtitle 2">
            <a:extLst>
              <a:ext uri="{F70D7C7D-1590-4118-BEDD-1DE3E8BC5E48}">
                <a16:creationId xmlns:a16="http://schemas.microsoft.com/office/drawing/2010/main" id="{7965DCB1-A2D3-45C7-9B0A-C48DEA95D628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609600" y="3142926"/>
            <a:ext cx="6436178" cy="494945"/>
          </a:xfrm>
        </p:spPr>
        <p:txBody>
          <a:bodyPr rtlCol="0" vert="horz"/>
          <a:lstStyle/>
          <a:p>
            <a:pPr/>
            <a:r>
              <a:rPr b="1" dirty="0" lang="en-US">
                <a:solidFill>
                  <a:srgbClr val="7030a0"/>
                </a:solidFill>
                <a:latin typeface="+mn-lt"/>
              </a:rPr>
              <a:t>                  Name: Rekha </a:t>
            </a:r>
            <a:r>
              <a:rPr b="1" dirty="0" lang="en-US">
                <a:solidFill>
                  <a:srgbClr val="7030a0"/>
                </a:solidFill>
                <a:latin typeface="+mn-lt"/>
              </a:rPr>
              <a:t>Ramtirthkar</a:t>
            </a:r>
          </a:p>
          <a:p>
            <a:pPr/>
            <a:r>
              <a:rPr b="1" dirty="0" lang="en-US">
                <a:solidFill>
                  <a:srgbClr val="7030a0"/>
                </a:solidFill>
                <a:latin typeface="+mn-lt"/>
              </a:rPr>
              <a:t>                                               </a:t>
            </a:r>
            <a:r>
              <a:rPr b="1" dirty="0" lang="en-US">
                <a:solidFill>
                  <a:srgbClr val="7030a0"/>
                </a:solidFill>
                <a:latin typeface="+mn-lt"/>
              </a:rPr>
              <a:t>Internship Type: Project Based Internship</a:t>
            </a:r>
          </a:p>
          <a:p>
            <a:pPr/>
            <a:r>
              <a:rPr b="1" dirty="0" lang="en-US">
                <a:solidFill>
                  <a:srgbClr val="7030a0"/>
                </a:solidFill>
                <a:latin typeface="+mn-lt"/>
              </a:rPr>
              <a:t>                              </a:t>
            </a:r>
            <a:r>
              <a:rPr b="1" dirty="0" lang="en-US">
                <a:solidFill>
                  <a:srgbClr val="7030a0"/>
                </a:solidFill>
                <a:latin typeface="+mn-lt"/>
              </a:rPr>
              <a:t>Date of submission: 12</a:t>
            </a:r>
            <a:r>
              <a:rPr dirty="0" lang="en-US">
                <a:solidFill>
                  <a:srgbClr val="7030a0"/>
                </a:solidFill>
              </a:rPr>
              <a:t>/02/20204</a:t>
            </a:r>
          </a:p>
          <a:p>
            <a:pPr/>
            <a:r>
              <a:rPr b="0" dirty="0" lang="en-US">
                <a:solidFill>
                  <a:srgbClr val="0070c0"/>
                </a:solidFill>
                <a:latin typeface="+mn-lt"/>
              </a:rPr>
              <a:t/>
            </a:r>
            <a:endParaRPr b="0" dirty="0" lang="en-US">
              <a:solidFill>
                <a:srgbClr val="0070c0"/>
              </a:solidFill>
              <a:latin typeface="+mn-lt"/>
            </a:endParaRPr>
          </a:p>
        </p:txBody>
      </p:sp>
    </p:spTree>
    <p:extLst>
      <p:ext uri="{0766E26E-76BB-45ED-8227-8F53A4739994}">
        <p14:creationId xmlns:p14="http://schemas.microsoft.com/office/powerpoint/2010/main" val="170901837923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ED2C8B0-0F04-4E3F-8945-EEF72F9D50B0}">
                <a16:creationId xmlns:a16="http://schemas.microsoft.com/office/drawing/2010/main" id="{F10A8DEC-02BF-4FED-8784-A571C0A32F2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43760"/>
            <a:ext cx="7620000" cy="715565"/>
          </a:xfrm>
        </p:spPr>
        <p:txBody>
          <a:bodyPr rtlCol="0"/>
          <a:lstStyle/>
          <a:p>
            <a:pPr/>
            <a:r>
              <a:rPr b="1" baseline="0" dirty="0" lang="en-US" sz="1200">
                <a:latin typeface="Arimo"/>
              </a:rPr>
              <a:t>Then go to </a:t>
            </a:r>
            <a:r>
              <a:rPr b="1" baseline="0" dirty="0" lang="en-US" sz="1200">
                <a:latin typeface="Arimo"/>
              </a:rPr>
              <a:t>phpmyadmin</a:t>
            </a:r>
            <a:r>
              <a:rPr b="1" baseline="0" dirty="0" lang="en-US" sz="1200">
                <a:latin typeface="Arimo"/>
              </a:rPr>
              <a:t> and export database.</a:t>
            </a:r>
          </a:p>
          <a:p>
            <a:pPr/>
            <a:r>
              <a:rPr b="1" baseline="0" dirty="0" lang="en-US" sz="1200">
                <a:latin typeface="Arimo"/>
              </a:rPr>
              <a:t>Open database in </a:t>
            </a:r>
            <a:r>
              <a:rPr b="1" baseline="0" dirty="0" lang="en-US" sz="1200">
                <a:latin typeface="Arimo"/>
              </a:rPr>
              <a:t>editplus</a:t>
            </a:r>
            <a:r>
              <a:rPr b="1" baseline="0" dirty="0" lang="en-US" sz="1200">
                <a:latin typeface="Arimo"/>
              </a:rPr>
              <a:t> and search </a:t>
            </a:r>
            <a:r>
              <a:rPr b="1" baseline="0" dirty="0" lang="en-US" sz="1200">
                <a:latin typeface="Arimo"/>
              </a:rPr>
              <a:t>enablestats</a:t>
            </a:r>
            <a:r>
              <a:rPr b="1" baseline="0" dirty="0" lang="en-US" sz="1200">
                <a:latin typeface="Arimo"/>
              </a:rPr>
              <a:t>, check in which file it is </a:t>
            </a:r>
            <a:r>
              <a:rPr b="1" baseline="0" dirty="0" lang="en-US" sz="1200">
                <a:latin typeface="Arimo"/>
              </a:rPr>
              <a:t>available</a:t>
            </a:r>
            <a:r>
              <a:rPr b="1" baseline="0" dirty="0" lang="en-US" sz="1200">
                <a:latin typeface="Arimo"/>
              </a:rPr>
              <a:t>.</a:t>
            </a:r>
          </a:p>
          <a:p>
            <a:pPr/>
            <a:r>
              <a:rPr b="1" baseline="0" dirty="0" lang="en-US" sz="1200">
                <a:latin typeface="Arimo"/>
              </a:rPr>
              <a:t>Go to phpmyadmin respected file make enablestats is enable(like 0 to 1)</a:t>
            </a:r>
            <a:endParaRPr b="1" baseline="0" dirty="0" lang="en-US" sz="1200">
              <a:latin typeface="Arimo"/>
            </a:endParaRPr>
          </a:p>
        </p:txBody>
      </p:sp>
      <p:pic>
        <p:nvPicPr>
          <p:cNvPr id="3" name="Content Placeholder 2">
            <a:extLst>
              <a:ext uri="{B836B27E-2AC3-4F5D-B61F-478522F1FD92}">
                <a16:creationId xmlns:a16="http://schemas.microsoft.com/office/drawing/2010/main" id="{5EB92FA9-C8AE-491A-AEBB-37BE0D8B636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1730" r="-11730" t="0"/>
          <a:stretch>
            <a:fillRect/>
          </a:stretch>
        </p:blipFill>
        <p:spPr>
          <a:xfrm rot="0">
            <a:off x="541391" y="1004973"/>
            <a:ext cx="8061207" cy="3672802"/>
          </a:xfrm>
          <a:noFill/>
        </p:spPr>
      </p:pic>
    </p:spTree>
    <p:extLst>
      <p:ext uri="{74831844-85DA-44B4-8FCF-5297EEBD7018}">
        <p14:creationId xmlns:p14="http://schemas.microsoft.com/office/powerpoint/2010/main" val="17090183792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AA6A0B1-BBE3-478A-9642-53D76283E56E}">
                <a16:creationId xmlns:a16="http://schemas.microsoft.com/office/drawing/2010/main" id="{C6926D2D-3A6A-4B24-9B75-3294591BA21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3"/>
            <a:ext cx="7620000" cy="345643"/>
          </a:xfrm>
        </p:spPr>
        <p:txBody>
          <a:bodyPr rtlCol="0"/>
          <a:lstStyle/>
          <a:p>
            <a:pPr/>
            <a:r>
              <a:rPr dirty="0" lang="en-US" sz="1800"/>
              <a:t>Outcome graph</a:t>
            </a:r>
            <a:endParaRPr dirty="0" lang="en-US" sz="1800"/>
          </a:p>
        </p:txBody>
      </p:sp>
      <p:pic>
        <p:nvPicPr>
          <p:cNvPr id="3" name="Content Placeholder 2">
            <a:extLst>
              <a:ext uri="{5ED99A8A-DC0A-44AE-95A2-090330965BED}">
                <a16:creationId xmlns:a16="http://schemas.microsoft.com/office/drawing/2010/main" id="{559A7954-D2B8-4E13-86E3-ABAE96F3B17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7950" l="0" r="0" t="7950"/>
          <a:stretch>
            <a:fillRect/>
          </a:stretch>
        </p:blipFill>
        <p:spPr>
          <a:xfrm rot="0">
            <a:off x="762000" y="871994"/>
            <a:ext cx="7620000" cy="3604755"/>
          </a:xfrm>
          <a:noFill/>
        </p:spPr>
      </p:pic>
    </p:spTree>
    <p:extLst>
      <p:ext uri="{43B64122-26CD-412B-8B9E-86AAD76F5E4A}">
        <p14:creationId xmlns:p14="http://schemas.microsoft.com/office/powerpoint/2010/main" val="170901837925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3F3EE8C-08B5-4985-973C-0522BAAA40D8}">
                <a16:creationId xmlns:a16="http://schemas.microsoft.com/office/drawing/2010/main" id="{42A876F6-B8FB-426E-A91B-E502B3E5F6C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>
                <a:solidFill>
                  <a:srgbClr val="7030a0"/>
                </a:solidFill>
              </a:rPr>
              <a:t>Steps to how to install external plugin for to see the users course </a:t>
            </a:r>
            <a:r>
              <a:rPr dirty="0" err="1" lang="en-US" sz="2400">
                <a:solidFill>
                  <a:srgbClr val="7030a0"/>
                </a:solidFill>
              </a:rPr>
              <a:t>consumption</a:t>
            </a:r>
            <a:r>
              <a:rPr dirty="0" lang="en-US" sz="2400">
                <a:solidFill>
                  <a:srgbClr val="7030a0"/>
                </a:solidFill>
              </a:rPr>
              <a:t> graph</a:t>
            </a:r>
            <a:endParaRPr dirty="0" lang="en-US" sz="240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38A628D6-68BE-45AD-852A-2FCEB693C37F}">
                <a16:creationId xmlns:a16="http://schemas.microsoft.com/office/drawing/2010/main" id="{4682AD43-27F0-4C03-AEAD-54D57E5E9F7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64080" y="1206293"/>
            <a:ext cx="8015840" cy="3616575"/>
          </a:xfrm>
        </p:spPr>
        <p:txBody>
          <a:bodyPr rtlCol="0" vert="horz">
            <a:normAutofit fontScale="100000" lnSpcReduction="0"/>
          </a:bodyPr>
          <a:lstStyle/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Go to site administration/users/upload users then go to courses/create new courses.</a:t>
            </a:r>
          </a:p>
          <a:p>
            <a:pPr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Download zip file: </a:t>
            </a:r>
            <a:r>
              <a:rPr b="0" baseline="0" dirty="0" lang="en-US" sz="1600">
                <a:latin typeface="Arimo"/>
              </a:rPr>
              <a:t>report_coursestats_moodle41_2020070900</a:t>
            </a:r>
          </a:p>
          <a:p>
            <a:pPr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Extract it and copy inside folder.</a:t>
            </a:r>
          </a:p>
          <a:p>
            <a:pPr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Import/paste: </a:t>
            </a:r>
            <a:r>
              <a:rPr b="0" baseline="0" dirty="0" err="1" lang="en-US" sz="1600">
                <a:latin typeface="Arimo"/>
              </a:rPr>
              <a:t>localserver</a:t>
            </a:r>
            <a:r>
              <a:rPr b="0" baseline="0" dirty="0" lang="en-US" sz="1600">
                <a:latin typeface="Arimo"/>
              </a:rPr>
              <a:t>/www/</a:t>
            </a:r>
            <a:r>
              <a:rPr b="0" baseline="0" dirty="0" err="1" lang="en-US" sz="1600">
                <a:latin typeface="Arimo"/>
              </a:rPr>
              <a:t>moodle</a:t>
            </a:r>
            <a:r>
              <a:rPr b="0" baseline="0" dirty="0" lang="en-US" sz="1600">
                <a:latin typeface="Arimo"/>
              </a:rPr>
              <a:t>/report</a:t>
            </a:r>
          </a:p>
          <a:p>
            <a:pPr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Then go to site administration/reports/statistics and see in reports in the form of graph</a:t>
            </a:r>
            <a:r>
              <a:rPr b="0" baseline="0" dirty="0" lang="en-US" sz="1600">
                <a:latin typeface="Arimo"/>
              </a:rPr>
              <a:t>.</a:t>
            </a:r>
          </a:p>
          <a:p>
            <a:pPr/>
            <a:r>
              <a:rPr b="0" baseline="0" dirty="0" lang="en-US" sz="1600">
                <a:latin typeface="Arimo"/>
              </a:rPr>
              <a:t/>
            </a:r>
            <a:endParaRPr b="0" baseline="0" dirty="0" lang="en-US" sz="1600">
              <a:latin typeface="Arimo"/>
            </a:endParaRPr>
          </a:p>
        </p:txBody>
      </p:sp>
    </p:spTree>
    <p:extLst>
      <p:ext uri="{D4A6E189-A48A-4C33-B404-DA843315CC9D}">
        <p14:creationId xmlns:p14="http://schemas.microsoft.com/office/powerpoint/2010/main" val="170901837925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D266CEE-BF30-41D6-9EAF-7A4BA57135DA}">
                <a16:creationId xmlns:a16="http://schemas.microsoft.com/office/drawing/2010/main" id="{FF9488A6-9896-402C-AA08-959430ADDE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460381"/>
            <a:ext cx="7620000" cy="360949"/>
          </a:xfrm>
        </p:spPr>
        <p:txBody>
          <a:bodyPr rtlCol="0"/>
          <a:lstStyle/>
          <a:p>
            <a:pPr/>
            <a:r>
              <a:rPr dirty="0" lang="en-US" sz="1800"/>
              <a:t>Outcome graph: users </a:t>
            </a:r>
            <a:r>
              <a:rPr dirty="0" lang="en-US" sz="1800"/>
              <a:t>courses</a:t>
            </a:r>
            <a:r>
              <a:rPr dirty="0" lang="en-US" sz="1800"/>
              <a:t> consumption</a:t>
            </a:r>
            <a:endParaRPr dirty="0" lang="en-US" sz="1800"/>
          </a:p>
        </p:txBody>
      </p:sp>
      <p:pic>
        <p:nvPicPr>
          <p:cNvPr id="3" name="Content Placeholder 2">
            <a:extLst>
              <a:ext uri="{26D82A71-1A58-44F7-9460-50DA6E6B512C}">
                <a16:creationId xmlns:a16="http://schemas.microsoft.com/office/drawing/2010/main" id="{0ADDFF8B-B19C-4C0A-AE6C-CC825D961E6E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2520" r="-12520" t="0"/>
          <a:stretch>
            <a:fillRect/>
          </a:stretch>
        </p:blipFill>
        <p:spPr>
          <a:xfrm rot="0">
            <a:off x="443264" y="1036634"/>
            <a:ext cx="8276462" cy="3723456"/>
          </a:xfrm>
          <a:noFill/>
        </p:spPr>
      </p:pic>
    </p:spTree>
    <p:extLst>
      <p:ext uri="{BA9C3BB2-4F5B-4A34-83D6-6C2E5538DD0D}">
        <p14:creationId xmlns:p14="http://schemas.microsoft.com/office/powerpoint/2010/main" val="170901837925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806438D-3EEC-412C-AA9D-A71F05215D5C}">
                <a16:creationId xmlns:a16="http://schemas.microsoft.com/office/drawing/2010/main" id="{C5446DDD-D657-4A08-9B15-4BC82434F4E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000">
                <a:latin typeface="Arimo"/>
              </a:rPr>
              <a:t>To run </a:t>
            </a:r>
            <a:r>
              <a:rPr b="1" dirty="0" lang="en-US" sz="2000">
                <a:latin typeface="Arimo"/>
              </a:rPr>
              <a:t>Moodle</a:t>
            </a:r>
            <a:r>
              <a:rPr b="1" dirty="0" lang="en-US" sz="2000">
                <a:latin typeface="Arimo"/>
              </a:rPr>
              <a:t>(User manager) software uses tools:</a:t>
            </a:r>
            <a:endParaRPr b="1" dirty="0" lang="en-US" sz="2000">
              <a:latin typeface="Arimo"/>
            </a:endParaRPr>
          </a:p>
        </p:txBody>
      </p:sp>
      <p:sp>
        <p:nvSpPr>
          <p:cNvPr id="3" name="Content Placeholder 2">
            <a:extLst>
              <a:ext uri="{ED0F077C-5DD7-4F62-96AD-E695B624D4F9}">
                <a16:creationId xmlns:a16="http://schemas.microsoft.com/office/drawing/2010/main" id="{C4C68061-BB03-4EAB-A433-9FEF24F2475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/>
          </a:bodyPr>
          <a:lstStyle/>
          <a:p>
            <a:pPr indent="0" marL="0">
              <a:buNone/>
            </a:pPr>
            <a:r>
              <a:rPr dirty="0" lang="en-US">
                <a:latin typeface="H5PDroidSans"/>
              </a:rPr>
              <a:t>Wamp</a:t>
            </a:r>
            <a:r>
              <a:rPr dirty="0" err="1" lang="en-US">
                <a:latin typeface="H5PDroidSans"/>
              </a:rPr>
              <a:t> </a:t>
            </a:r>
            <a:r>
              <a:rPr dirty="0" lang="en-US">
                <a:latin typeface="H5PDroidSans"/>
              </a:rPr>
              <a:t>server</a:t>
            </a:r>
          </a:p>
          <a:p>
            <a:pPr indent="0" marL="0">
              <a:buNone/>
            </a:pPr>
            <a:r>
              <a:rPr dirty="0" lang="en-US">
                <a:latin typeface="H5PDroidSans"/>
              </a:rPr>
              <a:t>Editpluse</a:t>
            </a:r>
          </a:p>
          <a:p>
            <a:pPr indent="0" marL="0">
              <a:buNone/>
            </a:pPr>
            <a:r>
              <a:rPr dirty="0" lang="en-US">
                <a:latin typeface="H5PDroidSans"/>
              </a:rPr>
              <a:t>Phpmyadmin</a:t>
            </a:r>
          </a:p>
          <a:p>
            <a:pPr indent="0" marL="0">
              <a:buNone/>
            </a:pPr>
            <a:r>
              <a:rPr dirty="0" lang="en-US">
                <a:latin typeface="H5PDroidSans"/>
              </a:rPr>
              <a:t>MySQL</a:t>
            </a:r>
            <a:endParaRPr dirty="0" lang="en-US">
              <a:latin typeface="H5PDroidSans"/>
            </a:endParaRPr>
          </a:p>
        </p:txBody>
      </p:sp>
    </p:spTree>
    <p:extLst>
      <p:ext uri="{F9B83072-3055-4A17-B19A-E30CD54B95D1}">
        <p14:creationId xmlns:p14="http://schemas.microsoft.com/office/powerpoint/2010/main" val="170901837926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C7FF9F0-BE44-42B9-9B47-2217F5351949}">
                <a16:creationId xmlns:a16="http://schemas.microsoft.com/office/drawing/2010/main" id="{B6C7C9CF-6006-4CA1-98D3-5E192F18644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400">
                <a:latin typeface="Arimo"/>
              </a:rPr>
              <a:t>In conclusion</a:t>
            </a:r>
            <a:endParaRPr b="1" dirty="0" lang="en-US" sz="2400">
              <a:latin typeface="Arimo"/>
            </a:endParaRPr>
          </a:p>
        </p:txBody>
      </p:sp>
      <p:sp>
        <p:nvSpPr>
          <p:cNvPr id="3" name="Content Placeholder 2">
            <a:extLst>
              <a:ext uri="{5E2F2D41-1643-411A-8CA3-F525A3C6A4C3}">
                <a16:creationId xmlns:a16="http://schemas.microsoft.com/office/drawing/2010/main" id="{0C317203-F645-4B9C-BC68-9E1639C6518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indent="0" marL="0">
              <a:buNone/>
            </a:pPr>
            <a:r>
              <a:rPr b="0" dirty="0" lang="en-US">
                <a:latin typeface="Arimo"/>
              </a:rPr>
              <a:t>Moodle is a platform for online learning that </a:t>
            </a:r>
            <a:r>
              <a:rPr b="1" dirty="0" lang="en-US">
                <a:solidFill>
                  <a:srgbClr val="040c28"/>
                </a:solidFill>
                <a:latin typeface="Arimo"/>
              </a:rPr>
              <a:t>enables you to create online courses, add assignments, and keep an track of your students' progress through the graphs</a:t>
            </a:r>
            <a:r>
              <a:rPr b="0" dirty="0" lang="en-US">
                <a:latin typeface="Arimo"/>
              </a:rPr>
              <a:t>. It also allows you to communicate with the students and encourage communication between them in forums and discussions.</a:t>
            </a:r>
            <a:endParaRPr b="0" dirty="0" lang="en-US">
              <a:latin typeface="Arimo"/>
            </a:endParaRPr>
          </a:p>
        </p:txBody>
      </p:sp>
    </p:spTree>
    <p:extLst>
      <p:ext uri="{9A890B36-8872-40CA-8BCC-1D427AE13632}">
        <p14:creationId xmlns:p14="http://schemas.microsoft.com/office/powerpoint/2010/main" val="170901837926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3A3C4CF5-38E4-44E1-99EA-12930A470A0A}">
                <a16:creationId xmlns:a16="http://schemas.microsoft.com/office/drawing/2010/main" id="{2ECF497B-47B9-4058-A621-104D344DEC4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568032"/>
            <a:ext cx="7620000" cy="3908717"/>
          </a:xfrm>
        </p:spPr>
        <p:txBody>
          <a:bodyPr rtlCol="0" vert="horz"/>
          <a:lstStyle/>
          <a:p>
            <a:pPr indent="0" marL="0">
              <a:buNone/>
            </a:pPr>
            <a:r>
              <a:rPr b="1" dirty="0" lang="en-US" sz="2800">
                <a:latin typeface="+mn-lt"/>
              </a:rPr>
              <a:t>                             </a:t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/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/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>                             Thank you</a:t>
            </a:r>
            <a:endParaRPr b="1" dirty="0" lang="en-US" sz="2800">
              <a:latin typeface="+mn-lt"/>
            </a:endParaRPr>
          </a:p>
        </p:txBody>
      </p:sp>
    </p:spTree>
    <p:extLst>
      <p:ext uri="{93804842-44FE-4D9F-B97F-BA87FF642316}">
        <p14:creationId xmlns:p14="http://schemas.microsoft.com/office/powerpoint/2010/main" val="17090183792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122D331-71D7-410F-9FEF-DE60C32E9F75}">
                <a16:creationId xmlns:a16="http://schemas.microsoft.com/office/drawing/2010/main" id="{9C26138E-260D-44BD-AC0E-00002E60569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58694" y="467715"/>
            <a:ext cx="7620000" cy="2770955"/>
          </a:xfrm>
        </p:spPr>
        <p:txBody>
          <a:bodyPr rtlCol="0" vert="horz"/>
          <a:lstStyle/>
          <a:p>
            <a:pPr/>
            <a:r>
              <a:rPr b="1" dirty="0" lang="en-US" sz="2400">
                <a:latin typeface="Arimo"/>
              </a:rPr>
              <a:t>                                        </a:t>
            </a:r>
            <a:r>
              <a:rPr b="1" dirty="0" lang="en-US" sz="2400">
                <a:solidFill>
                  <a:schemeClr val="accent1">
                    <a:lumMod val="50000"/>
                  </a:schemeClr>
                </a:solidFill>
                <a:latin typeface="Arimo"/>
              </a:rPr>
              <a:t>Task</a:t>
            </a:r>
          </a:p>
          <a:p>
            <a:pPr/>
            <a:r>
              <a:rPr b="1" dirty="0" lang="en-US" sz="1400">
                <a:solidFill>
                  <a:srgbClr val="0070c0"/>
                </a:solidFill>
                <a:latin typeface="Arimo"/>
              </a:rPr>
              <a:t>Moodle</a:t>
            </a:r>
            <a:r>
              <a:rPr b="1" dirty="0" lang="en-US" sz="1400">
                <a:solidFill>
                  <a:srgbClr val="0070c0"/>
                </a:solidFill>
                <a:latin typeface="Arimo"/>
              </a:rPr>
              <a:t> tool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(user manager): 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How do generate statistics report of user accounts related to how many users 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a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r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e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 consume which courses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.</a:t>
            </a:r>
            <a:endParaRPr b="1" dirty="0" lang="en-US" sz="1400">
              <a:solidFill>
                <a:srgbClr val="002060"/>
              </a:solidFill>
              <a:latin typeface="Arimo"/>
            </a:endParaRPr>
          </a:p>
        </p:txBody>
      </p:sp>
    </p:spTree>
    <p:extLst>
      <p:ext uri="{C312516D-A2A3-4417-A2AE-0E12006475A8}">
        <p14:creationId xmlns:p14="http://schemas.microsoft.com/office/powerpoint/2010/main" val="17090183792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9DD3495-41D8-4E62-BAC2-C5A9069BA8B9}">
                <a16:creationId xmlns:a16="http://schemas.microsoft.com/office/drawing/2010/main" id="{09DFB188-9160-4422-8C2D-9FE173B0374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58568" y="336384"/>
            <a:ext cx="7729766" cy="857250"/>
          </a:xfrm>
        </p:spPr>
        <p:txBody>
          <a:bodyPr rtlCol="0" vert="horz"/>
          <a:lstStyle/>
          <a:p>
            <a:pPr/>
            <a:r>
              <a:rPr b="1" dirty="0" lang="en-US" sz="2400">
                <a:solidFill>
                  <a:srgbClr val="002060"/>
                </a:solidFill>
                <a:latin typeface="Arimo"/>
              </a:rPr>
              <a:t>          Moodle</a:t>
            </a:r>
            <a:r>
              <a:rPr b="1" dirty="0" lang="en-US" sz="2400">
                <a:solidFill>
                  <a:srgbClr val="002060"/>
                </a:solidFill>
                <a:latin typeface="Arimo"/>
              </a:rPr>
              <a:t>(user manager) tool overview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5DD65242-752E-4A4A-80FA-A4BFA5487225}">
                <a16:creationId xmlns:a16="http://schemas.microsoft.com/office/drawing/2010/main" id="{C6BBB8B6-E3C5-4263-9460-ED19A57F164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27704" y="1283103"/>
            <a:ext cx="7620000" cy="3048000"/>
          </a:xfrm>
        </p:spPr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b="0" dirty="0" lang="en-US">
                <a:latin typeface="Arimo"/>
              </a:rPr>
              <a:t>Moodle</a:t>
            </a:r>
            <a:r>
              <a:rPr b="0" dirty="0" lang="en-US">
                <a:latin typeface="Arimo"/>
              </a:rPr>
              <a:t> is a learning platform designed to provide educators, administrators and learners with a </a:t>
            </a:r>
            <a:r>
              <a:rPr b="1" dirty="0" lang="en-US">
                <a:latin typeface="Arimo"/>
              </a:rPr>
              <a:t>single robust, secure and integrated system</a:t>
            </a:r>
            <a:r>
              <a:rPr b="0" dirty="0" lang="en-US">
                <a:latin typeface="Arimo"/>
              </a:rPr>
              <a:t> to create personalized learning environments.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Moodle is</a:t>
            </a:r>
            <a:r>
              <a:rPr b="0" dirty="0" lang="en-US">
                <a:latin typeface="Arimo"/>
              </a:rPr>
              <a:t> </a:t>
            </a:r>
            <a:r>
              <a:rPr b="0" dirty="0" lang="en-US">
                <a:solidFill>
                  <a:srgbClr val="040c28"/>
                </a:solidFill>
                <a:latin typeface="Arimo"/>
              </a:rPr>
              <a:t>a free and open-source learning management system written in PHP and distributed under the GNU General Public License</a:t>
            </a:r>
            <a:r>
              <a:rPr b="0" dirty="0" lang="en-US">
                <a:latin typeface="Arimo"/>
              </a:rPr>
              <a:t>. Moodle is used for blended learning, distance</a:t>
            </a:r>
            <a:r>
              <a:rPr b="0" dirty="0" lang="en-US">
                <a:latin typeface="Arimo"/>
              </a:rPr>
              <a:t> </a:t>
            </a:r>
            <a:r>
              <a:rPr b="0" dirty="0" lang="en-US">
                <a:latin typeface="Arimo"/>
              </a:rPr>
              <a:t>education</a:t>
            </a:r>
            <a:r>
              <a:rPr b="0" dirty="0" lang="en-US">
                <a:latin typeface="Arimo"/>
              </a:rPr>
              <a:t>, flipped classroom and other online learning projects in schools, universities, workplaces and other sectors.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61F19C85-C576-4A4A-8DB1-4EB079F8F6EE}">
        <p14:creationId xmlns:p14="http://schemas.microsoft.com/office/powerpoint/2010/main" val="17090183792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841E755-1569-4C9B-A2C8-54C4BFE9769B}">
                <a16:creationId xmlns:a16="http://schemas.microsoft.com/office/drawing/2010/main" id="{122DFD8D-00B4-4A3E-8863-73EC8A057C3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 sz="2400">
                <a:solidFill>
                  <a:srgbClr val="7030a0"/>
                </a:solidFill>
                <a:latin typeface="Arimo"/>
              </a:rPr>
              <a:t>Features of the </a:t>
            </a:r>
            <a:r>
              <a:rPr b="1" dirty="0" lang="en-US" sz="2400">
                <a:solidFill>
                  <a:srgbClr val="7030a0"/>
                </a:solidFill>
                <a:latin typeface="Arimo"/>
              </a:rPr>
              <a:t>Moodle</a:t>
            </a:r>
            <a:r>
              <a:rPr b="1" dirty="0" lang="en-US" sz="2400">
                <a:solidFill>
                  <a:srgbClr val="7030a0"/>
                </a:solidFill>
                <a:latin typeface="Arimo"/>
              </a:rPr>
              <a:t>:</a:t>
            </a:r>
            <a:endParaRPr b="1" dirty="0" lang="en-US" sz="2400">
              <a:solidFill>
                <a:srgbClr val="7030a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4A9FF22D-06C1-4BB8-981F-10BFE39A065C}">
                <a16:creationId xmlns:a16="http://schemas.microsoft.com/office/drawing/2010/main" id="{6599A761-495A-478C-9B1F-8A906B278B1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 sz="1800">
                <a:solidFill>
                  <a:srgbClr val="6c336d"/>
                </a:solidFill>
                <a:latin typeface="Arimo"/>
              </a:rPr>
              <a:t>Designed to support both teaching and learning</a:t>
            </a:r>
          </a:p>
          <a:p>
            <a:pPr indent="0" marL="0">
              <a:buNone/>
            </a:pPr>
            <a:r>
              <a:rPr b="0" dirty="0" lang="en-US" sz="1400">
                <a:latin typeface="Arimo"/>
              </a:rPr>
              <a:t>With over 10 years of development guided by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2"/>
              </a:rPr>
              <a:t>social constructionist pedagogy</a:t>
            </a:r>
            <a:r>
              <a:rPr b="0" dirty="0" lang="en-US" sz="1400">
                <a:latin typeface="Arimo"/>
              </a:rPr>
              <a:t>,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delivers a powerful set of learner-centric tools and collaborative learning environments that empower both teaching and learning.</a:t>
            </a:r>
          </a:p>
          <a:p>
            <a:pPr indent="0" marL="0">
              <a:buNone/>
            </a:pPr>
            <a:r>
              <a:rPr b="1" dirty="0" lang="en-US" sz="1800">
                <a:solidFill>
                  <a:srgbClr val="6c336d"/>
                </a:solidFill>
                <a:latin typeface="Arimo"/>
              </a:rPr>
              <a:t>Easy to use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A simple interface, drag-and-drop features, and </a:t>
            </a:r>
            <a:r>
              <a:rPr b="0" dirty="0" lang="en-US">
                <a:solidFill>
                  <a:srgbClr val="3366cc"/>
                </a:solidFill>
                <a:latin typeface="Arimo"/>
                <a:hlinkClick r:id="rId3"/>
              </a:rPr>
              <a:t>well-documented resources</a:t>
            </a:r>
            <a:r>
              <a:rPr b="0" dirty="0" lang="en-US">
                <a:latin typeface="Arimo"/>
              </a:rPr>
              <a:t> along with ongoing usability improvements make </a:t>
            </a:r>
            <a:r>
              <a:rPr b="0" dirty="0" lang="en-US">
                <a:latin typeface="Arimo"/>
              </a:rPr>
              <a:t>Moodle</a:t>
            </a:r>
            <a:r>
              <a:rPr b="0" dirty="0" lang="en-US">
                <a:latin typeface="Arimo"/>
              </a:rPr>
              <a:t> easy to learn and use.</a:t>
            </a:r>
            <a:endParaRPr b="0" dirty="0" lang="en-US">
              <a:latin typeface="Arimo"/>
            </a:endParaRPr>
          </a:p>
        </p:txBody>
      </p:sp>
    </p:spTree>
    <p:extLst>
      <p:ext uri="{0C2FDD49-4148-4955-B9C2-735D89EA6965}">
        <p14:creationId xmlns:p14="http://schemas.microsoft.com/office/powerpoint/2010/main" val="17090183792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2B06E9C5-8707-489A-AD46-A4CC190077DA}">
                <a16:creationId xmlns:a16="http://schemas.microsoft.com/office/drawing/2010/main" id="{8F8059CF-0E00-488F-A1E8-25A858D222F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31656" y="568042"/>
            <a:ext cx="7620000" cy="3984698"/>
          </a:xfrm>
        </p:spPr>
        <p:txBody>
          <a:bodyPr rtlCol="0" vert="horz">
            <a:normAutofit/>
          </a:bodyPr>
          <a:lstStyle/>
          <a:p>
            <a:pPr indent="0" marL="0">
              <a:buNone/>
            </a:pPr>
            <a:r>
              <a:rPr b="1" dirty="0" lang="en-US" sz="1800">
                <a:solidFill>
                  <a:srgbClr val="6c336d"/>
                </a:solidFill>
                <a:latin typeface="Arimo"/>
              </a:rPr>
              <a:t>Free with no licensing fees</a:t>
            </a:r>
          </a:p>
          <a:p>
            <a:pPr indent="0" marL="0">
              <a:buNone/>
            </a:pP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is provided freely as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2"/>
              </a:rPr>
              <a:t>Open Source</a:t>
            </a:r>
            <a:r>
              <a:rPr b="0" dirty="0" lang="en-US" sz="1400">
                <a:latin typeface="Arimo"/>
              </a:rPr>
              <a:t> software, under the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3"/>
              </a:rPr>
              <a:t>GNU General Public License</a:t>
            </a:r>
            <a:r>
              <a:rPr b="0" dirty="0" lang="en-US" sz="1400">
                <a:latin typeface="Arimo"/>
              </a:rPr>
              <a:t>. Anyone can adapt, extend or modify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for both commercial and non-commercial projects without any licensing fees and benefit from the cost-efficiencies, flexibility and other advantages of using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.</a:t>
            </a:r>
          </a:p>
          <a:p>
            <a:pPr indent="0" marL="0">
              <a:buNone/>
            </a:pPr>
            <a:r>
              <a:rPr b="1" dirty="0" lang="en-US" sz="1800">
                <a:solidFill>
                  <a:srgbClr val="6c336d"/>
                </a:solidFill>
                <a:latin typeface="Arimo"/>
              </a:rPr>
              <a:t>Always up-to-date</a:t>
            </a:r>
          </a:p>
          <a:p>
            <a:pPr indent="0" marL="0">
              <a:buNone/>
            </a:pPr>
            <a:r>
              <a:rPr b="0" dirty="0" lang="en-US" sz="1400">
                <a:latin typeface="Arimo"/>
              </a:rPr>
              <a:t>The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project’s open-source approach means that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is continually being reviewed and improved on to suit the current and evolving needs of its users.</a:t>
            </a:r>
          </a:p>
          <a:p>
            <a:pPr indent="0" marL="0">
              <a:buNone/>
            </a:pPr>
            <a:r>
              <a:rPr b="1" dirty="0" lang="en-US" sz="1800">
                <a:solidFill>
                  <a:srgbClr val="6c336d"/>
                </a:solidFill>
                <a:latin typeface="Arimo"/>
              </a:rPr>
              <a:t>Moodle</a:t>
            </a:r>
            <a:r>
              <a:rPr b="1" dirty="0" lang="en-US" sz="1800">
                <a:solidFill>
                  <a:srgbClr val="6c336d"/>
                </a:solidFill>
                <a:latin typeface="Arimo"/>
              </a:rPr>
              <a:t> in your language</a:t>
            </a:r>
          </a:p>
          <a:p>
            <a:pPr indent="0" marL="0">
              <a:buNone/>
            </a:pPr>
            <a:r>
              <a:rPr b="0" dirty="0" lang="en-US" sz="1400">
                <a:latin typeface="Arimo"/>
              </a:rPr>
              <a:t>Moodle’s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4"/>
              </a:rPr>
              <a:t>multilingual</a:t>
            </a:r>
            <a:r>
              <a:rPr b="0" dirty="0" lang="en-US" sz="1400">
                <a:latin typeface="Arimo"/>
              </a:rPr>
              <a:t> capabilities ensure there are no linguistic limitations to learning online. The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community has begun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5"/>
              </a:rPr>
              <a:t>translating</a:t>
            </a:r>
            <a:r>
              <a:rPr b="0" dirty="0" lang="en-US" sz="1400">
                <a:latin typeface="Arimo"/>
              </a:rPr>
              <a:t> 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into more than 120 languages (and counting) so users can easily localize their </a:t>
            </a:r>
            <a:r>
              <a:rPr b="0" dirty="0" lang="en-US" sz="1400">
                <a:latin typeface="Arimo"/>
              </a:rPr>
              <a:t>Moodle</a:t>
            </a:r>
            <a:r>
              <a:rPr b="0" dirty="0" lang="en-US" sz="1400">
                <a:latin typeface="Arimo"/>
              </a:rPr>
              <a:t> site, along with plenty of resources, support and </a:t>
            </a:r>
            <a:r>
              <a:rPr b="0" dirty="0" lang="en-US" sz="1400">
                <a:solidFill>
                  <a:srgbClr val="3366cc"/>
                </a:solidFill>
                <a:latin typeface="Arimo"/>
                <a:hlinkClick r:id="rId6"/>
              </a:rPr>
              <a:t>community discussions</a:t>
            </a:r>
            <a:r>
              <a:rPr b="0" dirty="0" lang="en-US" sz="1400">
                <a:latin typeface="Arimo"/>
              </a:rPr>
              <a:t> available in various languages.</a:t>
            </a:r>
            <a:endParaRPr b="0" dirty="0" lang="en-US" sz="1400">
              <a:latin typeface="Arimo"/>
            </a:endParaRPr>
          </a:p>
        </p:txBody>
      </p:sp>
    </p:spTree>
    <p:extLst>
      <p:ext uri="{496FFED0-FB66-49D0-B6FC-15006A54AA51}">
        <p14:creationId xmlns:p14="http://schemas.microsoft.com/office/powerpoint/2010/main" val="17090183792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769D77F-2E53-4F14-A26E-D4699F406D40}">
                <a16:creationId xmlns:a16="http://schemas.microsoft.com/office/drawing/2010/main" id="{403CA0A2-25E6-413B-BA0D-D1A5D960163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242011"/>
            <a:ext cx="7620000" cy="370351"/>
          </a:xfrm>
        </p:spPr>
        <p:txBody>
          <a:bodyPr rtlCol="0" vert="horz"/>
          <a:lstStyle/>
          <a:p>
            <a:pPr/>
            <a:r>
              <a:rPr b="1" dirty="0" lang="en-US" sz="2400">
                <a:solidFill>
                  <a:srgbClr val="7030a0"/>
                </a:solidFill>
                <a:latin typeface="Arimo"/>
              </a:rPr>
              <a:t>Steps taken to do this task:</a:t>
            </a:r>
            <a:endParaRPr b="1" dirty="0" lang="en-US" sz="2400">
              <a:solidFill>
                <a:srgbClr val="7030a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2B1F32B5-C3F9-4974-A0E5-132B03CBF086}">
                <a16:creationId xmlns:a16="http://schemas.microsoft.com/office/drawing/2010/main" id="{762FD6A9-6CB7-465B-B44A-CC7EA2A6EE5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764343"/>
            <a:ext cx="7620000" cy="4377594"/>
          </a:xfrm>
        </p:spPr>
        <p:txBody>
          <a:bodyPr rtlCol="0" vert="horz">
            <a:normAutofit fontScale="100000" lnSpcReduction="10000"/>
          </a:bodyPr>
          <a:lstStyle/>
          <a:p>
            <a:pPr indent="0" marL="0">
              <a:buNone/>
            </a:pPr>
            <a:r>
              <a:rPr b="1" dirty="0" lang="en-US" sz="2000">
                <a:latin typeface="Arimo"/>
              </a:rPr>
              <a:t>How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to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download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and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install</a:t>
            </a:r>
            <a:r>
              <a:rPr b="1" dirty="0" err="1" lang="en-US" sz="2000">
                <a:latin typeface="Arimo"/>
              </a:rPr>
              <a:t> moodle </a:t>
            </a:r>
            <a:r>
              <a:rPr b="1" dirty="0" lang="en-US" sz="2000">
                <a:latin typeface="Arimo"/>
              </a:rPr>
              <a:t>in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local</a:t>
            </a:r>
            <a:r>
              <a:rPr b="1" dirty="0" err="1" lang="en-US" sz="2000">
                <a:latin typeface="Arimo"/>
              </a:rPr>
              <a:t> </a:t>
            </a:r>
            <a:r>
              <a:rPr b="1" dirty="0" lang="en-US" sz="2000">
                <a:latin typeface="Arimo"/>
              </a:rPr>
              <a:t>server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1.</a:t>
            </a:r>
            <a:r>
              <a:rPr b="0" baseline="0" dirty="0" lang="en-US" sz="1600">
                <a:latin typeface="Arimo"/>
              </a:rPr>
              <a:t> Download </a:t>
            </a:r>
            <a:r>
              <a:rPr b="0" baseline="0" dirty="0" err="1" lang="en-US" sz="1600">
                <a:latin typeface="Arimo"/>
              </a:rPr>
              <a:t>moodle</a:t>
            </a:r>
            <a:r>
              <a:rPr b="0" baseline="0" dirty="0" lang="en-US" sz="1600">
                <a:latin typeface="Arimo"/>
              </a:rPr>
              <a:t> source code zip file from google.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2. Extract file.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3. Import the file in local server(</a:t>
            </a:r>
            <a:r>
              <a:rPr b="0" baseline="0" dirty="0" err="1" lang="en-US" sz="1600">
                <a:latin typeface="Arimo"/>
              </a:rPr>
              <a:t>wampserver</a:t>
            </a:r>
            <a:r>
              <a:rPr b="0" baseline="0" dirty="0" lang="en-US" sz="1600">
                <a:latin typeface="Arimo"/>
              </a:rPr>
              <a:t>).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4. Call the file through browser.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5. Done required configuration like create database and assign the require software: </a:t>
            </a:r>
            <a:r>
              <a:rPr b="0" baseline="0" dirty="0" lang="en-US" sz="1600">
                <a:solidFill>
                  <a:srgbClr val="0070c0"/>
                </a:solidFill>
                <a:latin typeface="Arimo"/>
              </a:rPr>
              <a:t>While doing configuration face so much troubleshooting.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6. Once resolve the troubleshooting related issues the </a:t>
            </a:r>
            <a:r>
              <a:rPr b="0" baseline="0" dirty="0" lang="en-US" sz="1600">
                <a:latin typeface="Arimo"/>
              </a:rPr>
              <a:t>Moodle</a:t>
            </a:r>
            <a:r>
              <a:rPr b="0" baseline="0" dirty="0" lang="en-US" sz="1600">
                <a:latin typeface="Arimo"/>
              </a:rPr>
              <a:t>(user manager) software start working.</a:t>
            </a:r>
          </a:p>
          <a:p>
            <a:pPr indent="0" marL="0">
              <a:buNone/>
            </a:pPr>
            <a:r>
              <a:rPr b="0" baseline="0" dirty="0" lang="en-US" sz="1600">
                <a:latin typeface="Arimo"/>
              </a:rPr>
              <a:t>7. Create administrator account and create or upload the users.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b="0" baseline="-25000" dirty="0" lang="en-US" sz="1600">
                <a:latin typeface="Arimo"/>
              </a:rPr>
              <a:t/>
            </a:r>
            <a:endParaRPr b="0" baseline="-25000" dirty="0" lang="en-US" sz="1600">
              <a:latin typeface="Arimo"/>
            </a:endParaRPr>
          </a:p>
        </p:txBody>
      </p:sp>
    </p:spTree>
    <p:extLst>
      <p:ext uri="{A07FCA54-84F5-4477-90A5-2334CFE72745}">
        <p14:creationId xmlns:p14="http://schemas.microsoft.com/office/powerpoint/2010/main" val="1709018379247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C0A3D23E-D12D-49D0-B6E0-3DDA6DB21924}">
                <a16:creationId xmlns:a16="http://schemas.microsoft.com/office/drawing/2010/main" id="{7BDB4CF7-1E10-46BE-8DF6-8F283267BCFD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51059" y="-224142"/>
            <a:ext cx="8355101" cy="5165759"/>
          </a:xfrm>
        </p:spPr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b="0" dirty="0" lang="en-US" sz="1200">
                <a:latin typeface="Arimo"/>
              </a:rPr>
              <a:t/>
            </a:r>
          </a:p>
          <a:p>
            <a:pPr indent="0" marL="0">
              <a:buNone/>
            </a:pPr>
            <a:r>
              <a:rPr b="1" baseline="0" dirty="0" lang="en-US" sz="2400">
                <a:solidFill>
                  <a:srgbClr val="7030a0"/>
                </a:solidFill>
                <a:latin typeface="Arimo"/>
              </a:rPr>
              <a:t>Steps to enable statistics and generate the graph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Go to site administration/users/upload users then go to courses/create new courses.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G</a:t>
            </a:r>
            <a:r>
              <a:rPr b="0" baseline="0" dirty="0" lang="en-US" sz="1600">
                <a:latin typeface="Arimo"/>
              </a:rPr>
              <a:t>o to site administration/general/advanced features/click enable statistics </a:t>
            </a:r>
            <a:r>
              <a:rPr b="0" baseline="0" dirty="0" lang="en-US" sz="1600">
                <a:latin typeface="Arimo"/>
              </a:rPr>
              <a:t>checkbox </a:t>
            </a:r>
            <a:r>
              <a:rPr b="0" baseline="0" dirty="0" lang="en-US" sz="1600">
                <a:latin typeface="Arimo"/>
              </a:rPr>
              <a:t>.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Right click on</a:t>
            </a:r>
            <a:r>
              <a:rPr b="0" baseline="0" dirty="0" lang="en-US" sz="1600">
                <a:latin typeface="Arimo"/>
              </a:rPr>
              <a:t> enable statistics </a:t>
            </a:r>
            <a:r>
              <a:rPr b="0" baseline="0" dirty="0" lang="en-US" sz="1600">
                <a:latin typeface="Arimo"/>
              </a:rPr>
              <a:t>checkbox, go to inspection and check the in which file code is </a:t>
            </a:r>
            <a:r>
              <a:rPr b="0" baseline="0" dirty="0" lang="en-US" sz="1600">
                <a:latin typeface="Arimo"/>
              </a:rPr>
              <a:t>available</a:t>
            </a:r>
            <a:r>
              <a:rPr b="0" baseline="0" dirty="0" lang="en-US" sz="1600">
                <a:latin typeface="Arimo"/>
              </a:rPr>
              <a:t>.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Go to the same source code file and find the code then make disabled to enabled(like value=0 to 1).</a:t>
            </a:r>
            <a:r>
              <a:rPr b="0" baseline="0" dirty="0" lang="en-US" sz="1600">
                <a:latin typeface="Arimo"/>
              </a:rPr>
              <a:t> 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Then go to </a:t>
            </a:r>
            <a:r>
              <a:rPr b="0" baseline="0" dirty="0" lang="en-US" sz="1600">
                <a:latin typeface="Arimo"/>
              </a:rPr>
              <a:t>phpmyadmin</a:t>
            </a:r>
            <a:r>
              <a:rPr b="0" baseline="0" dirty="0" lang="en-US" sz="1600">
                <a:latin typeface="Arimo"/>
              </a:rPr>
              <a:t> and export database.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Open database in </a:t>
            </a:r>
            <a:r>
              <a:rPr b="0" baseline="0" dirty="0" lang="en-US" sz="1600">
                <a:latin typeface="Arimo"/>
              </a:rPr>
              <a:t>editplus</a:t>
            </a:r>
            <a:r>
              <a:rPr b="0" baseline="0" dirty="0" lang="en-US" sz="1600">
                <a:latin typeface="Arimo"/>
              </a:rPr>
              <a:t> and search </a:t>
            </a:r>
            <a:r>
              <a:rPr b="0" baseline="0" dirty="0" lang="en-US" sz="1600">
                <a:latin typeface="Arimo"/>
              </a:rPr>
              <a:t>enablestats</a:t>
            </a:r>
            <a:r>
              <a:rPr b="0" baseline="0" dirty="0" lang="en-US" sz="1600">
                <a:latin typeface="Arimo"/>
              </a:rPr>
              <a:t>, check in which file it is </a:t>
            </a:r>
            <a:r>
              <a:rPr b="0" baseline="0" dirty="0" lang="en-US" sz="1600">
                <a:latin typeface="Arimo"/>
              </a:rPr>
              <a:t>available</a:t>
            </a:r>
            <a:r>
              <a:rPr b="0" baseline="0" dirty="0" lang="en-US" sz="1600">
                <a:latin typeface="Arimo"/>
              </a:rPr>
              <a:t>.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Go to phpmyadmin respected file make enablestats is enable(like 0 to 1)</a:t>
            </a:r>
          </a:p>
          <a:p>
            <a:pPr indent="-342900" marL="342900">
              <a:buFont typeface="Arial"/>
              <a:buAutoNum type="arabicPeriod"/>
            </a:pP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Then go to site administration/reports/statistics and see in reports </a:t>
            </a:r>
            <a:r>
              <a:rPr b="0" baseline="0" dirty="0" lang="en-US" sz="1600">
                <a:latin typeface="Arimo"/>
              </a:rPr>
              <a:t>in</a:t>
            </a:r>
            <a:r>
              <a:rPr b="0" baseline="0" dirty="0" lang="en-US" sz="1600">
                <a:latin typeface="Arimo"/>
              </a:rPr>
              <a:t> </a:t>
            </a:r>
            <a:r>
              <a:rPr b="0" baseline="0" dirty="0" lang="en-US" sz="1600">
                <a:latin typeface="Arimo"/>
              </a:rPr>
              <a:t>the</a:t>
            </a:r>
            <a:r>
              <a:rPr b="0" baseline="0" dirty="0" lang="en-US" sz="1600">
                <a:latin typeface="Arimo"/>
              </a:rPr>
              <a:t> form of graph.</a:t>
            </a:r>
            <a:endParaRPr b="0" baseline="0" dirty="0" lang="en-US" sz="1600">
              <a:latin typeface="Arimo"/>
            </a:endParaRPr>
          </a:p>
        </p:txBody>
      </p:sp>
    </p:spTree>
    <p:extLst>
      <p:ext uri="{C01D9F86-4431-452A-B1A5-C029AF8EC0C8}">
        <p14:creationId xmlns:p14="http://schemas.microsoft.com/office/powerpoint/2010/main" val="1709018379249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ABB35C6-25E5-4969-8B81-21C4DE5675D5}">
                <a16:creationId xmlns:a16="http://schemas.microsoft.com/office/drawing/2010/main" id="{FCDF8181-6E67-4244-8259-4E7D4DAF705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3"/>
            <a:ext cx="7620000" cy="326640"/>
          </a:xfrm>
        </p:spPr>
        <p:txBody>
          <a:bodyPr rtlCol="0"/>
          <a:lstStyle/>
          <a:p>
            <a:pPr indent="-342900" marL="342900">
              <a:buFont typeface="Arial"/>
              <a:buChar char="•"/>
            </a:pPr>
            <a:r>
              <a:rPr b="1" baseline="0" dirty="0" lang="en-US" sz="1200">
                <a:latin typeface="Arimo"/>
              </a:rPr>
              <a:t> </a:t>
            </a:r>
            <a:r>
              <a:rPr b="1" baseline="0" dirty="0" lang="en-US" sz="1200">
                <a:latin typeface="Arimo"/>
              </a:rPr>
              <a:t>G</a:t>
            </a:r>
            <a:r>
              <a:rPr b="1" baseline="0" dirty="0" lang="en-US" sz="1200">
                <a:latin typeface="Arimo"/>
              </a:rPr>
              <a:t>o to site administration/general/advanced features/click enable statistics </a:t>
            </a:r>
            <a:r>
              <a:rPr b="1" baseline="0" dirty="0" lang="en-US" sz="1200">
                <a:latin typeface="Arimo"/>
              </a:rPr>
              <a:t>checkbox </a:t>
            </a:r>
            <a:endParaRPr b="1" baseline="0" dirty="0" lang="en-US" sz="1200">
              <a:latin typeface="Arimo"/>
            </a:endParaRPr>
          </a:p>
        </p:txBody>
      </p:sp>
      <p:pic>
        <p:nvPicPr>
          <p:cNvPr id="3" name="Content Placeholder 2">
            <a:extLst>
              <a:ext uri="{64062BAA-655D-4B38-B629-AC32DE4FE057}">
                <a16:creationId xmlns:a16="http://schemas.microsoft.com/office/drawing/2010/main" id="{BF34690C-9DEA-418F-B3CF-ED7D4FBC979C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9768" r="-9768" t="0"/>
          <a:stretch>
            <a:fillRect/>
          </a:stretch>
        </p:blipFill>
        <p:spPr>
          <a:xfrm rot="0">
            <a:off x="762000" y="884653"/>
            <a:ext cx="7620000" cy="3585762"/>
          </a:xfrm>
          <a:noFill/>
        </p:spPr>
      </p:pic>
    </p:spTree>
    <p:extLst>
      <p:ext uri="{08302266-ADCF-4267-BC73-303C4B3B02E5}">
        <p14:creationId xmlns:p14="http://schemas.microsoft.com/office/powerpoint/2010/main" val="1709018379251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1C56E3D-9573-45DA-8BFD-D63EED392F07}">
                <a16:creationId xmlns:a16="http://schemas.microsoft.com/office/drawing/2010/main" id="{E3494992-80FD-4FE4-8F83-2ECB410321A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69097"/>
            <a:ext cx="7620000" cy="417937"/>
          </a:xfrm>
        </p:spPr>
        <p:txBody>
          <a:bodyPr rtlCol="0"/>
          <a:lstStyle/>
          <a:p>
            <a:pPr indent="-342900" marL="342900">
              <a:buFont typeface="Arial"/>
              <a:buChar char="•"/>
            </a:pPr>
            <a:r>
              <a:rPr b="1" baseline="0" dirty="0" lang="en-US" sz="1000">
                <a:latin typeface="Arimo"/>
              </a:rPr>
              <a:t>Right click on</a:t>
            </a:r>
            <a:r>
              <a:rPr b="1" baseline="0" dirty="0" lang="en-US" sz="1000">
                <a:latin typeface="Arimo"/>
              </a:rPr>
              <a:t> enable statistics </a:t>
            </a:r>
            <a:r>
              <a:rPr b="1" baseline="0" dirty="0" lang="en-US" sz="1000">
                <a:latin typeface="Arimo"/>
              </a:rPr>
              <a:t>checkbox, go to inspection and check the in which file code is </a:t>
            </a:r>
            <a:r>
              <a:rPr b="1" baseline="0" dirty="0" lang="en-US" sz="1000">
                <a:latin typeface="Arimo"/>
              </a:rPr>
              <a:t>available</a:t>
            </a:r>
            <a:r>
              <a:rPr b="1" baseline="0" dirty="0" lang="en-US" sz="1000">
                <a:latin typeface="Arimo"/>
              </a:rPr>
              <a:t>.</a:t>
            </a:r>
          </a:p>
          <a:p>
            <a:pPr indent="-342900" marL="342900">
              <a:buFont typeface="Arial"/>
              <a:buChar char="•"/>
            </a:pPr>
            <a:r>
              <a:rPr b="1" baseline="0" dirty="0" lang="en-US" sz="1000">
                <a:latin typeface="Arimo"/>
              </a:rPr>
              <a:t>Go to the same source code file and find the code then make disabled to enabled(like value=0 to 1).</a:t>
            </a:r>
            <a:r>
              <a:rPr b="1" baseline="0" dirty="0" lang="en-US" sz="1000">
                <a:latin typeface="Arimo"/>
              </a:rPr>
              <a:t> </a:t>
            </a:r>
            <a:endParaRPr b="1" baseline="0" dirty="0" lang="en-US" sz="1000">
              <a:latin typeface="Arimo"/>
            </a:endParaRPr>
          </a:p>
        </p:txBody>
      </p:sp>
      <p:pic>
        <p:nvPicPr>
          <p:cNvPr id="3" name="Content Placeholder 2">
            <a:extLst>
              <a:ext uri="{3D820531-4635-4FF5-BC90-A6F6261EA6F7}">
                <a16:creationId xmlns:a16="http://schemas.microsoft.com/office/drawing/2010/main" id="{CBB3A343-9C9D-47BF-9F1F-64C1CAB544E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8326" r="-8326" t="0"/>
          <a:stretch>
            <a:fillRect/>
          </a:stretch>
        </p:blipFill>
        <p:spPr>
          <a:xfrm rot="0">
            <a:off x="762000" y="802338"/>
            <a:ext cx="7620000" cy="3674411"/>
          </a:xfrm>
          <a:noFill/>
        </p:spPr>
      </p:pic>
    </p:spTree>
    <p:extLst>
      <p:ext uri="{FDA458D1-E8A4-4E94-B43F-8ABC6FF9D9A2}">
        <p14:creationId xmlns:p14="http://schemas.microsoft.com/office/powerpoint/2010/main" val="1709018379252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>
          <a:srgbClr val="00000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>
          <a:srgbClr val="00000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2024-02-12T16:40:37Z</dcterms:created>
  <dcterms:modified xsi:type="dcterms:W3CDTF">2024-02-15T23:57:43Z</dcterms:modified>
</cp:coreProperties>
</file>