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307" r:id="rId3"/>
    <p:sldId id="260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65" r:id="rId14"/>
    <p:sldId id="309" r:id="rId15"/>
  </p:sldIdLst>
  <p:sldSz cx="9144000" cy="5143500" type="screen16x9"/>
  <p:notesSz cx="6858000" cy="9144000"/>
  <p:embeddedFontLst>
    <p:embeddedFont>
      <p:font typeface="Candara" pitchFamily="34" charset="0"/>
      <p:regular r:id="rId17"/>
      <p:bold r:id="rId18"/>
      <p:italic r:id="rId19"/>
      <p:boldItalic r:id="rId20"/>
    </p:embeddedFont>
    <p:embeddedFont>
      <p:font typeface="Barlow Light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662" autoAdjust="0"/>
  </p:normalViewPr>
  <p:slideViewPr>
    <p:cSldViewPr snapToGrid="0" snapToObjects="1">
      <p:cViewPr>
        <p:scale>
          <a:sx n="100" d="100"/>
          <a:sy n="100" d="100"/>
        </p:scale>
        <p:origin x="-618" y="-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1385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95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95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95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95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95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95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95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3" r:id="rId14"/>
    <p:sldLayoutId id="2147483675" r:id="rId1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363895" y="326573"/>
            <a:ext cx="4534676" cy="29489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altLang="zh-CN" sz="4000" dirty="0" smtClean="0">
                <a:solidFill>
                  <a:srgbClr val="00B0F0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/>
            </a:r>
            <a:br>
              <a:rPr lang="en-IN" altLang="zh-CN" sz="4000" dirty="0" smtClean="0">
                <a:solidFill>
                  <a:srgbClr val="00B0F0"/>
                </a:solidFill>
                <a:latin typeface="Kozuka Mincho Pr6N H" panose="02020900000000000000" charset="-128"/>
                <a:ea typeface="Kozuka Mincho Pr6N H" panose="02020900000000000000" charset="-128"/>
              </a:rPr>
            </a:br>
            <a:r>
              <a:rPr lang="en-IN" altLang="zh-CN" sz="4000" dirty="0">
                <a:solidFill>
                  <a:srgbClr val="00B0F0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/>
            </a:r>
            <a:br>
              <a:rPr lang="en-IN" altLang="zh-CN" sz="4000" dirty="0">
                <a:solidFill>
                  <a:srgbClr val="00B0F0"/>
                </a:solidFill>
                <a:latin typeface="Kozuka Mincho Pr6N H" panose="02020900000000000000" charset="-128"/>
                <a:ea typeface="Kozuka Mincho Pr6N H" panose="02020900000000000000" charset="-128"/>
              </a:rPr>
            </a:br>
            <a:r>
              <a:rPr lang="en-IN" altLang="zh-CN" sz="4000" dirty="0" smtClean="0">
                <a:solidFill>
                  <a:schemeClr val="tx1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>Exploratory </a:t>
            </a:r>
            <a:r>
              <a:rPr lang="en-IN" altLang="zh-CN" sz="4000" dirty="0">
                <a:solidFill>
                  <a:schemeClr val="tx1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>Data Analysis of </a:t>
            </a:r>
            <a:r>
              <a:rPr lang="en-IN" altLang="zh-CN" sz="4000" dirty="0" smtClean="0">
                <a:solidFill>
                  <a:schemeClr val="tx1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> </a:t>
            </a:r>
            <a:br>
              <a:rPr lang="en-IN" altLang="zh-CN" sz="4000" dirty="0" smtClean="0">
                <a:solidFill>
                  <a:schemeClr val="tx1"/>
                </a:solidFill>
                <a:latin typeface="Kozuka Mincho Pr6N H" panose="02020900000000000000" charset="-128"/>
                <a:ea typeface="Kozuka Mincho Pr6N H" panose="02020900000000000000" charset="-128"/>
              </a:rPr>
            </a:br>
            <a:r>
              <a:rPr lang="en-IN" altLang="zh-CN" sz="4000" dirty="0" smtClean="0">
                <a:solidFill>
                  <a:schemeClr val="tx1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>1000 Movies </a:t>
            </a:r>
            <a:r>
              <a:rPr lang="en-IN" altLang="zh-CN" sz="4000" dirty="0">
                <a:solidFill>
                  <a:schemeClr val="tx1"/>
                </a:solidFill>
                <a:latin typeface="Kozuka Mincho Pr6N H" panose="02020900000000000000" charset="-128"/>
                <a:ea typeface="Kozuka Mincho Pr6N H" panose="02020900000000000000" charset="-128"/>
              </a:rPr>
              <a:t>D</a:t>
            </a:r>
            <a:r>
              <a:rPr lang="en-IN" altLang="zh-CN" sz="4000" dirty="0">
                <a:solidFill>
                  <a:schemeClr val="tx1"/>
                </a:solidFill>
                <a:latin typeface="Kozuka Mincho Pr6N H" panose="02020900000000000000" charset="-128"/>
                <a:ea typeface="Kozuka Mincho Pr6N H" panose="02020900000000000000" charset="-128"/>
                <a:cs typeface="+mn-lt"/>
              </a:rPr>
              <a:t>ataset</a:t>
            </a: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9" y="326573"/>
            <a:ext cx="3741575" cy="3788227"/>
          </a:xfrm>
          <a:prstGeom prst="rect">
            <a:avLst/>
          </a:prstGeom>
          <a:noFill/>
          <a:extLst/>
        </p:spPr>
      </p:pic>
      <p:sp>
        <p:nvSpPr>
          <p:cNvPr id="2" name="Rectangle 1"/>
          <p:cNvSpPr/>
          <p:nvPr/>
        </p:nvSpPr>
        <p:spPr>
          <a:xfrm>
            <a:off x="6232849" y="4349302"/>
            <a:ext cx="2537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chemeClr val="tx1"/>
                </a:solidFill>
                <a:ea typeface="Kozuka Mincho Pr6N H" panose="02020900000000000000" charset="-128"/>
                <a:cs typeface="+mn-lt"/>
              </a:rPr>
              <a:t>Rekha Thakur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AutoShape 5" descr="data:image/png;base64,iVBORw0KGgoAAAANSUhEUgAAA3sAAAIlCAYAAABsPuHQAAAAOXRFWHRTb2Z0d2FyZQBNYXRwbG90bGliIHZlcnNpb24zLjMuMywgaHR0cHM6Ly9tYXRwbG90bGliLm9yZy/Il7ecAAAACXBIWXMAAAsTAAALEwEAmpwYAABPb0lEQVR4nO3dd5xkVZn/8c+XnJOMqCQVMSACIioqroFV14CgyxJEZTGgu+iirnENYNqfuuqquAYwgRkDiglBQJIiDkgQFUUUAZEMIkh+fn/c205NO9PToWru1J3P+/WqV9c999btp6qru+u555znpKqQJEmSJPXLCl0HIEmSJEkaPpM9SZIkSeohkz1JkiRJ6iGTPUmSJEnqIZM9SZIkSeohkz1JkiRJ6iGTPUmSlmFJfp/kHxez7zNJ3rG0YxoHST6W5M1dxyFJXTLZk7TcS/LDJNclWbXrWOYqycFJbk/ylyTXJ/lRkkd1HdcwJblnksOS/LF9nhe1Sc8Du45tsiSPT3Jp13FMJclm7es4caskNw1sP3ZI3+dlSeYnuTXJZxaxf+ckv0pyc5ITk2w+xbl+n+SvSW4ceJ+/NMnfPtdU1Uur6u3DiH3S9zbBljQ2TPYkLdeS3Bt4LFDAM0dw/pWGfc5p+HJVrQVsCJwIfKWDGEYiyd2AHwFr0Pzc1ga2B04CnrSUY8lgcjGuquoPVbXWxK1t3nag7ZQhfas/Au8APjV5R5INga8DbwY2AOYDX17C+XapqrWBzYF3Aa8DPjmdQDr6vZz43it29b0lLX/G/p+UJM3R84HTgc8A+wIkWbXtLdh64qAk89qehLu3289IcvZAr8I2A8f+PsnrkpwL3JRkpSSvT/LbtifiF0meNXD8iknel+TqJL9re0Bq4gNpknWTfDLJ5UkuS/KO6XxgrKo7gM8DGyeZN9W5hvScX53k3CQ3JPlyktXaff+a5NTB2Nrnd7+B1/u9Sf6Q5Ip2+N3qi3larwT+DDyvqn5bjeur6tNVdcjA+XdsY7w+yTlJHj+w74dJ3p7ktPbncWybbEz3se9MchpwM3DfJPsl+WV7rouSvKQ9dk3ge8C9BnrJ7pVkhYH3wzVJjkyywcD3eF6Si9t9b1zSzxnYMMlx7fc/KW2PWJL/S/K+Sa/70UleOY1zThy/bpIjklzVxvSmtAlu+3M9LcmH25/5r5LsvLhzVdXXq+obwDWL2P1s4Pyq+kpV3QIcDGybafTWVtUNVXU0sCew78R7OAM9cGl7WNvfyz8Bn57Gz2GngffBJe3z3R/YB3ht+/P8Vnvsg9r3xvVJzk/yzIHzfCbJR5N8N8lNwBOSPC3N34Eb0/wevnpJz1OSZsNkT9Ly7vk0CdHngack2aiqbqXpZdh74Lg9gJOq6sokD6XpnXgJcDfg48DRWXgY6N7A04H12qTrtzQ9UesCbwU+l+Se7bEvBp4KbEfTS7XbpBg/A9wB3A94KPBk4EVLemJJVmmf3zXAdVOda0jPeQ/gn4D7ANsA/7qkGFvvAu5P8/zvB2wMvGUxx/4jcFRV3bW4kyXZGPgOTS/SBsCrga+lTXhbzwH2A+4OrNIeM93HPg/Yn6ZX8WLgSuAZwDrtOf83yfZVdRPNz/WPA71kfwReTvMzfhxwL5qfzf+1338r4KPt97gXzWu9yeKea2sf4O00Pbln07yXAQ4H9h5IzjZsX78vLOF8gw6hec/et433+e1znPBImvf2hsBBwNcHE6YZeDBwzsRG+9r9tm2flqo6A7iU5vdsUe5B8zPdnObnN9XPYXOaRP0QYB7Ne/PsqjqU5vV9T/vz3CXJysC3gGNp3k8vBz6f5AED3/s5wDtp3jOn0vRAvqTtmdwaOGG6z1OSZsJkT9JyK8lONB/8jqyqM2k+XD6n3f0FYK+Bw5/Dgg/J+wMfr6qfVNWdVXU4cCuw48DxH6qqS6rqrwBtj8Ufq+quqvoy8BvgEe2xewAfrKpLq+o6muRnIsaNgKcBr6iqm6rqSuB/J8U22R5Jrgf+SpNI7l5Vd0zjXMN4zn+sqmtpPvxuN0WME88v7blfWVXXVtWNwH9P8fw2BP408Phntr0pNyY5tm1+LvDdqvpu+3ofRzMs8GkD5/l0Vf26/fkcORDrdB77mao6v6ruqKrbq+o7A72MJ9F86J9qnttLgTe2P+9baXqxdk/Tk7s78O2qOrnd92ZgsYlt6zsDx78ReFSSTdvk5wZgordtL+CHVXXFEs4H/G244V7AG6rqxqr6PfA+mkR0wpXAB9rX4cvABTQXOWZqrTbWQTfQJEcz8UeahG5R7gIOqqpb25/7VD+H5wA/qKovts/tmqo6ezHn3bGN/11VdVtVnQB8m4UvnHyzqk5r31O3ALcDWyVZp6quq6qzZvg8JWlaTPYkLc/2BY6tqqvb7S+0bdDMdVsjySPTzOvbDjiq3bc58J9tknF9m1htStM7MOGSwW+U5PlZMATyepqr+RNDB+816fjB+5sDKwOXDzz24zQ9CItzZFWtB2wE/Bx42DTPNdfn/KeB+zfTfABeknk08+/OHDjvMW37olwDTPSIUlVHt8/1lTQ9dBOx/sukWHcafNwUsU7nsZN/tk9NcnqSa9vjn8aCn+2ibA4cNXD+XwJ30vy8FnovtD1cixr2OGjw+L8A17Lg53I4TQJL+/WzSzjXoA1p3i8XD7RdTNPzOuGyqqpJ+wffE9P1F5qe0UHrADfO8Dwb0zz/RbmqTbQmTPVz2JTm4s903Au4ZFJv8+TX6ZKFH8I/07xPLm6H3vaqiJKkZUdnE5QlqUtp5oTtAazYzuEBWBVYL8m2VXVOkiNprs5fQdPbMvHB8xLgnVX1zim+xd8+ALdDwg6j6WH5cVXdmeRsIO0hl7PwUL1NB+5fQtODtmE7HHTaqurqdo7R/CRfWNK52rjm8pwX5yaahA6AJPcY2Hc1TQ/kg6vqsmmc63hgtyRvnWIo5yXAZ6vqxbOIdTqPHfzZrgp8jWZ44zer6vYk32DBz7b+/uFcArygqk6bvCPJ5cCDBrbXoBnKOZW/vV+SrEXTs/XHtulzwM+TbNue9xtLONegq2l6oDYHftG2bQYM/pw2TpKBhG8z4OgZfI8J57PgQsvEfMct2vZpSfJwmgTr1MUcMvlnMdXP4RIW9Lwv6Tx/BDZNssLAe3Iz4NeLe0xV/RTYtR0C+jKa3uXB33tJGgp79iQtr3ajuYq/FU0P1nY0H4ZPofngDk1P3540c6IG5zkdBry07QFLkjWTPD3J4oacrUnzYe8qgCT70fTsTTgSODDJxknWo6kqCEBVXU4zLPB9SdZJU1RiiySPm86TrKoLgO8Dr53muYb1nAedAzw4yXZpirYcPBDfXe25/zcLCsFsnOQpiznX+4H1gc+2saeNYbuBYz4H7JLkKWmKz6yWpkDHkua+zeaxq9BcJLgKuCPJU2nmQU64ArhbknUH2j4GvDMLCqnMS7Jru++rwDPSFAdZBXgbS/5f/bSB498OnF5VlwBU1aXAT2l69L42Max4OqrqTpr35juTrN3G+yqa12jC3YH/SLJykn+h+R367qLOl6ZQ0WrAijQXWVbLgqqYRwFbJ/nn9pi3AOdW1a+WFGf7Xn4G8CXgc1V13jSf4lQ/h88D/5hkjzbuuyXZrt13Bc0cxgk/oekdfm37Ojwe2KWNZ1HxrpJknyTrVtXtNAWHljRUV5JmxWRP0vJqX5p5W3+oqj9N3IAPA/skWamqfkLTK3UvmmINAFTVfJq5cB+mKepwIVMUI6mqX9DMdfoxzQfFhwCDvQmH0SRh5wI/o/mwfAdNMgpN8rkKTe/KdTQJweCwwiX5H2D/Npma8lzDes6DqurXNEnLD2jmKk7ueXlde77Tk/y5Pe4BLEI75HZH4Jb2PDfSFCVZG/i39phLgF2B/6JJwi4BXsM0/ufN9LFtz+d/0CRF19HM9Tp6YP+vgC8CF7XDBe8FfLA95tgkN9JUg31ke/z5wAE0ifbl7TmXtE7fF2iKo1xLM2T3uZP2H07znpvJEM4JL6d5P1xE83p/gYWXTvgJsCVNL+A7aeaHLm7Y6ZtoenFf38b417aNqrqKZmjjO2me8yOZel4qwLfa1+8SmrmK72fh4jFLMtXP4Q80wyz/k+Z1PRvYtn3cJ2nm212f5BtVdRtNcvdUmtfhI8Dzl5CoPg/4fft+fynNxRVJGrosPNRektS1tnfoY1W12EWlpelK8g80vXGb1xD/6Sf5V5pKrjsN65ySpOGyZ0+SOpZk9TTrbq2UpvT/QSwojCLNWjsn7EDgE8NM9CRJ48FkT5K6F5q1966jGcb5Sxa/zpw0LUkeBFxPM0z3A50GI0nqhMM4JUmSJKmH7N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5aqesA5mLDDTese9/73l2HIUmSJEmdOPPMM6+uqnmL2jfWyd69731v5s+f33UYkiRJktSJJBcvbp/DOCVJkiSph0z2JEmSJKmHTPYkSZIkqYdM9iRJkiSph0z2JEmSJKmHTPYkSZIkqYdM9iRJkiSph0z2JEmSJKmHTPYkSZIkqYdM9iRJkiSph0z2JEmSJKmHTPYkSZIkqYdM9iRJkiSph0z2JEmSJKmHTPYkSZIkqYdM9iRJkiSph1bqOoBRethrjug6hGXGmf/z/K5DkCRJkrQU2bMnSZIkST1ksidJkiRJPWSyJ0mSJEk9ZLInSZIkST1ksidJkiRJPWSyJ0mSJEk9ZLInSZIkST1ksidJkiRJPWSyJ0mSJEk9ZLInSZIkST1ksidJkiRJPWSyJ0mSJEk9ZLInSZIkST1ksidJkiRJPWSyJ0mSJEk9ZLInSZIkST1ksidJkiRJPWSyJ0mSJEk9ZLInSZIkST1ksidJkiRJPWSyJ0mSJEk9ZLInSZIkST1ksidJkiRJPWSyJ0mSJEk9NLJkL8kDkpw9cPtzklck2SDJcUl+035dvz0+ST6U5MIk5ybZflSxSZIkSVLfjSzZq6oLqmq7qtoOeBhwM3AU8Hrg+KraEji+3QZ4KrBle9sf+OioYpMkSZKkvltawzh3Bn5bVRcDuwKHt+2HA7u193cFjqjG6cB6Se65lOKTJEmSpF5ZWsneXsAX2/sbVdXl7f0/ARu19zcGLhl4zKVt20KS7J9kfpL5V1111ajilSRJkqSxNvJkL8kqwDOBr0zeV1UF1EzOV1WHVtUOVbXDvHnzhhSlJEmSJPXL0ujZeypwVlVd0W5fMTE8s/16Zdt+GbDpwOM2adskSZIkSTO0NJK9vVkwhBPgaGDf9v6+wDcH2p/fVuXcEbhhYLinJEmSJGkGVhrlyZOsCTwJeMlA87uAI5O8ELgY2KNt/y7wNOBCmsqd+40yNkmSJEnqs5Eme1V1E3C3SW3X0FTnnHxsAQeMMh5JkiRJWl4srWqckiRJkqSlyGRPkiRJknrIZE+SJEmSeshkT5IkSZJ6yGRPkiRJknrIZE+SJEmSeshkT5IkSZJ6yGRPkiRJknrIZE+SJEmSeshkT5IkSZJ6yGRPkiRJknrIZE+SJEmSeshkT5IkSZJ6yGRPkiRJknrIZE+SJEmSeshkT5IkSZJ6yGRPkiRJknpopa4D0Pj4w9se0nUIy4zN3nJe1yFIkiRJU7JnT5IkSZJ6yGRPkiRJknrIZE+SJEmSeshkT5IkSZJ6yGRPkiRJknrIZE+SJEmSeshkT5IkSZJ6yGRPkiRJknrIZE+SJEmSeshkT5IkSZJ6yGRPkiRJknrIZE+SJEmSeshkT5IkSZJ6yGRPkiRJknrIZE+SJEmSeshkT5IkSZJ6yGRPkiRJknrIZE+SJEmSeshkT5IkSZJ6yGRPkiRJknrIZE+SJEmSemikyV6S9ZJ8NcmvkvwyyaOSbJDkuCS/ab+u3x6bJB9KcmGSc5NsP8rYJEmSJKnPRt2z90HgmKp6ILAt8Evg9cDxVbUlcHy7DfBUYMv2tj/w0RHHJkmSJEm9NbJkL8m6wD8AnwSoqtuq6npgV+Dw9rDDgd3a+7sCR1TjdGC9JPccVXySJEmS1Gej7Nm7D3AV8OkkP0vyiSRrAhtV1eXtMX8CNmrvbwxcMvD4S9u2hSTZP8n8JPOvuuqqEYYvSZIkSeNrlMneSsD2wEer6qHATSwYsglAVRVQMzlpVR1aVTtU1Q7z5s0bWrCSJEmS1CejTPYuBS6tqp+021+lSf6umBie2X69st1/GbDpwOM3adskSZIkSTM0smSvqv4EXJLkAW3TzsAvgKOBfdu2fYFvtvePBp7fVuXcEbhhYLinJEmSJGkGVhrx+V8OfD7JKsBFwH40CeaRSV4IXAzs0R77XeBpwIXAze2xkiRJkqRZGGmyV1VnAzssYtfOizi2gANGGY8kSZIkLS9Gvc6eJEmSJKkDJnuSJEmS1EMme5IkSZLUQyZ7kiRJktRDJnuSJEmS1EMme5IkSZLUQyZ7kiRJktRDJnuSJEmS1EMme5IkSZLUQyZ7kiRJktRDJnuSJEmS1EMme5IkSZLUQyZ7kiRJktRDJnuSJEmS1EMme5IkSZLUQyZ7kiRJktRDJnuSJEmS1EMme5IkSZLUQyZ7kiRJktRDJnuSJEmS1EMrLW5Hkm8Btbj9VfXMkUQkSZIkSZqzxSZ7wHvbr88G7gF8rt3eG7hilEFJkiRJkuZmscleVZ0EkOR9VbXDwK5vJZk/8siknnvMIY/pOoRlxmkvP63rECRJknpnOnP21kxy34mNJPcB1hxdSJIkSZKkuZpqGOeEVwI/THIREGBz4CUjjUqSJEmSNCdLTPaq6pgkWwIPbJt+VVW3jjYsSZIkSdJcLHEYZ5I1gNcAL6uqc4DNkjxj5JFJkiRJkmZtOnP2Pg3cBjyq3b4MeMfIIpIkSZIkzdl0kr0tquo9wO0AVXUzzdw9SZIkSdIyajrJ3m1JVqddYD3JFoBz9iRJkiRpGTadapwHA8cAmyb5PPAYYL9RBiVJkiRJmpvpVOM8NsmZwI40wzcPrKqrRx6ZJEmSJGnWplON8/iquqaqvlNV366qq5McvzSCkyRJkiTNzmJ79pKsBqwBbJhkfRYUZVkH2HgpxCZJkiRJmqWphnG+BHgFcC/gTBYke38GPjzasCRJkiRJc7HYZK+qPgh8MMnLq+qQpRiTJEmSJGmOplOg5ZAkWwNbAasNtB8xysAkSZIkSbO3xGQvyUHA42mSve8CTwVOBUz2JEmSJGkZNZ1F1XcHdgb+VFX7AdsC6440KkmSJEnSnEwn2ftrVd0F3JFkHeBKYNPpnDzJ75Ocl+TsJPPbtg2SHJfkN+3X9dv2JPlQkguTnJtk+9k+KUmSJEla3k0n2ZufZD3gMJqqnGcBP57B93hCVW1XVTu0268Hjq+qLYHj221ohodu2d72Bz46g+8hSZIkSRow5Zy9JAH+X1VdD3wsyTHAOlV17hy+5640cwABDgd+CLyubT+iqgo4Pcl6Se5ZVZfP4XtJkiRJ0nJpyp69NvH67sD272eY6BVwbJIzk+zftm00kMD9Cdiovb8xcMnAYy9lEYu3J9k/yfwk86+66qoZhCJJkiRJy4/pDOM8K8nDZ3n+napqe5ohmgck+YfBnW0yWTM5YVUdWlU7VNUO8+bNm2VYkiRJktRvS1x6AXgksE+Si4GbgNDkadss6YFVdVn79cokRwGPAK6YGJ6Z5J40BV8ALmPhwi+btG2SJEmSpBmaTrL3lNmcOMmawApVdWN7/8nA24CjgX2Bd7Vfv9k+5GjgZUm+RJNg3uB8PUmSJEmanSUme1V1cZKdgC2r6tNJ5gFrTePcGwFHNTVeWAn4QlUdk+SnwJFJXghcDOzRHv9d4GnAhcDNwH4zfjaSJEmSJGAayV6Sg4AdgAcAnwZWBj4HPGaqx1XVRTQLsE9uv4ZmkfbJ7QUcMK2oJUmSJElTmk6BlmcBz6SZr0dV/RFYe5RBSZIkSZLmZjrJ3m2DVTPb+XeSJEmSpGXYdJK9I5N8HFgvyYuBHwCHjTYsSZIkSdJcTKdAy3uTPAn4M828vbdU1XEjj0ySJEmSNGvTWXqBNrkzwZMkSZKkMbHEYZxJnp3kN0luSPLnJDcm+fPSCE6SJEmSNDvT6dl7D7BLVf1y1MFIkiRJkoZjOgVarjDRkyRJkqTxMp2evflJvgx8A7h1orGqvj6qoCRJkiRJczOdZG8d4GbgyQNtBZjsSZIkSdIyajpLL+y3NAKRJEmSJA3PdKpx3j/J8Ul+3m5vk+RNow9NkiRJkjRb0ynQchjwBuB2gKo6F9hrlEFJkiRJkuZmOsneGlV1xqS2O0YRjCRJkiRpOKaT7F2dZAuaoiwk2R24fKRRSZIkSZLmZDrVOA8ADgUemOQy4HfAPiONSpIkSZI0J9OpxnkR8I9J1gRWqKobRx+WJEmSJGkuFpvsJdkEuHdVndo2vQRYKwnAF6rqwqUQnyRJkiRpFqaas/c/wHoD2y8BbqKZu/fWEcYkSZIkSZqjqYZxPqCqvj2wfXNVvQ8gySmjDUuSJEmSNBdT9eytNml754H7G44gFkmSJEnSkEyV7N2Y5P4TG1V1LUCSBwIWaZEkSZKkZdhUwzgPAr6d5J3AWW3bw4D/Ag4cdWCSJEmSpNlbbLJXVcckeTbwWuA/2uafA8+uqp8vjeAkSZIkSbMz5Tp7bVL3/KUUiyRJkiRpSKaasydJkiRJGlMme5IkSZLUQyZ7kiRJktRDS0z2ktw/yfFJft5ub5PkTaMPTZIkSZI0W9Pp2TsMeANwO0BVnQvsNcqgJEmSJElzM51kb42qOmNS2x2jCEaSJEmSNBzTSfauTrIFUABJdgcuH2lUkiRJkqQ5mXKdvdYBwKHAA5NcBvwOeO5Io5IkSZIkzckSk72qugj4xyRrAitU1Y2jD0uSJEmSNBdLTPaSvGXSNgBV9bYRxSRJM3bSPzyu6xCWGY87+aSuQ5AkScuA6QzjvGng/mrAM4BfjiYcSZIkSdIwTGcY5/sGt5O8F/j+yCKSJEmSJM3ZdKpxTrYGsMmwA5EkSZIkDc905uydR7vsArAiMA+Y9ny9JCsC84HLquoZSe4DfAm4G3Am8Lyqui3JqsARwMOAa4A9q+r3M3gukqQh+PB/fqvrEJYZL3vfLl2HIEnSrE1nzt4zBu7fAVxRVTNZVP1Amjl+67Tb7wb+t6q+lORjwAuBj7Zfr6uq+yXZqz1uzxl8H0mSJElSa4nDOKvqYuBS4Haanr17JdlsOidPsgnwdOAT7XaAJwJfbQ85HNitvb9ru027f+dMlP6UJEmSJM3IdIZxvhw4CLgCuKttLmCbaZz/A8BrgbXb7bsB1w/0DF4KbNze3xi4BKCq7khyQ3v81ZPi2R/YH2CzzaaVc0qS1Jl3Pnf3rkNYZrzxc19d8kGSpKGZzjDOA4EHVNU1MzlxkmcAV1bVmUkeP4vYFqmqDgUOBdhhhx1qCYdLkiRJ0nJpOsneJcANszj3Y4BnJnkazfp86wAfBNZLslLbu7cJcFl7/GXApsClSVYC1qUp1CJJkiRJmqHpJHsXAT9M8h3g1onGqnr/VA+qqjcAbwBoe/ZeXVX7JPkKsDtNRc59gW+2Dzm63f5xu/+EqrLnTpIkSZJmYTrJ3h/a2yrtba5eB3wpyTuAnwGfbNs/CXw2yYXAtcBeQ/hekiRJkrRcWmKyV1VvBUiyRlXdPJtvUlU/BH7Y3r8IeMQijrkF+JfZnF+SJEmStLAlLr2Q5FFJfgH8qt3eNslHRh6ZJEmSJGnWlpjs0Syf8BTaYilVdQ7wDyOMSZIkSZI0R9NJ9qiqSyY13TmCWCRJkiRJQzKtpReSPBqoJCvTrLv3y9GGJUmSJEmai+n07L0UOADYmGYtvO3abUmSJEnSMmo6PXupqn1GHokkSZIkaWim07N3WpJjk7wwyXqjDkiSJEmSNHdLTPaq6v7Am4AHA2cl+XaS5448MkmSJEnSrE23GucZVfUqmsXQrwUOH2lUkiRJkqQ5mc6i6usk2TfJ94AfAZfTJH2SJEmSpGXUdAq0nAN8A3hbVf14tOFIkiQt3i/feULXISwzHvTGJ87p8QcffPBwAukBXwv11XSSvftWVSVZY+TRSJIkSZKGYjrJ3o5JPgmsBWyWZFvgJVX176MNTZIkSRoPR37FWU4T9viXM7oOQa3pFGj5APAU4BqAqjoH+IcRxiRJkiRJmqPpVuO8ZFLTnSOIRZIkSZI0JNMZxnlJkkcDlWRl4EDgl6MNS5IkSZI0F9Pp2XspcACwMXAZsB3gfD1JkiRJWoYtsWevqq4G9pnYTrI+TbL3zhHGJUmSJEmag8X27CXZNMmhSb6d5IVJ1kzyXuAC4O5LL0RJkiRJ0kxN1bN3BHAS8DXgn4D5wNnANlX1p9GHJkmSJEmaramSvQ2q6uD2/veT/AuwT1XdNfqwJEmSJElzMeWcvXZ+XtrNa4B1kwSgqq4dcWySJEmSpFmaKtlbFziTBckewFnt1wLuO6qgJEmSJC2/tv3q97sOYZlxzu5PmfVjF5vsVdW9Z31WSZIkSVKnprPOniRJkiRpzJjsSZIkSVIPmexJkiRJUg9NK9lLslOS/dr785LcZ7RhSZIkSZLmYonJXpKDgNcBb2ibVgY+N8qgJEmSJElzM52evWcBzwRuAqiqPwJrjzIoSZIkSdLcTCfZu62qimZtPZKsOdqQJEmSJElzNZ1k78gkHwfWS/Ji4AfAYaMNS5IkSZI0F4tdVH1CVb03yZOAPwMPAN5SVceNPDJJkiRJ0qwtMdkDaJM7EzxJkiRJGhNLTPaS3Eg7X2/ADcB84D+r6qJRBCZJkiRJmr3p9Ox9ALgU+AIQYC9gC+As4FPA40cUmyRJkiRplqZToOWZVfXxqrqxqv5cVYcCT6mqLwPrjzg+SZIkSdIsTCfZuznJHklWaG97ALe0+yYP75QkSZIkLQOmk+ztAzwPuBK4or3/3CSrAy8bYWySJEmSpFmaztILFwG7LGb3qYt7XJLVgJOBVdvv89WqOijJfYAvAXcDzgSeV1W3JVkVOAJ4GHANsGdV/X4Gz0WSJEmS1JpONc7VgBcCDwZWm2ivqhcs4aG3Ak+sqr8kWRk4Ncn3gFcB/1tVX0rysfbcH22/XldV90uyF/BuYM/ZPClJkiRJWt5NZxjnZ4F7AE8BTgI2AW5c0oOq8Zd2c+X2VsATga+27YcDu7X3d223affvnCTTiE+SJEmSNMl0kr37VdWbgZuq6nDg6cAjp3PyJCsmOZtmvt9xwG+B66vqjvaQS4GN2/sbA5cAtPtvoBnqOfmc+yeZn2T+VVddNZ0wJEmSJGm5M51k7/b26/VJtgbWBe4+nZNX1Z1VtR1Nb+AjgAfOJshJ5zy0qnaoqh3mzZs319NJkiRJUi9NJ9k7NMn6wJuAo4Ff0Mynm7aquh44EXgUsF6SibmCmwCXtfcvAzYFaPevS1OoRZIkSZI0Q1Mme0lWAP5cVddV1clVdd+quntVfXxJJ04yL8l67f3VgScBv6RJ+nZvD9sX+GZ7/+h2m3b/CVXlOn6SJEmSNAtTJntVdRfw2lme+57AiUnOBX4KHFdV3wZeB7wqyYU0c/I+2R7/SeBubfurgNfP8vtKkiRJ0nJviUsvAD9I8mrgy8BNE41Vde1UD6qqc4GHLqL9Ipr5e5PbbwH+ZRrxSJIkSZKWYDrJ3sRadwcMtBVw3+GHI0mSJEkahiUme1V1n6URiCRJkiRpeJZYjTPJGknelOTQdnvLJM8YfWiSJEmSpNmaztILnwZuAx7dbl8GvGNkEUmSJEmS5mw6yd4WVfUe2sXVq+pmICONSpIkSZI0J9NJ9m5r18krgCRbALeONCpJkiRJ0pxMpxrnwcAxwKZJPg88BvjXEcYkSZIkSZqj6VTjPDbJmcCONMM3D6yqq0cemSRJkiRp1paY7CX5FvAF4OiqumlJx0uSJEmSujedOXvvBR4L/CLJV5PsnmS1EcclSZIkSZqD6QzjPAk4KcmKwBOBFwOfAtYZcWySJEmSpFmaToEW2mqcuwB7AtsDh48yKEmSJEnS3Exnzt6RwCNoKnJ+GDipqu4adWCSJEmSpNmbTs/eJ4G9q+pOgCQ7Jdm7qg4YbWiSJEmSpNmazpy97yd5aJK9gT2A3wFfH3lkkiRJkqRZW2yyl+T+wN7t7Wrgy0Cq6glLKTZJkiRJ0ixN1bP3K+AU4BlVdSFAklculagkSZIkSXMy1Tp7zwYuB05McliSnYEsnbAkSZIkSXOx2GSvqr5RVXsBDwROBF4B3D3JR5M8eSnFJ0mSJEmahal69gCoqpuq6gtVtQuwCfAz4HUjj0ySJEmSNGtLTPYGVdV1VXVoVe08qoAkSZIkSXM3o2RPkiRJkjQeTPYkSZIkqYdM9iRJkiSph0z2JEmSJKmHTPYkSZIkqYdM9iRJkiSph0z2JEmSJKmHTPYkSZIkqYdM9iRJkiSph0z2JEmSJKmHTPYkSZIkqYdM9iRJkiSph0z2JEmSJKmHTPYkSZIkqYdM9iRJkiSph0z2JEmSJKmHTPYkSZIkqYdGluwl2TTJiUl+keT8JAe27RskOS7Jb9qv67ftSfKhJBcmOTfJ9qOKTZIkSZL6bpQ9e3cA/1lVWwE7Agck2Qp4PXB8VW0JHN9uAzwV2LK97Q98dISxSZIkSVKvjSzZq6rLq+qs9v6NwC+BjYFdgcPbww4Hdmvv7wocUY3TgfWS3HNU8UmSJElSny2VOXtJ7g08FPgJsFFVXd7u+hOwUXt/Y+CSgYdd2rZJkiRJkmZo5MlekrWArwGvqKo/D+6rqgJqhufbP8n8JPOvuuqqIUYqSZIkSf0x0mQvyco0id7nq+rrbfMVE8Mz269Xtu2XAZsOPHyTtm0hVXVoVe1QVTvMmzdvdMFLkiRJ0hgbZTXOAJ8EfllV7x/YdTSwb3t/X+CbA+3Pb6ty7gjcMDDcU5IkSZI0AyuN8NyPAZ4HnJfk7Lbtv4B3AUcmeSFwMbBHu++7wNOAC4Gbgf1GGJskSZIk9drIkr2qOhXIYnbvvIjjCzhgVPFIkiRJ0vJkqVTjlCRJkiQtXS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jS/aSfCrJlUl+PtC2QZLjkvym/bp+254kH0pyYZJzk2w/qrgkSZIkaXkwyp69zwD/NKnt9cDxVbUlcHy7DfBUYMv2tj/w0RHGJUmSJEm9N7Jkr6pOBq6d1LwrcHh7/3Bgt4H2I6pxOrBeknuOKjZJkiRJ6rulPWdvo6q6vL3/J2Cj9v7GwCUDx13atv2dJPsnmZ9k/lVXXTW6SCVJkiRpjHVWoKWqCqhZPO7QqtqhqnaYN2/eCCKTJEmSpPG3tJO9KyaGZ7Zfr2zbLwM2HThuk7ZNkiRJkjQLSzvZOxrYt72/L/DNgfbnt1U5dwRuGBjuKUmSJEmaoZVGdeIkXwQeD2yY5FLgIOBdwJFJXghcDOzRHv5d4GnAhcDNwH6jikuSJEmSlgcjS/aqau/F7Np5EccWcMCoYpEkSZKk5U1nBVokSZIkSaNj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tEwle0n+KckFSS5M8vqu45EkSZKkcbXMJHtJVgT+D3gqsBWwd5Ktuo1KkiRJksbTMpPsAY8ALqyqi6rqNuBLwK4dxyRJkiRJYylV1XUMACTZHfinqnpRu/084JFV9bJJx+0P7N9uPgC4YKkGOjsbAld3HUSP+HoOj6/lcPl6Dpev5/D4Wg6Xr+dw+XoOl6/n8IzLa7l5Vc1b1I6VlnYkc1VVhwKHdh3HTCSZX1U7dB1HX/h6Do+v5XD5eg6Xr+fw+FoOl6/ncPl6Dpev5/D04bVcloZxXgZsOrC9SdsmSZIkSZqhZSnZ+ymwZZL7JFkF2As4uuOYJEmSJGksLTPDOKvqjiQvA74PrAh8qqrO7zisYRmrYadjwNdzeHwth8vXc7h8PYfH13K4fD2Hy9dzuHw9h2fsX8tlpkCLJEmSJGl4lqVhnJIkSZKkITHZkyRJkqQeMtnTMi/Jal3HIEmSJI0b5+yNQJKNgc0ZKIBTVSd3F9F4S3IhcAVwSns7tapu6Daq8ZTk/sBr+Pv35xM7C2rM+fs+PEnWBP5aVXe179UHAt+rqts7Dm3sJHlbVb1lYHtF4Iiq2qfDsMZOkldNtb+q3r+0YumrJOsDm1bVuV3HMm7a3+sfVNUTuo5l3CV59lT7q+rrSyuWYVtmqnH2RZJ3A3sCvwDubJsL8MPfLFXV/ZJsBjwWeDrwf0mur6rtuo1sLH0F+BhwGAven5olf9+H7mTgse2Hv2NpluTZEzBBmblNk7yhqv5fklWBI4GfdR3UGFq7/foA4OEsWBJqF+CMTiLqgSQ/BJ5J8zn0TODKJKdV1ZTJtRZWVXcmuSvJul4En7Nd2q93Bx4NnNBuPwH4ETC2yZ49e0OW5AJgm6q6tetY+iLJJjSJ3uOAbYFraXr3/l+ngY2hJGdW1cO6jqMv/H0friRnVdX2SV4OrF5V70lythd2Zi5JgM8D59F8WPluVX2g06DGWJKTgadX1Y3t9trAd6rqH7qNbDwl+VlVPTTJi2h69Q5Kcm5VbdN1bOMmyTeBhwLHATdNtFfVf3QW1BhLciywb1Vd3m7fE/hMVT2l28hmz5694bsIWBnww9/w/IHmCv9/V9VLuw5mzH0ryb8DRzHwHq2qa7sLaaz5+z5cSfIomp68F7ZtK3YYz9hJsv3A5geBjwOnAScn2b6qzuomsrG3EXDbwPZtbZtmZ6X2Q/QewBu7DmbMfZ0x7nVaBm06kei1rgA26yqYYTDZG76bgbOTHM/CH6a9wjJ7DwV2Ap6T5PXAb4CTquqT3YY1lvZtv75moK2A+3YQy9hKcgjN6+bv+3C9AngDcFRVnZ/kvsCJ3YY0dt43afs6YKu2vQDn587OEcAZSY5qt3cDDu8unLH3NuD7NKN0ftr+rv+m45jGUlUdnmR1YLOquqDreHrg+CTfB77Ybu8J/KDDeObMYZxDlmTfRbVXlf8U5iDJWjQJ32OB5wJU1eadBqXl1uJ+zyf4+z53SVYA1qqqP3cdiwR/6zV9bLt5clU5B1KdS7IL8F5glaq6T5LtgLdV1TO7jWx8JXkWMDFE++SqOmqq45d1JnsjkGQV4P7t5gVWkpubJPOBVWkmyJ4CnFJVF3cb1XhKsjLwbyz4I/ZD4OO+R2enrR55S1Xd2W6vCKxaVTd3G9l4SvIF4KU0xW5+CqwDfLCq/qfTwMZQkv8G3lNV17fb6wP/WVVv6jSwMdUWCfs7VfWHpR3LOBsYFbFIjoqYuSRn0vTY/7CqHtq2/byqtu42svHT/g8/v6oe2HUsw+Q6e0OW5PE0QxH+D/gI8OskTuCem6dW1UOq6iVV9TkTvTn5KPAwmvfmR9r7H+00ovF2PLD6wPbqjPlwj45t1fbk7QZ8D7gP8LxOIxpfT51I9ACq6jrgad2FM/a+A3y7vR1PM1/3e51GNJ7m01TfXA3Ynubz0m+A7YBVugtrrN2+iEqcd3USyZhrL9xesLiLO+PKOXvD9z7gyRPjptu1or5I86Fas3NbkvezoDfqJJohCpYZnrmHV9W2A9snJDmns2jG32pV9ZeJjar6S5I1ugxozK3c9j7vBny4qm5P4vCT2VkxyaoTlWLbOT2rdhzT2Kqqhwxut0M6/72jcMbWxBD3JP8G7FRVd7TbH6MZuaOZOz/Jc2h+57cE/oNmJJRmZ32a1/QMFq5uOrbDYk32hm/lwQmyVfXr9sOLZu9TwM9pqnZBc6X/08CUC2Bqke5MskVV/RagnRTvenuzd9NghcMkDwP+2nFM4+zjwO+Bc2iqR24OOGdvdj5PU2jg0+32flhQZGiq6qwkj+w6jjG2Ps0w7YlK0Gu1bZq5l9NUNL2VpnPh+8DbO41ovL256wCGzTl7Q9b+Y70T+FzbtA+wYlW9oLuoxtui1tly7a3ZSbIzTaJ8ERBgc2C/qrLi4SwkeTjwJeCPNK/nPYA9q+rMTgPrkSQrTVz918wkeSqwc7t5XFV9v8t4xlmSwcW+V6AZgni3cV57q0tJ9gMOpqm2G5qROwdb3EoaPpO9IUuyKnAATeVIaIYlfMRFl2cvyY+B11TVqe32Y4D3VtWjuo1sPLXv0Qe0mxf43pybtud+8PW02M0sJVkXOAiHbGsZk+Sggc07aHqgv1ZVt3QT0fhqK+3uSHPRcaJ39CdV9afuoho/Sb7F1MVuxnbYYZeS7AgcAjyIZh7pisBNVbVOp4HNgcneEPW1ik/XkmxLs8bRum3TdcC+VXVud1GNlyRTDnmtKhdknYEkT6yqExb3uvp6zk6Sr9EM2Z64uv88YNuqcsj2DCW5kQUfBFcBVmbMP7CoP5L8bKJypGYnyeOm2l9VJy2tWPqkrQC/F/AVYAfg+cD9q+oNnQY2B87ZG6KqujPJBUk2sxzzcLQJ9POqatsk6wC47tas7NJ+vTvwaJpqcgGeQDOR2+RkZh4HnMCC13VQ4es5W1tU1T8PbL81ydldBTPOqmrtiftJAuxK05uiWUgyD3gt8GCaSpIAVJWL1M/O8Un+Gfh62eswKyZzo1NVFyZZsa3O+ekkPwNM9vQ3vavi06U2gd6pvW+SN0tVtR9AkmNpyttf3m7fE/hMh6GNpao6qB2K9L2qOrLreHrkr0l2mjRk24I3c9R+mP5GOxTx9V3HM6Y+D3wZeAbNWpD7Ald1GtF4ewnwKuCOJLfQXHwse56nL8l5TD2Mc5ulGE6f3Nyul312kvcAlzPmS9U5jHPIFtet7hWY2UvyUWBjmi71wQTa3pMZSvLLqnrQwPYKNEOPHzTFw7QYSeZX1Q5dx9EXSbajGcK5Ls2Hv2txyPasTBpivALNcKTHOdd5dpKcWVUPS3LuxIfoJD+tqod3HZuWT2214sVyTeLZaV/XK2iGv7+S5v/RR6rqwk4DmwN79oasqk5q3yhbVtUP2jW3Vuw6rjG3GnANMDhcxqFys3N8ku/TlGcG2BMXAZ+LHyR5Nc0V/8ELEdcu/iFanKo6G/jbkG2a13QvwGRv5gaHGE8UFNm1m1B6YaLw0uVJnk5TgXeDDuMZe0nWB7Zk4WGxJ3cX0XgxmRuZ+wFXtqPJ3tp1MMNgz96QJXkxsD+wQVVt0S5w+bGq2nkJD9UitHP23l1Vr+46lr5I8iwWVDs8uaqO6jKecZbkd4torqq671IPZoy1yd0BND3436S5AHEA8J/AuVVlkqJOJXkGTXXtTWkq9a0DvLWqju40sDGV5EXAgcAmwNk080l/7BzI6UtyalXtNKkYEzgkdk6SHA48imZkySnAycCpVXVdp4HNgcnekLXFBB5BU0b4oW3beVX1kE4DG2NJfuzQo+FZVM9zVd3YdVzjKMkKVXXXpLbVLMc+M0m+SVNl98c068LdneYDy4Ftb5+mKclqND321wHfAl5Dc3Hnt8Dbq+rqDsOTgL/NN3s4cHpVbZfkgcB/W3lXy4ok9wJ2B14N3KuqxnY05NgGvgy7tapua4qfNQsCM8UEWk3L2UmOxjl7czbY8wxsQdOT8jEWLLysmfkE8IKJjSRrAkfj6zlT9524IJbkEzQT4jczaZ6VI2iGHK5J0zP6c+DDNGu/foamwIhmqK3G+WLg3gx8dqqqFyzuMZrSLVV1SxKSrFpVv0rygCU/TBOSTDmM2OkEs5PkucBjgYcAV9P8/Tyl06DmyGRv+E5K8l/A6kmeBPw7zdVVzZ5z9obnANqeZ4Cq+k2Su3cb0li7LMlHqurf2/kn3wEO6zqoMfS3hejbCryXmujN2lZVtXV7ofHSqpooGnZMknO6DGzMfZPmA98PgDs7jqUPLk2yHvAN4Lgk1wHOQZuZq4FLaebkQjMaYkIBTieYnQ/QjIT4GHBiVf2+02iGwGGcQ9ZWN3wh8GSaX7zvA59wHRktC5L8pKoeObGgbfuB8CxLNM9eW5p5HeBhwLuq6msdhzR2ktzJgl77AKsDN+PckxlLclZVbT/5/qK2NX1Jzq6q7bqOo4/aKubrAsdU1W1dxzMuknyAZq3c02iKrp3qZ83hSPJgmuHvO9EUEbqgqp7XbVSzZ8/ekLXzdw7Dq/tDk2QTmgnxj2mbTqGZy3Npd1GNLXueh2BSWfufAG8GzgAqybMdYjwzVWXF4uHZJMmHaBLlifu02xt3F9bY+3aSp1XVd7sOpA+SvJ2m8MWPXJpqdqrqFWnmDD0eeB5wSLuW7keralHFwzQNbcGwzYDNaYZtrwvcNdVjlnX27A1ZW7Hr7TRvkpXwyvScJTkO+ALw2bbpucA+VfWk7qIaT/Y8D0eST0+xu5zHo64k2Xeq/VV1+NKKpU/aiodrAre1N/+3z0GS/WjmRT0KuJG26mFVfbPTwMZUOyR2L5rPn/9VVXY4zFKSc4FT29vJfehYMNkbsiQXAs8GzvMD9HAsaviMQ2okSRpvSe4B7EFT8XD9qlq745DGRlsQbFea6rvzaOoYHFlVf+g0sJ5IshZAVf2l61jmymGcw3cJ8HMTvaG6pq2ONLEQ+N40BVs0Q0keAxzM3/c8O5F7FqzQJy0f2uFy+wD3qaq3J9kUuGdVndFxaGOprbq7FXAFTa/e7sBZnQY1fq4EfgN8qf1awA5JdgArls9Wkq1pRpJt0GzmKmDfqvp5t5HNnsne8L0W+G6Sk4BbJxqr6v3dhTT2XkAzZ+9/af6Y/QjYr9OIxtcngVcCZ2JFuWGwQt8QJXk58LlxXrxWvfURmnk7T6QZKvcX4P9o1orTzN0NWBG4nmbx6qur6o4pH6HJvkLzmegB7W2QFctn71DgVVV1IkCSx7dtj+4wpjkx2Ru+d9L8E1gNWKXjWPri5qp6ZtdB9MQNVfW9roPokTWq6nVdB9EjGwE/TXIW8Cng+46S0DLikVW1fZKfAVTVdUn8Hz9LVfUsgCQPAp4CnJhkxarapNvIxkdV/WvXMfTUmhOJHkBV/bAdMju2TPaG715VtXXXQfTMaUl+D3wZ+FpVXd9tOOMnyUS59ROT/A/NFb/BnmeHz8yOFfqGqKrelOTNNAWE9gM+nORI4JNV9dtuoxsv7ZIg7wD+ChwDbAO8sqo+12lg4+v2JCvS9JhMDOEe6wp9XWqL2T2Wprz9esAJjPnC1eqNi9r/Q4NFAS/qMJ45s0DLkLX/YH9QVcd2HUufJHkETaWp3YBfAF/yQ8v0JTlxit1VVU+cYr8WY6BC3600C4NboW8IkmxLk+z9E3AisCNwXFW9ttPAxshEEaskzwKeAbyKprLcth2HNpaS7ENTCGN74HCaOWZvrqojOw1sTCX5ME1yd0pV/bHreKQJSdYH3kqzxh4079ODx3l6gcnekPnhb7SSbAi8n2bpBdfmknokyYHA84GrgU8A36iq29slQ35TVVt0GuAYSfLzqtq6LYTx1ao6Jsk5Jnuzl+SBwM40/9ePB/5QVTd1G5UkTc1hnENm2eDhaxe4fBZNz94WwFHAIzoNaswkuYZm8e/TaArc/KSqbu42qvE1MCx2QtEUGLiki3h6ZH3g2VV18WBjVd3VDvvS9H07ya9ohnH+Wzvs8JaOYxpLSTYG7gmcW1W/SnJ34BXAvwL36jC0sdNeEF9sL4MXxmeuHV78dP6+KrSFAWcgybeY+r05trUj7NkbgbYLeEuaIi0AVNXJ3UU03pL8DvgGzfoxP+44nLHUJsw70lSTejTwMOB3NMnfaQ5FmpnFDIvdgKYo095VdfbSjWj8tR9Yzq+qB3YdS18k2YCmKNOdSdYA1qmqP3Ud1zhJ8grgjcCFwKo0VTnfDRwBvKeqLu8uuvGV5O3A5TTzoiaWtbhnVb2l08DGUJLv0lzIOY+BeaRV9dbOghpDSR43cRc4DHjR4P6qOmmpBzUkJntDluRFwIHAJsDZNB+wf+ycqNlLkqqqJGvYGzUcbWWp/WiuTt/HIbHD0a5v9P6q+oeuYxlHSb4JvNxFgWcvyROr6oQkz17UftfempkkvwB2qqprk2wG/Bp4TFWd2XFoY21RQ4odZjw7Sc6tqm26jqNPkvysqh7adRzD4jDO4TuQZt2d06vqCe0Y///uOKZxt2OSTwJrAZu1xRteUlX/3nFcYyPJvVjQqzexLtSZwJsAe0uHpKrmJ1mr6zjG2PrA+UnOAP42F2qch8904HE0lQ13WcQ+196auVuq6lqAqvpDkgtM9IbiprbozZdo3pd7M/A7rxn5XpInWxhwqHrVE2ayN3y3VNUtSUiyaju+f/Jil5qZD9Csw3M0QFWdk8Sek5m5FDiLZmH611fVbR3H00tJNqJn/ySWsjd3HcC4q6qD2oI233N49lBskuRDA9v3HNyuqv/oIKY+eA7wwfZWNFMKntNpROPrdOCo9vfewoCz1A57n7BiOyUrEw0TF33Gkcne8F2aZD2aOWbHJbkOuHjKR2iJquqSJINNd3YVy5h6DPAomkI3r2rXLfxxe5tfVbdO8VhNkuQQ/j6p24Cm5/TApR9RP4zznIhlSVvQ5rWAyd7cvWbStr16Q1BVvwd27TqOnng/zf/388q5WXNxJs3/9YkPm4PrDxdw36Ue0ZA4Z2+E2sme6wLH2JMye0m+SvPH7MPAI2k+TO9QVXt1GtgYS3JvmmFeBwKbVNVqUz9Cg5LsO6mpgGuAn1bVlR2E1AtJdgQOAR5EU+xmReAmr1DPXJJ30Sxh8WUWHhI7tlenNf6SHFlVe7T3311VrxvYd2xVPbm76MZTkpOBx1fVXUs8WMslk70hSfJwYMOq+t6k9qcBVzjGf/batfU+CPwjzRWXY4EDq+qaTgMbM+380Yl5e48B1qMZ/nFaVb23w9AkAJLMp1li5SvADjRr7t2/qt7QaWBjqK1iPFlV1dhendb4Gyx8keSsqtp+Ufs0fUk+Q9Pr9D2aNZ4Bl17QAg7jHJ5301Q3nOx84NOA1ThnoS3H/sGq2qfrWMZZkquBP9IM2zwZeFdVXdhtVNLfq6oLk6xYVXcCn07yM8Bkb4aq6j5dxyAtwlQ9DPY+zM7v2tsq7U1aiMne8Kw9eSFggKq6uO2Z0iy060NtnmQVh8LOyRZVdUPXQUhLcHOSVYCzk7yHZh2uFTqOaWwleTR/v9DyEZ0FJMEaSR5K83u9ens/7W31TiMbU66npyVxGOeQJLmwqu43031avCSbtaWuj6CZw3M0C889cYiClgmuATkcSTYHrqC5Ov1KmjnPH7EXeuaSfBbYgma914mCVmX1yNlpLz68A/grcAywDfDKqvpcp4GNmSQnTrW/qp6wtGIZd0k+XFUvS/ItFtEr6pI1s9eOKtuIhS+Uje36ryZ7Q5LkYzQFGt40UQ0pTfnItwL3qKr9u4xvHE2M509y0KL2ezVLXWt7Tj4BrFVVrgGpZUaSXwJbWZ1vOJKcXVXbJXkW8AzgVcDJLgKuriT5c1Wt0xYD/DtWN56dJC8HDqK58DhR9KbGeeF6h3EOz3/SfOi7MMnZbdu2wHzgRV0FNeYCJnVapv0vrgE5Z0l2pakK+3/t9k+Aee3u11bVVzsLbnz9HLgHzVBYzd3E56WnA1+pqhsmLQckLW2/BZO6ETgQeECfigCa7A1JVd0E7J3kvsCD2+bzq+qiDsMadxtPWsx2IQ5HmrkkB9IUDLqR5uLEQ2kWWT+208DGmGtADsVraapwTlgVeDiwJs371WRvmgaGdK0N/CLJGSxcoc+hXbPz7SS/ohnG+W9J5gG3dByTlm/zkrxqcTud6jJrlwC9qnFgsjdkbXJngjccf8UFbIftBVX1wSRPAdYHngd8lmY5C83cJe1QzkqyMs0VwV92HNM4WqWqLhnYPrW9qnpNkjW7CmpMuYzKCFTV69t5eze0hcNuwkXB1a0VgbVYsAi4huMi4IdJvkNPlrIw2dOy7JqqOrzrIHpm4p/C04DPVtX5cSzSXLyUZg3IjYHLaJLmAzqNaDytP7hRVS8b2JyHZuIyYKOqOm2wMclOOKRzxpI8sapOSPLsgbbBQ76+9KPqhyQbA5uzcBGMk7uLaOxcXlVv6zqIHvpDe+vNUhYme1qWudTC8J2Z5FjgPsAbkqzNggnImqGquhpwDci5+0mSF1fVYYONSV4CnNFRTOPqAyx6XcIb2n27LM1geuBxwAks+nUrTPZmJcm7gT2BXzBQLZZmHVhNjxdqR2CiTkSStdrtv3Qb0dxZjXPIkmwBXFpVtyZ5PE155iOq6vou45IAkqwAbAdcVFXXJ9mApjDGud1GNp6S3B/4KE1PytZJtgGeWVXv6Di0sZLk7sA3aIbMnNU2P4xm7t5uVXVFR6GNnSQ/raqHL2bfeVX1kKUd07hr/27uXlVHdh1LXyS5ANimqm5d4sFapCQbVNW1XcfRN0m2ppneskHbdDXw/Ko6v7uo5sbFaofva8CdSe4HHApsCnyh25Ckv3kUcEGb6D0XeBM9m4i8lB1G04tyO0CbNO815SP0d6rqyqp6NPB24Pft7W1V9SgTvRlbb4p9Llo9C1V1F00RIQ3PRcDKXQcxzkz0RuZQ4FVVtXlVbU5Tbf+wJTxmmeYwzuG7q6ruaNfiOaSqDknys66DklofBbZt14ObWC7kCJqhSpq5NarqjElzeO7oKphxV1Un0AyZ0+zNX8yQ2Bdhwau5+EGSVwNfBm6aaPQD98wkOYRmuObNwNlJjmfhIhhW2VbX1qyqEyc2quqH414ozGRv+G5PsjewLwvG+Hv1ao6SrAhsxMITuf/QXURj646qqnZdsw9X1SeTvLDroMbY1e3Q7QJIsjsWwVC3XgEclWQfFiR3O9AUGnhWV0H1wJ7t18ECTAXct4NYxtn89uuZtOuTDnBekZYFFyV5M81QToDnMuZV9p2zN2RJtqKp0PfjqvpikvsAe1TVuzsObWwleTlwEHAFC4qJVFVt011U4ynJScAxwAuAxwJXAuc4j2d22nU1DwUeDVwH/A7Yp6ou7jQwLfeSPAHYut08v+01lZYJSQ6sqg8uqU1a2pKsD7wV2InmAsQpwFur6rpOA5sDk70RSLI6sFlVXdB1LH2Q5ELgke26W5qDJPcAngP8tKpOSbIZ8PiqOqLj0MZaO8Rjhaq6MckrquoDXcckabjaNTXvzcIjTPzbOQtJzqqq7Se1/ayqHtpVTFI7iuwHVfWErmMZJpO9IUuyC82itqtU1X2SbEdTaOCZ3UY2vpKcCDypqpwLNQRJNgImqvWdUVVXdhlP3yT5Q1Vt1nUckoYnyWeBLYCzGVgqwDlmM9NOc3kOTa/JKQO71qapebBzJ4FJrXYe6bOrqjfF65yzN3wHA48AfghQVWe3Q700excBP0zyHRaeyP3+7kIaT0n2AP6H5v0Z4JAkr6mqr3YaWL+49pHUPzsAW5VXyOfqRzTzmjcE3jfQfiPgEkBaFvwFOC/JcSxcjGlsL+yY7A3f7VV1w6TqfC5aPTd/aG+rtDfN3huBh0/05iWZB/wAMNkbHj8MSv3zc+AeWIBpTtr5zBcDj0qyObBlVf2gnf6yOk3SJ3Xp6+2tN0z2hu/8JM8BVkyyJfAfNFeyNEtV9dauY+iRFSYN27wG19ucsSQ3suikLriWmdQbSb5F87u+NvCLJGew8AgTp2jMQpIXA/vTLFy9BbAJ8DHAYZzq2rXAd9r1NXvBOXtDlmQNmt6TJ9N88Ps+8PaquqXTwMZQkg9U1SsG/tkuxH+yM5fkf4BtgC+2TXsB51aVCwZL0iRJplyDtKpOWlqx9EmSs2mmvPxkoihLkvOsDK2uJfkc8Cjga8CnqupXHYc0ZyZ7WmYleVhVnbm4f7b+k52dJM8GHtNunlJV3+gwHElaZiW5H7BRVZ02qX0n4PKq+m03kY23JD+pqkdOVOBMshJwlksqaVmQZB1gb2A/ms6GTwNfrKqxHGZssjdkSXYA/ou/L8/sHzB1ZtKww8kFRG4Bfgu8saqOX6qBSdIyLMm3gTdU1XmT2h8C/HdV7dJNZOMtyXuA64HnAy8H/h34RVW9scu4pAlJ7gY8D3gF8EvgfsCHquqQLuOaDZO9IUtyAfAa4DwGCrO4yPLMJTmPxc+LclH1IWnXldka+HxVbb2k4yVpeZHkp1X18MXsc9jhLKWpYvciFp7y8gmrnaprSZ5J06N3P+AI4PCqurKdpvWLqrp3l/HNhgVahu+qqjq66yB64hldB7A8qKo7gXOSjN3VKkkasfWm2GcxplloLzCeX1UPBA7rOh5pkn8G/reqTh5srKqbk7ywo5jmxJ69IUuyM8043+NZuGJXr8q4Lm0uBC5JWtqSfBE4oaoOm9T+IuBJVbVnN5GNtyTfBF5eVX/oOhZpcZJsCFwz7j3OJntD1lbxeSBwPguGcVZVvaC7qMbbIhYCfyzgQuCSpJFqLzQeBdwGnNk270Cz5uuzqupPXcU2zpKcDDwUOIOFF662yrY6kWRH4F00Sy+8HfgssCHN8lTPr6pjOgxvTkz2hizJBVX1gK7j6JMk59BcQV1oIfCq2rbbyCRJy4MkT6CZ2wzNEMQTuoxn3FllW8uaJPNpCiyuCxwKPLWqTk/yQJpKnA/tNMA5cM7e8P0oyVZV9YuuA+kRFwKXJHWmqk4ETuw6jr4wqdMyaKWqOhYgyduq6nSAqvpVU09ofJnsDd+OwNlJfkczZ8/KkXN3TJLvs2Ah8D2B73UYjyRJmqV2yNwhwINohsSuCNxUVet0GpiWZ3cN3P/rpH1jPQzSYZxDlmTzRbW79MLctAuB79RunlJVR3UZjyRJmp12yNxewFdo5kA+H7h/Vb2h08C03EpyJ8380dBU2r15YhewWlWt3FVsc2WyNyJJ7g6sNrFtxamZS3I/YKOqOm1S+07A5VX1224ikyRJs5VkflXtkOTciZFPSX42zvOipGWV856GLMkzk/wG+B1wEvB7HHI4Wx8A/ryI9hvafZIkafzcnGQVmmkv70nySvxMKo2Ev1jD93aaeXu/rqr7ADsDp3cb0tjaqKrOm9zYtt176YcjSZKG4Hk0n0FfRjN0blOaxawlDZkFWobv9qq6JskKSVaoqhOTfKDroMbUelPsW31pBSFJkoZnoI7BLcBbu4xF6jt79obv+iRrAacAn0/yQQYWDNWMzE/y4smNSV7EgsVtJUnSGEiya5IDBrZ/kuSi9rZ7l7FJfWWBliFLsgbNlaoAzwXWAT5fVdd2GtgYSrIRcBRwGwuSux1oyjQ/q6r+1FVskiRpZpKcBuxVVZe022fTTHdZE/h0Ve3cYXhSLzmMc0iS3Mjfr8MxsQrjW5L8FnhjVR2/dCMbX1V1BfDoJE8Atm6bv1NVJ3QYliRJmp1VJhK91qlVdQ1wTZI1uwpK6jN79paCJCvSJCufr6qtl3S8JElS3yS5sKrut5h9v62qLZZ2TFLfOWdvKaiqO6vqHOCQrmORJEnqyE8WMxf/JcAZHcQj9Z49e5IkSRq5JHcHvgHcCpzVNj8MWBXYrZ2+IWmITPYkSZK01CR5IvDgdvN85+JLo2OyJ0mSJEk95Jw9SZIkSeohkz1JkiRJ6iHX2ZMkLfeSHAz8BVgHOLmqfjDH820H3Kuqvjv36CRJmh2TPUmSWlX1lkW1J1mxqu6cwam2A3YApp3sJVmpqu6YwfeQJGlKDuOUJC2Xkrwxya+TnAo8oG37TJLd2/u/T/LuJGcB/5LkyUl+nOSsJF9JslZ73MOT/CjJOUnOSLIu8DZgzyRnJ9kzyQZJvpHk3CSnJ9mmfezBST6b5DTgs528EJKk3rJnT5K03EnyMGAvmh64lWjW/DpzEYdeU1XbJ9kQ+Drwj1V1U5LXAa9K8i7gy8CeVfXTJOsANwNvAXaoqpe13+8Q4GdVtVtbdv6I9nsDbAXsVFV/HdHTlSQtp0z2JEnLo8cCR1XVzQBJjl7McV9uv+5Ik5SdlgRgFeDHND2Cl1fVTwGq6s/t+SafZyfgn9tjTkhytzYxBDjaRE+SNAome5IkLd5N7dcAx1XV3oM7kzxkiN9DkqShcs6eJGl5dDKwW5LVk6wN7LKE408HHpPkfgBJ1kxyf+AC4J5JHt62r51kJeBGYO2Bx58C7NMe83jg6oleQEmSRsWePUnScqeqzkryZeAc4Ergp0s4/qok/wp8McmqbfObqurXSfYEDkmyOvBX4B+BE4HXJzkb+H/AwcCnkpxLM6dv3+E/K0mSFpaq6joGSZIkSdKQOYxTkiRJknrIZE+SJEmSeshkT5IkSZJ6yGRPkiRJknrIZE+SJEmSeshkT5IkSZJ6yGRPkiRJknro/wN0Sh1YA0i7B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8674" y="317242"/>
            <a:ext cx="7343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Average </a:t>
            </a:r>
            <a:r>
              <a:rPr lang="en-US" b="1" dirty="0" smtClean="0"/>
              <a:t> Revenue  and  Rating pattern </a:t>
            </a:r>
            <a:r>
              <a:rPr lang="en-US" b="1" dirty="0"/>
              <a:t>changed over the </a:t>
            </a:r>
            <a:r>
              <a:rPr lang="en-US" b="1" dirty="0" smtClean="0"/>
              <a:t>years ?</a:t>
            </a:r>
            <a:r>
              <a:rPr lang="en-US" b="1" dirty="0"/>
              <a:t> </a:t>
            </a:r>
          </a:p>
          <a:p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55576" y="1520890"/>
            <a:ext cx="3697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 smtClean="0"/>
          </a:p>
          <a:p>
            <a:pPr marL="285750" indent="-285750">
              <a:buFont typeface="Wingdings" pitchFamily="2" charset="2"/>
              <a:buChar char="ü"/>
            </a:pPr>
            <a:endParaRPr lang="en-IN" b="1" dirty="0" smtClean="0"/>
          </a:p>
          <a:p>
            <a:r>
              <a:rPr lang="en-IN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2349" y="1276350"/>
            <a:ext cx="207645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Avg. Revenue &amp;  Avg.  </a:t>
            </a:r>
            <a:r>
              <a:rPr lang="en-US" sz="1200" dirty="0"/>
              <a:t>Rating (Popularity) of movies have shown a Negative </a:t>
            </a:r>
            <a:r>
              <a:rPr lang="en-US" sz="1200" dirty="0" smtClean="0"/>
              <a:t>Trend.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Avg.  revenue </a:t>
            </a:r>
            <a:r>
              <a:rPr lang="en-US" sz="1200" dirty="0"/>
              <a:t>generated per </a:t>
            </a:r>
            <a:r>
              <a:rPr lang="en-US" sz="1200" dirty="0" smtClean="0"/>
              <a:t>movie </a:t>
            </a:r>
            <a:r>
              <a:rPr lang="en-IN" sz="1200" dirty="0" smtClean="0"/>
              <a:t>fallen </a:t>
            </a:r>
            <a:r>
              <a:rPr lang="en-IN" sz="1200" dirty="0"/>
              <a:t>down </a:t>
            </a:r>
            <a:r>
              <a:rPr lang="en-IN" sz="1200" dirty="0" smtClean="0"/>
              <a:t>after 2013.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200" dirty="0"/>
          </a:p>
          <a:p>
            <a:r>
              <a:rPr lang="en-US" sz="1200" dirty="0" smtClean="0"/>
              <a:t>More movies  &amp; healthy </a:t>
            </a:r>
            <a:r>
              <a:rPr lang="en-IN" sz="1200" dirty="0"/>
              <a:t>competition </a:t>
            </a:r>
            <a:r>
              <a:rPr lang="en-US" sz="1200" dirty="0" smtClean="0"/>
              <a:t> in  </a:t>
            </a:r>
            <a:r>
              <a:rPr lang="en-IN" sz="1200" dirty="0" smtClean="0"/>
              <a:t>strong </a:t>
            </a:r>
            <a:r>
              <a:rPr lang="en-IN" sz="1200" dirty="0"/>
              <a:t>choices </a:t>
            </a:r>
            <a:r>
              <a:rPr lang="en-IN" sz="1200" dirty="0" smtClean="0"/>
              <a:t>,</a:t>
            </a:r>
            <a:r>
              <a:rPr lang="en-IN" sz="1200" dirty="0"/>
              <a:t> hard to </a:t>
            </a:r>
            <a:r>
              <a:rPr lang="en-IN" sz="1200" dirty="0" smtClean="0"/>
              <a:t>impress people expectations.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/>
              <a:t>Film makers </a:t>
            </a:r>
            <a:r>
              <a:rPr lang="en-US" sz="1200" dirty="0" smtClean="0"/>
              <a:t>fails in likes </a:t>
            </a:r>
            <a:r>
              <a:rPr lang="en-US" sz="1200" dirty="0"/>
              <a:t>of audience and critics in a particular period of </a:t>
            </a:r>
            <a:r>
              <a:rPr lang="en-US" sz="1200" dirty="0" smtClean="0"/>
              <a:t>time.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914401"/>
            <a:ext cx="309403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8" y="914400"/>
            <a:ext cx="3275737" cy="422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AutoShape 5" descr="data:image/png;base64,iVBORw0KGgoAAAANSUhEUgAAA3sAAAIlCAYAAABsPuHQAAAAOXRFWHRTb2Z0d2FyZQBNYXRwbG90bGliIHZlcnNpb24zLjMuMywgaHR0cHM6Ly9tYXRwbG90bGliLm9yZy/Il7ecAAAACXBIWXMAAAsTAAALEwEAmpwYAABPb0lEQVR4nO3dd5xkVZn/8c+XnJOMqCQVMSACIioqroFV14CgyxJEZTGgu+iirnENYNqfuuqquAYwgRkDiglBQJIiDkgQFUUUAZEMIkh+fn/c205NO9PToWru1J3P+/WqV9c999btp6qru+u555znpKqQJEmSJPXLCl0HIEmSJEkaPpM9SZIkSeohkz1JkiRJ6iGTPUmSJEnqIZM9SZIkSeohkz1JkiRJ6iGTPUmSlmFJfp/kHxez7zNJ3rG0YxoHST6W5M1dxyFJXTLZk7TcS/LDJNclWbXrWOYqycFJbk/ylyTXJ/lRkkd1HdcwJblnksOS/LF9nhe1Sc8Du45tsiSPT3Jp13FMJclm7es4caskNw1sP3ZI3+dlSeYnuTXJZxaxf+ckv0pyc5ITk2w+xbl+n+SvSW4ceJ+/NMnfPtdU1Uur6u3DiH3S9zbBljQ2TPYkLdeS3Bt4LFDAM0dw/pWGfc5p+HJVrQVsCJwIfKWDGEYiyd2AHwFr0Pzc1ga2B04CnrSUY8lgcjGuquoPVbXWxK1t3nag7ZQhfas/Au8APjV5R5INga8DbwY2AOYDX17C+XapqrWBzYF3Aa8DPjmdQDr6vZz43it29b0lLX/G/p+UJM3R84HTgc8A+wIkWbXtLdh64qAk89qehLu3289IcvZAr8I2A8f+PsnrkpwL3JRkpSSvT/LbtifiF0meNXD8iknel+TqJL9re0Bq4gNpknWTfDLJ5UkuS/KO6XxgrKo7gM8DGyeZN9W5hvScX53k3CQ3JPlyktXaff+a5NTB2Nrnd7+B1/u9Sf6Q5Ip2+N3qi3larwT+DDyvqn5bjeur6tNVdcjA+XdsY7w+yTlJHj+w74dJ3p7ktPbncWybbEz3se9MchpwM3DfJPsl+WV7rouSvKQ9dk3ge8C9BnrJ7pVkhYH3wzVJjkyywcD3eF6Si9t9b1zSzxnYMMlx7fc/KW2PWJL/S/K+Sa/70UleOY1zThy/bpIjklzVxvSmtAlu+3M9LcmH25/5r5LsvLhzVdXXq+obwDWL2P1s4Pyq+kpV3QIcDGybafTWVtUNVXU0sCew78R7OAM9cGl7WNvfyz8Bn57Gz2GngffBJe3z3R/YB3ht+/P8Vnvsg9r3xvVJzk/yzIHzfCbJR5N8N8lNwBOSPC3N34Eb0/wevnpJz1OSZsNkT9Ly7vk0CdHngack2aiqbqXpZdh74Lg9gJOq6sokD6XpnXgJcDfg48DRWXgY6N7A04H12qTrtzQ9UesCbwU+l+Se7bEvBp4KbEfTS7XbpBg/A9wB3A94KPBk4EVLemJJVmmf3zXAdVOda0jPeQ/gn4D7ANsA/7qkGFvvAu5P8/zvB2wMvGUxx/4jcFRV3bW4kyXZGPgOTS/SBsCrga+lTXhbzwH2A+4OrNIeM93HPg/Yn6ZX8WLgSuAZwDrtOf83yfZVdRPNz/WPA71kfwReTvMzfhxwL5qfzf+1338r4KPt97gXzWu9yeKea2sf4O00Pbln07yXAQ4H9h5IzjZsX78vLOF8gw6hec/et433+e1znPBImvf2hsBBwNcHE6YZeDBwzsRG+9r9tm2flqo6A7iU5vdsUe5B8zPdnObnN9XPYXOaRP0QYB7Ne/PsqjqU5vV9T/vz3CXJysC3gGNp3k8vBz6f5AED3/s5wDtp3jOn0vRAvqTtmdwaOGG6z1OSZsJkT9JyK8lONB/8jqyqM2k+XD6n3f0FYK+Bw5/Dgg/J+wMfr6qfVNWdVXU4cCuw48DxH6qqS6rqrwBtj8Ufq+quqvoy8BvgEe2xewAfrKpLq+o6muRnIsaNgKcBr6iqm6rqSuB/J8U22R5Jrgf+SpNI7l5Vd0zjXMN4zn+sqmtpPvxuN0WME88v7blfWVXXVtWNwH9P8fw2BP408Phntr0pNyY5tm1+LvDdqvpu+3ofRzMs8GkD5/l0Vf26/fkcORDrdB77mao6v6ruqKrbq+o7A72MJ9F86J9qnttLgTe2P+9baXqxdk/Tk7s78O2qOrnd92ZgsYlt6zsDx78ReFSSTdvk5wZgordtL+CHVXXFEs4H/G244V7AG6rqxqr6PfA+mkR0wpXAB9rX4cvABTQXOWZqrTbWQTfQJEcz8UeahG5R7gIOqqpb25/7VD+H5wA/qKovts/tmqo6ezHn3bGN/11VdVtVnQB8m4UvnHyzqk5r31O3ALcDWyVZp6quq6qzZvg8JWlaTPYkLc/2BY6tqqvb7S+0bdDMdVsjySPTzOvbDjiq3bc58J9tknF9m1htStM7MOGSwW+U5PlZMATyepqr+RNDB+816fjB+5sDKwOXDzz24zQ9CItzZFWtB2wE/Bx42DTPNdfn/KeB+zfTfABeknk08+/OHDjvMW37olwDTPSIUlVHt8/1lTQ9dBOx/sukWHcafNwUsU7nsZN/tk9NcnqSa9vjn8aCn+2ibA4cNXD+XwJ30vy8FnovtD1cixr2OGjw+L8A17Lg53I4TQJL+/WzSzjXoA1p3i8XD7RdTNPzOuGyqqpJ+wffE9P1F5qe0UHrADfO8Dwb0zz/RbmqTbQmTPVz2JTm4s903Au4ZFJv8+TX6ZKFH8I/07xPLm6H3vaqiJKkZUdnE5QlqUtp5oTtAazYzuEBWBVYL8m2VXVOkiNprs5fQdPbMvHB8xLgnVX1zim+xd8+ALdDwg6j6WH5cVXdmeRsIO0hl7PwUL1NB+5fQtODtmE7HHTaqurqdo7R/CRfWNK52rjm8pwX5yaahA6AJPcY2Hc1TQ/kg6vqsmmc63hgtyRvnWIo5yXAZ6vqxbOIdTqPHfzZrgp8jWZ44zer6vYk32DBz7b+/uFcArygqk6bvCPJ5cCDBrbXoBnKOZW/vV+SrEXTs/XHtulzwM+TbNue9xtLONegq2l6oDYHftG2bQYM/pw2TpKBhG8z4OgZfI8J57PgQsvEfMct2vZpSfJwmgTr1MUcMvlnMdXP4RIW9Lwv6Tx/BDZNssLAe3Iz4NeLe0xV/RTYtR0C+jKa3uXB33tJGgp79iQtr3ajuYq/FU0P1nY0H4ZPofngDk1P3540c6IG5zkdBry07QFLkjWTPD3J4oacrUnzYe8qgCT70fTsTTgSODDJxknWo6kqCEBVXU4zLPB9SdZJU1RiiySPm86TrKoLgO8Dr53muYb1nAedAzw4yXZpirYcPBDfXe25/zcLCsFsnOQpiznX+4H1gc+2saeNYbuBYz4H7JLkKWmKz6yWpkDHkua+zeaxq9BcJLgKuCPJU2nmQU64ArhbknUH2j4GvDMLCqnMS7Jru++rwDPSFAdZBXgbS/5f/bSB498OnF5VlwBU1aXAT2l69L42Max4OqrqTpr35juTrN3G+yqa12jC3YH/SLJykn+h+R367qLOl6ZQ0WrAijQXWVbLgqqYRwFbJ/nn9pi3AOdW1a+WFGf7Xn4G8CXgc1V13jSf4lQ/h88D/5hkjzbuuyXZrt13Bc0cxgk/oekdfm37Ojwe2KWNZ1HxrpJknyTrVtXtNAWHljRUV5JmxWRP0vJqX5p5W3+oqj9N3IAPA/skWamqfkLTK3UvmmINAFTVfJq5cB+mKepwIVMUI6mqX9DMdfoxzQfFhwCDvQmH0SRh5wI/o/mwfAdNMgpN8rkKTe/KdTQJweCwwiX5H2D/Npma8lzDes6DqurXNEnLD2jmKk7ueXlde77Tk/y5Pe4BLEI75HZH4Jb2PDfSFCVZG/i39phLgF2B/6JJwi4BXsM0/ufN9LFtz+d/0CRF19HM9Tp6YP+vgC8CF7XDBe8FfLA95tgkN9JUg31ke/z5wAE0ifbl7TmXtE7fF2iKo1xLM2T3uZP2H07znpvJEM4JL6d5P1xE83p/gYWXTvgJsCVNL+A7aeaHLm7Y6ZtoenFf38b417aNqrqKZmjjO2me8yOZel4qwLfa1+8SmrmK72fh4jFLMtXP4Q80wyz/k+Z1PRvYtn3cJ2nm212f5BtVdRtNcvdUmtfhI8Dzl5CoPg/4fft+fynNxRVJGrosPNRektS1tnfoY1W12EWlpelK8g80vXGb1xD/6Sf5V5pKrjsN65ySpOGyZ0+SOpZk9TTrbq2UpvT/QSwojCLNWjsn7EDgE8NM9CRJ48FkT5K6F5q1966jGcb5Sxa/zpw0LUkeBFxPM0z3A50GI0nqhMM4JUmSJKmH7N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5aqesA5mLDDTese9/73l2HIUmSJEmdOPPMM6+uqnmL2jfWyd69731v5s+f33UYkiRJktSJJBcvbp/DOCVJkiSph0z2JEmSJKmHTPYkSZIkqYdM9iRJkiSph0z2JEmSJKmHTPYkSZIkqYdM9iRJkiSph0z2JEmSJKmHTPYkSZIkqYdM9iRJkiSph0z2JEmSJKmHTPYkSZIkqYdM9iRJkiSph0z2JEmSJKmHTPYkSZIkqYdM9iRJkiSph1bqOoBRethrjug6hGXGmf/z/K5DkCRJkrQU2bMnSZIkST1ksidJkiRJPWSyJ0mSJEk9ZLInSZIkST1ksidJkiRJPWSyJ0mSJEk9ZLInSZIkST1ksidJkiRJPWSyJ0mSJEk9ZLInSZIkST1ksidJkiRJPWSyJ0mSJEk9ZLInSZIkST1ksidJkiRJPWSyJ0mSJEk9ZLInSZIkST1ksidJkiRJPWSyJ0mSJEk9ZLInSZIkST1ksidJkiRJPWSyJ0mSJEk9ZLInSZIkST1ksidJkiRJPWSyJ0mSJEk9NLJkL8kDkpw9cPtzklck2SDJcUl+035dvz0+ST6U5MIk5ybZflSxSZIkSVLfjSzZq6oLqmq7qtoOeBhwM3AU8Hrg+KraEji+3QZ4KrBle9sf+OioYpMkSZKkvltawzh3Bn5bVRcDuwKHt+2HA7u193cFjqjG6cB6Se65lOKTJEmSpF5ZWsneXsAX2/sbVdXl7f0/ARu19zcGLhl4zKVt20KS7J9kfpL5V1111ajilSRJkqSxNvJkL8kqwDOBr0zeV1UF1EzOV1WHVtUOVbXDvHnzhhSlJEmSJPXL0ujZeypwVlVd0W5fMTE8s/16Zdt+GbDpwOM2adskSZIkSTO0NJK9vVkwhBPgaGDf9v6+wDcH2p/fVuXcEbhhYLinJEmSJGkGVhrlyZOsCTwJeMlA87uAI5O8ELgY2KNt/y7wNOBCmsqd+40yNkmSJEnqs5Eme1V1E3C3SW3X0FTnnHxsAQeMMh5JkiRJWl4srWqckiRJkqSlyGRPkiRJknrIZE+SJEmSeshkT5IkSZJ6yGRPkiRJknrIZE+SJEmSeshkT5IkSZJ6yGRPkiRJknrIZE+SJEmSeshkT5IkSZJ6yGRPkiRJknrIZE+SJEmSeshkT5IkSZJ6yGRPkiRJknrIZE+SJEmSeshkT5IkSZJ6yGRPkiRJknpopa4D0Pj4w9se0nUIy4zN3nJe1yFIkiRJU7JnT5IkSZJ6yGRPkiRJknrIZE+SJEmSeshkT5IkSZJ6yGRPkiRJknrIZE+SJEmSeshkT5IkSZJ6yGRPkiRJknrIZE+SJEmSeshkT5IkSZJ6yGRPkiRJknrIZE+SJEmSeshkT5IkSZJ6yGRPkiRJknrIZE+SJEmSeshkT5IkSZJ6yGRPkiRJknrIZE+SJEmSeshkT5IkSZJ6yGRPkiRJknrIZE+SJEmSemikyV6S9ZJ8NcmvkvwyyaOSbJDkuCS/ab+u3x6bJB9KcmGSc5NsP8rYJEmSJKnPRt2z90HgmKp6ILAt8Evg9cDxVbUlcHy7DfBUYMv2tj/w0RHHJkmSJEm9NbJkL8m6wD8AnwSoqtuq6npgV+Dw9rDDgd3a+7sCR1TjdGC9JPccVXySJEmS1Gej7Nm7D3AV8OkkP0vyiSRrAhtV1eXtMX8CNmrvbwxcMvD4S9u2hSTZP8n8JPOvuuqqEYYvSZIkSeNrlMneSsD2wEer6qHATSwYsglAVRVQMzlpVR1aVTtU1Q7z5s0bWrCSJEmS1CejTPYuBS6tqp+021+lSf6umBie2X69st1/GbDpwOM3adskSZIkSTM0smSvqv4EXJLkAW3TzsAvgKOBfdu2fYFvtvePBp7fVuXcEbhhYLinJEmSJGkGVhrx+V8OfD7JKsBFwH40CeaRSV4IXAzs0R77XeBpwIXAze2xkiRJkqRZGGmyV1VnAzssYtfOizi2gANGGY8kSZIkLS9Gvc6eJEmSJKkDJnuSJEmS1EMme5IkSZLUQyZ7kiRJktRDJnuSJEmS1EMme5IkSZLUQyZ7kiRJktRDJnuSJEmS1EMme5IkSZLUQyZ7kiRJktRDJnuSJEmS1EMme5IkSZLUQyZ7kiRJktRDJnuSJEmS1EMme5IkSZLUQyZ7kiRJktRDJnuSJEmS1EMme5IkSZLUQyZ7kiRJktRDJnuSJEmS1EMrLW5Hkm8Btbj9VfXMkUQkSZIkSZqzxSZ7wHvbr88G7gF8rt3eG7hilEFJkiRJkuZmscleVZ0EkOR9VbXDwK5vJZk/8siknnvMIY/pOoRlxmkvP63rECRJknpnOnP21kxy34mNJPcB1hxdSJIkSZKkuZpqGOeEVwI/THIREGBz4CUjjUqSJEmSNCdLTPaq6pgkWwIPbJt+VVW3jjYsSZIkSdJcLHEYZ5I1gNcAL6uqc4DNkjxj5JFJkiRJkmZtOnP2Pg3cBjyq3b4MeMfIIpIkSZIkzdl0kr0tquo9wO0AVXUzzdw9SZIkSdIyajrJ3m1JVqddYD3JFoBz9iRJkiRpGTadapwHA8cAmyb5PPAYYL9RBiVJkiRJmpvpVOM8NsmZwI40wzcPrKqrRx6ZJEmSJGnWplON8/iquqaqvlNV366qq5McvzSCkyRJkiTNzmJ79pKsBqwBbJhkfRYUZVkH2HgpxCZJkiRJmqWphnG+BHgFcC/gTBYke38GPjzasCRJkiRJc7HYZK+qPgh8MMnLq+qQpRiTJEmSJGmOplOg5ZAkWwNbAasNtB8xysAkSZIkSbO3xGQvyUHA42mSve8CTwVOBUz2JEmSJGkZNZ1F1XcHdgb+VFX7AdsC6440KkmSJEnSnEwn2ftrVd0F3JFkHeBKYNPpnDzJ75Ocl+TsJPPbtg2SHJfkN+3X9dv2JPlQkguTnJtk+9k+KUmSJEla3k0n2ZufZD3gMJqqnGcBP57B93hCVW1XVTu0268Hjq+qLYHj221ohodu2d72Bz46g+8hSZIkSRow5Zy9JAH+X1VdD3wsyTHAOlV17hy+5640cwABDgd+CLyubT+iqgo4Pcl6Se5ZVZfP4XtJkiRJ0nJpyp69NvH67sD272eY6BVwbJIzk+zftm00kMD9Cdiovb8xcMnAYy9lEYu3J9k/yfwk86+66qoZhCJJkiRJy4/pDOM8K8nDZ3n+napqe5ohmgck+YfBnW0yWTM5YVUdWlU7VNUO8+bNm2VYkiRJktRvS1x6AXgksE+Si4GbgNDkadss6YFVdVn79cokRwGPAK6YGJ6Z5J40BV8ALmPhwi+btG2SJEmSpBmaTrL3lNmcOMmawApVdWN7/8nA24CjgX2Bd7Vfv9k+5GjgZUm+RJNg3uB8PUmSJEmanSUme1V1cZKdgC2r6tNJ5gFrTePcGwFHNTVeWAn4QlUdk+SnwJFJXghcDOzRHv9d4GnAhcDNwH4zfjaSJEmSJGAayV6Sg4AdgAcAnwZWBj4HPGaqx1XVRTQLsE9uv4ZmkfbJ7QUcMK2oJUmSJElTmk6BlmcBz6SZr0dV/RFYe5RBSZIkSZLmZjrJ3m2DVTPb+XeSJEmSpGXYdJK9I5N8HFgvyYuBHwCHjTYsSZIkSdJcTKdAy3uTPAn4M828vbdU1XEjj0ySJEmSNGvTWXqBNrkzwZMkSZKkMbHEYZxJnp3kN0luSPLnJDcm+fPSCE6SJEmSNDvT6dl7D7BLVf1y1MFIkiRJkoZjOgVarjDRkyRJkqTxMp2evflJvgx8A7h1orGqvj6qoCRJkiRJczOdZG8d4GbgyQNtBZjsSZIkSdIyajpLL+y3NAKRJEmSJA3PdKpx3j/J8Ul+3m5vk+RNow9NkiRJkjRb0ynQchjwBuB2gKo6F9hrlEFJkiRJkuZmOsneGlV1xqS2O0YRjCRJkiRpOKaT7F2dZAuaoiwk2R24fKRRSZIkSZLmZDrVOA8ADgUemOQy4HfAPiONSpIkSZI0J9OpxnkR8I9J1gRWqKobRx+WJEmSJGkuFpvsJdkEuHdVndo2vQRYKwnAF6rqwqUQnyRJkiRpFqaas/c/wHoD2y8BbqKZu/fWEcYkSZIkSZqjqYZxPqCqvj2wfXNVvQ8gySmjDUuSJEmSNBdT9eytNml754H7G44gFkmSJEnSkEyV7N2Y5P4TG1V1LUCSBwIWaZEkSZKkZdhUwzgPAr6d5J3AWW3bw4D/Ag4cdWCSJEmSpNlbbLJXVcckeTbwWuA/2uafA8+uqp8vjeAkSZIkSbMz5Tp7bVL3/KUUiyRJkiRpSKaasydJkiRJGlMme5IkSZLUQyZ7kiRJktRDS0z2ktw/yfFJft5ub5PkTaMPTZIkSZI0W9Pp2TsMeANwO0BVnQvsNcqgJEmSJElzM51kb42qOmNS2x2jCEaSJEmSNBzTSfauTrIFUABJdgcuH2lUkiRJkqQ5mXKdvdYBwKHAA5NcBvwOeO5Io5IkSZIkzckSk72qugj4xyRrAitU1Y2jD0uSJEmSNBdLTPaSvGXSNgBV9bYRxSRJM3bSPzyu6xCWGY87+aSuQ5AkScuA6QzjvGng/mrAM4BfjiYcSZIkSdIwTGcY5/sGt5O8F/j+yCKSJEmSJM3ZdKpxTrYGsMmwA5EkSZIkDc905uydR7vsArAiMA+Y9ny9JCsC84HLquoZSe4DfAm4G3Am8Lyqui3JqsARwMOAa4A9q+r3M3gukqQh+PB/fqvrEJYZL3vfLl2HIEnSrE1nzt4zBu7fAVxRVTNZVP1Amjl+67Tb7wb+t6q+lORjwAuBj7Zfr6uq+yXZqz1uzxl8H0mSJElSa4nDOKvqYuBS4Haanr17JdlsOidPsgnwdOAT7XaAJwJfbQ85HNitvb9ru027f+dMlP6UJEmSJM3IdIZxvhw4CLgCuKttLmCbaZz/A8BrgbXb7bsB1w/0DF4KbNze3xi4BKCq7khyQ3v81ZPi2R/YH2CzzaaVc0qS1Jl3Pnf3rkNYZrzxc19d8kGSpKGZzjDOA4EHVNU1MzlxkmcAV1bVmUkeP4vYFqmqDgUOBdhhhx1qCYdLkiRJ0nJpOsneJcANszj3Y4BnJnkazfp86wAfBNZLslLbu7cJcFl7/GXApsClSVYC1qUp1CJJkiRJmqHpJHsXAT9M8h3g1onGqnr/VA+qqjcAbwBoe/ZeXVX7JPkKsDtNRc59gW+2Dzm63f5xu/+EqrLnTpIkSZJmYTrJ3h/a2yrtba5eB3wpyTuAnwGfbNs/CXw2yYXAtcBeQ/hekiRJkrRcWmKyV1VvBUiyRlXdPJtvUlU/BH7Y3r8IeMQijrkF+JfZnF+SJEmStLAlLr2Q5FFJfgH8qt3eNslHRh6ZJEmSJGnWlpjs0Syf8BTaYilVdQ7wDyOMSZIkSZI0R9NJ9qiqSyY13TmCWCRJkiRJQzKtpReSPBqoJCvTrLv3y9GGJUmSJEmai+n07L0UOADYmGYtvO3abUmSJEnSMmo6PXupqn1GHokkSZIkaWim07N3WpJjk7wwyXqjDkiSJEmSNHdLTPaq6v7Am4AHA2cl+XaS5448MkmSJEnSrE23GucZVfUqmsXQrwUOH2lUkiRJkqQ5mc6i6usk2TfJ94AfAZfTJH2SJEmSpGXUdAq0nAN8A3hbVf14tOFIkiQt3i/feULXISwzHvTGJ87p8QcffPBwAukBXwv11XSSvftWVSVZY+TRSJIkSZKGYjrJ3o5JPgmsBWyWZFvgJVX176MNTZIkSRoPR37FWU4T9viXM7oOQa3pFGj5APAU4BqAqjoH+IcRxiRJkiRJmqPpVuO8ZFLTnSOIRZIkSZI0JNMZxnlJkkcDlWRl4EDgl6MNS5IkSZI0F9Pp2XspcACwMXAZsB3gfD1JkiRJWoYtsWevqq4G9pnYTrI+TbL3zhHGJUmSJEmag8X27CXZNMmhSb6d5IVJ1kzyXuAC4O5LL0RJkiRJ0kxN1bN3BHAS8DXgn4D5wNnANlX1p9GHJkmSJEmaramSvQ2q6uD2/veT/AuwT1XdNfqwJEmSJElzMeWcvXZ+XtrNa4B1kwSgqq4dcWySJEmSpFmaKtlbFziTBckewFnt1wLuO6qgJEmSJC2/tv3q97sOYZlxzu5PmfVjF5vsVdW9Z31WSZIkSVKnprPOniRJkiRpzJjsSZIkSVIPmexJkiRJUg9NK9lLslOS/dr785LcZ7RhSZIkSZLmYonJXpKDgNcBb2ibVgY+N8qgJEmSJElzM52evWcBzwRuAqiqPwJrjzIoSZIkSdLcTCfZu62qimZtPZKsOdqQJEmSJElzNZ1k78gkHwfWS/Ji4AfAYaMNS5IkSZI0F4tdVH1CVb03yZOAPwMPAN5SVceNPDJJkiRJ0qwtMdkDaJM7EzxJkiRJGhNLTPaS3Eg7X2/ADcB84D+r6qJRBCZJkiRJmr3p9Ox9ALgU+AIQYC9gC+As4FPA40cUmyRJkiRplqZToOWZVfXxqrqxqv5cVYcCT6mqLwPrjzg+SZIkSdIsTCfZuznJHklWaG97ALe0+yYP75QkSZIkLQOmk+ztAzwPuBK4or3/3CSrAy8bYWySJEmSpFmaztILFwG7LGb3qYt7XJLVgJOBVdvv89WqOijJfYAvAXcDzgSeV1W3JVkVOAJ4GHANsGdV/X4Gz0WSJEmS1JpONc7VgBcCDwZWm2ivqhcs4aG3Ak+sqr8kWRk4Ncn3gFcB/1tVX0rysfbcH22/XldV90uyF/BuYM/ZPClJkiRJWt5NZxjnZ4F7AE8BTgI2AW5c0oOq8Zd2c+X2VsATga+27YcDu7X3d223affvnCTTiE+SJEmSNMl0kr37VdWbgZuq6nDg6cAjp3PyJCsmOZtmvt9xwG+B66vqjvaQS4GN2/sbA5cAtPtvoBnqOfmc+yeZn2T+VVddNZ0wJEmSJGm5M51k7/b26/VJtgbWBe4+nZNX1Z1VtR1Nb+AjgAfOJshJ5zy0qnaoqh3mzZs319NJkiRJUi9NJ9k7NMn6wJuAo4Ff0Mynm7aquh44EXgUsF6SibmCmwCXtfcvAzYFaPevS1OoRZIkSZI0Q1Mme0lWAP5cVddV1clVdd+quntVfXxJJ04yL8l67f3VgScBv6RJ+nZvD9sX+GZ7/+h2m3b/CVXlOn6SJEmSNAtTJntVdRfw2lme+57AiUnOBX4KHFdV3wZeB7wqyYU0c/I+2R7/SeBubfurgNfP8vtKkiRJ0nJviUsvAD9I8mrgy8BNE41Vde1UD6qqc4GHLqL9Ipr5e5PbbwH+ZRrxSJIkSZKWYDrJ3sRadwcMtBVw3+GHI0mSJEkahiUme1V1n6URiCRJkiRpeJZYjTPJGknelOTQdnvLJM8YfWiSJEmSpNmaztILnwZuAx7dbl8GvGNkEUmSJEmS5mw6yd4WVfUe2sXVq+pmICONSpIkSZI0J9NJ9m5r18krgCRbALeONCpJkiRJ0pxMpxrnwcAxwKZJPg88BvjXEcYkSZIkSZqj6VTjPDbJmcCONMM3D6yqq0cemSRJkiRp1paY7CX5FvAF4OiqumlJx0uSJEmSujedOXvvBR4L/CLJV5PsnmS1EcclSZIkSZqD6QzjPAk4KcmKwBOBFwOfAtYZcWySJEmSpFmaToEW2mqcuwB7AtsDh48yKEmSJEnS3Exnzt6RwCNoKnJ+GDipqu4adWCSJEmSpNmbTs/eJ4G9q+pOgCQ7Jdm7qg4YbWiSJEmSpNmazpy97yd5aJK9gT2A3wFfH3lkkiRJkqRZW2yyl+T+wN7t7Wrgy0Cq6glLKTZJkiRJ0ixN1bP3K+AU4BlVdSFAklculagkSZIkSXMy1Tp7zwYuB05McliSnYEsnbAkSZIkSXOx2GSvqr5RVXsBDwROBF4B3D3JR5M8eSnFJ0mSJEmahal69gCoqpuq6gtVtQuwCfAz4HUjj0ySJEmSNGtLTPYGVdV1VXVoVe08qoAkSZIkSXM3o2RPkiRJkjQeTPYkSZIkqYdM9iRJkiSph0z2JEmSJKmHTPYkSZIkqYdM9iRJkiSph0z2JEmSJKmHTPYkSZIkqYdM9iRJkiSph0z2JEmSJKmHTPYkSZIkqYdM9iRJkiSph0z2JEmSJKmHTPYkSZIkqYdM9iRJkiSph0z2JEmSJKmHTPYkSZIkqYdGluwl2TTJiUl+keT8JAe27RskOS7Jb9qv67ftSfKhJBcmOTfJ9qOKTZIkSZL6bpQ9e3cA/1lVWwE7Agck2Qp4PXB8VW0JHN9uAzwV2LK97Q98dISxSZIkSVKvjSzZq6rLq+qs9v6NwC+BjYFdgcPbww4Hdmvv7wocUY3TgfWS3HNU8UmSJElSny2VOXtJ7g08FPgJsFFVXd7u+hOwUXt/Y+CSgYdd2rZJkiRJkmZo5MlekrWArwGvqKo/D+6rqgJqhufbP8n8JPOvuuqqIUYqSZIkSf0x0mQvyco0id7nq+rrbfMVE8Mz269Xtu2XAZsOPHyTtm0hVXVoVe1QVTvMmzdvdMFLkiRJ0hgbZTXOAJ8EfllV7x/YdTSwb3t/X+CbA+3Pb6ty7gjcMDDcU5IkSZI0AyuN8NyPAZ4HnJfk7Lbtv4B3AUcmeSFwMbBHu++7wNOAC4Gbgf1GGJskSZIk9drIkr2qOhXIYnbvvIjjCzhgVPFIkiRJ0vJkqVTjlCRJkiQtXS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jS/aSfCrJlUl+PtC2QZLjkvym/bp+254kH0pyYZJzk2w/qrgkSZIkaXkwyp69zwD/NKnt9cDxVbUlcHy7DfBUYMv2tj/w0RHGJUmSJEm9N7Jkr6pOBq6d1LwrcHh7/3Bgt4H2I6pxOrBeknuOKjZJkiRJ6rulPWdvo6q6vL3/J2Cj9v7GwCUDx13atv2dJPsnmZ9k/lVXXTW6SCVJkiRpjHVWoKWqCqhZPO7QqtqhqnaYN2/eCCKTJEmSpPG3tJO9KyaGZ7Zfr2zbLwM2HThuk7ZNkiRJkjQLSzvZOxrYt72/L/DNgfbnt1U5dwRuGBjuKUmSJEmaoZVGdeIkXwQeD2yY5FLgIOBdwJFJXghcDOzRHv5d4GnAhcDNwH6jikuSJEmSlgcjS/aqau/F7Np5EccWcMCoYpEkSZKk5U1nBVokSZIkSaNj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tEwle0n+KckFSS5M8vqu45EkSZKkcbXMJHtJVgT+D3gqsBWwd5Ktuo1KkiRJksbTMpPsAY8ALqyqi6rqNuBLwK4dxyRJkiRJYylV1XUMACTZHfinqnpRu/084JFV9bJJx+0P7N9uPgC4YKkGOjsbAld3HUSP+HoOj6/lcPl6Dpev5/D4Wg6Xr+dw+XoOl6/n8IzLa7l5Vc1b1I6VlnYkc1VVhwKHdh3HTCSZX1U7dB1HX/h6Do+v5XD5eg6Xr+fw+FoOl6/ncPl6Dpev5/D04bVcloZxXgZsOrC9SdsmSZIkSZqhZSnZ+ymwZZL7JFkF2As4uuOYJEmSJGksLTPDOKvqjiQvA74PrAh8qqrO7zisYRmrYadjwNdzeHwth8vXc7h8PYfH13K4fD2Hy9dzuHw9h2fsX8tlpkCLJEmSJGl4lqVhnJIkSZKkITHZkyRJkqQeMtnTMi/Jal3HIEmSJI0b5+yNQJKNgc0ZKIBTVSd3F9F4S3IhcAVwSns7tapu6Daq8ZTk/sBr+Pv35xM7C2rM+fs+PEnWBP5aVXe179UHAt+rqts7Dm3sJHlbVb1lYHtF4Iiq2qfDsMZOkldNtb+q3r+0YumrJOsDm1bVuV3HMm7a3+sfVNUTuo5l3CV59lT7q+rrSyuWYVtmqnH2RZJ3A3sCvwDubJsL8MPfLFXV/ZJsBjwWeDrwf0mur6rtuo1sLH0F+BhwGAven5olf9+H7mTgse2Hv2NpluTZEzBBmblNk7yhqv5fklWBI4GfdR3UGFq7/foA4OEsWBJqF+CMTiLqgSQ/BJ5J8zn0TODKJKdV1ZTJtRZWVXcmuSvJul4En7Nd2q93Bx4NnNBuPwH4ETC2yZ49e0OW5AJgm6q6tetY+iLJJjSJ3uOAbYFraXr3/l+ngY2hJGdW1cO6jqMv/H0friRnVdX2SV4OrF5V70lythd2Zi5JgM8D59F8WPluVX2g06DGWJKTgadX1Y3t9trAd6rqH7qNbDwl+VlVPTTJi2h69Q5Kcm5VbdN1bOMmyTeBhwLHATdNtFfVf3QW1BhLciywb1Vd3m7fE/hMVT2l28hmz5694bsIWBnww9/w/IHmCv9/V9VLuw5mzH0ryb8DRzHwHq2qa7sLaaz5+z5cSfIomp68F7ZtK3YYz9hJsv3A5geBjwOnAScn2b6qzuomsrG3EXDbwPZtbZtmZ6X2Q/QewBu7DmbMfZ0x7nVaBm06kei1rgA26yqYYTDZG76bgbOTHM/CH6a9wjJ7DwV2Ap6T5PXAb4CTquqT3YY1lvZtv75moK2A+3YQy9hKcgjN6+bv+3C9AngDcFRVnZ/kvsCJ3YY0dt43afs6YKu2vQDn587OEcAZSY5qt3cDDu8unLH3NuD7NKN0ftr+rv+m45jGUlUdnmR1YLOquqDreHrg+CTfB77Ybu8J/KDDeObMYZxDlmTfRbVXlf8U5iDJWjQJ32OB5wJU1eadBqXl1uJ+zyf4+z53SVYA1qqqP3cdiwR/6zV9bLt5clU5B1KdS7IL8F5glaq6T5LtgLdV1TO7jWx8JXkWMDFE++SqOmqq45d1JnsjkGQV4P7t5gVWkpubJPOBVWkmyJ4CnFJVF3cb1XhKsjLwbyz4I/ZD4OO+R2enrR55S1Xd2W6vCKxaVTd3G9l4SvIF4KU0xW5+CqwDfLCq/qfTwMZQkv8G3lNV17fb6wP/WVVv6jSwMdUWCfs7VfWHpR3LOBsYFbFIjoqYuSRn0vTY/7CqHtq2/byqtu42svHT/g8/v6oe2HUsw+Q6e0OW5PE0QxH+D/gI8OskTuCem6dW1UOq6iVV9TkTvTn5KPAwmvfmR9r7H+00ovF2PLD6wPbqjPlwj45t1fbk7QZ8D7gP8LxOIxpfT51I9ACq6jrgad2FM/a+A3y7vR1PM1/3e51GNJ7m01TfXA3Ynubz0m+A7YBVugtrrN2+iEqcd3USyZhrL9xesLiLO+PKOXvD9z7gyRPjptu1or5I86Fas3NbkvezoDfqJJohCpYZnrmHV9W2A9snJDmns2jG32pV9ZeJjar6S5I1ugxozK3c9j7vBny4qm5P4vCT2VkxyaoTlWLbOT2rdhzT2Kqqhwxut0M6/72jcMbWxBD3JP8G7FRVd7TbH6MZuaOZOz/Jc2h+57cE/oNmJJRmZ32a1/QMFq5uOrbDYk32hm/lwQmyVfXr9sOLZu9TwM9pqnZBc6X/08CUC2Bqke5MskVV/RagnRTvenuzd9NghcMkDwP+2nFM4+zjwO+Bc2iqR24OOGdvdj5PU2jg0+32flhQZGiq6qwkj+w6jjG2Ps0w7YlK0Gu1bZq5l9NUNL2VpnPh+8DbO41ovL256wCGzTl7Q9b+Y70T+FzbtA+wYlW9oLuoxtui1tly7a3ZSbIzTaJ8ERBgc2C/qrLi4SwkeTjwJeCPNK/nPYA9q+rMTgPrkSQrTVz918wkeSqwc7t5XFV9v8t4xlmSwcW+V6AZgni3cV57q0tJ9gMOpqm2G5qROwdb3EoaPpO9IUuyKnAATeVIaIYlfMRFl2cvyY+B11TVqe32Y4D3VtWjuo1sPLXv0Qe0mxf43pybtud+8PW02M0sJVkXOAiHbGsZk+Sggc07aHqgv1ZVt3QT0fhqK+3uSHPRcaJ39CdV9afuoho/Sb7F1MVuxnbYYZeS7AgcAjyIZh7pisBNVbVOp4HNgcneEPW1ik/XkmxLs8bRum3TdcC+VXVud1GNlyRTDnmtKhdknYEkT6yqExb3uvp6zk6Sr9EM2Z64uv88YNuqcsj2DCW5kQUfBFcBVmbMP7CoP5L8bKJypGYnyeOm2l9VJy2tWPqkrQC/F/AVYAfg+cD9q+oNnQY2B87ZG6KqujPJBUk2sxzzcLQJ9POqatsk6wC47tas7NJ+vTvwaJpqcgGeQDOR2+RkZh4HnMCC13VQ4es5W1tU1T8PbL81ydldBTPOqmrtiftJAuxK05uiWUgyD3gt8GCaSpIAVJWL1M/O8Un+Gfh62eswKyZzo1NVFyZZsa3O+ekkPwNM9vQ3vavi06U2gd6pvW+SN0tVtR9AkmNpyttf3m7fE/hMh6GNpao6qB2K9L2qOrLreHrkr0l2mjRk24I3c9R+mP5GOxTx9V3HM6Y+D3wZeAbNWpD7Ald1GtF4ewnwKuCOJLfQXHwse56nL8l5TD2Mc5ulGE6f3Nyul312kvcAlzPmS9U5jHPIFtet7hWY2UvyUWBjmi71wQTa3pMZSvLLqnrQwPYKNEOPHzTFw7QYSeZX1Q5dx9EXSbajGcK5Ls2Hv2txyPasTBpivALNcKTHOdd5dpKcWVUPS3LuxIfoJD+tqod3HZuWT2214sVyTeLZaV/XK2iGv7+S5v/RR6rqwk4DmwN79oasqk5q3yhbVtUP2jW3Vuw6rjG3GnANMDhcxqFys3N8ku/TlGcG2BMXAZ+LHyR5Nc0V/8ELEdcu/iFanKo6G/jbkG2a13QvwGRv5gaHGE8UFNm1m1B6YaLw0uVJnk5TgXeDDuMZe0nWB7Zk4WGxJ3cX0XgxmRuZ+wFXtqPJ3tp1MMNgz96QJXkxsD+wQVVt0S5w+bGq2nkJD9UitHP23l1Vr+46lr5I8iwWVDs8uaqO6jKecZbkd4torqq671IPZoy1yd0BND3436S5AHEA8J/AuVVlkqJOJXkGTXXtTWkq9a0DvLWqju40sDGV5EXAgcAmwNk080l/7BzI6UtyalXtNKkYEzgkdk6SHA48imZkySnAycCpVXVdp4HNgcnekLXFBB5BU0b4oW3beVX1kE4DG2NJfuzQo+FZVM9zVd3YdVzjKMkKVXXXpLbVLMc+M0m+SVNl98c068LdneYDy4Ftb5+mKclqND321wHfAl5Dc3Hnt8Dbq+rqDsOTgL/NN3s4cHpVbZfkgcB/W3lXy4ok9wJ2B14N3KuqxnY05NgGvgy7tapua4qfNQsCM8UEWk3L2UmOxjl7czbY8wxsQdOT8jEWLLysmfkE8IKJjSRrAkfj6zlT9524IJbkEzQT4jczaZ6VI2iGHK5J0zP6c+DDNGu/foamwIhmqK3G+WLg3gx8dqqqFyzuMZrSLVV1SxKSrFpVv0rygCU/TBOSTDmM2OkEs5PkucBjgYcAV9P8/Tyl06DmyGRv+E5K8l/A6kmeBPw7zdVVzZ5z9obnANqeZ4Cq+k2Su3cb0li7LMlHqurf2/kn3wEO6zqoMfS3hejbCryXmujN2lZVtXV7ofHSqpooGnZMknO6DGzMfZPmA98PgDs7jqUPLk2yHvAN4Lgk1wHOQZuZq4FLaebkQjMaYkIBTieYnQ/QjIT4GHBiVf2+02iGwGGcQ9ZWN3wh8GSaX7zvA59wHRktC5L8pKoeObGgbfuB8CxLNM9eW5p5HeBhwLuq6msdhzR2ktzJgl77AKsDN+PckxlLclZVbT/5/qK2NX1Jzq6q7bqOo4/aKubrAsdU1W1dxzMuknyAZq3c02iKrp3qZ83hSPJgmuHvO9EUEbqgqp7XbVSzZ8/ekLXzdw7Dq/tDk2QTmgnxj2mbTqGZy3Npd1GNLXueh2BSWfufAG8GzgAqybMdYjwzVWXF4uHZJMmHaBLlifu02xt3F9bY+3aSp1XVd7sOpA+SvJ2m8MWPXJpqdqrqFWnmDD0eeB5wSLuW7keralHFwzQNbcGwzYDNaYZtrwvcNdVjlnX27A1ZW7Hr7TRvkpXwyvScJTkO+ALw2bbpucA+VfWk7qIaT/Y8D0eST0+xu5zHo64k2Xeq/VV1+NKKpU/aiodrAre1N/+3z0GS/WjmRT0KuJG26mFVfbPTwMZUOyR2L5rPn/9VVXY4zFKSc4FT29vJfehYMNkbsiQXAs8GzvMD9HAsaviMQ2okSRpvSe4B7EFT8XD9qlq745DGRlsQbFea6rvzaOoYHFlVf+g0sJ5IshZAVf2l61jmymGcw3cJ8HMTvaG6pq2ONLEQ+N40BVs0Q0keAxzM3/c8O5F7FqzQJy0f2uFy+wD3qaq3J9kUuGdVndFxaGOprbq7FXAFTa/e7sBZnQY1fq4EfgN8qf1awA5JdgArls9Wkq1pRpJt0GzmKmDfqvp5t5HNnsne8L0W+G6Sk4BbJxqr6v3dhTT2XkAzZ+9/af6Y/QjYr9OIxtcngVcCZ2JFuWGwQt8QJXk58LlxXrxWvfURmnk7T6QZKvcX4P9o1orTzN0NWBG4nmbx6qur6o4pH6HJvkLzmegB7W2QFctn71DgVVV1IkCSx7dtj+4wpjkx2Ru+d9L8E1gNWKXjWPri5qp6ZtdB9MQNVfW9roPokTWq6nVdB9EjGwE/TXIW8Cng+46S0DLikVW1fZKfAVTVdUn8Hz9LVfUsgCQPAp4CnJhkxarapNvIxkdV/WvXMfTUmhOJHkBV/bAdMju2TPaG715VtXXXQfTMaUl+D3wZ+FpVXd9tOOMnyUS59ROT/A/NFb/BnmeHz8yOFfqGqKrelOTNNAWE9gM+nORI4JNV9dtuoxsv7ZIg7wD+ChwDbAO8sqo+12lg4+v2JCvS9JhMDOEe6wp9XWqL2T2Wprz9esAJjPnC1eqNi9r/Q4NFAS/qMJ45s0DLkLX/YH9QVcd2HUufJHkETaWp3YBfAF/yQ8v0JTlxit1VVU+cYr8WY6BC3600C4NboW8IkmxLk+z9E3AisCNwXFW9ttPAxshEEaskzwKeAbyKprLcth2HNpaS7ENTCGN74HCaOWZvrqojOw1sTCX5ME1yd0pV/bHreKQJSdYH3kqzxh4079ODx3l6gcnekPnhb7SSbAi8n2bpBdfmknokyYHA84GrgU8A36iq29slQ35TVVt0GuAYSfLzqtq6LYTx1ao6Jsk5Jnuzl+SBwM40/9ePB/5QVTd1G5UkTc1hnENm2eDhaxe4fBZNz94WwFHAIzoNaswkuYZm8e/TaArc/KSqbu42qvE1MCx2QtEUGLiki3h6ZH3g2VV18WBjVd3VDvvS9H07ya9ohnH+Wzvs8JaOYxpLSTYG7gmcW1W/SnJ34BXAvwL36jC0sdNeEF9sL4MXxmeuHV78dP6+KrSFAWcgybeY+r05trUj7NkbgbYLeEuaIi0AVNXJ3UU03pL8DvgGzfoxP+44nLHUJsw70lSTejTwMOB3NMnfaQ5FmpnFDIvdgKYo095VdfbSjWj8tR9Yzq+qB3YdS18k2YCmKNOdSdYA1qmqP3Ud1zhJ8grgjcCFwKo0VTnfDRwBvKeqLu8uuvGV5O3A5TTzoiaWtbhnVb2l08DGUJLv0lzIOY+BeaRV9dbOghpDSR43cRc4DHjR4P6qOmmpBzUkJntDluRFwIHAJsDZNB+wf+ycqNlLkqqqJGvYGzUcbWWp/WiuTt/HIbHD0a5v9P6q+oeuYxlHSb4JvNxFgWcvyROr6oQkz17UftfempkkvwB2qqprk2wG/Bp4TFWd2XFoY21RQ4odZjw7Sc6tqm26jqNPkvysqh7adRzD4jDO4TuQZt2d06vqCe0Y///uOKZxt2OSTwJrAZu1xRteUlX/3nFcYyPJvVjQqzexLtSZwJsAe0uHpKrmJ1mr6zjG2PrA+UnOAP42F2qch8904HE0lQ13WcQ+196auVuq6lqAqvpDkgtM9IbiprbozZdo3pd7M/A7rxn5XpInWxhwqHrVE2ayN3y3VNUtSUiyaju+f/Jil5qZD9Csw3M0QFWdk8Sek5m5FDiLZmH611fVbR3H00tJNqJn/ySWsjd3HcC4q6qD2oI233N49lBskuRDA9v3HNyuqv/oIKY+eA7wwfZWNFMKntNpROPrdOCo9vfewoCz1A57n7BiOyUrEw0TF33Gkcne8F2aZD2aOWbHJbkOuHjKR2iJquqSJINNd3YVy5h6DPAomkI3r2rXLfxxe5tfVbdO8VhNkuQQ/j6p24Cm5/TApR9RP4zznIhlSVvQ5rWAyd7cvWbStr16Q1BVvwd27TqOnng/zf/388q5WXNxJs3/9YkPm4PrDxdw36Ue0ZA4Z2+E2sme6wLH2JMye0m+SvPH7MPAI2k+TO9QVXt1GtgYS3JvmmFeBwKbVNVqUz9Cg5LsO6mpgGuAn1bVlR2E1AtJdgQOAR5EU+xmReAmr1DPXJJ30Sxh8WUWHhI7tlenNf6SHFlVe7T3311VrxvYd2xVPbm76MZTkpOBx1fVXUs8WMslk70hSfJwYMOq+t6k9qcBVzjGf/batfU+CPwjzRWXY4EDq+qaTgMbM+380Yl5e48B1qMZ/nFaVb23w9AkAJLMp1li5SvADjRr7t2/qt7QaWBjqK1iPFlV1dhendb4Gyx8keSsqtp+Ufs0fUk+Q9Pr9D2aNZ4Bl17QAg7jHJ5301Q3nOx84NOA1ThnoS3H/sGq2qfrWMZZkquBP9IM2zwZeFdVXdhtVNLfq6oLk6xYVXcCn07yM8Bkb4aq6j5dxyAtwlQ9DPY+zM7v2tsq7U1aiMne8Kw9eSFggKq6uO2Z0iy060NtnmQVh8LOyRZVdUPXQUhLcHOSVYCzk7yHZh2uFTqOaWwleTR/v9DyEZ0FJMEaSR5K83u9ens/7W31TiMbU66npyVxGOeQJLmwqu43031avCSbtaWuj6CZw3M0C889cYiClgmuATkcSTYHrqC5Ov1KmjnPH7EXeuaSfBbYgma914mCVmX1yNlpLz68A/grcAywDfDKqvpcp4GNmSQnTrW/qp6wtGIZd0k+XFUvS/ItFtEr6pI1s9eOKtuIhS+Uje36ryZ7Q5LkYzQFGt40UQ0pTfnItwL3qKr9u4xvHE2M509y0KL2ezVLXWt7Tj4BrFVVrgGpZUaSXwJbWZ1vOJKcXVXbJXkW8AzgVcDJLgKuriT5c1Wt0xYD/DtWN56dJC8HDqK58DhR9KbGeeF6h3EOz3/SfOi7MMnZbdu2wHzgRV0FNeYCJnVapv0vrgE5Z0l2pakK+3/t9k+Aee3u11bVVzsLbnz9HLgHzVBYzd3E56WnA1+pqhsmLQckLW2/BZO6ETgQeECfigCa7A1JVd0E7J3kvsCD2+bzq+qiDsMadxtPWsx2IQ5HmrkkB9IUDLqR5uLEQ2kWWT+208DGmGtADsVraapwTlgVeDiwJs371WRvmgaGdK0N/CLJGSxcoc+hXbPz7SS/ohnG+W9J5gG3dByTlm/zkrxqcTud6jJrlwC9qnFgsjdkbXJngjccf8UFbIftBVX1wSRPAdYHngd8lmY5C83cJe1QzkqyMs0VwV92HNM4WqWqLhnYPrW9qnpNkjW7CmpMuYzKCFTV69t5eze0hcNuwkXB1a0VgbVYsAi4huMi4IdJvkNPlrIw2dOy7JqqOrzrIHpm4p/C04DPVtX5cSzSXLyUZg3IjYHLaJLmAzqNaDytP7hRVS8b2JyHZuIyYKOqOm2wMclOOKRzxpI8sapOSPLsgbbBQ76+9KPqhyQbA5uzcBGMk7uLaOxcXlVv6zqIHvpDe+vNUhYme1qWudTC8J2Z5FjgPsAbkqzNggnImqGquhpwDci5+0mSF1fVYYONSV4CnNFRTOPqAyx6XcIb2n27LM1geuBxwAks+nUrTPZmJcm7gT2BXzBQLZZmHVhNjxdqR2CiTkSStdrtv3Qb0dxZjXPIkmwBXFpVtyZ5PE155iOq6vou45IAkqwAbAdcVFXXJ9mApjDGud1GNp6S3B/4KE1PytZJtgGeWVXv6Di0sZLk7sA3aIbMnNU2P4xm7t5uVXVFR6GNnSQ/raqHL2bfeVX1kKUd07hr/27uXlVHdh1LXyS5ANimqm5d4sFapCQbVNW1XcfRN0m2ppneskHbdDXw/Ko6v7uo5sbFaofva8CdSe4HHApsCnyh25Ckv3kUcEGb6D0XeBM9m4i8lB1G04tyO0CbNO815SP0d6rqyqp6NPB24Pft7W1V9SgTvRlbb4p9Llo9C1V1F00RIQ3PRcDKXQcxzkz0RuZQ4FVVtXlVbU5Tbf+wJTxmmeYwzuG7q6ruaNfiOaSqDknys66DklofBbZt14ObWC7kCJqhSpq5NarqjElzeO7oKphxV1Un0AyZ0+zNX8yQ2Bdhwau5+EGSVwNfBm6aaPQD98wkOYRmuObNwNlJjmfhIhhW2VbX1qyqEyc2quqH414ozGRv+G5PsjewLwvG+Hv1ao6SrAhsxMITuf/QXURj646qqnZdsw9X1SeTvLDroMbY1e3Q7QJIsjsWwVC3XgEclWQfFiR3O9AUGnhWV0H1wJ7t18ECTAXct4NYxtn89uuZtOuTDnBekZYFFyV5M81QToDnMuZV9p2zN2RJtqKp0PfjqvpikvsAe1TVuzsObWwleTlwEHAFC4qJVFVt011U4ynJScAxwAuAxwJXAuc4j2d22nU1DwUeDVwH/A7Yp6ou7jQwLfeSPAHYut08v+01lZYJSQ6sqg8uqU1a2pKsD7wV2InmAsQpwFur6rpOA5sDk70RSLI6sFlVXdB1LH2Q5ELgke26W5qDJPcAngP8tKpOSbIZ8PiqOqLj0MZaO8Rjhaq6MckrquoDXcckabjaNTXvzcIjTPzbOQtJzqqq7Se1/ayqHtpVTFI7iuwHVfWErmMZJpO9IUuyC82itqtU1X2SbEdTaOCZ3UY2vpKcCDypqpwLNQRJNgImqvWdUVVXdhlP3yT5Q1Vt1nUckoYnyWeBLYCzGVgqwDlmM9NOc3kOTa/JKQO71qapebBzJ4FJrXYe6bOrqjfF65yzN3wHA48AfghQVWe3Q700excBP0zyHRaeyP3+7kIaT0n2AP6H5v0Z4JAkr6mqr3YaWL+49pHUPzsAW5VXyOfqRzTzmjcE3jfQfiPgEkBaFvwFOC/JcSxcjGlsL+yY7A3f7VV1w6TqfC5aPTd/aG+rtDfN3huBh0/05iWZB/wAMNkbHj8MSv3zc+AeWIBpTtr5zBcDj0qyObBlVf2gnf6yOk3SJ3Xp6+2tN0z2hu/8JM8BVkyyJfAfNFeyNEtV9dauY+iRFSYN27wG19ucsSQ3suikLriWmdQbSb5F87u+NvCLJGew8AgTp2jMQpIXA/vTLFy9BbAJ8DHAYZzq2rXAd9r1NXvBOXtDlmQNmt6TJ9N88Ps+8PaquqXTwMZQkg9U1SsG/tkuxH+yM5fkf4BtgC+2TXsB51aVCwZL0iRJplyDtKpOWlqx9EmSs2mmvPxkoihLkvOsDK2uJfkc8Cjga8CnqupXHYc0ZyZ7WmYleVhVnbm4f7b+k52dJM8GHtNunlJV3+gwHElaZiW5H7BRVZ02qX0n4PKq+m03kY23JD+pqkdOVOBMshJwlksqaVmQZB1gb2A/ms6GTwNfrKqxHGZssjdkSXYA/ou/L8/sHzB1ZtKww8kFRG4Bfgu8saqOX6qBSdIyLMm3gTdU1XmT2h8C/HdV7dJNZOMtyXuA64HnAy8H/h34RVW9scu4pAlJ7gY8D3gF8EvgfsCHquqQLuOaDZO9IUtyAfAa4DwGCrO4yPLMJTmPxc+LclH1IWnXldka+HxVbb2k4yVpeZHkp1X18MXsc9jhLKWpYvciFp7y8gmrnaprSZ5J06N3P+AI4PCqurKdpvWLqrp3l/HNhgVahu+qqjq66yB64hldB7A8qKo7gXOSjN3VKkkasfWm2GcxplloLzCeX1UPBA7rOh5pkn8G/reqTh5srKqbk7ywo5jmxJ69IUuyM8043+NZuGJXr8q4Lm0uBC5JWtqSfBE4oaoOm9T+IuBJVbVnN5GNtyTfBF5eVX/oOhZpcZJsCFwz7j3OJntD1lbxeSBwPguGcVZVvaC7qMbbIhYCfyzgQuCSpJFqLzQeBdwGnNk270Cz5uuzqupPXcU2zpKcDDwUOIOFF662yrY6kWRH4F00Sy+8HfgssCHN8lTPr6pjOgxvTkz2hizJBVX1gK7j6JMk59BcQV1oIfCq2rbbyCRJy4MkT6CZ2wzNEMQTuoxn3FllW8uaJPNpCiyuCxwKPLWqTk/yQJpKnA/tNMA5cM7e8P0oyVZV9YuuA+kRFwKXJHWmqk4ETuw6jr4wqdMyaKWqOhYgyduq6nSAqvpVU09ofJnsDd+OwNlJfkczZ8/KkXN3TJLvs2Ah8D2B73UYjyRJmqV2yNwhwINohsSuCNxUVet0GpiWZ3cN3P/rpH1jPQzSYZxDlmTzRbW79MLctAuB79RunlJVR3UZjyRJmp12yNxewFdo5kA+H7h/Vb2h08C03EpyJ8380dBU2r15YhewWlWt3FVsc2WyNyJJ7g6sNrFtxamZS3I/YKOqOm1S+07A5VX1224ikyRJs5VkflXtkOTciZFPSX42zvOipGWV856GLMkzk/wG+B1wEvB7HHI4Wx8A/ryI9hvafZIkafzcnGQVmmkv70nySvxMKo2Ev1jD93aaeXu/rqr7ADsDp3cb0tjaqKrOm9zYtt176YcjSZKG4Hk0n0FfRjN0blOaxawlDZkFWobv9qq6JskKSVaoqhOTfKDroMbUelPsW31pBSFJkoZnoI7BLcBbu4xF6jt79obv+iRrAacAn0/yQQYWDNWMzE/y4smNSV7EgsVtJUnSGEiya5IDBrZ/kuSi9rZ7l7FJfWWBliFLsgbNlaoAzwXWAT5fVdd2GtgYSrIRcBRwGwuSux1oyjQ/q6r+1FVskiRpZpKcBuxVVZe022fTTHdZE/h0Ve3cYXhSLzmMc0iS3Mjfr8MxsQrjW5L8FnhjVR2/dCMbX1V1BfDoJE8Atm6bv1NVJ3QYliRJmp1VJhK91qlVdQ1wTZI1uwpK6jN79paCJCvSJCufr6qtl3S8JElS3yS5sKrut5h9v62qLZZ2TFLfOWdvKaiqO6vqHOCQrmORJEnqyE8WMxf/JcAZHcQj9Z49e5IkSRq5JHcHvgHcCpzVNj8MWBXYrZ2+IWmITPYkSZK01CR5IvDgdvN85+JLo2OyJ0mSJEk95Jw9SZIkSeohkz1JkiRJ6iHX2ZMkLfeSHAz8BVgHOLmqfjDH820H3Kuqvjv36CRJmh2TPUmSWlX1lkW1J1mxqu6cwam2A3YApp3sJVmpqu6YwfeQJGlKDuOUJC2Xkrwxya+TnAo8oG37TJLd2/u/T/LuJGcB/5LkyUl+nOSsJF9JslZ73MOT/CjJOUnOSLIu8DZgzyRnJ9kzyQZJvpHk3CSnJ9mmfezBST6b5DTgs528EJKk3rJnT5K03EnyMGAvmh64lWjW/DpzEYdeU1XbJ9kQ+Drwj1V1U5LXAa9K8i7gy8CeVfXTJOsANwNvAXaoqpe13+8Q4GdVtVtbdv6I9nsDbAXsVFV/HdHTlSQtp0z2JEnLo8cCR1XVzQBJjl7McV9uv+5Ik5SdlgRgFeDHND2Cl1fVTwGq6s/t+SafZyfgn9tjTkhytzYxBDjaRE+SNAome5IkLd5N7dcAx1XV3oM7kzxkiN9DkqShcs6eJGl5dDKwW5LVk6wN7LKE408HHpPkfgBJ1kxyf+AC4J5JHt62r51kJeBGYO2Bx58C7NMe83jg6oleQEmSRsWePUnScqeqzkryZeAc4Ergp0s4/qok/wp8McmqbfObqurXSfYEDkmyOvBX4B+BE4HXJzkb+H/AwcCnkpxLM6dv3+E/K0mSFpaq6joGSZIkSdKQOYxTkiRJknrIZE+SJEmSeshkT5IkSZJ6yGRPkiRJknrIZE+SJEmSeshkT5IkSZJ6yGRPkiRJknro/wN0Sh1YA0i7B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8674" y="317242"/>
            <a:ext cx="73437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Why are movies not got success?</a:t>
            </a:r>
          </a:p>
          <a:p>
            <a:pPr algn="ctr"/>
            <a:r>
              <a:rPr lang="en-US" b="1" dirty="0"/>
              <a:t> </a:t>
            </a:r>
          </a:p>
          <a:p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55576" y="1520890"/>
            <a:ext cx="3697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 smtClean="0"/>
          </a:p>
          <a:p>
            <a:endParaRPr lang="en-IN" b="1" dirty="0" smtClean="0"/>
          </a:p>
          <a:p>
            <a:r>
              <a:rPr lang="en-IN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5064" y="933450"/>
            <a:ext cx="350826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r>
              <a:rPr lang="en-US" sz="1200" dirty="0" smtClean="0"/>
              <a:t>Problem :</a:t>
            </a:r>
          </a:p>
          <a:p>
            <a:endParaRPr lang="en-US" sz="1200" dirty="0" smtClean="0"/>
          </a:p>
          <a:p>
            <a:r>
              <a:rPr lang="en-US" sz="1200" dirty="0" smtClean="0"/>
              <a:t>Increase </a:t>
            </a:r>
            <a:r>
              <a:rPr lang="en-US" sz="1200" dirty="0"/>
              <a:t>in </a:t>
            </a:r>
            <a:r>
              <a:rPr lang="en-US" sz="1200" dirty="0" smtClean="0"/>
              <a:t>Revenue , the avg. </a:t>
            </a:r>
            <a:r>
              <a:rPr lang="en-US" sz="1200" dirty="0"/>
              <a:t>R</a:t>
            </a:r>
            <a:r>
              <a:rPr lang="en-US" sz="1200" dirty="0" smtClean="0"/>
              <a:t>atings </a:t>
            </a:r>
            <a:r>
              <a:rPr lang="en-US" sz="1200" dirty="0"/>
              <a:t>and R</a:t>
            </a:r>
            <a:r>
              <a:rPr lang="en-US" sz="1200" dirty="0" smtClean="0"/>
              <a:t>evenues </a:t>
            </a:r>
            <a:r>
              <a:rPr lang="en-US" sz="1200" dirty="0"/>
              <a:t>are </a:t>
            </a:r>
            <a:r>
              <a:rPr lang="en-US" sz="1200" dirty="0" smtClean="0"/>
              <a:t>falling down.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200" dirty="0"/>
          </a:p>
          <a:p>
            <a:r>
              <a:rPr lang="en-US" sz="1200" dirty="0" smtClean="0"/>
              <a:t>Solution : Co-relation</a:t>
            </a:r>
          </a:p>
          <a:p>
            <a:endParaRPr lang="en-US" sz="1200" dirty="0" smtClean="0"/>
          </a:p>
          <a:p>
            <a:r>
              <a:rPr lang="en-US" sz="1200" dirty="0" smtClean="0"/>
              <a:t>Rating </a:t>
            </a:r>
            <a:r>
              <a:rPr lang="en-US" sz="1200" dirty="0"/>
              <a:t>and Metascore have a high correlation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200" dirty="0" smtClean="0"/>
          </a:p>
          <a:p>
            <a:r>
              <a:rPr lang="en-US" sz="1200" dirty="0"/>
              <a:t>A</a:t>
            </a:r>
            <a:r>
              <a:rPr lang="en-US" sz="1200" dirty="0" smtClean="0"/>
              <a:t>udience </a:t>
            </a:r>
            <a:r>
              <a:rPr lang="en-US" sz="1200" dirty="0"/>
              <a:t>and critics have very similar opinions and think </a:t>
            </a:r>
            <a:r>
              <a:rPr lang="en-US" sz="1200" dirty="0" smtClean="0"/>
              <a:t>alike that make sense.</a:t>
            </a:r>
          </a:p>
          <a:p>
            <a:endParaRPr lang="en-US" sz="1200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11" name="Google Shape;1447;p47"/>
          <p:cNvSpPr/>
          <p:nvPr/>
        </p:nvSpPr>
        <p:spPr>
          <a:xfrm>
            <a:off x="454026" y="306904"/>
            <a:ext cx="1460500" cy="83009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88" y="812814"/>
            <a:ext cx="4985656" cy="432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8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312375" y="247650"/>
            <a:ext cx="6974250" cy="2952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Analysing the genre_size of movies of </a:t>
            </a:r>
            <a:r>
              <a:rPr lang="en-US" sz="1800" b="1" dirty="0" smtClean="0">
                <a:solidFill>
                  <a:schemeClr val="tx1"/>
                </a:solidFill>
              </a:rPr>
              <a:t>2016?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180976" y="800101"/>
            <a:ext cx="2609849" cy="16668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Analysing the </a:t>
            </a:r>
            <a:r>
              <a:rPr lang="en-IN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genre</a:t>
            </a:r>
          </a:p>
          <a:p>
            <a:pPr marL="114300" indent="0">
              <a:buNone/>
            </a:pPr>
            <a:r>
              <a:rPr lang="en-IN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Adventure,Drama,Fantasy 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Highest Revenue</a:t>
            </a:r>
          </a:p>
          <a:p>
            <a:pPr marL="114300" indent="0">
              <a:buNone/>
            </a:pPr>
            <a:endParaRPr lang="en-IN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Animation,Drama,Fantasy</a:t>
            </a: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H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ighest Rating</a:t>
            </a:r>
          </a:p>
          <a:p>
            <a:pPr marL="114300" indent="0">
              <a:buNone/>
            </a:pPr>
            <a:endParaRPr lang="en-IN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Drama,Fantasy,War</a:t>
            </a: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Highest Score</a:t>
            </a:r>
            <a:endParaRPr lang="en-IN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400" dirty="0" smtClean="0">
              <a:solidFill>
                <a:schemeClr val="tx1"/>
              </a:solidFill>
              <a:latin typeface="Candara" pitchFamily="34" charset="0"/>
            </a:endParaRPr>
          </a:p>
          <a:p>
            <a:pPr marL="114300" indent="0">
              <a:buNone/>
            </a:pPr>
            <a:endParaRPr lang="en-IN" sz="1400" dirty="0" smtClean="0">
              <a:solidFill>
                <a:schemeClr val="tx1"/>
              </a:solidFill>
            </a:endParaRPr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209926" y="695325"/>
            <a:ext cx="2362200" cy="1771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200" b="1" dirty="0">
                <a:solidFill>
                  <a:schemeClr val="tx1"/>
                </a:solidFill>
                <a:latin typeface="Candara" pitchFamily="34" charset="0"/>
              </a:rPr>
              <a:t>Analysing the </a:t>
            </a:r>
            <a:r>
              <a:rPr lang="en-IN" sz="1200" b="1" dirty="0" smtClean="0">
                <a:solidFill>
                  <a:schemeClr val="tx1"/>
                </a:solidFill>
                <a:latin typeface="Candara" pitchFamily="34" charset="0"/>
              </a:rPr>
              <a:t>Runtime</a:t>
            </a:r>
            <a:r>
              <a:rPr lang="en-IN" sz="1200" b="1" dirty="0">
                <a:latin typeface="Candara" pitchFamily="34" charset="0"/>
              </a:rPr>
              <a:t> </a:t>
            </a:r>
            <a:r>
              <a:rPr lang="en-IN" sz="1200" b="1" dirty="0" smtClean="0">
                <a:latin typeface="Candara" pitchFamily="34" charset="0"/>
              </a:rPr>
              <a:t> </a:t>
            </a:r>
          </a:p>
          <a:p>
            <a:endParaRPr lang="en-IN" sz="1200" b="1" dirty="0" smtClean="0">
              <a:latin typeface="Candara" pitchFamily="34" charset="0"/>
            </a:endParaRPr>
          </a:p>
          <a:p>
            <a:pPr marL="114300" indent="0">
              <a:buNone/>
            </a:pPr>
            <a:r>
              <a:rPr lang="en-IN" sz="1200" b="1" dirty="0" smtClean="0">
                <a:solidFill>
                  <a:schemeClr val="tx1"/>
                </a:solidFill>
                <a:latin typeface="Candara" pitchFamily="34" charset="0"/>
              </a:rPr>
              <a:t>Long</a:t>
            </a:r>
            <a:r>
              <a:rPr lang="en-IN" sz="1200" dirty="0">
                <a:solidFill>
                  <a:schemeClr val="tx1"/>
                </a:solidFill>
                <a:latin typeface="Candara" pitchFamily="34" charset="0"/>
              </a:rPr>
              <a:t> </a:t>
            </a:r>
            <a:r>
              <a:rPr lang="en-IN" sz="1200" dirty="0" smtClean="0">
                <a:solidFill>
                  <a:schemeClr val="tx1"/>
                </a:solidFill>
                <a:latin typeface="Candara" pitchFamily="34" charset="0"/>
              </a:rPr>
              <a:t>:  </a:t>
            </a:r>
            <a:r>
              <a:rPr lang="en-US" sz="1200" dirty="0">
                <a:latin typeface="Candara" pitchFamily="34" charset="0"/>
              </a:rPr>
              <a:t> </a:t>
            </a:r>
            <a:r>
              <a:rPr lang="en-US" sz="1200" dirty="0">
                <a:solidFill>
                  <a:schemeClr val="tx1"/>
                </a:solidFill>
                <a:latin typeface="Candara" pitchFamily="34" charset="0"/>
              </a:rPr>
              <a:t>Revenue generation, Rating and </a:t>
            </a: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</a:rPr>
              <a:t>Metascore </a:t>
            </a:r>
            <a:endParaRPr lang="en-IN" sz="1200" b="1" dirty="0">
              <a:solidFill>
                <a:schemeClr val="tx1"/>
              </a:solidFill>
              <a:latin typeface="Candara" pitchFamily="34" charset="0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</a:rPr>
              <a:t>2016</a:t>
            </a:r>
            <a:r>
              <a:rPr lang="en-US" sz="1200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</a:rPr>
              <a:t>= 16.8</a:t>
            </a:r>
            <a:r>
              <a:rPr lang="en-US" sz="1200" dirty="0">
                <a:solidFill>
                  <a:schemeClr val="tx1"/>
                </a:solidFill>
                <a:latin typeface="Candara" pitchFamily="34" charset="0"/>
              </a:rPr>
              <a:t>% </a:t>
            </a: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</a:rPr>
              <a:t>  Long 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</a:rPr>
              <a:t>Rest = Medium</a:t>
            </a:r>
            <a:endParaRPr lang="en-US" sz="1200" dirty="0">
              <a:solidFill>
                <a:schemeClr val="tx1"/>
              </a:solidFill>
              <a:latin typeface="Candara" pitchFamily="34" charset="0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</a:rPr>
              <a:t>Here </a:t>
            </a:r>
            <a:r>
              <a:rPr lang="en-US" sz="1200" b="1" dirty="0" smtClean="0">
                <a:solidFill>
                  <a:schemeClr val="tx1"/>
                </a:solidFill>
                <a:latin typeface="Candara" pitchFamily="34" charset="0"/>
              </a:rPr>
              <a:t>Opportunity was  </a:t>
            </a: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</a:rPr>
              <a:t>missed out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</a:rPr>
              <a:t>By Director and fall down trend.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idx="3"/>
          </p:nvPr>
        </p:nvSpPr>
        <p:spPr>
          <a:xfrm>
            <a:off x="5943600" y="695325"/>
            <a:ext cx="2666999" cy="18669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200" b="1" dirty="0">
                <a:solidFill>
                  <a:schemeClr val="tx1"/>
                </a:solidFill>
                <a:latin typeface="Candara" pitchFamily="34" charset="0"/>
              </a:rPr>
              <a:t>Analysing the </a:t>
            </a:r>
            <a:r>
              <a:rPr lang="en-IN" sz="1200" b="1" dirty="0" smtClean="0">
                <a:solidFill>
                  <a:schemeClr val="tx1"/>
                </a:solidFill>
                <a:latin typeface="Candara" pitchFamily="34" charset="0"/>
              </a:rPr>
              <a:t>Directors</a:t>
            </a:r>
            <a:endParaRPr lang="en-IN" sz="1200" dirty="0" smtClean="0">
              <a:latin typeface="Candara" pitchFamily="34" charset="0"/>
            </a:endParaRP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IN" sz="1200" b="1" dirty="0" smtClean="0">
                <a:solidFill>
                  <a:schemeClr val="tx1"/>
                </a:solidFill>
                <a:latin typeface="Candara" pitchFamily="34" charset="0"/>
              </a:rPr>
              <a:t>     Christopher Nolan </a:t>
            </a:r>
            <a:r>
              <a:rPr lang="en-IN" sz="1200" dirty="0" smtClean="0">
                <a:solidFill>
                  <a:schemeClr val="tx1"/>
                </a:solidFill>
                <a:latin typeface="Candara" pitchFamily="34" charset="0"/>
              </a:rPr>
              <a:t>: Top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IN" sz="1200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IN" sz="1200" dirty="0" smtClean="0">
                <a:solidFill>
                  <a:schemeClr val="tx1"/>
                </a:solidFill>
                <a:latin typeface="Candara" pitchFamily="34" charset="0"/>
              </a:rPr>
              <a:t>   </a:t>
            </a:r>
            <a:r>
              <a:rPr lang="en-IN" sz="1200" dirty="0" err="1" smtClean="0">
                <a:solidFill>
                  <a:schemeClr val="tx1"/>
                </a:solidFill>
                <a:latin typeface="Candara" pitchFamily="34" charset="0"/>
              </a:rPr>
              <a:t>Avg</a:t>
            </a:r>
            <a:r>
              <a:rPr lang="en-IN" sz="1200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IN" sz="1200" dirty="0" smtClean="0">
                <a:solidFill>
                  <a:schemeClr val="tx1"/>
                </a:solidFill>
                <a:latin typeface="Candara" pitchFamily="34" charset="0"/>
              </a:rPr>
              <a:t>Ratings : Low 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IN" sz="1200" dirty="0" smtClean="0">
                <a:solidFill>
                  <a:schemeClr val="tx1"/>
                </a:solidFill>
                <a:latin typeface="Candara" pitchFamily="34" charset="0"/>
              </a:rPr>
              <a:t> MetaScore :  58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2657474"/>
            <a:ext cx="3504013" cy="253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57425"/>
            <a:ext cx="4038600" cy="295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2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l="20000"/>
          <a:stretch/>
        </p:blipFill>
        <p:spPr>
          <a:xfrm>
            <a:off x="6448424" y="142875"/>
            <a:ext cx="2695576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4849" y="352426"/>
            <a:ext cx="5267325" cy="609600"/>
          </a:xfrm>
        </p:spPr>
        <p:txBody>
          <a:bodyPr/>
          <a:lstStyle/>
          <a:p>
            <a:r>
              <a:rPr lang="en" sz="2800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👍</a:t>
            </a:r>
            <a:r>
              <a:rPr lang="en" sz="2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</a:t>
            </a:r>
            <a:r>
              <a:rPr lang="en-IN" sz="1800" b="1" dirty="0" smtClean="0">
                <a:solidFill>
                  <a:schemeClr val="tx1"/>
                </a:solidFill>
              </a:rPr>
              <a:t>Super Hit Movies Word Cloud </a:t>
            </a:r>
            <a:endParaRPr lang="en-IN" sz="1800" b="1" dirty="0">
              <a:solidFill>
                <a:schemeClr val="tx1"/>
              </a:solidFill>
            </a:endParaRPr>
          </a:p>
        </p:txBody>
      </p:sp>
      <p:grpSp>
        <p:nvGrpSpPr>
          <p:cNvPr id="8" name="Google Shape;1333;p47"/>
          <p:cNvGrpSpPr/>
          <p:nvPr/>
        </p:nvGrpSpPr>
        <p:grpSpPr>
          <a:xfrm>
            <a:off x="1014973" y="644324"/>
            <a:ext cx="371623" cy="309362"/>
            <a:chOff x="1244325" y="314425"/>
            <a:chExt cx="444525" cy="370050"/>
          </a:xfrm>
        </p:grpSpPr>
        <p:sp>
          <p:nvSpPr>
            <p:cNvPr id="9" name="Google Shape;133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133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655888"/>
            <a:ext cx="20637" cy="2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 descr="D:\Insaid\Project_GCD\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1266825"/>
            <a:ext cx="6335712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"/>
          <p:cNvSpPr/>
          <p:nvPr/>
        </p:nvSpPr>
        <p:spPr>
          <a:xfrm>
            <a:off x="7432834" y="0"/>
            <a:ext cx="1713548" cy="5143500"/>
          </a:xfrm>
          <a:custGeom>
            <a:avLst/>
            <a:gdLst>
              <a:gd name="connsiteX0" fmla="*/ 4192698 w 6307366"/>
              <a:gd name="connsiteY0" fmla="*/ 0 h 6858001"/>
              <a:gd name="connsiteX1" fmla="*/ 6307366 w 6307366"/>
              <a:gd name="connsiteY1" fmla="*/ 0 h 6858001"/>
              <a:gd name="connsiteX2" fmla="*/ 6307366 w 6307366"/>
              <a:gd name="connsiteY2" fmla="*/ 6858001 h 6858001"/>
              <a:gd name="connsiteX3" fmla="*/ 0 w 6307366"/>
              <a:gd name="connsiteY3" fmla="*/ 6858001 h 6858001"/>
              <a:gd name="connsiteX4" fmla="*/ 237828 w 6307366"/>
              <a:gd name="connsiteY4" fmla="*/ 6671105 h 6858001"/>
              <a:gd name="connsiteX5" fmla="*/ 4165070 w 6307366"/>
              <a:gd name="connsiteY5" fmla="*/ 154705 h 6858001"/>
              <a:gd name="connsiteX6" fmla="*/ 4192698 w 6307366"/>
              <a:gd name="connsiteY6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66" h="6858001">
                <a:moveTo>
                  <a:pt x="4192698" y="0"/>
                </a:moveTo>
                <a:lnTo>
                  <a:pt x="6307366" y="0"/>
                </a:lnTo>
                <a:lnTo>
                  <a:pt x="6307366" y="6858001"/>
                </a:lnTo>
                <a:lnTo>
                  <a:pt x="0" y="6858001"/>
                </a:lnTo>
                <a:lnTo>
                  <a:pt x="237828" y="6671105"/>
                </a:lnTo>
                <a:cubicBezTo>
                  <a:pt x="2213606" y="5040549"/>
                  <a:pt x="3632166" y="2758935"/>
                  <a:pt x="4165070" y="154705"/>
                </a:cubicBezTo>
                <a:lnTo>
                  <a:pt x="4192698" y="0"/>
                </a:lnTo>
                <a:close/>
              </a:path>
            </a:pathLst>
          </a:cu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91070" y="3189682"/>
            <a:ext cx="1400768" cy="1400768"/>
          </a:xfrm>
          <a:prstGeom prst="ellipse">
            <a:avLst/>
          </a:prstGeom>
          <a:solidFill>
            <a:srgbClr val="F7B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3504"/>
            <a:ext cx="9146382" cy="530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3890066"/>
            <a:ext cx="45731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!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8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02" name="Google Shape;702;p44"/>
          <p:cNvSpPr txBox="1">
            <a:spLocks noGrp="1"/>
          </p:cNvSpPr>
          <p:nvPr>
            <p:ph type="title" idx="4294967295"/>
          </p:nvPr>
        </p:nvSpPr>
        <p:spPr>
          <a:xfrm>
            <a:off x="0" y="142875"/>
            <a:ext cx="8210550" cy="5048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1200" dirty="0" smtClean="0"/>
              <a:t>CO                                                                                     </a:t>
            </a:r>
            <a:br>
              <a:rPr lang="en" sz="1200" dirty="0" smtClean="0"/>
            </a:br>
            <a:r>
              <a:rPr lang="en" sz="1800" b="1" dirty="0" smtClean="0">
                <a:solidFill>
                  <a:schemeClr val="tx1"/>
                </a:solidFill>
              </a:rPr>
              <a:t>DATASET DAIGRAM</a:t>
            </a:r>
            <a:br>
              <a:rPr lang="en" sz="1800" b="1" dirty="0" smtClean="0">
                <a:solidFill>
                  <a:schemeClr val="tx1"/>
                </a:solidFill>
              </a:rPr>
            </a:br>
            <a:endParaRPr sz="1800" b="1" dirty="0"/>
          </a:p>
        </p:txBody>
      </p:sp>
      <p:sp>
        <p:nvSpPr>
          <p:cNvPr id="703" name="Google Shape;703;p44"/>
          <p:cNvSpPr/>
          <p:nvPr/>
        </p:nvSpPr>
        <p:spPr>
          <a:xfrm>
            <a:off x="441987" y="886829"/>
            <a:ext cx="8209800" cy="4074638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4"/>
          <p:cNvGrpSpPr/>
          <p:nvPr/>
        </p:nvGrpSpPr>
        <p:grpSpPr>
          <a:xfrm>
            <a:off x="518312" y="1000125"/>
            <a:ext cx="7867750" cy="4052424"/>
            <a:chOff x="638138" y="467100"/>
            <a:chExt cx="7867750" cy="4194000"/>
          </a:xfrm>
        </p:grpSpPr>
        <p:cxnSp>
          <p:nvCxnSpPr>
            <p:cNvPr id="705" name="Google Shape;705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1" name="Google Shape;781;p44"/>
          <p:cNvSpPr/>
          <p:nvPr/>
        </p:nvSpPr>
        <p:spPr>
          <a:xfrm>
            <a:off x="7714924" y="1977937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800" dirty="0" smtClean="0"/>
              <a:t>     Runtime</a:t>
            </a:r>
            <a:endParaRPr lang="en-US" sz="8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2" name="Google Shape;782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dirty="0"/>
              <a:t>Genre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3" name="Google Shape;783;p44"/>
          <p:cNvSpPr/>
          <p:nvPr/>
        </p:nvSpPr>
        <p:spPr>
          <a:xfrm>
            <a:off x="1151263" y="3471600"/>
            <a:ext cx="753738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800" dirty="0" smtClean="0">
                <a:sym typeface="Barlow Light"/>
              </a:rPr>
              <a:t>     Title</a:t>
            </a:r>
            <a:endParaRPr lang="en-IN" sz="800" dirty="0">
              <a:sym typeface="Barlow Light"/>
            </a:endParaRPr>
          </a:p>
        </p:txBody>
      </p:sp>
      <p:sp>
        <p:nvSpPr>
          <p:cNvPr id="784" name="Google Shape;784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dirty="0"/>
              <a:t>Rating</a:t>
            </a:r>
            <a:endParaRPr lang="en-US" sz="8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5" name="Google Shape;785;p44"/>
          <p:cNvSpPr/>
          <p:nvPr/>
        </p:nvSpPr>
        <p:spPr>
          <a:xfrm>
            <a:off x="6568725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800" dirty="0"/>
              <a:t>Votes</a:t>
            </a:r>
            <a:endParaRPr lang="en-US" sz="8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6" name="Google Shape;786;p44"/>
          <p:cNvSpPr/>
          <p:nvPr/>
        </p:nvSpPr>
        <p:spPr>
          <a:xfrm>
            <a:off x="4942137" y="80697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800" dirty="0"/>
              <a:t>Revenue</a:t>
            </a:r>
            <a:endParaRPr lang="en-US" sz="8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7" name="Google Shape;787;p44"/>
          <p:cNvSpPr/>
          <p:nvPr/>
        </p:nvSpPr>
        <p:spPr>
          <a:xfrm>
            <a:off x="1114225" y="929875"/>
            <a:ext cx="633900" cy="48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800" dirty="0"/>
              <a:t>Director</a:t>
            </a:r>
            <a:endParaRPr sz="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7" name="Google Shape;784;p44"/>
          <p:cNvSpPr/>
          <p:nvPr/>
        </p:nvSpPr>
        <p:spPr>
          <a:xfrm>
            <a:off x="3260587" y="3678500"/>
            <a:ext cx="745837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dirty="0" smtClean="0">
                <a:ea typeface="Barlow Light"/>
              </a:rPr>
              <a:t>Actors</a:t>
            </a:r>
            <a:endParaRPr lang="en-US" sz="8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8" name="Google Shape;787;p44"/>
          <p:cNvSpPr/>
          <p:nvPr/>
        </p:nvSpPr>
        <p:spPr>
          <a:xfrm>
            <a:off x="4229937" y="2329312"/>
            <a:ext cx="633900" cy="48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800" dirty="0" smtClean="0"/>
              <a:t>Year</a:t>
            </a:r>
            <a:endParaRPr sz="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9" name="Google Shape;781;p44"/>
          <p:cNvSpPr/>
          <p:nvPr/>
        </p:nvSpPr>
        <p:spPr>
          <a:xfrm>
            <a:off x="517887" y="20215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800" dirty="0" smtClean="0"/>
              <a:t>     </a:t>
            </a:r>
            <a:r>
              <a:rPr lang="en-IN" sz="8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216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970384" y="559837"/>
            <a:ext cx="4599992" cy="6344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IN" dirty="0" smtClean="0"/>
              <a:t>          </a:t>
            </a:r>
            <a:r>
              <a:rPr lang="en-IN" dirty="0" smtClean="0">
                <a:solidFill>
                  <a:schemeClr val="tx1"/>
                </a:solidFill>
              </a:rPr>
              <a:t>Problem </a:t>
            </a:r>
            <a:r>
              <a:rPr lang="en-IN" dirty="0">
                <a:solidFill>
                  <a:schemeClr val="tx1"/>
                </a:solidFill>
              </a:rPr>
              <a:t>Statement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47665" y="1259633"/>
            <a:ext cx="63634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What are the Director role play in the </a:t>
            </a:r>
            <a:r>
              <a:rPr lang="en-IN" dirty="0">
                <a:solidFill>
                  <a:schemeClr val="tx1"/>
                </a:solidFill>
              </a:rPr>
              <a:t>industry's </a:t>
            </a:r>
            <a:r>
              <a:rPr lang="en-IN" dirty="0" smtClean="0">
                <a:solidFill>
                  <a:schemeClr val="tx1"/>
                </a:solidFill>
              </a:rPr>
              <a:t>growth with total </a:t>
            </a:r>
            <a:r>
              <a:rPr lang="en-US" dirty="0" smtClean="0">
                <a:solidFill>
                  <a:schemeClr val="tx1"/>
                </a:solidFill>
              </a:rPr>
              <a:t>number </a:t>
            </a:r>
            <a:r>
              <a:rPr lang="en-US" dirty="0">
                <a:solidFill>
                  <a:schemeClr val="tx1"/>
                </a:solidFill>
              </a:rPr>
              <a:t>of movies made and Revenue </a:t>
            </a:r>
            <a:r>
              <a:rPr lang="en-US" dirty="0" smtClean="0">
                <a:solidFill>
                  <a:schemeClr val="tx1"/>
                </a:solidFill>
              </a:rPr>
              <a:t>earned in overall market ?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Analyze </a:t>
            </a:r>
            <a:r>
              <a:rPr lang="en-US" dirty="0">
                <a:solidFill>
                  <a:schemeClr val="tx1"/>
                </a:solidFill>
              </a:rPr>
              <a:t>Trend between Average Revenue and Average Rating (Popularity) of movies over the </a:t>
            </a:r>
            <a:r>
              <a:rPr lang="en-US" dirty="0" smtClean="0">
                <a:solidFill>
                  <a:schemeClr val="tx1"/>
                </a:solidFill>
              </a:rPr>
              <a:t>years ?</a:t>
            </a:r>
          </a:p>
          <a:p>
            <a:pPr marL="342900" indent="-342900">
              <a:buAutoNum type="arabi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Genre </a:t>
            </a:r>
            <a:r>
              <a:rPr lang="en-IN" dirty="0" smtClean="0">
                <a:solidFill>
                  <a:schemeClr val="tx1"/>
                </a:solidFill>
              </a:rPr>
              <a:t>combinations which </a:t>
            </a:r>
            <a:r>
              <a:rPr lang="en-US" dirty="0" smtClean="0">
                <a:solidFill>
                  <a:schemeClr val="tx1"/>
                </a:solidFill>
              </a:rPr>
              <a:t>earn </a:t>
            </a:r>
            <a:r>
              <a:rPr lang="en-US" dirty="0">
                <a:solidFill>
                  <a:schemeClr val="tx1"/>
                </a:solidFill>
              </a:rPr>
              <a:t>high Revenues and Rating and Critics </a:t>
            </a:r>
            <a:r>
              <a:rPr lang="en-US" dirty="0" smtClean="0">
                <a:solidFill>
                  <a:schemeClr val="tx1"/>
                </a:solidFill>
              </a:rPr>
              <a:t>Scores ?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Future planning </a:t>
            </a:r>
            <a:r>
              <a:rPr lang="en-US" dirty="0">
                <a:solidFill>
                  <a:schemeClr val="tx1"/>
                </a:solidFill>
              </a:rPr>
              <a:t>to add new services and enhance the quality of existing </a:t>
            </a:r>
            <a:r>
              <a:rPr lang="en-US" dirty="0" smtClean="0">
                <a:solidFill>
                  <a:schemeClr val="tx1"/>
                </a:solidFill>
              </a:rPr>
              <a:t>services.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We need  to help in publish Movie Success Mantra to  Magazine , news </a:t>
            </a:r>
            <a:r>
              <a:rPr lang="en-IN" dirty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rticles / blog and  Digital mode services like YouTube / Netflix / Amazon</a:t>
            </a:r>
            <a:r>
              <a:rPr lang="en-IN" b="1" dirty="0" smtClean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253746"/>
            <a:ext cx="7440301" cy="632662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Top </a:t>
            </a:r>
            <a:r>
              <a:rPr lang="en-US" sz="2000" b="1" dirty="0">
                <a:solidFill>
                  <a:schemeClr val="tx1"/>
                </a:solidFill>
              </a:rPr>
              <a:t>10 Success Directors with best Revenue, Rating and Metascore</a:t>
            </a:r>
            <a:r>
              <a:rPr lang="en-US" b="1" dirty="0"/>
              <a:t> </a:t>
            </a:r>
            <a:br>
              <a:rPr lang="en-US" b="1" dirty="0"/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9" name="Google Shape;1426;p47"/>
          <p:cNvGrpSpPr/>
          <p:nvPr/>
        </p:nvGrpSpPr>
        <p:grpSpPr>
          <a:xfrm>
            <a:off x="7698886" y="253746"/>
            <a:ext cx="896505" cy="1091233"/>
            <a:chOff x="5297950" y="1632050"/>
            <a:chExt cx="426200" cy="431100"/>
          </a:xfrm>
        </p:grpSpPr>
        <p:sp>
          <p:nvSpPr>
            <p:cNvPr id="20" name="Google Shape;142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142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00374" y="1533525"/>
            <a:ext cx="284797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200" dirty="0"/>
              <a:t>James Cameron </a:t>
            </a:r>
            <a:r>
              <a:rPr lang="en-US" sz="1200" dirty="0" smtClean="0"/>
              <a:t>: Revenue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2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200" dirty="0" smtClean="0"/>
              <a:t>Christopher </a:t>
            </a:r>
            <a:r>
              <a:rPr lang="en-US" sz="1200" dirty="0"/>
              <a:t>Nolan : </a:t>
            </a:r>
            <a:r>
              <a:rPr lang="en-US" sz="1200" dirty="0" smtClean="0"/>
              <a:t>Rating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2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200" dirty="0" smtClean="0"/>
              <a:t> </a:t>
            </a:r>
            <a:r>
              <a:rPr lang="en-US" sz="1200" dirty="0"/>
              <a:t>Barry Jenkins : </a:t>
            </a:r>
            <a:r>
              <a:rPr lang="en-US" sz="1200" dirty="0" smtClean="0"/>
              <a:t>Metascore</a:t>
            </a:r>
            <a:endParaRPr lang="en-US" sz="1200" dirty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1184211"/>
            <a:ext cx="3133724" cy="360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1023444"/>
            <a:ext cx="3286125" cy="41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7" name="AutoShape 5" descr="data:image/png;base64,iVBORw0KGgoAAAANSUhEUgAAA3sAAAIlCAYAAABsPuHQAAAAOXRFWHRTb2Z0d2FyZQBNYXRwbG90bGliIHZlcnNpb24zLjMuMywgaHR0cHM6Ly9tYXRwbG90bGliLm9yZy/Il7ecAAAACXBIWXMAAAsTAAALEwEAmpwYAABPb0lEQVR4nO3dd5xkVZn/8c+XnJOMqCQVMSACIioqroFV14CgyxJEZTGgu+iirnENYNqfuuqquAYwgRkDiglBQJIiDkgQFUUUAZEMIkh+fn/c205NO9PToWru1J3P+/WqV9c999btp6qru+u555znpKqQJEmSJPXLCl0HIEmSJEkaPpM9SZIkSeohkz1JkiRJ6iGTPUmSJEnqIZM9SZIkSeohkz1JkiRJ6iGTPUmSlmFJfp/kHxez7zNJ3rG0YxoHST6W5M1dxyFJXTLZk7TcS/LDJNclWbXrWOYqycFJbk/ylyTXJ/lRkkd1HdcwJblnksOS/LF9nhe1Sc8Du45tsiSPT3Jp13FMJclm7es4caskNw1sP3ZI3+dlSeYnuTXJZxaxf+ckv0pyc5ITk2w+xbl+n+SvSW4ceJ+/NMnfPtdU1Uur6u3DiH3S9zbBljQ2TPYkLdeS3Bt4LFDAM0dw/pWGfc5p+HJVrQVsCJwIfKWDGEYiyd2AHwFr0Pzc1ga2B04CnrSUY8lgcjGuquoPVbXWxK1t3nag7ZQhfas/Au8APjV5R5INga8DbwY2AOYDX17C+XapqrWBzYF3Aa8DPjmdQDr6vZz43it29b0lLX/G/p+UJM3R84HTgc8A+wIkWbXtLdh64qAk89qehLu3289IcvZAr8I2A8f+PsnrkpwL3JRkpSSvT/LbtifiF0meNXD8iknel+TqJL9re0Bq4gNpknWTfDLJ5UkuS/KO6XxgrKo7gM8DGyeZN9W5hvScX53k3CQ3JPlyktXaff+a5NTB2Nrnd7+B1/u9Sf6Q5Ip2+N3qi3larwT+DDyvqn5bjeur6tNVdcjA+XdsY7w+yTlJHj+w74dJ3p7ktPbncWybbEz3se9MchpwM3DfJPsl+WV7rouSvKQ9dk3ge8C9BnrJ7pVkhYH3wzVJjkyywcD3eF6Si9t9b1zSzxnYMMlx7fc/KW2PWJL/S/K+Sa/70UleOY1zThy/bpIjklzVxvSmtAlu+3M9LcmH25/5r5LsvLhzVdXXq+obwDWL2P1s4Pyq+kpV3QIcDGybafTWVtUNVXU0sCew78R7OAM9cGl7WNvfyz8Bn57Gz2GngffBJe3z3R/YB3ht+/P8Vnvsg9r3xvVJzk/yzIHzfCbJR5N8N8lNwBOSPC3N34Eb0/wevnpJz1OSZsNkT9Ly7vk0CdHngack2aiqbqXpZdh74Lg9gJOq6sokD6XpnXgJcDfg48DRWXgY6N7A04H12qTrtzQ9UesCbwU+l+Se7bEvBp4KbEfTS7XbpBg/A9wB3A94KPBk4EVLemJJVmmf3zXAdVOda0jPeQ/gn4D7ANsA/7qkGFvvAu5P8/zvB2wMvGUxx/4jcFRV3bW4kyXZGPgOTS/SBsCrga+lTXhbzwH2A+4OrNIeM93HPg/Yn6ZX8WLgSuAZwDrtOf83yfZVdRPNz/WPA71kfwReTvMzfhxwL5qfzf+1338r4KPt97gXzWu9yeKea2sf4O00Pbln07yXAQ4H9h5IzjZsX78vLOF8gw6hec/et433+e1znPBImvf2hsBBwNcHE6YZeDBwzsRG+9r9tm2flqo6A7iU5vdsUe5B8zPdnObnN9XPYXOaRP0QYB7Ne/PsqjqU5vV9T/vz3CXJysC3gGNp3k8vBz6f5AED3/s5wDtp3jOn0vRAvqTtmdwaOGG6z1OSZsJkT9JyK8lONB/8jqyqM2k+XD6n3f0FYK+Bw5/Dgg/J+wMfr6qfVNWdVXU4cCuw48DxH6qqS6rqrwBtj8Ufq+quqvoy8BvgEe2xewAfrKpLq+o6muRnIsaNgKcBr6iqm6rqSuB/J8U22R5Jrgf+SpNI7l5Vd0zjXMN4zn+sqmtpPvxuN0WME88v7blfWVXXVtWNwH9P8fw2BP408Phntr0pNyY5tm1+LvDdqvpu+3ofRzMs8GkD5/l0Vf26/fkcORDrdB77mao6v6ruqKrbq+o7A72MJ9F86J9qnttLgTe2P+9baXqxdk/Tk7s78O2qOrnd92ZgsYlt6zsDx78ReFSSTdvk5wZgordtL+CHVXXFEs4H/G244V7AG6rqxqr6PfA+mkR0wpXAB9rX4cvABTQXOWZqrTbWQTfQJEcz8UeahG5R7gIOqqpb25/7VD+H5wA/qKovts/tmqo6ezHn3bGN/11VdVtVnQB8m4UvnHyzqk5r31O3ALcDWyVZp6quq6qzZvg8JWlaTPYkLc/2BY6tqqvb7S+0bdDMdVsjySPTzOvbDjiq3bc58J9tknF9m1htStM7MOGSwW+U5PlZMATyepqr+RNDB+816fjB+5sDKwOXDzz24zQ9CItzZFWtB2wE/Bx42DTPNdfn/KeB+zfTfABeknk08+/OHDjvMW37olwDTPSIUlVHt8/1lTQ9dBOx/sukWHcafNwUsU7nsZN/tk9NcnqSa9vjn8aCn+2ibA4cNXD+XwJ30vy8FnovtD1cixr2OGjw+L8A17Lg53I4TQJL+/WzSzjXoA1p3i8XD7RdTNPzOuGyqqpJ+wffE9P1F5qe0UHrADfO8Dwb0zz/RbmqTbQmTPVz2JTm4s903Au4ZFJv8+TX6ZKFH8I/07xPLm6H3vaqiJKkZUdnE5QlqUtp5oTtAazYzuEBWBVYL8m2VXVOkiNprs5fQdPbMvHB8xLgnVX1zim+xd8+ALdDwg6j6WH5cVXdmeRsIO0hl7PwUL1NB+5fQtODtmE7HHTaqurqdo7R/CRfWNK52rjm8pwX5yaahA6AJPcY2Hc1TQ/kg6vqsmmc63hgtyRvnWIo5yXAZ6vqxbOIdTqPHfzZrgp8jWZ44zer6vYk32DBz7b+/uFcArygqk6bvCPJ5cCDBrbXoBnKOZW/vV+SrEXTs/XHtulzwM+TbNue9xtLONegq2l6oDYHftG2bQYM/pw2TpKBhG8z4OgZfI8J57PgQsvEfMct2vZpSfJwmgTr1MUcMvlnMdXP4RIW9Lwv6Tx/BDZNssLAe3Iz4NeLe0xV/RTYtR0C+jKa3uXB33tJGgp79iQtr3ajuYq/FU0P1nY0H4ZPofngDk1P3540c6IG5zkdBry07QFLkjWTPD3J4oacrUnzYe8qgCT70fTsTTgSODDJxknWo6kqCEBVXU4zLPB9SdZJU1RiiySPm86TrKoLgO8Dr53muYb1nAedAzw4yXZpirYcPBDfXe25/zcLCsFsnOQpiznX+4H1gc+2saeNYbuBYz4H7JLkKWmKz6yWpkDHkua+zeaxq9BcJLgKuCPJU2nmQU64ArhbknUH2j4GvDMLCqnMS7Jru++rwDPSFAdZBXgbS/5f/bSB498OnF5VlwBU1aXAT2l69L42Max4OqrqTpr35juTrN3G+yqa12jC3YH/SLJykn+h+R367qLOl6ZQ0WrAijQXWVbLgqqYRwFbJ/nn9pi3AOdW1a+WFGf7Xn4G8CXgc1V13jSf4lQ/h88D/5hkjzbuuyXZrt13Bc0cxgk/oekdfm37Ojwe2KWNZ1HxrpJknyTrVtXtNAWHljRUV5JmxWRP0vJqX5p5W3+oqj9N3IAPA/skWamqfkLTK3UvmmINAFTVfJq5cB+mKepwIVMUI6mqX9DMdfoxzQfFhwCDvQmH0SRh5wI/o/mwfAdNMgpN8rkKTe/KdTQJweCwwiX5H2D/Npma8lzDes6DqurXNEnLD2jmKk7ueXlde77Tk/y5Pe4BLEI75HZH4Jb2PDfSFCVZG/i39phLgF2B/6JJwi4BXsM0/ufN9LFtz+d/0CRF19HM9Tp6YP+vgC8CF7XDBe8FfLA95tgkN9JUg31ke/z5wAE0ifbl7TmXtE7fF2iKo1xLM2T3uZP2H07znpvJEM4JL6d5P1xE83p/gYWXTvgJsCVNL+A7aeaHLm7Y6ZtoenFf38b417aNqrqKZmjjO2me8yOZel4qwLfa1+8SmrmK72fh4jFLMtXP4Q80wyz/k+Z1PRvYtn3cJ2nm212f5BtVdRtNcvdUmtfhI8Dzl5CoPg/4fft+fynNxRVJGrosPNRektS1tnfoY1W12EWlpelK8g80vXGb1xD/6Sf5V5pKrjsN65ySpOGyZ0+SOpZk9TTrbq2UpvT/QSwojCLNWjsn7EDgE8NM9CRJ48FkT5K6F5q1966jGcb5Sxa/zpw0LUkeBFxPM0z3A50GI0nqhMM4JUmSJKmH7N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5aqesA5mLDDTese9/73l2HIUmSJEmdOPPMM6+uqnmL2jfWyd69731v5s+f33UYkiRJktSJJBcvbp/DOCVJkiSph0z2JEmSJKmHTPYkSZIkqYdM9iRJkiSph0z2JEmSJKmHTPYkSZIkqYdM9iRJkiSph0z2JEmSJKmHTPYkSZIkqYdM9iRJkiSph0z2JEmSJKmHTPYkSZIkqYdM9iRJkiSph0z2JEmSJKmHTPYkSZIkqYdM9iRJkiSph1bqOoBRethrjug6hGXGmf/z/K5DkCRJkrQU2bMnSZIkST1ksidJkiRJPWSyJ0mSJEk9ZLInSZIkST1ksidJkiRJPWSyJ0mSJEk9ZLInSZIkST1ksidJkiRJPWSyJ0mSJEk9ZLInSZIkST1ksidJkiRJPWSyJ0mSJEk9ZLInSZIkST1ksidJkiRJPWSyJ0mSJEk9ZLInSZIkST1ksidJkiRJPWSyJ0mSJEk9ZLInSZIkST1ksidJkiRJPWSyJ0mSJEk9ZLInSZIkST1ksidJkiRJPWSyJ0mSJEk9NLJkL8kDkpw9cPtzklck2SDJcUl+035dvz0+ST6U5MIk5ybZflSxSZIkSVLfjSzZq6oLqmq7qtoOeBhwM3AU8Hrg+KraEji+3QZ4KrBle9sf+OioYpMkSZKkvltawzh3Bn5bVRcDuwKHt+2HA7u193cFjqjG6cB6Se65lOKTJEmSpF5ZWsneXsAX2/sbVdXl7f0/ARu19zcGLhl4zKVt20KS7J9kfpL5V1111ajilSRJkqSxNvJkL8kqwDOBr0zeV1UF1EzOV1WHVtUOVbXDvHnzhhSlJEmSJPXL0ujZeypwVlVd0W5fMTE8s/16Zdt+GbDpwOM2adskSZIkSTO0NJK9vVkwhBPgaGDf9v6+wDcH2p/fVuXcEbhhYLinJEmSJGkGVhrlyZOsCTwJeMlA87uAI5O8ELgY2KNt/y7wNOBCmsqd+40yNkmSJEnqs5Eme1V1E3C3SW3X0FTnnHxsAQeMMh5JkiRJWl4srWqckiRJkqSlyGRPkiRJknrIZE+SJEmSeshkT5IkSZJ6yGRPkiRJknrIZE+SJEmSeshkT5IkSZJ6yGRPkiRJknrIZE+SJEmSeshkT5IkSZJ6yGRPkiRJknrIZE+SJEmSeshkT5IkSZJ6yGRPkiRJknrIZE+SJEmSeshkT5IkSZJ6yGRPkiRJknpopa4D0Pj4w9se0nUIy4zN3nJe1yFIkiRJU7JnT5IkSZJ6yGRPkiRJknrIZE+SJEmSeshkT5IkSZJ6yGRPkiRJknrIZE+SJEmSeshkT5IkSZJ6yGRPkiRJknrIZE+SJEmSeshkT5IkSZJ6yGRPkiRJknrIZE+SJEmSeshkT5IkSZJ6yGRPkiRJknrIZE+SJEmSeshkT5IkSZJ6yGRPkiRJknrIZE+SJEmSeshkT5IkSZJ6yGRPkiRJknrIZE+SJEmSemikyV6S9ZJ8NcmvkvwyyaOSbJDkuCS/ab+u3x6bJB9KcmGSc5NsP8rYJEmSJKnPRt2z90HgmKp6ILAt8Evg9cDxVbUlcHy7DfBUYMv2tj/w0RHHJkmSJEm9NbJkL8m6wD8AnwSoqtuq6npgV+Dw9rDDgd3a+7sCR1TjdGC9JPccVXySJEmS1Gej7Nm7D3AV8OkkP0vyiSRrAhtV1eXtMX8CNmrvbwxcMvD4S9u2hSTZP8n8JPOvuuqqEYYvSZIkSeNrlMneSsD2wEer6qHATSwYsglAVRVQMzlpVR1aVTtU1Q7z5s0bWrCSJEmS1CejTPYuBS6tqp+021+lSf6umBie2X69st1/GbDpwOM3adskSZIkSTM0smSvqv4EXJLkAW3TzsAvgKOBfdu2fYFvtvePBp7fVuXcEbhhYLinJEmSJGkGVhrx+V8OfD7JKsBFwH40CeaRSV4IXAzs0R77XeBpwIXAze2xkiRJkqRZGGmyV1VnAzssYtfOizi2gANGGY8kSZIkLS9Gvc6eJEmSJKkDJnuSJEmS1EMme5IkSZLUQyZ7kiRJktRDJnuSJEmS1EMme5IkSZLUQyZ7kiRJktRDJnuSJEmS1EMme5IkSZLUQyZ7kiRJktRDJnuSJEmS1EMme5IkSZLUQyZ7kiRJktRDJnuSJEmS1EMme5IkSZLUQyZ7kiRJktRDJnuSJEmS1EMme5IkSZLUQyZ7kiRJktRDJnuSJEmS1EMrLW5Hkm8Btbj9VfXMkUQkSZIkSZqzxSZ7wHvbr88G7gF8rt3eG7hilEFJkiRJkuZmscleVZ0EkOR9VbXDwK5vJZk/8siknnvMIY/pOoRlxmkvP63rECRJknpnOnP21kxy34mNJPcB1hxdSJIkSZKkuZpqGOeEVwI/THIREGBz4CUjjUqSJEmSNCdLTPaq6pgkWwIPbJt+VVW3jjYsSZIkSdJcLHEYZ5I1gNcAL6uqc4DNkjxj5JFJkiRJkmZtOnP2Pg3cBjyq3b4MeMfIIpIkSZIkzdl0kr0tquo9wO0AVXUzzdw9SZIkSdIyajrJ3m1JVqddYD3JFoBz9iRJkiRpGTadapwHA8cAmyb5PPAYYL9RBiVJkiRJmpvpVOM8NsmZwI40wzcPrKqrRx6ZJEmSJGnWplON8/iquqaqvlNV366qq5McvzSCkyRJkiTNzmJ79pKsBqwBbJhkfRYUZVkH2HgpxCZJkiRJmqWphnG+BHgFcC/gTBYke38GPjzasCRJkiRJc7HYZK+qPgh8MMnLq+qQpRiTJEmSJGmOplOg5ZAkWwNbAasNtB8xysAkSZIkSbO3xGQvyUHA42mSve8CTwVOBUz2JEmSJGkZNZ1F1XcHdgb+VFX7AdsC6440KkmSJEnSnEwn2ftrVd0F3JFkHeBKYNPpnDzJ75Ocl+TsJPPbtg2SHJfkN+3X9dv2JPlQkguTnJtk+9k+KUmSJEla3k0n2ZufZD3gMJqqnGcBP57B93hCVW1XVTu0268Hjq+qLYHj221ohodu2d72Bz46g+8hSZIkSRow5Zy9JAH+X1VdD3wsyTHAOlV17hy+5640cwABDgd+CLyubT+iqgo4Pcl6Se5ZVZfP4XtJkiRJ0nJpyp69NvH67sD272eY6BVwbJIzk+zftm00kMD9Cdiovb8xcMnAYy9lEYu3J9k/yfwk86+66qoZhCJJkiRJy4/pDOM8K8nDZ3n+napqe5ohmgck+YfBnW0yWTM5YVUdWlU7VNUO8+bNm2VYkiRJktRvS1x6AXgksE+Si4GbgNDkadss6YFVdVn79cokRwGPAK6YGJ6Z5J40BV8ALmPhwi+btG2SJEmSpBmaTrL3lNmcOMmawApVdWN7/8nA24CjgX2Bd7Vfv9k+5GjgZUm+RJNg3uB8PUmSJEmanSUme1V1cZKdgC2r6tNJ5gFrTePcGwFHNTVeWAn4QlUdk+SnwJFJXghcDOzRHv9d4GnAhcDNwH4zfjaSJEmSJGAayV6Sg4AdgAcAnwZWBj4HPGaqx1XVRTQLsE9uv4ZmkfbJ7QUcMK2oJUmSJElTmk6BlmcBz6SZr0dV/RFYe5RBSZIkSZLmZjrJ3m2DVTPb+XeSJEmSpGXYdJK9I5N8HFgvyYuBHwCHjTYsSZIkSdJcTKdAy3uTPAn4M828vbdU1XEjj0ySJEmSNGvTWXqBNrkzwZMkSZKkMbHEYZxJnp3kN0luSPLnJDcm+fPSCE6SJEmSNDvT6dl7D7BLVf1y1MFIkiRJkoZjOgVarjDRkyRJkqTxMp2evflJvgx8A7h1orGqvj6qoCRJkiRJczOdZG8d4GbgyQNtBZjsSZIkSdIyajpLL+y3NAKRJEmSJA3PdKpx3j/J8Ul+3m5vk+RNow9NkiRJkjRb0ynQchjwBuB2gKo6F9hrlEFJkiRJkuZmOsneGlV1xqS2O0YRjCRJkiRpOKaT7F2dZAuaoiwk2R24fKRRSZIkSZLmZDrVOA8ADgUemOQy4HfAPiONSpIkSZI0J9OpxnkR8I9J1gRWqKobRx+WJEmSJGkuFpvsJdkEuHdVndo2vQRYKwnAF6rqwqUQnyRJkiRpFqaas/c/wHoD2y8BbqKZu/fWEcYkSZIkSZqjqYZxPqCqvj2wfXNVvQ8gySmjDUuSJEmSNBdT9eytNml754H7G44gFkmSJEnSkEyV7N2Y5P4TG1V1LUCSBwIWaZEkSZKkZdhUwzgPAr6d5J3AWW3bw4D/Ag4cdWCSJEmSpNlbbLJXVcckeTbwWuA/2uafA8+uqp8vjeAkSZIkSbMz5Tp7bVL3/KUUiyRJkiRpSKaasydJkiRJGlMme5IkSZLUQyZ7kiRJktRDS0z2ktw/yfFJft5ub5PkTaMPTZIkSZI0W9Pp2TsMeANwO0BVnQvsNcqgJEmSJElzM51kb42qOmNS2x2jCEaSJEmSNBzTSfauTrIFUABJdgcuH2lUkiRJkqQ5mXKdvdYBwKHAA5NcBvwOeO5Io5IkSZIkzckSk72qugj4xyRrAitU1Y2jD0uSJEmSNBdLTPaSvGXSNgBV9bYRxSRJM3bSPzyu6xCWGY87+aSuQ5AkScuA6QzjvGng/mrAM4BfjiYcSZIkSdIwTGcY5/sGt5O8F/j+yCKSJEmSJM3ZdKpxTrYGsMmwA5EkSZIkDc905uydR7vsArAiMA+Y9ny9JCsC84HLquoZSe4DfAm4G3Am8Lyqui3JqsARwMOAa4A9q+r3M3gukqQh+PB/fqvrEJYZL3vfLl2HIEnSrE1nzt4zBu7fAVxRVTNZVP1Amjl+67Tb7wb+t6q+lORjwAuBj7Zfr6uq+yXZqz1uzxl8H0mSJElSa4nDOKvqYuBS4Haanr17JdlsOidPsgnwdOAT7XaAJwJfbQ85HNitvb9ru027f+dMlP6UJEmSJM3IdIZxvhw4CLgCuKttLmCbaZz/A8BrgbXb7bsB1w/0DF4KbNze3xi4BKCq7khyQ3v81ZPi2R/YH2CzzaaVc0qS1Jl3Pnf3rkNYZrzxc19d8kGSpKGZzjDOA4EHVNU1MzlxkmcAV1bVmUkeP4vYFqmqDgUOBdhhhx1qCYdLkiRJ0nJpOsneJcANszj3Y4BnJnkazfp86wAfBNZLslLbu7cJcFl7/GXApsClSVYC1qUp1CJJkiRJmqHpJHsXAT9M8h3g1onGqnr/VA+qqjcAbwBoe/ZeXVX7JPkKsDtNRc59gW+2Dzm63f5xu/+EqrLnTpIkSZJmYTrJ3h/a2yrtba5eB3wpyTuAnwGfbNs/CXw2yYXAtcBeQ/hekiRJkrRcWmKyV1VvBUiyRlXdPJtvUlU/BH7Y3r8IeMQijrkF+JfZnF+SJEmStLAlLr2Q5FFJfgH8qt3eNslHRh6ZJEmSJGnWlpjs0Syf8BTaYilVdQ7wDyOMSZIkSZI0R9NJ9qiqSyY13TmCWCRJkiRJQzKtpReSPBqoJCvTrLv3y9GGJUmSJEmai+n07L0UOADYmGYtvO3abUmSJEnSMmo6PXupqn1GHokkSZIkaWim07N3WpJjk7wwyXqjDkiSJEmSNHdLTPaq6v7Am4AHA2cl+XaS5448MkmSJEnSrE23GucZVfUqmsXQrwUOH2lUkiRJkqQ5mc6i6usk2TfJ94AfAZfTJH2SJEmSpGXUdAq0nAN8A3hbVf14tOFIkiQt3i/feULXISwzHvTGJ87p8QcffPBwAukBXwv11XSSvftWVSVZY+TRSJIkSZKGYjrJ3o5JPgmsBWyWZFvgJVX176MNTZIkSRoPR37FWU4T9viXM7oOQa3pFGj5APAU4BqAqjoH+IcRxiRJkiRJmqPpVuO8ZFLTnSOIRZIkSZI0JNMZxnlJkkcDlWRl4EDgl6MNS5IkSZI0F9Pp2XspcACwMXAZsB3gfD1JkiRJWoYtsWevqq4G9pnYTrI+TbL3zhHGJUmSJEmag8X27CXZNMmhSb6d5IVJ1kzyXuAC4O5LL0RJkiRJ0kxN1bN3BHAS8DXgn4D5wNnANlX1p9GHJkmSJEmaramSvQ2q6uD2/veT/AuwT1XdNfqwJEmSJElzMeWcvXZ+XtrNa4B1kwSgqq4dcWySJEmSpFmaKtlbFziTBckewFnt1wLuO6qgJEmSJC2/tv3q97sOYZlxzu5PmfVjF5vsVdW9Z31WSZIkSVKnprPOniRJkiRpzJjsSZIkSVIPmexJkiRJUg9NK9lLslOS/dr785LcZ7RhSZIkSZLmYonJXpKDgNcBb2ibVgY+N8qgJEmSJElzM52evWcBzwRuAqiqPwJrjzIoSZIkSdLcTCfZu62qimZtPZKsOdqQJEmSJElzNZ1k78gkHwfWS/Ji4AfAYaMNS5IkSZI0F4tdVH1CVb03yZOAPwMPAN5SVceNPDJJkiRJ0qwtMdkDaJM7EzxJkiRJGhNLTPaS3Eg7X2/ADcB84D+r6qJRBCZJkiRJmr3p9Ox9ALgU+AIQYC9gC+As4FPA40cUmyRJkiRplqZToOWZVfXxqrqxqv5cVYcCT6mqLwPrjzg+SZIkSdIsTCfZuznJHklWaG97ALe0+yYP75QkSZIkLQOmk+ztAzwPuBK4or3/3CSrAy8bYWySJEmSpFmaztILFwG7LGb3qYt7XJLVgJOBVdvv89WqOijJfYAvAXcDzgSeV1W3JVkVOAJ4GHANsGdV/X4Gz0WSJEmS1JpONc7VgBcCDwZWm2ivqhcs4aG3Ak+sqr8kWRk4Ncn3gFcB/1tVX0rysfbcH22/XldV90uyF/BuYM/ZPClJkiRJWt5NZxjnZ4F7AE8BTgI2AW5c0oOq8Zd2c+X2VsATga+27YcDu7X3d223affvnCTTiE+SJEmSNMl0kr37VdWbgZuq6nDg6cAjp3PyJCsmOZtmvt9xwG+B66vqjvaQS4GN2/sbA5cAtPtvoBnqOfmc+yeZn2T+VVddNZ0wJEmSJGm5M51k7/b26/VJtgbWBe4+nZNX1Z1VtR1Nb+AjgAfOJshJ5zy0qnaoqh3mzZs319NJkiRJUi9NJ9k7NMn6wJuAo4Ff0Mynm7aquh44EXgUsF6SibmCmwCXtfcvAzYFaPevS1OoRZIkSZI0Q1Mme0lWAP5cVddV1clVdd+quntVfXxJJ04yL8l67f3VgScBv6RJ+nZvD9sX+GZ7/+h2m3b/CVXlOn6SJEmSNAtTJntVdRfw2lme+57AiUnOBX4KHFdV3wZeB7wqyYU0c/I+2R7/SeBubfurgNfP8vtKkiRJ0nJviUsvAD9I8mrgy8BNE41Vde1UD6qqc4GHLqL9Ipr5e5PbbwH+ZRrxSJIkSZKWYDrJ3sRadwcMtBVw3+GHI0mSJEkahiUme1V1n6URiCRJkiRpeJZYjTPJGknelOTQdnvLJM8YfWiSJEmSpNmaztILnwZuAx7dbl8GvGNkEUmSJEmS5mw6yd4WVfUe2sXVq+pmICONSpIkSZI0J9NJ9m5r18krgCRbALeONCpJkiRJ0pxMpxrnwcAxwKZJPg88BvjXEcYkSZIkSZqj6VTjPDbJmcCONMM3D6yqq0cemSRJkiRp1paY7CX5FvAF4OiqumlJx0uSJEmSujedOXvvBR4L/CLJV5PsnmS1EcclSZIkSZqD6QzjPAk4KcmKwBOBFwOfAtYZcWySJEmSpFmaToEW2mqcuwB7AtsDh48yKEmSJEnS3Exnzt6RwCNoKnJ+GDipqu4adWCSJEmSpNmbTs/eJ4G9q+pOgCQ7Jdm7qg4YbWiSJEmSpNmazpy97yd5aJK9gT2A3wFfH3lkkiRJkqRZW2yyl+T+wN7t7Wrgy0Cq6glLKTZJkiRJ0ixN1bP3K+AU4BlVdSFAklculagkSZIkSXMy1Tp7zwYuB05McliSnYEsnbAkSZIkSXOx2GSvqr5RVXsBDwROBF4B3D3JR5M8eSnFJ0mSJEmahal69gCoqpuq6gtVtQuwCfAz4HUjj0ySJEmSNGtLTPYGVdV1VXVoVe08qoAkSZIkSXM3o2RPkiRJkjQeTPYkSZIkqYdM9iRJkiSph0z2JEmSJKmHTPYkSZIkqYdM9iRJkiSph0z2JEmSJKmHTPYkSZIkqYdM9iRJkiSph0z2JEmSJKmHTPYkSZIkqYdM9iRJkiSph0z2JEmSJKmHTPYkSZIkqYdM9iRJkiSph0z2JEmSJKmHTPYkSZIkqYdGluwl2TTJiUl+keT8JAe27RskOS7Jb9qv67ftSfKhJBcmOTfJ9qOKTZIkSZL6bpQ9e3cA/1lVWwE7Agck2Qp4PXB8VW0JHN9uAzwV2LK97Q98dISxSZIkSVKvjSzZq6rLq+qs9v6NwC+BjYFdgcPbww4Hdmvv7wocUY3TgfWS3HNU8UmSJElSny2VOXtJ7g08FPgJsFFVXd7u+hOwUXt/Y+CSgYdd2rZJkiRJkmZo5MlekrWArwGvqKo/D+6rqgJqhufbP8n8JPOvuuqqIUYqSZIkSf0x0mQvyco0id7nq+rrbfMVE8Mz269Xtu2XAZsOPHyTtm0hVXVoVe1QVTvMmzdvdMFLkiRJ0hgbZTXOAJ8EfllV7x/YdTSwb3t/X+CbA+3Pb6ty7gjcMDDcU5IkSZI0AyuN8NyPAZ4HnJfk7Lbtv4B3AUcmeSFwMbBHu++7wNOAC4Gbgf1GGJskSZIk9drIkr2qOhXIYnbvvIjjCzhgVPFIkiRJ0vJkqVTjlCRJkiQtXS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jS/aSfCrJlUl+PtC2QZLjkvym/bp+254kH0pyYZJzk2w/qrgkSZIkaXkwyp69zwD/NKnt9cDxVbUlcHy7DfBUYMv2tj/w0RHGJUmSJEm9N7Jkr6pOBq6d1LwrcHh7/3Bgt4H2I6pxOrBeknuOKjZJkiRJ6rulPWdvo6q6vL3/J2Cj9v7GwCUDx13atv2dJPsnmZ9k/lVXXTW6SCVJkiRpjHVWoKWqCqhZPO7QqtqhqnaYN2/eCCKTJEmSpPG3tJO9KyaGZ7Zfr2zbLwM2HThuk7ZNkiRJkjQLSzvZOxrYt72/L/DNgfbnt1U5dwRuGBjuKUmSJEmaoZVGdeIkXwQeD2yY5FLgIOBdwJFJXghcDOzRHv5d4GnAhcDNwH6jikuSJEmSlgcjS/aqau/F7Np5EccWcMCoYpEkSZKk5U1nBVokSZIkSaNj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tEwle0n+KckFSS5M8vqu45EkSZKkcbXMJHtJVgT+D3gqsBWwd5Ktuo1KkiRJksbTMpPsAY8ALqyqi6rqNuBLwK4dxyRJkiRJYylV1XUMACTZHfinqnpRu/084JFV9bJJx+0P7N9uPgC4YKkGOjsbAld3HUSP+HoOj6/lcPl6Dpev5/D4Wg6Xr+dw+XoOl6/n8IzLa7l5Vc1b1I6VlnYkc1VVhwKHdh3HTCSZX1U7dB1HX/h6Do+v5XD5eg6Xr+fw+FoOl6/ncPl6Dpev5/D04bVcloZxXgZsOrC9SdsmSZIkSZqhZSnZ+ymwZZL7JFkF2As4uuOYJEmSJGksLTPDOKvqjiQvA74PrAh8qqrO7zisYRmrYadjwNdzeHwth8vXc7h8PYfH13K4fD2Hy9dzuHw9h2fsX8tlpkCLJEmSJGl4lqVhnJIkSZKkITHZkyRJkqQeMtnTMi/Jal3HIEmSJI0b5+yNQJKNgc0ZKIBTVSd3F9F4S3IhcAVwSns7tapu6Daq8ZTk/sBr+Pv35xM7C2rM+fs+PEnWBP5aVXe179UHAt+rqts7Dm3sJHlbVb1lYHtF4Iiq2qfDsMZOkldNtb+q3r+0YumrJOsDm1bVuV3HMm7a3+sfVNUTuo5l3CV59lT7q+rrSyuWYVtmqnH2RZJ3A3sCvwDubJsL8MPfLFXV/ZJsBjwWeDrwf0mur6rtuo1sLH0F+BhwGAven5olf9+H7mTgse2Hv2NpluTZEzBBmblNk7yhqv5fklWBI4GfdR3UGFq7/foA4OEsWBJqF+CMTiLqgSQ/BJ5J8zn0TODKJKdV1ZTJtRZWVXcmuSvJul4En7Nd2q93Bx4NnNBuPwH4ETC2yZ49e0OW5AJgm6q6tetY+iLJJjSJ3uOAbYFraXr3/l+ngY2hJGdW1cO6jqMv/H0friRnVdX2SV4OrF5V70lythd2Zi5JgM8D59F8WPluVX2g06DGWJKTgadX1Y3t9trAd6rqH7qNbDwl+VlVPTTJi2h69Q5Kcm5VbdN1bOMmyTeBhwLHATdNtFfVf3QW1BhLciywb1Vd3m7fE/hMVT2l28hmz5694bsIWBnww9/w/IHmCv9/V9VLuw5mzH0ryb8DRzHwHq2qa7sLaaz5+z5cSfIomp68F7ZtK3YYz9hJsv3A5geBjwOnAScn2b6qzuomsrG3EXDbwPZtbZtmZ6X2Q/QewBu7DmbMfZ0x7nVaBm06kei1rgA26yqYYTDZG76bgbOTHM/CH6a9wjJ7DwV2Ap6T5PXAb4CTquqT3YY1lvZtv75moK2A+3YQy9hKcgjN6+bv+3C9AngDcFRVnZ/kvsCJ3YY0dt43afs6YKu2vQDn587OEcAZSY5qt3cDDu8unLH3NuD7NKN0ftr+rv+m45jGUlUdnmR1YLOquqDreHrg+CTfB77Ybu8J/KDDeObMYZxDlmTfRbVXlf8U5iDJWjQJ32OB5wJU1eadBqXl1uJ+zyf4+z53SVYA1qqqP3cdiwR/6zV9bLt5clU5B1KdS7IL8F5glaq6T5LtgLdV1TO7jWx8JXkWMDFE++SqOmqq45d1JnsjkGQV4P7t5gVWkpubJPOBVWkmyJ4CnFJVF3cb1XhKsjLwbyz4I/ZD4OO+R2enrR55S1Xd2W6vCKxaVTd3G9l4SvIF4KU0xW5+CqwDfLCq/qfTwMZQkv8G3lNV17fb6wP/WVVv6jSwMdUWCfs7VfWHpR3LOBsYFbFIjoqYuSRn0vTY/7CqHtq2/byqtu42svHT/g8/v6oe2HUsw+Q6e0OW5PE0QxH+D/gI8OskTuCem6dW1UOq6iVV9TkTvTn5KPAwmvfmR9r7H+00ovF2PLD6wPbqjPlwj45t1fbk7QZ8D7gP8LxOIxpfT51I9ACq6jrgad2FM/a+A3y7vR1PM1/3e51GNJ7m01TfXA3Ynubz0m+A7YBVugtrrN2+iEqcd3USyZhrL9xesLiLO+PKOXvD9z7gyRPjptu1or5I86Fas3NbkvezoDfqJJohCpYZnrmHV9W2A9snJDmns2jG32pV9ZeJjar6S5I1ugxozK3c9j7vBny4qm5P4vCT2VkxyaoTlWLbOT2rdhzT2Kqqhwxut0M6/72jcMbWxBD3JP8G7FRVd7TbH6MZuaOZOz/Jc2h+57cE/oNmJJRmZ32a1/QMFq5uOrbDYk32hm/lwQmyVfXr9sOLZu9TwM9pqnZBc6X/08CUC2Bqke5MskVV/RagnRTvenuzd9NghcMkDwP+2nFM4+zjwO+Bc2iqR24OOGdvdj5PU2jg0+32flhQZGiq6qwkj+w6jjG2Ps0w7YlK0Gu1bZq5l9NUNL2VpnPh+8DbO41ovL256wCGzTl7Q9b+Y70T+FzbtA+wYlW9oLuoxtui1tly7a3ZSbIzTaJ8ERBgc2C/qrLi4SwkeTjwJeCPNK/nPYA9q+rMTgPrkSQrTVz918wkeSqwc7t5XFV9v8t4xlmSwcW+V6AZgni3cV57q0tJ9gMOpqm2G5qROwdb3EoaPpO9IUuyKnAATeVIaIYlfMRFl2cvyY+B11TVqe32Y4D3VtWjuo1sPLXv0Qe0mxf43pybtud+8PW02M0sJVkXOAiHbGsZk+Sggc07aHqgv1ZVt3QT0fhqK+3uSHPRcaJ39CdV9afuoho/Sb7F1MVuxnbYYZeS7AgcAjyIZh7pisBNVbVOp4HNgcneEPW1ik/XkmxLs8bRum3TdcC+VXVud1GNlyRTDnmtKhdknYEkT6yqExb3uvp6zk6Sr9EM2Z64uv88YNuqcsj2DCW5kQUfBFcBVmbMP7CoP5L8bKJypGYnyeOm2l9VJy2tWPqkrQC/F/AVYAfg+cD9q+oNnQY2B87ZG6KqujPJBUk2sxzzcLQJ9POqatsk6wC47tas7NJ+vTvwaJpqcgGeQDOR2+RkZh4HnMCC13VQ4es5W1tU1T8PbL81ydldBTPOqmrtiftJAuxK05uiWUgyD3gt8GCaSpIAVJWL1M/O8Un+Gfh62eswKyZzo1NVFyZZsa3O+ekkPwNM9vQ3vavi06U2gd6pvW+SN0tVtR9AkmNpyttf3m7fE/hMh6GNpao6qB2K9L2qOrLreHrkr0l2mjRk24I3c9R+mP5GOxTx9V3HM6Y+D3wZeAbNWpD7Ald1GtF4ewnwKuCOJLfQXHwse56nL8l5TD2Mc5ulGE6f3Nyul312kvcAlzPmS9U5jHPIFtet7hWY2UvyUWBjmi71wQTa3pMZSvLLqnrQwPYKNEOPHzTFw7QYSeZX1Q5dx9EXSbajGcK5Ls2Hv2txyPasTBpivALNcKTHOdd5dpKcWVUPS3LuxIfoJD+tqod3HZuWT2214sVyTeLZaV/XK2iGv7+S5v/RR6rqwk4DmwN79oasqk5q3yhbVtUP2jW3Vuw6rjG3GnANMDhcxqFys3N8ku/TlGcG2BMXAZ+LHyR5Nc0V/8ELEdcu/iFanKo6G/jbkG2a13QvwGRv5gaHGE8UFNm1m1B6YaLw0uVJnk5TgXeDDuMZe0nWB7Zk4WGxJ3cX0XgxmRuZ+wFXtqPJ3tp1MMNgz96QJXkxsD+wQVVt0S5w+bGq2nkJD9UitHP23l1Vr+46lr5I8iwWVDs8uaqO6jKecZbkd4torqq671IPZoy1yd0BND3436S5AHEA8J/AuVVlkqJOJXkGTXXtTWkq9a0DvLWqju40sDGV5EXAgcAmwNk080l/7BzI6UtyalXtNKkYEzgkdk6SHA48imZkySnAycCpVXVdp4HNgcnekLXFBB5BU0b4oW3beVX1kE4DG2NJfuzQo+FZVM9zVd3YdVzjKMkKVXXXpLbVLMc+M0m+SVNl98c068LdneYDy4Ftb5+mKclqND321wHfAl5Dc3Hnt8Dbq+rqDsOTgL/NN3s4cHpVbZfkgcB/W3lXy4ok9wJ2B14N3KuqxnY05NgGvgy7tapua4qfNQsCM8UEWk3L2UmOxjl7czbY8wxsQdOT8jEWLLysmfkE8IKJjSRrAkfj6zlT9524IJbkEzQT4jczaZ6VI2iGHK5J0zP6c+DDNGu/foamwIhmqK3G+WLg3gx8dqqqFyzuMZrSLVV1SxKSrFpVv0rygCU/TBOSTDmM2OkEs5PkucBjgYcAV9P8/Tyl06DmyGRv+E5K8l/A6kmeBPw7zdVVzZ5z9obnANqeZ4Cq+k2Su3cb0li7LMlHqurf2/kn3wEO6zqoMfS3hejbCryXmujN2lZVtXV7ofHSqpooGnZMknO6DGzMfZPmA98PgDs7jqUPLk2yHvAN4Lgk1wHOQZuZq4FLaebkQjMaYkIBTieYnQ/QjIT4GHBiVf2+02iGwGGcQ9ZWN3wh8GSaX7zvA59wHRktC5L8pKoeObGgbfuB8CxLNM9eW5p5HeBhwLuq6msdhzR2ktzJgl77AKsDN+PckxlLclZVbT/5/qK2NX1Jzq6q7bqOo4/aKubrAsdU1W1dxzMuknyAZq3c02iKrp3qZ83hSPJgmuHvO9EUEbqgqp7XbVSzZ8/ekLXzdw7Dq/tDk2QTmgnxj2mbTqGZy3Npd1GNLXueh2BSWfufAG8GzgAqybMdYjwzVWXF4uHZJMmHaBLlifu02xt3F9bY+3aSp1XVd7sOpA+SvJ2m8MWPXJpqdqrqFWnmDD0eeB5wSLuW7keralHFwzQNbcGwzYDNaYZtrwvcNdVjlnX27A1ZW7Hr7TRvkpXwyvScJTkO+ALw2bbpucA+VfWk7qIaT/Y8D0eST0+xu5zHo64k2Xeq/VV1+NKKpU/aiodrAre1N/+3z0GS/WjmRT0KuJG26mFVfbPTwMZUOyR2L5rPn/9VVXY4zFKSc4FT29vJfehYMNkbsiQXAs8GzvMD9HAsaviMQ2okSRpvSe4B7EFT8XD9qlq745DGRlsQbFea6rvzaOoYHFlVf+g0sJ5IshZAVf2l61jmymGcw3cJ8HMTvaG6pq2ONLEQ+N40BVs0Q0keAxzM3/c8O5F7FqzQJy0f2uFy+wD3qaq3J9kUuGdVndFxaGOprbq7FXAFTa/e7sBZnQY1fq4EfgN8qf1awA5JdgArls9Wkq1pRpJt0GzmKmDfqvp5t5HNnsne8L0W+G6Sk4BbJxqr6v3dhTT2XkAzZ+9/af6Y/QjYr9OIxtcngVcCZ2JFuWGwQt8QJXk58LlxXrxWvfURmnk7T6QZKvcX4P9o1orTzN0NWBG4nmbx6qur6o4pH6HJvkLzmegB7W2QFctn71DgVVV1IkCSx7dtj+4wpjkx2Ru+d9L8E1gNWKXjWPri5qp6ZtdB9MQNVfW9roPokTWq6nVdB9EjGwE/TXIW8Cng+46S0DLikVW1fZKfAVTVdUn8Hz9LVfUsgCQPAp4CnJhkxarapNvIxkdV/WvXMfTUmhOJHkBV/bAdMju2TPaG715VtXXXQfTMaUl+D3wZ+FpVXd9tOOMnyUS59ROT/A/NFb/BnmeHz8yOFfqGqKrelOTNNAWE9gM+nORI4JNV9dtuoxsv7ZIg7wD+ChwDbAO8sqo+12lg4+v2JCvS9JhMDOEe6wp9XWqL2T2Wprz9esAJjPnC1eqNi9r/Q4NFAS/qMJ45s0DLkLX/YH9QVcd2HUufJHkETaWp3YBfAF/yQ8v0JTlxit1VVU+cYr8WY6BC3600C4NboW8IkmxLk+z9E3AisCNwXFW9ttPAxshEEaskzwKeAbyKprLcth2HNpaS7ENTCGN74HCaOWZvrqojOw1sTCX5ME1yd0pV/bHreKQJSdYH3kqzxh4079ODx3l6gcnekPnhb7SSbAi8n2bpBdfmknokyYHA84GrgU8A36iq29slQ35TVVt0GuAYSfLzqtq6LYTx1ao6Jsk5Jnuzl+SBwM40/9ePB/5QVTd1G5UkTc1hnENm2eDhaxe4fBZNz94WwFHAIzoNaswkuYZm8e/TaArc/KSqbu42qvE1MCx2QtEUGLiki3h6ZH3g2VV18WBjVd3VDvvS9H07ya9ohnH+Wzvs8JaOYxpLSTYG7gmcW1W/SnJ34BXAvwL36jC0sdNeEF9sL4MXxmeuHV78dP6+KrSFAWcgybeY+r05trUj7NkbgbYLeEuaIi0AVNXJ3UU03pL8DvgGzfoxP+44nLHUJsw70lSTejTwMOB3NMnfaQ5FmpnFDIvdgKYo095VdfbSjWj8tR9Yzq+qB3YdS18k2YCmKNOdSdYA1qmqP3Ud1zhJ8grgjcCFwKo0VTnfDRwBvKeqLu8uuvGV5O3A5TTzoiaWtbhnVb2l08DGUJLv0lzIOY+BeaRV9dbOghpDSR43cRc4DHjR4P6qOmmpBzUkJntDluRFwIHAJsDZNB+wf+ycqNlLkqqqJGvYGzUcbWWp/WiuTt/HIbHD0a5v9P6q+oeuYxlHSb4JvNxFgWcvyROr6oQkz17UftfempkkvwB2qqprk2wG/Bp4TFWd2XFoY21RQ4odZjw7Sc6tqm26jqNPkvysqh7adRzD4jDO4TuQZt2d06vqCe0Y///uOKZxt2OSTwJrAZu1xRteUlX/3nFcYyPJvVjQqzexLtSZwJsAe0uHpKrmJ1mr6zjG2PrA+UnOAP42F2qch8904HE0lQ13WcQ+196auVuq6lqAqvpDkgtM9IbiprbozZdo3pd7M/A7rxn5XpInWxhwqHrVE2ayN3y3VNUtSUiyaju+f/Jil5qZD9Csw3M0QFWdk8Sek5m5FDiLZmH611fVbR3H00tJNqJn/ySWsjd3HcC4q6qD2oI233N49lBskuRDA9v3HNyuqv/oIKY+eA7wwfZWNFMKntNpROPrdOCo9vfewoCz1A57n7BiOyUrEw0TF33Gkcne8F2aZD2aOWbHJbkOuHjKR2iJquqSJINNd3YVy5h6DPAomkI3r2rXLfxxe5tfVbdO8VhNkuQQ/j6p24Cm5/TApR9RP4zznIhlSVvQ5rWAyd7cvWbStr16Q1BVvwd27TqOnng/zf/388q5WXNxJs3/9YkPm4PrDxdw36Ue0ZA4Z2+E2sme6wLH2JMye0m+SvPH7MPAI2k+TO9QVXt1GtgYS3JvmmFeBwKbVNVqUz9Cg5LsO6mpgGuAn1bVlR2E1AtJdgQOAR5EU+xmReAmr1DPXJJ30Sxh8WUWHhI7tlenNf6SHFlVe7T3311VrxvYd2xVPbm76MZTkpOBx1fVXUs8WMslk70hSfJwYMOq+t6k9qcBVzjGf/batfU+CPwjzRWXY4EDq+qaTgMbM+380Yl5e48B1qMZ/nFaVb23w9AkAJLMp1li5SvADjRr7t2/qt7QaWBjqK1iPFlV1dhendb4Gyx8keSsqtp+Ufs0fUk+Q9Pr9D2aNZ4Bl17QAg7jHJ5301Q3nOx84NOA1ThnoS3H/sGq2qfrWMZZkquBP9IM2zwZeFdVXdhtVNLfq6oLk6xYVXcCn07yM8Bkb4aq6j5dxyAtwlQ9DPY+zM7v2tsq7U1aiMne8Kw9eSFggKq6uO2Z0iy060NtnmQVh8LOyRZVdUPXQUhLcHOSVYCzk7yHZh2uFTqOaWwleTR/v9DyEZ0FJMEaSR5K83u9ens/7W31TiMbU66npyVxGOeQJLmwqu43031avCSbtaWuj6CZw3M0C889cYiClgmuATkcSTYHrqC5Ov1KmjnPH7EXeuaSfBbYgma914mCVmX1yNlpLz68A/grcAywDfDKqvpcp4GNmSQnTrW/qp6wtGIZd0k+XFUvS/ItFtEr6pI1s9eOKtuIhS+Uje36ryZ7Q5LkYzQFGt40UQ0pTfnItwL3qKr9u4xvHE2M509y0KL2ezVLXWt7Tj4BrFVVrgGpZUaSXwJbWZ1vOJKcXVXbJXkW8AzgVcDJLgKuriT5c1Wt0xYD/DtWN56dJC8HDqK58DhR9KbGeeF6h3EOz3/SfOi7MMnZbdu2wHzgRV0FNeYCJnVapv0vrgE5Z0l2pakK+3/t9k+Aee3u11bVVzsLbnz9HLgHzVBYzd3E56WnA1+pqhsmLQckLW2/BZO6ETgQeECfigCa7A1JVd0E7J3kvsCD2+bzq+qiDsMadxtPWsx2IQ5HmrkkB9IUDLqR5uLEQ2kWWT+208DGmGtADsVraapwTlgVeDiwJs371WRvmgaGdK0N/CLJGSxcoc+hXbPz7SS/ohnG+W9J5gG3dByTlm/zkrxqcTud6jJrlwC9qnFgsjdkbXJngjccf8UFbIftBVX1wSRPAdYHngd8lmY5C83cJe1QzkqyMs0VwV92HNM4WqWqLhnYPrW9qnpNkjW7CmpMuYzKCFTV69t5eze0hcNuwkXB1a0VgbVYsAi4huMi4IdJvkNPlrIw2dOy7JqqOrzrIHpm4p/C04DPVtX5cSzSXLyUZg3IjYHLaJLmAzqNaDytP7hRVS8b2JyHZuIyYKOqOm2wMclOOKRzxpI8sapOSPLsgbbBQ76+9KPqhyQbA5uzcBGMk7uLaOxcXlVv6zqIHvpDe+vNUhYme1qWudTC8J2Z5FjgPsAbkqzNggnImqGquhpwDci5+0mSF1fVYYONSV4CnNFRTOPqAyx6XcIb2n27LM1geuBxwAks+nUrTPZmJcm7gT2BXzBQLZZmHVhNjxdqR2CiTkSStdrtv3Qb0dxZjXPIkmwBXFpVtyZ5PE155iOq6vou45IAkqwAbAdcVFXXJ9mApjDGud1GNp6S3B/4KE1PytZJtgGeWVXv6Di0sZLk7sA3aIbMnNU2P4xm7t5uVXVFR6GNnSQ/raqHL2bfeVX1kKUd07hr/27uXlVHdh1LXyS5ANimqm5d4sFapCQbVNW1XcfRN0m2ppneskHbdDXw/Ko6v7uo5sbFaofva8CdSe4HHApsCnyh25Ckv3kUcEGb6D0XeBM9m4i8lB1G04tyO0CbNO815SP0d6rqyqp6NPB24Pft7W1V9SgTvRlbb4p9Llo9C1V1F00RIQ3PRcDKXQcxzkz0RuZQ4FVVtXlVbU5Tbf+wJTxmmeYwzuG7q6ruaNfiOaSqDknys66DklofBbZt14ObWC7kCJqhSpq5NarqjElzeO7oKphxV1Un0AyZ0+zNX8yQ2Bdhwau5+EGSVwNfBm6aaPQD98wkOYRmuObNwNlJjmfhIhhW2VbX1qyqEyc2quqH414ozGRv+G5PsjewLwvG+Hv1ao6SrAhsxMITuf/QXURj646qqnZdsw9X1SeTvLDroMbY1e3Q7QJIsjsWwVC3XgEclWQfFiR3O9AUGnhWV0H1wJ7t18ECTAXct4NYxtn89uuZtOuTDnBekZYFFyV5M81QToDnMuZV9p2zN2RJtqKp0PfjqvpikvsAe1TVuzsObWwleTlwEHAFC4qJVFVt011U4ynJScAxwAuAxwJXAuc4j2d22nU1DwUeDVwH/A7Yp6ou7jQwLfeSPAHYut08v+01lZYJSQ6sqg8uqU1a2pKsD7wV2InmAsQpwFur6rpOA5sDk70RSLI6sFlVXdB1LH2Q5ELgke26W5qDJPcAngP8tKpOSbIZ8PiqOqLj0MZaO8Rjhaq6MckrquoDXcckabjaNTXvzcIjTPzbOQtJzqqq7Se1/ayqHtpVTFI7iuwHVfWErmMZJpO9IUuyC82itqtU1X2SbEdTaOCZ3UY2vpKcCDypqpwLNQRJNgImqvWdUVVXdhlP3yT5Q1Vt1nUckoYnyWeBLYCzGVgqwDlmM9NOc3kOTa/JKQO71qapebBzJ4FJrXYe6bOrqjfF65yzN3wHA48AfghQVWe3Q700excBP0zyHRaeyP3+7kIaT0n2AP6H5v0Z4JAkr6mqr3YaWL+49pHUPzsAW5VXyOfqRzTzmjcE3jfQfiPgEkBaFvwFOC/JcSxcjGlsL+yY7A3f7VV1w6TqfC5aPTd/aG+rtDfN3huBh0/05iWZB/wAMNkbHj8MSv3zc+AeWIBpTtr5zBcDj0qyObBlVf2gnf6yOk3SJ3Xp6+2tN0z2hu/8JM8BVkyyJfAfNFeyNEtV9dauY+iRFSYN27wG19ucsSQ3suikLriWmdQbSb5F87u+NvCLJGew8AgTp2jMQpIXA/vTLFy9BbAJ8DHAYZzq2rXAd9r1NXvBOXtDlmQNmt6TJ9N88Ps+8PaquqXTwMZQkg9U1SsG/tkuxH+yM5fkf4BtgC+2TXsB51aVCwZL0iRJplyDtKpOWlqx9EmSs2mmvPxkoihLkvOsDK2uJfkc8Cjga8CnqupXHYc0ZyZ7WmYleVhVnbm4f7b+k52dJM8GHtNunlJV3+gwHElaZiW5H7BRVZ02qX0n4PKq+m03kY23JD+pqkdOVOBMshJwlksqaVmQZB1gb2A/ms6GTwNfrKqxHGZssjdkSXYA/ou/L8/sHzB1ZtKww8kFRG4Bfgu8saqOX6qBSdIyLMm3gTdU1XmT2h8C/HdV7dJNZOMtyXuA64HnAy8H/h34RVW9scu4pAlJ7gY8D3gF8EvgfsCHquqQLuOaDZO9IUtyAfAa4DwGCrO4yPLMJTmPxc+LclH1IWnXldka+HxVbb2k4yVpeZHkp1X18MXsc9jhLKWpYvciFp7y8gmrnaprSZ5J06N3P+AI4PCqurKdpvWLqrp3l/HNhgVahu+qqjq66yB64hldB7A8qKo7gXOSjN3VKkkasfWm2GcxplloLzCeX1UPBA7rOh5pkn8G/reqTh5srKqbk7ywo5jmxJ69IUuyM8043+NZuGJXr8q4Lm0uBC5JWtqSfBE4oaoOm9T+IuBJVbVnN5GNtyTfBF5eVX/oOhZpcZJsCFwz7j3OJntD1lbxeSBwPguGcVZVvaC7qMbbIhYCfyzgQuCSpJFqLzQeBdwGnNk270Cz5uuzqupPXcU2zpKcDDwUOIOFF662yrY6kWRH4F00Sy+8HfgssCHN8lTPr6pjOgxvTkz2hizJBVX1gK7j6JMk59BcQV1oIfCq2rbbyCRJy4MkT6CZ2wzNEMQTuoxn3FllW8uaJPNpCiyuCxwKPLWqTk/yQJpKnA/tNMA5cM7e8P0oyVZV9YuuA+kRFwKXJHWmqk4ETuw6jr4wqdMyaKWqOhYgyduq6nSAqvpVU09ofJnsDd+OwNlJfkczZ8/KkXN3TJLvs2Ah8D2B73UYjyRJmqV2yNwhwINohsSuCNxUVet0GpiWZ3cN3P/rpH1jPQzSYZxDlmTzRbW79MLctAuB79RunlJVR3UZjyRJmp12yNxewFdo5kA+H7h/Vb2h08C03EpyJ8380dBU2r15YhewWlWt3FVsc2WyNyJJ7g6sNrFtxamZS3I/YKOqOm1S+07A5VX1224ikyRJs5VkflXtkOTciZFPSX42zvOipGWV856GLMkzk/wG+B1wEvB7HHI4Wx8A/ryI9hvafZIkafzcnGQVmmkv70nySvxMKo2Ev1jD93aaeXu/rqr7ADsDp3cb0tjaqKrOm9zYtt176YcjSZKG4Hk0n0FfRjN0blOaxawlDZkFWobv9qq6JskKSVaoqhOTfKDroMbUelPsW31pBSFJkoZnoI7BLcBbu4xF6jt79obv+iRrAacAn0/yQQYWDNWMzE/y4smNSV7EgsVtJUnSGEiya5IDBrZ/kuSi9rZ7l7FJfWWBliFLsgbNlaoAzwXWAT5fVdd2GtgYSrIRcBRwGwuSux1oyjQ/q6r+1FVskiRpZpKcBuxVVZe022fTTHdZE/h0Ve3cYXhSLzmMc0iS3Mjfr8MxsQrjW5L8FnhjVR2/dCMbX1V1BfDoJE8Atm6bv1NVJ3QYliRJmp1VJhK91qlVdQ1wTZI1uwpK6jN79paCJCvSJCufr6qtl3S8JElS3yS5sKrut5h9v62qLZZ2TFLfOWdvKaiqO6vqHOCQrmORJEnqyE8WMxf/JcAZHcQj9Z49e5IkSRq5JHcHvgHcCpzVNj8MWBXYrZ2+IWmITPYkSZK01CR5IvDgdvN85+JLo2OyJ0mSJEk95Jw9SZIkSeohkz1JkiRJ6iHX2ZMkLfeSHAz8BVgHOLmqfjDH820H3Kuqvjv36CRJmh2TPUmSWlX1lkW1J1mxqu6cwam2A3YApp3sJVmpqu6YwfeQJGlKDuOUJC2Xkrwxya+TnAo8oG37TJLd2/u/T/LuJGcB/5LkyUl+nOSsJF9JslZ73MOT/CjJOUnOSLIu8DZgzyRnJ9kzyQZJvpHk3CSnJ9mmfezBST6b5DTgs528EJKk3rJnT5K03EnyMGAvmh64lWjW/DpzEYdeU1XbJ9kQ+Drwj1V1U5LXAa9K8i7gy8CeVfXTJOsANwNvAXaoqpe13+8Q4GdVtVtbdv6I9nsDbAXsVFV/HdHTlSQtp0z2JEnLo8cCR1XVzQBJjl7McV9uv+5Ik5SdlgRgFeDHND2Cl1fVTwGq6s/t+SafZyfgn9tjTkhytzYxBDjaRE+SNAome5IkLd5N7dcAx1XV3oM7kzxkiN9DkqShcs6eJGl5dDKwW5LVk6wN7LKE408HHpPkfgBJ1kxyf+AC4J5JHt62r51kJeBGYO2Bx58C7NMe83jg6oleQEmSRsWePUnScqeqzkryZeAc4Ergp0s4/qok/wp8McmqbfObqurXSfYEDkmyOvBX4B+BE4HXJzkb+H/AwcCnkpxLM6dv3+E/K0mSFpaq6joGSZIkSdKQOYxTkiRJknrIZE+SJEmSeshkT5IkSZJ6yGRPkiRJknrIZE+SJEmSeshkT5IkSZJ6yGRPkiRJknro/wN0Sh1YA0i7B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44824" y="317242"/>
            <a:ext cx="503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does Runtime impact the success of a movie?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575" y="814245"/>
            <a:ext cx="383551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100 </a:t>
            </a:r>
            <a:r>
              <a:rPr lang="en-US" sz="1200" dirty="0"/>
              <a:t>- 120 mins </a:t>
            </a:r>
            <a:r>
              <a:rPr lang="en-US" sz="1200" dirty="0" smtClean="0"/>
              <a:t>(25th </a:t>
            </a:r>
            <a:r>
              <a:rPr lang="en-US" sz="1200" dirty="0"/>
              <a:t>and </a:t>
            </a:r>
            <a:r>
              <a:rPr lang="en-US" sz="1200" dirty="0" smtClean="0"/>
              <a:t>75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 percentile)</a:t>
            </a:r>
            <a:endParaRPr lang="en-IN" sz="1200" dirty="0" smtClean="0"/>
          </a:p>
          <a:p>
            <a:endParaRPr lang="en-IN" sz="1200" dirty="0"/>
          </a:p>
          <a:p>
            <a:r>
              <a:rPr lang="en-IN" sz="1200" dirty="0" smtClean="0"/>
              <a:t>Interesting observation with </a:t>
            </a:r>
            <a:r>
              <a:rPr lang="en-US" sz="1200" dirty="0"/>
              <a:t>Revenue with Runtime changes from mild to low as Runtime </a:t>
            </a:r>
            <a:r>
              <a:rPr lang="en-US" sz="1200" dirty="0" smtClean="0"/>
              <a:t>increase.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 smtClean="0"/>
          </a:p>
          <a:p>
            <a:r>
              <a:rPr lang="en-US" sz="1200" dirty="0" smtClean="0"/>
              <a:t>Co-relation :</a:t>
            </a:r>
          </a:p>
          <a:p>
            <a:endParaRPr lang="en-US" sz="1200" dirty="0" smtClean="0"/>
          </a:p>
          <a:p>
            <a:r>
              <a:rPr lang="en-US" sz="1200" dirty="0" smtClean="0"/>
              <a:t>Short      </a:t>
            </a:r>
            <a:r>
              <a:rPr lang="en-IN" sz="1200" dirty="0"/>
              <a:t>M</a:t>
            </a:r>
            <a:r>
              <a:rPr lang="en-IN" sz="1200" dirty="0" smtClean="0"/>
              <a:t>ild</a:t>
            </a: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 smtClean="0"/>
          </a:p>
          <a:p>
            <a:r>
              <a:rPr lang="en-US" sz="1200" dirty="0" smtClean="0"/>
              <a:t> Medium  </a:t>
            </a:r>
            <a:r>
              <a:rPr lang="en-IN" sz="1200" dirty="0"/>
              <a:t>Mild</a:t>
            </a: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 smtClean="0"/>
          </a:p>
          <a:p>
            <a:r>
              <a:rPr lang="en-US" sz="1200" dirty="0" smtClean="0"/>
              <a:t>Long       </a:t>
            </a:r>
            <a:r>
              <a:rPr lang="en-IN" sz="1200" dirty="0"/>
              <a:t>L</a:t>
            </a:r>
            <a:r>
              <a:rPr lang="en-IN" sz="1200" dirty="0" smtClean="0"/>
              <a:t>ow</a:t>
            </a:r>
            <a:r>
              <a:rPr lang="en-IN" sz="1200" dirty="0"/>
              <a:t> </a:t>
            </a:r>
            <a:endParaRPr lang="en-IN" sz="1200" dirty="0" smtClean="0"/>
          </a:p>
          <a:p>
            <a:endParaRPr lang="en-US" sz="1200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6" name="Curved Up Arrow 15"/>
          <p:cNvSpPr/>
          <p:nvPr/>
        </p:nvSpPr>
        <p:spPr>
          <a:xfrm>
            <a:off x="5876925" y="4402402"/>
            <a:ext cx="581026" cy="285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814245"/>
            <a:ext cx="4838644" cy="42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27" y="2257425"/>
            <a:ext cx="2475761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3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AutoShape 5" descr="data:image/png;base64,iVBORw0KGgoAAAANSUhEUgAAA3sAAAIlCAYAAABsPuHQAAAAOXRFWHRTb2Z0d2FyZQBNYXRwbG90bGliIHZlcnNpb24zLjMuMywgaHR0cHM6Ly9tYXRwbG90bGliLm9yZy/Il7ecAAAACXBIWXMAAAsTAAALEwEAmpwYAABPb0lEQVR4nO3dd5xkVZn/8c+XnJOMqCQVMSACIioqroFV14CgyxJEZTGgu+iirnENYNqfuuqquAYwgRkDiglBQJIiDkgQFUUUAZEMIkh+fn/c205NO9PToWru1J3P+/WqV9c999btp6qru+u555znpKqQJEmSJPXLCl0HIEmSJEkaPpM9SZIkSeohkz1JkiRJ6iGTPUmSJEnqIZM9SZIkSeohkz1JkiRJ6iGTPUmSlmFJfp/kHxez7zNJ3rG0YxoHST6W5M1dxyFJXTLZk7TcS/LDJNclWbXrWOYqycFJbk/ylyTXJ/lRkkd1HdcwJblnksOS/LF9nhe1Sc8Du45tsiSPT3Jp13FMJclm7es4caskNw1sP3ZI3+dlSeYnuTXJZxaxf+ckv0pyc5ITk2w+xbl+n+SvSW4ceJ+/NMnfPtdU1Uur6u3DiH3S9zbBljQ2TPYkLdeS3Bt4LFDAM0dw/pWGfc5p+HJVrQVsCJwIfKWDGEYiyd2AHwFr0Pzc1ga2B04CnrSUY8lgcjGuquoPVbXWxK1t3nag7ZQhfas/Au8APjV5R5INga8DbwY2AOYDX17C+XapqrWBzYF3Aa8DPjmdQDr6vZz43it29b0lLX/G/p+UJM3R84HTgc8A+wIkWbXtLdh64qAk89qehLu3289IcvZAr8I2A8f+PsnrkpwL3JRkpSSvT/LbtifiF0meNXD8iknel+TqJL9re0Bq4gNpknWTfDLJ5UkuS/KO6XxgrKo7gM8DGyeZN9W5hvScX53k3CQ3JPlyktXaff+a5NTB2Nrnd7+B1/u9Sf6Q5Ip2+N3qi3larwT+DDyvqn5bjeur6tNVdcjA+XdsY7w+yTlJHj+w74dJ3p7ktPbncWybbEz3se9MchpwM3DfJPsl+WV7rouSvKQ9dk3ge8C9BnrJ7pVkhYH3wzVJjkyywcD3eF6Si9t9b1zSzxnYMMlx7fc/KW2PWJL/S/K+Sa/70UleOY1zThy/bpIjklzVxvSmtAlu+3M9LcmH25/5r5LsvLhzVdXXq+obwDWL2P1s4Pyq+kpV3QIcDGybafTWVtUNVXU0sCew78R7OAM9cGl7WNvfyz8Bn57Gz2GngffBJe3z3R/YB3ht+/P8Vnvsg9r3xvVJzk/yzIHzfCbJR5N8N8lNwBOSPC3N34Eb0/wevnpJz1OSZsNkT9Ly7vk0CdHngack2aiqbqXpZdh74Lg9gJOq6sokD6XpnXgJcDfg48DRWXgY6N7A04H12qTrtzQ9UesCbwU+l+Se7bEvBp4KbEfTS7XbpBg/A9wB3A94KPBk4EVLemJJVmmf3zXAdVOda0jPeQ/gn4D7ANsA/7qkGFvvAu5P8/zvB2wMvGUxx/4jcFRV3bW4kyXZGPgOTS/SBsCrga+lTXhbzwH2A+4OrNIeM93HPg/Yn6ZX8WLgSuAZwDrtOf83yfZVdRPNz/WPA71kfwReTvMzfhxwL5qfzf+1338r4KPt97gXzWu9yeKea2sf4O00Pbln07yXAQ4H9h5IzjZsX78vLOF8gw6hec/et433+e1znPBImvf2hsBBwNcHE6YZeDBwzsRG+9r9tm2flqo6A7iU5vdsUe5B8zPdnObnN9XPYXOaRP0QYB7Ne/PsqjqU5vV9T/vz3CXJysC3gGNp3k8vBz6f5AED3/s5wDtp3jOn0vRAvqTtmdwaOGG6z1OSZsJkT9JyK8lONB/8jqyqM2k+XD6n3f0FYK+Bw5/Dgg/J+wMfr6qfVNWdVXU4cCuw48DxH6qqS6rqrwBtj8Ufq+quqvoy8BvgEe2xewAfrKpLq+o6muRnIsaNgKcBr6iqm6rqSuB/J8U22R5Jrgf+SpNI7l5Vd0zjXMN4zn+sqmtpPvxuN0WME88v7blfWVXXVtWNwH9P8fw2BP408Phntr0pNyY5tm1+LvDdqvpu+3ofRzMs8GkD5/l0Vf26/fkcORDrdB77mao6v6ruqKrbq+o7A72MJ9F86J9qnttLgTe2P+9baXqxdk/Tk7s78O2qOrnd92ZgsYlt6zsDx78ReFSSTdvk5wZgordtL+CHVXXFEs4H/G244V7AG6rqxqr6PfA+mkR0wpXAB9rX4cvABTQXOWZqrTbWQTfQJEcz8UeahG5R7gIOqqpb25/7VD+H5wA/qKovts/tmqo6ezHn3bGN/11VdVtVnQB8m4UvnHyzqk5r31O3ALcDWyVZp6quq6qzZvg8JWlaTPYkLc/2BY6tqqvb7S+0bdDMdVsjySPTzOvbDjiq3bc58J9tknF9m1htStM7MOGSwW+U5PlZMATyepqr+RNDB+816fjB+5sDKwOXDzz24zQ9CItzZFWtB2wE/Bx42DTPNdfn/KeB+zfTfABeknk08+/OHDjvMW37olwDTPSIUlVHt8/1lTQ9dBOx/sukWHcafNwUsU7nsZN/tk9NcnqSa9vjn8aCn+2ibA4cNXD+XwJ30vy8FnovtD1cixr2OGjw+L8A17Lg53I4TQJL+/WzSzjXoA1p3i8XD7RdTNPzOuGyqqpJ+wffE9P1F5qe0UHrADfO8Dwb0zz/RbmqTbQmTPVz2JTm4s903Au4ZFJv8+TX6ZKFH8I/07xPLm6H3vaqiJKkZUdnE5QlqUtp5oTtAazYzuEBWBVYL8m2VXVOkiNprs5fQdPbMvHB8xLgnVX1zim+xd8+ALdDwg6j6WH5cVXdmeRsIO0hl7PwUL1NB+5fQtODtmE7HHTaqurqdo7R/CRfWNK52rjm8pwX5yaahA6AJPcY2Hc1TQ/kg6vqsmmc63hgtyRvnWIo5yXAZ6vqxbOIdTqPHfzZrgp8jWZ44zer6vYk32DBz7b+/uFcArygqk6bvCPJ5cCDBrbXoBnKOZW/vV+SrEXTs/XHtulzwM+TbNue9xtLONegq2l6oDYHftG2bQYM/pw2TpKBhG8z4OgZfI8J57PgQsvEfMct2vZpSfJwmgTr1MUcMvlnMdXP4RIW9Lwv6Tx/BDZNssLAe3Iz4NeLe0xV/RTYtR0C+jKa3uXB33tJGgp79iQtr3ajuYq/FU0P1nY0H4ZPofngDk1P3540c6IG5zkdBry07QFLkjWTPD3J4oacrUnzYe8qgCT70fTsTTgSODDJxknWo6kqCEBVXU4zLPB9SdZJU1RiiySPm86TrKoLgO8Dr53muYb1nAedAzw4yXZpirYcPBDfXe25/zcLCsFsnOQpiznX+4H1gc+2saeNYbuBYz4H7JLkKWmKz6yWpkDHkua+zeaxq9BcJLgKuCPJU2nmQU64ArhbknUH2j4GvDMLCqnMS7Jru++rwDPSFAdZBXgbS/5f/bSB498OnF5VlwBU1aXAT2l69L42Max4OqrqTpr35juTrN3G+yqa12jC3YH/SLJykn+h+R367qLOl6ZQ0WrAijQXWVbLgqqYRwFbJ/nn9pi3AOdW1a+WFGf7Xn4G8CXgc1V13jSf4lQ/h88D/5hkjzbuuyXZrt13Bc0cxgk/oekdfm37Ojwe2KWNZ1HxrpJknyTrVtXtNAWHljRUV5JmxWRP0vJqX5p5W3+oqj9N3IAPA/skWamqfkLTK3UvmmINAFTVfJq5cB+mKepwIVMUI6mqX9DMdfoxzQfFhwCDvQmH0SRh5wI/o/mwfAdNMgpN8rkKTe/KdTQJweCwwiX5H2D/Npma8lzDes6DqurXNEnLD2jmKk7ueXlde77Tk/y5Pe4BLEI75HZH4Jb2PDfSFCVZG/i39phLgF2B/6JJwi4BXsM0/ufN9LFtz+d/0CRF19HM9Tp6YP+vgC8CF7XDBe8FfLA95tgkN9JUg31ke/z5wAE0ifbl7TmXtE7fF2iKo1xLM2T3uZP2H07znpvJEM4JL6d5P1xE83p/gYWXTvgJsCVNL+A7aeaHLm7Y6ZtoenFf38b417aNqrqKZmjjO2me8yOZel4qwLfa1+8SmrmK72fh4jFLMtXP4Q80wyz/k+Z1PRvYtn3cJ2nm212f5BtVdRtNcvdUmtfhI8Dzl5CoPg/4fft+fynNxRVJGrosPNRektS1tnfoY1W12EWlpelK8g80vXGb1xD/6Sf5V5pKrjsN65ySpOGyZ0+SOpZk9TTrbq2UpvT/QSwojCLNWjsn7EDgE8NM9CRJ48FkT5K6F5q1966jGcb5Sxa/zpw0LUkeBFxPM0z3A50GI0nqhMM4JUmSJKmH7N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5aqesA5mLDDTese9/73l2HIUmSJEmdOPPMM6+uqnmL2jfWyd69731v5s+f33UYkiRJktSJJBcvbp/DOCVJkiSph0z2JEmSJKmHTPYkSZIkqYdM9iRJkiSph0z2JEmSJKmHTPYkSZIkqYdM9iRJkiSph0z2JEmSJKmHTPYkSZIkqYdM9iRJkiSph0z2JEmSJKmHTPYkSZIkqYdM9iRJkiSph0z2JEmSJKmHTPYkSZIkqYdM9iRJkiSph1bqOoBRethrjug6hGXGmf/z/K5DkCRJkrQU2bMnSZIkST1ksidJkiRJPWSyJ0mSJEk9ZLInSZIkST1ksidJkiRJPWSyJ0mSJEk9ZLInSZIkST1ksidJkiRJPWSyJ0mSJEk9ZLInSZIkST1ksidJkiRJPWSyJ0mSJEk9ZLInSZIkST1ksidJkiRJPWSyJ0mSJEk9ZLInSZIkST1ksidJkiRJPWSyJ0mSJEk9ZLInSZIkST1ksidJkiRJPWSyJ0mSJEk9ZLInSZIkST1ksidJkiRJPWSyJ0mSJEk9NLJkL8kDkpw9cPtzklck2SDJcUl+035dvz0+ST6U5MIk5ybZflSxSZIkSVLfjSzZq6oLqmq7qtoOeBhwM3AU8Hrg+KraEji+3QZ4KrBle9sf+OioYpMkSZKkvltawzh3Bn5bVRcDuwKHt+2HA7u193cFjqjG6cB6Se65lOKTJEmSpF5ZWsneXsAX2/sbVdXl7f0/ARu19zcGLhl4zKVt20KS7J9kfpL5V1111ajilSRJkqSxNvJkL8kqwDOBr0zeV1UF1EzOV1WHVtUOVbXDvHnzhhSlJEmSJPXL0ujZeypwVlVd0W5fMTE8s/16Zdt+GbDpwOM2adskSZIkSTO0NJK9vVkwhBPgaGDf9v6+wDcH2p/fVuXcEbhhYLinJEmSJGkGVhrlyZOsCTwJeMlA87uAI5O8ELgY2KNt/y7wNOBCmsqd+40yNkmSJEnqs5Eme1V1E3C3SW3X0FTnnHxsAQeMMh5JkiRJWl4srWqckiRJkqSlyGRPkiRJknrIZE+SJEmSeshkT5IkSZJ6yGRPkiRJknrIZE+SJEmSeshkT5IkSZJ6yGRPkiRJknrIZE+SJEmSeshkT5IkSZJ6yGRPkiRJknrIZE+SJEmSeshkT5IkSZJ6yGRPkiRJknrIZE+SJEmSeshkT5IkSZJ6yGRPkiRJknpopa4D0Pj4w9se0nUIy4zN3nJe1yFIkiRJU7JnT5IkSZJ6yGRPkiRJknrIZE+SJEmSeshkT5IkSZJ6yGRPkiRJknrIZE+SJEmSeshkT5IkSZJ6yGRPkiRJknrIZE+SJEmSeshkT5IkSZJ6yGRPkiRJknrIZE+SJEmSeshkT5IkSZJ6yGRPkiRJknrIZE+SJEmSeshkT5IkSZJ6yGRPkiRJknrIZE+SJEmSeshkT5IkSZJ6yGRPkiRJknrIZE+SJEmSemikyV6S9ZJ8NcmvkvwyyaOSbJDkuCS/ab+u3x6bJB9KcmGSc5NsP8rYJEmSJKnPRt2z90HgmKp6ILAt8Evg9cDxVbUlcHy7DfBUYMv2tj/w0RHHJkmSJEm9NbJkL8m6wD8AnwSoqtuq6npgV+Dw9rDDgd3a+7sCR1TjdGC9JPccVXySJEmS1Gej7Nm7D3AV8OkkP0vyiSRrAhtV1eXtMX8CNmrvbwxcMvD4S9u2hSTZP8n8JPOvuuqqEYYvSZIkSeNrlMneSsD2wEer6qHATSwYsglAVRVQMzlpVR1aVTtU1Q7z5s0bWrCSJEmS1CejTPYuBS6tqp+021+lSf6umBie2X69st1/GbDpwOM3adskSZIkSTM0smSvqv4EXJLkAW3TzsAvgKOBfdu2fYFvtvePBp7fVuXcEbhhYLinJEmSJGkGVhrx+V8OfD7JKsBFwH40CeaRSV4IXAzs0R77XeBpwIXAze2xkiRJkqRZGGmyV1VnAzssYtfOizi2gANGGY8kSZIkLS9Gvc6eJEmSJKkDJnuSJEmS1EMme5IkSZLUQyZ7kiRJktRDJnuSJEmS1EMme5IkSZLUQyZ7kiRJktRDJnuSJEmS1EMme5IkSZLUQyZ7kiRJktRDJnuSJEmS1EMme5IkSZLUQyZ7kiRJktRDJnuSJEmS1EMme5IkSZLUQyZ7kiRJktRDJnuSJEmS1EMme5IkSZLUQyZ7kiRJktRDJnuSJEmS1EMrLW5Hkm8Btbj9VfXMkUQkSZIkSZqzxSZ7wHvbr88G7gF8rt3eG7hilEFJkiRJkuZmscleVZ0EkOR9VbXDwK5vJZk/8siknnvMIY/pOoRlxmkvP63rECRJknpnOnP21kxy34mNJPcB1hxdSJIkSZKkuZpqGOeEVwI/THIREGBz4CUjjUqSJEmSNCdLTPaq6pgkWwIPbJt+VVW3jjYsSZIkSdJcLHEYZ5I1gNcAL6uqc4DNkjxj5JFJkiRJkmZtOnP2Pg3cBjyq3b4MeMfIIpIkSZIkzdl0kr0tquo9wO0AVXUzzdw9SZIkSdIyajrJ3m1JVqddYD3JFoBz9iRJkiRpGTadapwHA8cAmyb5PPAYYL9RBiVJkiRJmpvpVOM8NsmZwI40wzcPrKqrRx6ZJEmSJGnWplON8/iquqaqvlNV366qq5McvzSCkyRJkiTNzmJ79pKsBqwBbJhkfRYUZVkH2HgpxCZJkiRJmqWphnG+BHgFcC/gTBYke38GPjzasCRJkiRJc7HYZK+qPgh8MMnLq+qQpRiTJEmSJGmOplOg5ZAkWwNbAasNtB8xysAkSZIkSbO3xGQvyUHA42mSve8CTwVOBUz2JEmSJGkZNZ1F1XcHdgb+VFX7AdsC6440KkmSJEnSnEwn2ftrVd0F3JFkHeBKYNPpnDzJ75Ocl+TsJPPbtg2SHJfkN+3X9dv2JPlQkguTnJtk+9k+KUmSJEla3k0n2ZufZD3gMJqqnGcBP57B93hCVW1XVTu0268Hjq+qLYHj221ohodu2d72Bz46g+8hSZIkSRow5Zy9JAH+X1VdD3wsyTHAOlV17hy+5640cwABDgd+CLyubT+iqgo4Pcl6Se5ZVZfP4XtJkiRJ0nJpyp69NvH67sD272eY6BVwbJIzk+zftm00kMD9Cdiovb8xcMnAYy9lEYu3J9k/yfwk86+66qoZhCJJkiRJy4/pDOM8K8nDZ3n+napqe5ohmgck+YfBnW0yWTM5YVUdWlU7VNUO8+bNm2VYkiRJktRvS1x6AXgksE+Si4GbgNDkadss6YFVdVn79cokRwGPAK6YGJ6Z5J40BV8ALmPhwi+btG2SJEmSpBmaTrL3lNmcOMmawApVdWN7/8nA24CjgX2Bd7Vfv9k+5GjgZUm+RJNg3uB8PUmSJEmanSUme1V1cZKdgC2r6tNJ5gFrTePcGwFHNTVeWAn4QlUdk+SnwJFJXghcDOzRHv9d4GnAhcDNwH4zfjaSJEmSJGAayV6Sg4AdgAcAnwZWBj4HPGaqx1XVRTQLsE9uv4ZmkfbJ7QUcMK2oJUmSJElTmk6BlmcBz6SZr0dV/RFYe5RBSZIkSZLmZjrJ3m2DVTPb+XeSJEmSpGXYdJK9I5N8HFgvyYuBHwCHjTYsSZIkSdJcTKdAy3uTPAn4M828vbdU1XEjj0ySJEmSNGvTWXqBNrkzwZMkSZKkMbHEYZxJnp3kN0luSPLnJDcm+fPSCE6SJEmSNDvT6dl7D7BLVf1y1MFIkiRJkoZjOgVarjDRkyRJkqTxMp2evflJvgx8A7h1orGqvj6qoCRJkiRJczOdZG8d4GbgyQNtBZjsSZIkSdIyajpLL+y3NAKRJEmSJA3PdKpx3j/J8Ul+3m5vk+RNow9NkiRJkjRb0ynQchjwBuB2gKo6F9hrlEFJkiRJkuZmOsneGlV1xqS2O0YRjCRJkiRpOKaT7F2dZAuaoiwk2R24fKRRSZIkSZLmZDrVOA8ADgUemOQy4HfAPiONSpIkSZI0J9OpxnkR8I9J1gRWqKobRx+WJEmSJGkuFpvsJdkEuHdVndo2vQRYKwnAF6rqwqUQnyRJkiRpFqaas/c/wHoD2y8BbqKZu/fWEcYkSZIkSZqjqYZxPqCqvj2wfXNVvQ8gySmjDUuSJEmSNBdT9eytNml754H7G44gFkmSJEnSkEyV7N2Y5P4TG1V1LUCSBwIWaZEkSZKkZdhUwzgPAr6d5J3AWW3bw4D/Ag4cdWCSJEmSpNlbbLJXVcckeTbwWuA/2uafA8+uqp8vjeAkSZIkSbMz5Tp7bVL3/KUUiyRJkiRpSKaasydJkiRJGlMme5IkSZLUQyZ7kiRJktRDS0z2ktw/yfFJft5ub5PkTaMPTZIkSZI0W9Pp2TsMeANwO0BVnQvsNcqgJEmSJElzM51kb42qOmNS2x2jCEaSJEmSNBzTSfauTrIFUABJdgcuH2lUkiRJkqQ5mXKdvdYBwKHAA5NcBvwOeO5Io5IkSZIkzckSk72qugj4xyRrAitU1Y2jD0uSJEmSNBdLTPaSvGXSNgBV9bYRxSRJM3bSPzyu6xCWGY87+aSuQ5AkScuA6QzjvGng/mrAM4BfjiYcSZIkSdIwTGcY5/sGt5O8F/j+yCKSJEmSJM3ZdKpxTrYGsMmwA5EkSZIkDc905uydR7vsArAiMA+Y9ny9JCsC84HLquoZSe4DfAm4G3Am8Lyqui3JqsARwMOAa4A9q+r3M3gukqQh+PB/fqvrEJYZL3vfLl2HIEnSrE1nzt4zBu7fAVxRVTNZVP1Amjl+67Tb7wb+t6q+lORjwAuBj7Zfr6uq+yXZqz1uzxl8H0mSJElSa4nDOKvqYuBS4Haanr17JdlsOidPsgnwdOAT7XaAJwJfbQ85HNitvb9ru027f+dMlP6UJEmSJM3IdIZxvhw4CLgCuKttLmCbaZz/A8BrgbXb7bsB1w/0DF4KbNze3xi4BKCq7khyQ3v81ZPi2R/YH2CzzaaVc0qS1Jl3Pnf3rkNYZrzxc19d8kGSpKGZzjDOA4EHVNU1MzlxkmcAV1bVmUkeP4vYFqmqDgUOBdhhhx1qCYdLkiRJ0nJpOsneJcANszj3Y4BnJnkazfp86wAfBNZLslLbu7cJcFl7/GXApsClSVYC1qUp1CJJkiRJmqHpJHsXAT9M8h3g1onGqnr/VA+qqjcAbwBoe/ZeXVX7JPkKsDtNRc59gW+2Dzm63f5xu/+EqrLnTpIkSZJmYTrJ3h/a2yrtba5eB3wpyTuAnwGfbNs/CXw2yYXAtcBeQ/hekiRJkrRcWmKyV1VvBUiyRlXdPJtvUlU/BH7Y3r8IeMQijrkF+JfZnF+SJEmStLAlLr2Q5FFJfgH8qt3eNslHRh6ZJEmSJGnWlpjs0Syf8BTaYilVdQ7wDyOMSZIkSZI0R9NJ9qiqSyY13TmCWCRJkiRJQzKtpReSPBqoJCvTrLv3y9GGJUmSJEmai+n07L0UOADYmGYtvO3abUmSJEnSMmo6PXupqn1GHokkSZIkaWim07N3WpJjk7wwyXqjDkiSJEmSNHdLTPaq6v7Am4AHA2cl+XaS5448MkmSJEnSrE23GucZVfUqmsXQrwUOH2lUkiRJkqQ5mc6i6usk2TfJ94AfAZfTJH2SJEmSpGXUdAq0nAN8A3hbVf14tOFIkiQt3i/feULXISwzHvTGJ87p8QcffPBwAukBXwv11XSSvftWVSVZY+TRSJIkSZKGYjrJ3o5JPgmsBWyWZFvgJVX176MNTZIkSRoPR37FWU4T9viXM7oOQa3pFGj5APAU4BqAqjoH+IcRxiRJkiRJmqPpVuO8ZFLTnSOIRZIkSZI0JNMZxnlJkkcDlWRl4EDgl6MNS5IkSZI0F9Pp2XspcACwMXAZsB3gfD1JkiRJWoYtsWevqq4G9pnYTrI+TbL3zhHGJUmSJEmag8X27CXZNMmhSb6d5IVJ1kzyXuAC4O5LL0RJkiRJ0kxN1bN3BHAS8DXgn4D5wNnANlX1p9GHJkmSJEmaramSvQ2q6uD2/veT/AuwT1XdNfqwJEmSJElzMeWcvXZ+XtrNa4B1kwSgqq4dcWySJEmSpFmaKtlbFziTBckewFnt1wLuO6qgJEmSJC2/tv3q97sOYZlxzu5PmfVjF5vsVdW9Z31WSZIkSVKnprPOniRJkiRpzJjsSZIkSVIPmexJkiRJUg9NK9lLslOS/dr785LcZ7RhSZIkSZLmYonJXpKDgNcBb2ibVgY+N8qgJEmSJElzM52evWcBzwRuAqiqPwJrjzIoSZIkSdLcTCfZu62qimZtPZKsOdqQJEmSJElzNZ1k78gkHwfWS/Ji4AfAYaMNS5IkSZI0F4tdVH1CVb03yZOAPwMPAN5SVceNPDJJkiRJ0qwtMdkDaJM7EzxJkiRJGhNLTPaS3Eg7X2/ADcB84D+r6qJRBCZJkiRJmr3p9Ox9ALgU+AIQYC9gC+As4FPA40cUmyRJkiRplqZToOWZVfXxqrqxqv5cVYcCT6mqLwPrjzg+SZIkSdIsTCfZuznJHklWaG97ALe0+yYP75QkSZIkLQOmk+ztAzwPuBK4or3/3CSrAy8bYWySJEmSpFmaztILFwG7LGb3qYt7XJLVgJOBVdvv89WqOijJfYAvAXcDzgSeV1W3JVkVOAJ4GHANsGdV/X4Gz0WSJEmS1JpONc7VgBcCDwZWm2ivqhcs4aG3Ak+sqr8kWRk4Ncn3gFcB/1tVX0rysfbcH22/XldV90uyF/BuYM/ZPClJkiRJWt5NZxjnZ4F7AE8BTgI2AW5c0oOq8Zd2c+X2VsATga+27YcDu7X3d223affvnCTTiE+SJEmSNMl0kr37VdWbgZuq6nDg6cAjp3PyJCsmOZtmvt9xwG+B66vqjvaQS4GN2/sbA5cAtPtvoBnqOfmc+yeZn2T+VVddNZ0wJEmSJGm5M51k7/b26/VJtgbWBe4+nZNX1Z1VtR1Nb+AjgAfOJshJ5zy0qnaoqh3mzZs319NJkiRJUi9NJ9k7NMn6wJuAo4Ff0Mynm7aquh44EXgUsF6SibmCmwCXtfcvAzYFaPevS1OoRZIkSZI0Q1Mme0lWAP5cVddV1clVdd+quntVfXxJJ04yL8l67f3VgScBv6RJ+nZvD9sX+GZ7/+h2m3b/CVXlOn6SJEmSNAtTJntVdRfw2lme+57AiUnOBX4KHFdV3wZeB7wqyYU0c/I+2R7/SeBubfurgNfP8vtKkiRJ0nJviUsvAD9I8mrgy8BNE41Vde1UD6qqc4GHLqL9Ipr5e5PbbwH+ZRrxSJIkSZKWYDrJ3sRadwcMtBVw3+GHI0mSJEkahiUme1V1n6URiCRJkiRpeJZYjTPJGknelOTQdnvLJM8YfWiSJEmSpNmaztILnwZuAx7dbl8GvGNkEUmSJEmS5mw6yd4WVfUe2sXVq+pmICONSpIkSZI0J9NJ9m5r18krgCRbALeONCpJkiRJ0pxMpxrnwcAxwKZJPg88BvjXEcYkSZIkSZqj6VTjPDbJmcCONMM3D6yqq0cemSRJkiRp1paY7CX5FvAF4OiqumlJx0uSJEmSujedOXvvBR4L/CLJV5PsnmS1EcclSZIkSZqD6QzjPAk4KcmKwBOBFwOfAtYZcWySJEmSpFmaToEW2mqcuwB7AtsDh48yKEmSJEnS3Exnzt6RwCNoKnJ+GDipqu4adWCSJEmSpNmbTs/eJ4G9q+pOgCQ7Jdm7qg4YbWiSJEmSpNmazpy97yd5aJK9gT2A3wFfH3lkkiRJkqRZW2yyl+T+wN7t7Wrgy0Cq6glLKTZJkiRJ0ixN1bP3K+AU4BlVdSFAklculagkSZIkSXMy1Tp7zwYuB05McliSnYEsnbAkSZIkSXOx2GSvqr5RVXsBDwROBF4B3D3JR5M8eSnFJ0mSJEmahal69gCoqpuq6gtVtQuwCfAz4HUjj0ySJEmSNGtLTPYGVdV1VXVoVe08qoAkSZIkSXM3o2RPkiRJkjQeTPYkSZIkqYdM9iRJkiSph0z2JEmSJKmHTPYkSZIkqYdM9iRJkiSph0z2JEmSJKmHTPYkSZIkqYdM9iRJkiSph0z2JEmSJKmHTPYkSZIkqYdM9iRJkiSph0z2JEmSJKmHTPYkSZIkqYdM9iRJkiSph0z2JEmSJKmHTPYkSZIkqYdGluwl2TTJiUl+keT8JAe27RskOS7Jb9qv67ftSfKhJBcmOTfJ9qOKTZIkSZL6bpQ9e3cA/1lVWwE7Agck2Qp4PXB8VW0JHN9uAzwV2LK97Q98dISxSZIkSVKvjSzZq6rLq+qs9v6NwC+BjYFdgcPbww4Hdmvv7wocUY3TgfWS3HNU8UmSJElSny2VOXtJ7g08FPgJsFFVXd7u+hOwUXt/Y+CSgYdd2rZJkiRJkmZo5MlekrWArwGvqKo/D+6rqgJqhufbP8n8JPOvuuqqIUYqSZIkSf0x0mQvyco0id7nq+rrbfMVE8Mz269Xtu2XAZsOPHyTtm0hVXVoVe1QVTvMmzdvdMFLkiRJ0hgbZTXOAJ8EfllV7x/YdTSwb3t/X+CbA+3Pb6ty7gjcMDDcU5IkSZI0AyuN8NyPAZ4HnJfk7Lbtv4B3AUcmeSFwMbBHu++7wNOAC4Gbgf1GGJskSZIk9drIkr2qOhXIYnbvvIjjCzhgVPFIkiRJ0vJkqVTjlCRJkiQtXS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jS/aSfCrJlUl+PtC2QZLjkvym/bp+254kH0pyYZJzk2w/qrgkSZIkaXkwyp69zwD/NKnt9cDxVbUlcHy7DfBUYMv2tj/w0RHGJUmSJEm9N7Jkr6pOBq6d1LwrcHh7/3Bgt4H2I6pxOrBeknuOKjZJkiRJ6rulPWdvo6q6vL3/J2Cj9v7GwCUDx13atv2dJPsnmZ9k/lVXXTW6SCVJkiRpjHVWoKWqCqhZPO7QqtqhqnaYN2/eCCKTJEmSpPG3tJO9KyaGZ7Zfr2zbLwM2HThuk7ZNkiRJkjQLSzvZOxrYt72/L/DNgfbnt1U5dwRuGBjuKUmSJEmaoZVGdeIkXwQeD2yY5FLgIOBdwJFJXghcDOzRHv5d4GnAhcDNwH6jikuSJEmSlgcjS/aqau/F7Np5EccWcMCoYpEkSZKk5U1nBVokSZIkSaNj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tEwle0n+KckFSS5M8vqu45EkSZKkcbXMJHtJVgT+D3gqsBWwd5Ktuo1KkiRJksbTMpPsAY8ALqyqi6rqNuBLwK4dxyRJkiRJYylV1XUMACTZHfinqnpRu/084JFV9bJJx+0P7N9uPgC4YKkGOjsbAld3HUSP+HoOj6/lcPl6Dpev5/D4Wg6Xr+dw+XoOl6/n8IzLa7l5Vc1b1I6VlnYkc1VVhwKHdh3HTCSZX1U7dB1HX/h6Do+v5XD5eg6Xr+fw+FoOl6/ncPl6Dpev5/D04bVcloZxXgZsOrC9SdsmSZIkSZqhZSnZ+ymwZZL7JFkF2As4uuOYJEmSJGksLTPDOKvqjiQvA74PrAh8qqrO7zisYRmrYadjwNdzeHwth8vXc7h8PYfH13K4fD2Hy9dzuHw9h2fsX8tlpkCLJEmSJGl4lqVhnJIkSZKkITHZkyRJkqQeMtnTMi/Jal3HIEmSJI0b5+yNQJKNgc0ZKIBTVSd3F9F4S3IhcAVwSns7tapu6Daq8ZTk/sBr+Pv35xM7C2rM+fs+PEnWBP5aVXe179UHAt+rqts7Dm3sJHlbVb1lYHtF4Iiq2qfDsMZOkldNtb+q3r+0YumrJOsDm1bVuV3HMm7a3+sfVNUTuo5l3CV59lT7q+rrSyuWYVtmqnH2RZJ3A3sCvwDubJsL8MPfLFXV/ZJsBjwWeDrwf0mur6rtuo1sLH0F+BhwGAven5olf9+H7mTgse2Hv2NpluTZEzBBmblNk7yhqv5fklWBI4GfdR3UGFq7/foA4OEsWBJqF+CMTiLqgSQ/BJ5J8zn0TODKJKdV1ZTJtRZWVXcmuSvJul4En7Nd2q93Bx4NnNBuPwH4ETC2yZ49e0OW5AJgm6q6tetY+iLJJjSJ3uOAbYFraXr3/l+ngY2hJGdW1cO6jqMv/H0friRnVdX2SV4OrF5V70lythd2Zi5JgM8D59F8WPluVX2g06DGWJKTgadX1Y3t9trAd6rqH7qNbDwl+VlVPTTJi2h69Q5Kcm5VbdN1bOMmyTeBhwLHATdNtFfVf3QW1BhLciywb1Vd3m7fE/hMVT2l28hmz5694bsIWBnww9/w/IHmCv9/V9VLuw5mzH0ryb8DRzHwHq2qa7sLaaz5+z5cSfIomp68F7ZtK3YYz9hJsv3A5geBjwOnAScn2b6qzuomsrG3EXDbwPZtbZtmZ6X2Q/QewBu7DmbMfZ0x7nVaBm06kei1rgA26yqYYTDZG76bgbOTHM/CH6a9wjJ7DwV2Ap6T5PXAb4CTquqT3YY1lvZtv75moK2A+3YQy9hKcgjN6+bv+3C9AngDcFRVnZ/kvsCJ3YY0dt43afs6YKu2vQDn587OEcAZSY5qt3cDDu8unLH3NuD7NKN0ftr+rv+m45jGUlUdnmR1YLOquqDreHrg+CTfB77Ybu8J/KDDeObMYZxDlmTfRbVXlf8U5iDJWjQJ32OB5wJU1eadBqXl1uJ+zyf4+z53SVYA1qqqP3cdiwR/6zV9bLt5clU5B1KdS7IL8F5glaq6T5LtgLdV1TO7jWx8JXkWMDFE++SqOmqq45d1JnsjkGQV4P7t5gVWkpubJPOBVWkmyJ4CnFJVF3cb1XhKsjLwbyz4I/ZD4OO+R2enrR55S1Xd2W6vCKxaVTd3G9l4SvIF4KU0xW5+CqwDfLCq/qfTwMZQkv8G3lNV17fb6wP/WVVv6jSwMdUWCfs7VfWHpR3LOBsYFbFIjoqYuSRn0vTY/7CqHtq2/byqtu42svHT/g8/v6oe2HUsw+Q6e0OW5PE0QxH+D/gI8OskTuCem6dW1UOq6iVV9TkTvTn5KPAwmvfmR9r7H+00ovF2PLD6wPbqjPlwj45t1fbk7QZ8D7gP8LxOIxpfT51I9ACq6jrgad2FM/a+A3y7vR1PM1/3e51GNJ7m01TfXA3Ynubz0m+A7YBVugtrrN2+iEqcd3USyZhrL9xesLiLO+PKOXvD9z7gyRPjptu1or5I86Fas3NbkvezoDfqJJohCpYZnrmHV9W2A9snJDmns2jG32pV9ZeJjar6S5I1ugxozK3c9j7vBny4qm5P4vCT2VkxyaoTlWLbOT2rdhzT2Kqqhwxut0M6/72jcMbWxBD3JP8G7FRVd7TbH6MZuaOZOz/Jc2h+57cE/oNmJJRmZ32a1/QMFq5uOrbDYk32hm/lwQmyVfXr9sOLZu9TwM9pqnZBc6X/08CUC2Bqke5MskVV/RagnRTvenuzd9NghcMkDwP+2nFM4+zjwO+Bc2iqR24OOGdvdj5PU2jg0+32flhQZGiq6qwkj+w6jjG2Ps0w7YlK0Gu1bZq5l9NUNL2VpnPh+8DbO41ovL256wCGzTl7Q9b+Y70T+FzbtA+wYlW9oLuoxtui1tly7a3ZSbIzTaJ8ERBgc2C/qrLi4SwkeTjwJeCPNK/nPYA9q+rMTgPrkSQrTVz918wkeSqwc7t5XFV9v8t4xlmSwcW+V6AZgni3cV57q0tJ9gMOpqm2G5qROwdb3EoaPpO9IUuyKnAATeVIaIYlfMRFl2cvyY+B11TVqe32Y4D3VtWjuo1sPLXv0Qe0mxf43pybtud+8PW02M0sJVkXOAiHbGsZk+Sggc07aHqgv1ZVt3QT0fhqK+3uSHPRcaJ39CdV9afuoho/Sb7F1MVuxnbYYZeS7AgcAjyIZh7pisBNVbVOp4HNgcneEPW1ik/XkmxLs8bRum3TdcC+VXVud1GNlyRTDnmtKhdknYEkT6yqExb3uvp6zk6Sr9EM2Z64uv88YNuqcsj2DCW5kQUfBFcBVmbMP7CoP5L8bKJypGYnyeOm2l9VJy2tWPqkrQC/F/AVYAfg+cD9q+oNnQY2B87ZG6KqujPJBUk2sxzzcLQJ9POqatsk6wC47tas7NJ+vTvwaJpqcgGeQDOR2+RkZh4HnMCC13VQ4es5W1tU1T8PbL81ydldBTPOqmrtiftJAuxK05uiWUgyD3gt8GCaSpIAVJWL1M/O8Un+Gfh62eswKyZzo1NVFyZZsa3O+ekkPwNM9vQ3vavi06U2gd6pvW+SN0tVtR9AkmNpyttf3m7fE/hMh6GNpao6qB2K9L2qOrLreHrkr0l2mjRk24I3c9R+mP5GOxTx9V3HM6Y+D3wZeAbNWpD7Ald1GtF4ewnwKuCOJLfQXHwse56nL8l5TD2Mc5ulGE6f3Nyul312kvcAlzPmS9U5jHPIFtet7hWY2UvyUWBjmi71wQTa3pMZSvLLqnrQwPYKNEOPHzTFw7QYSeZX1Q5dx9EXSbajGcK5Ls2Hv2txyPasTBpivALNcKTHOdd5dpKcWVUPS3LuxIfoJD+tqod3HZuWT2214sVyTeLZaV/XK2iGv7+S5v/RR6rqwk4DmwN79oasqk5q3yhbVtUP2jW3Vuw6rjG3GnANMDhcxqFys3N8ku/TlGcG2BMXAZ+LHyR5Nc0V/8ELEdcu/iFanKo6G/jbkG2a13QvwGRv5gaHGE8UFNm1m1B6YaLw0uVJnk5TgXeDDuMZe0nWB7Zk4WGxJ3cX0XgxmRuZ+wFXtqPJ3tp1MMNgz96QJXkxsD+wQVVt0S5w+bGq2nkJD9UitHP23l1Vr+46lr5I8iwWVDs8uaqO6jKecZbkd4torqq671IPZoy1yd0BND3436S5AHEA8J/AuVVlkqJOJXkGTXXtTWkq9a0DvLWqju40sDGV5EXAgcAmwNk080l/7BzI6UtyalXtNKkYEzgkdk6SHA48imZkySnAycCpVXVdp4HNgcnekLXFBB5BU0b4oW3beVX1kE4DG2NJfuzQo+FZVM9zVd3YdVzjKMkKVXXXpLbVLMc+M0m+SVNl98c068LdneYDy4Ftb5+mKclqND321wHfAl5Dc3Hnt8Dbq+rqDsOTgL/NN3s4cHpVbZfkgcB/W3lXy4ok9wJ2B14N3KuqxnY05NgGvgy7tapua4qfNQsCM8UEWk3L2UmOxjl7czbY8wxsQdOT8jEWLLysmfkE8IKJjSRrAkfj6zlT9524IJbkEzQT4jczaZ6VI2iGHK5J0zP6c+DDNGu/foamwIhmqK3G+WLg3gx8dqqqFyzuMZrSLVV1SxKSrFpVv0rygCU/TBOSTDmM2OkEs5PkucBjgYcAV9P8/Tyl06DmyGRv+E5K8l/A6kmeBPw7zdVVzZ5z9obnANqeZ4Cq+k2Su3cb0li7LMlHqurf2/kn3wEO6zqoMfS3hejbCryXmujN2lZVtXV7ofHSqpooGnZMknO6DGzMfZPmA98PgDs7jqUPLk2yHvAN4Lgk1wHOQZuZq4FLaebkQjMaYkIBTieYnQ/QjIT4GHBiVf2+02iGwGGcQ9ZWN3wh8GSaX7zvA59wHRktC5L8pKoeObGgbfuB8CxLNM9eW5p5HeBhwLuq6msdhzR2ktzJgl77AKsDN+PckxlLclZVbT/5/qK2NX1Jzq6q7bqOo4/aKubrAsdU1W1dxzMuknyAZq3c02iKrp3qZ83hSPJgmuHvO9EUEbqgqp7XbVSzZ8/ekLXzdw7Dq/tDk2QTmgnxj2mbTqGZy3Npd1GNLXueh2BSWfufAG8GzgAqybMdYjwzVWXF4uHZJMmHaBLlifu02xt3F9bY+3aSp1XVd7sOpA+SvJ2m8MWPXJpqdqrqFWnmDD0eeB5wSLuW7keralHFwzQNbcGwzYDNaYZtrwvcNdVjlnX27A1ZW7Hr7TRvkpXwyvScJTkO+ALw2bbpucA+VfWk7qIaT/Y8D0eST0+xu5zHo64k2Xeq/VV1+NKKpU/aiodrAre1N/+3z0GS/WjmRT0KuJG26mFVfbPTwMZUOyR2L5rPn/9VVXY4zFKSc4FT29vJfehYMNkbsiQXAs8GzvMD9HAsaviMQ2okSRpvSe4B7EFT8XD9qlq745DGRlsQbFea6rvzaOoYHFlVf+g0sJ5IshZAVf2l61jmymGcw3cJ8HMTvaG6pq2ONLEQ+N40BVs0Q0keAxzM3/c8O5F7FqzQJy0f2uFy+wD3qaq3J9kUuGdVndFxaGOprbq7FXAFTa/e7sBZnQY1fq4EfgN8qf1awA5JdgArls9Wkq1pRpJt0GzmKmDfqvp5t5HNnsne8L0W+G6Sk4BbJxqr6v3dhTT2XkAzZ+9/af6Y/QjYr9OIxtcngVcCZ2JFuWGwQt8QJXk58LlxXrxWvfURmnk7T6QZKvcX4P9o1orTzN0NWBG4nmbx6qur6o4pH6HJvkLzmegB7W2QFctn71DgVVV1IkCSx7dtj+4wpjkx2Ru+d9L8E1gNWKXjWPri5qp6ZtdB9MQNVfW9roPokTWq6nVdB9EjGwE/TXIW8Cng+46S0DLikVW1fZKfAVTVdUn8Hz9LVfUsgCQPAp4CnJhkxarapNvIxkdV/WvXMfTUmhOJHkBV/bAdMju2TPaG715VtXXXQfTMaUl+D3wZ+FpVXd9tOOMnyUS59ROT/A/NFb/BnmeHz8yOFfqGqKrelOTNNAWE9gM+nORI4JNV9dtuoxsv7ZIg7wD+ChwDbAO8sqo+12lg4+v2JCvS9JhMDOEe6wp9XWqL2T2Wprz9esAJjPnC1eqNi9r/Q4NFAS/qMJ45s0DLkLX/YH9QVcd2HUufJHkETaWp3YBfAF/yQ8v0JTlxit1VVU+cYr8WY6BC3600C4NboW8IkmxLk+z9E3AisCNwXFW9ttPAxshEEaskzwKeAbyKprLcth2HNpaS7ENTCGN74HCaOWZvrqojOw1sTCX5ME1yd0pV/bHreKQJSdYH3kqzxh4079ODx3l6gcnekPnhb7SSbAi8n2bpBdfmknokyYHA84GrgU8A36iq29slQ35TVVt0GuAYSfLzqtq6LYTx1ao6Jsk5Jnuzl+SBwM40/9ePB/5QVTd1G5UkTc1hnENm2eDhaxe4fBZNz94WwFHAIzoNaswkuYZm8e/TaArc/KSqbu42qvE1MCx2QtEUGLiki3h6ZH3g2VV18WBjVd3VDvvS9H07ya9ohnH+Wzvs8JaOYxpLSTYG7gmcW1W/SnJ34BXAvwL36jC0sdNeEF9sL4MXxmeuHV78dP6+KrSFAWcgybeY+r05trUj7NkbgbYLeEuaIi0AVNXJ3UU03pL8DvgGzfoxP+44nLHUJsw70lSTejTwMOB3NMnfaQ5FmpnFDIvdgKYo095VdfbSjWj8tR9Yzq+qB3YdS18k2YCmKNOdSdYA1qmqP3Ud1zhJ8grgjcCFwKo0VTnfDRwBvKeqLu8uuvGV5O3A5TTzoiaWtbhnVb2l08DGUJLv0lzIOY+BeaRV9dbOghpDSR43cRc4DHjR4P6qOmmpBzUkJntDluRFwIHAJsDZNB+wf+ycqNlLkqqqJGvYGzUcbWWp/WiuTt/HIbHD0a5v9P6q+oeuYxlHSb4JvNxFgWcvyROr6oQkz17UftfempkkvwB2qqprk2wG/Bp4TFWd2XFoY21RQ4odZjw7Sc6tqm26jqNPkvysqh7adRzD4jDO4TuQZt2d06vqCe0Y///uOKZxt2OSTwJrAZu1xRteUlX/3nFcYyPJvVjQqzexLtSZwJsAe0uHpKrmJ1mr6zjG2PrA+UnOAP42F2qch8904HE0lQ13WcQ+196auVuq6lqAqvpDkgtM9IbiprbozZdo3pd7M/A7rxn5XpInWxhwqHrVE2ayN3y3VNUtSUiyaju+f/Jil5qZD9Csw3M0QFWdk8Sek5m5FDiLZmH611fVbR3H00tJNqJn/ySWsjd3HcC4q6qD2oI233N49lBskuRDA9v3HNyuqv/oIKY+eA7wwfZWNFMKntNpROPrdOCo9vfewoCz1A57n7BiOyUrEw0TF33Gkcne8F2aZD2aOWbHJbkOuHjKR2iJquqSJINNd3YVy5h6DPAomkI3r2rXLfxxe5tfVbdO8VhNkuQQ/j6p24Cm5/TApR9RP4zznIhlSVvQ5rWAyd7cvWbStr16Q1BVvwd27TqOnng/zf/388q5WXNxJs3/9YkPm4PrDxdw36Ue0ZA4Z2+E2sme6wLH2JMye0m+SvPH7MPAI2k+TO9QVXt1GtgYS3JvmmFeBwKbVNVqUz9Cg5LsO6mpgGuAn1bVlR2E1AtJdgQOAR5EU+xmReAmr1DPXJJ30Sxh8WUWHhI7tlenNf6SHFlVe7T3311VrxvYd2xVPbm76MZTkpOBx1fVXUs8WMslk70hSfJwYMOq+t6k9qcBVzjGf/batfU+CPwjzRWXY4EDq+qaTgMbM+380Yl5e48B1qMZ/nFaVb23w9AkAJLMp1li5SvADjRr7t2/qt7QaWBjqK1iPFlV1dhendb4Gyx8keSsqtp+Ufs0fUk+Q9Pr9D2aNZ4Bl17QAg7jHJ5301Q3nOx84NOA1ThnoS3H/sGq2qfrWMZZkquBP9IM2zwZeFdVXdhtVNLfq6oLk6xYVXcCn07yM8Bkb4aq6j5dxyAtwlQ9DPY+zM7v2tsq7U1aiMne8Kw9eSFggKq6uO2Z0iy060NtnmQVh8LOyRZVdUPXQUhLcHOSVYCzk7yHZh2uFTqOaWwleTR/v9DyEZ0FJMEaSR5K83u9ens/7W31TiMbU66npyVxGOeQJLmwqu43031avCSbtaWuj6CZw3M0C889cYiClgmuATkcSTYHrqC5Ov1KmjnPH7EXeuaSfBbYgma914mCVmX1yNlpLz68A/grcAywDfDKqvpcp4GNmSQnTrW/qp6wtGIZd0k+XFUvS/ItFtEr6pI1s9eOKtuIhS+Uje36ryZ7Q5LkYzQFGt40UQ0pTfnItwL3qKr9u4xvHE2M509y0KL2ezVLXWt7Tj4BrFVVrgGpZUaSXwJbWZ1vOJKcXVXbJXkW8AzgVcDJLgKuriT5c1Wt0xYD/DtWN56dJC8HDqK58DhR9KbGeeF6h3EOz3/SfOi7MMnZbdu2wHzgRV0FNeYCJnVapv0vrgE5Z0l2pakK+3/t9k+Aee3u11bVVzsLbnz9HLgHzVBYzd3E56WnA1+pqhsmLQckLW2/BZO6ETgQeECfigCa7A1JVd0E7J3kvsCD2+bzq+qiDsMadxtPWsx2IQ5HmrkkB9IUDLqR5uLEQ2kWWT+208DGmGtADsVraapwTlgVeDiwJs371WRvmgaGdK0N/CLJGSxcoc+hXbPz7SS/ohnG+W9J5gG3dByTlm/zkrxqcTud6jJrlwC9qnFgsjdkbXJngjccf8UFbIftBVX1wSRPAdYHngd8lmY5C83cJe1QzkqyMs0VwV92HNM4WqWqLhnYPrW9qnpNkjW7CmpMuYzKCFTV69t5eze0hcNuwkXB1a0VgbVYsAi4huMi4IdJvkNPlrIw2dOy7JqqOrzrIHpm4p/C04DPVtX5cSzSXLyUZg3IjYHLaJLmAzqNaDytP7hRVS8b2JyHZuIyYKOqOm2wMclOOKRzxpI8sapOSPLsgbbBQ76+9KPqhyQbA5uzcBGMk7uLaOxcXlVv6zqIHvpDe+vNUhYme1qWudTC8J2Z5FjgPsAbkqzNggnImqGquhpwDci5+0mSF1fVYYONSV4CnNFRTOPqAyx6XcIb2n27LM1geuBxwAks+nUrTPZmJcm7gT2BXzBQLZZmHVhNjxdqR2CiTkSStdrtv3Qb0dxZjXPIkmwBXFpVtyZ5PE155iOq6vou45IAkqwAbAdcVFXXJ9mApjDGud1GNp6S3B/4KE1PytZJtgGeWVXv6Di0sZLk7sA3aIbMnNU2P4xm7t5uVXVFR6GNnSQ/raqHL2bfeVX1kKUd07hr/27uXlVHdh1LXyS5ANimqm5d4sFapCQbVNW1XcfRN0m2ppneskHbdDXw/Ko6v7uo5sbFaofva8CdSe4HHApsCnyh25Ckv3kUcEGb6D0XeBM9m4i8lB1G04tyO0CbNO815SP0d6rqyqp6NPB24Pft7W1V9SgTvRlbb4p9Llo9C1V1F00RIQ3PRcDKXQcxzkz0RuZQ4FVVtXlVbU5Tbf+wJTxmmeYwzuG7q6ruaNfiOaSqDknys66DklofBbZt14ObWC7kCJqhSpq5NarqjElzeO7oKphxV1Un0AyZ0+zNX8yQ2Bdhwau5+EGSVwNfBm6aaPQD98wkOYRmuObNwNlJjmfhIhhW2VbX1qyqEyc2quqH414ozGRv+G5PsjewLwvG+Hv1ao6SrAhsxMITuf/QXURj646qqnZdsw9X1SeTvLDroMbY1e3Q7QJIsjsWwVC3XgEclWQfFiR3O9AUGnhWV0H1wJ7t18ECTAXct4NYxtn89uuZtOuTDnBekZYFFyV5M81QToDnMuZV9p2zN2RJtqKp0PfjqvpikvsAe1TVuzsObWwleTlwEHAFC4qJVFVt011U4ynJScAxwAuAxwJXAuc4j2d22nU1DwUeDVwH/A7Yp6ou7jQwLfeSPAHYut08v+01lZYJSQ6sqg8uqU1a2pKsD7wV2InmAsQpwFur6rpOA5sDk70RSLI6sFlVXdB1LH2Q5ELgke26W5qDJPcAngP8tKpOSbIZ8PiqOqLj0MZaO8Rjhaq6MckrquoDXcckabjaNTXvzcIjTPzbOQtJzqqq7Se1/ayqHtpVTFI7iuwHVfWErmMZJpO9IUuyC82itqtU1X2SbEdTaOCZ3UY2vpKcCDypqpwLNQRJNgImqvWdUVVXdhlP3yT5Q1Vt1nUckoYnyWeBLYCzGVgqwDlmM9NOc3kOTa/JKQO71qapebBzJ4FJrXYe6bOrqjfF65yzN3wHA48AfghQVWe3Q700excBP0zyHRaeyP3+7kIaT0n2AP6H5v0Z4JAkr6mqr3YaWL+49pHUPzsAW5VXyOfqRzTzmjcE3jfQfiPgEkBaFvwFOC/JcSxcjGlsL+yY7A3f7VV1w6TqfC5aPTd/aG+rtDfN3huBh0/05iWZB/wAMNkbHj8MSv3zc+AeWIBpTtr5zBcDj0qyObBlVf2gnf6yOk3SJ3Xp6+2tN0z2hu/8JM8BVkyyJfAfNFeyNEtV9dauY+iRFSYN27wG19ucsSQ3suikLriWmdQbSb5F87u+NvCLJGew8AgTp2jMQpIXA/vTLFy9BbAJ8DHAYZzq2rXAd9r1NXvBOXtDlmQNmt6TJ9N88Ps+8PaquqXTwMZQkg9U1SsG/tkuxH+yM5fkf4BtgC+2TXsB51aVCwZL0iRJplyDtKpOWlqx9EmSs2mmvPxkoihLkvOsDK2uJfkc8Cjga8CnqupXHYc0ZyZ7WmYleVhVnbm4f7b+k52dJM8GHtNunlJV3+gwHElaZiW5H7BRVZ02qX0n4PKq+m03kY23JD+pqkdOVOBMshJwlksqaVmQZB1gb2A/ms6GTwNfrKqxHGZssjdkSXYA/ou/L8/sHzB1ZtKww8kFRG4Bfgu8saqOX6qBSdIyLMm3gTdU1XmT2h8C/HdV7dJNZOMtyXuA64HnAy8H/h34RVW9scu4pAlJ7gY8D3gF8EvgfsCHquqQLuOaDZO9IUtyAfAa4DwGCrO4yPLMJTmPxc+LclH1IWnXldka+HxVbb2k4yVpeZHkp1X18MXsc9jhLKWpYvciFp7y8gmrnaprSZ5J06N3P+AI4PCqurKdpvWLqrp3l/HNhgVahu+qqjq66yB64hldB7A8qKo7gXOSjN3VKkkasfWm2GcxplloLzCeX1UPBA7rOh5pkn8G/reqTh5srKqbk7ywo5jmxJ69IUuyM8043+NZuGJXr8q4Lm0uBC5JWtqSfBE4oaoOm9T+IuBJVbVnN5GNtyTfBF5eVX/oOhZpcZJsCFwz7j3OJntD1lbxeSBwPguGcVZVvaC7qMbbIhYCfyzgQuCSpJFqLzQeBdwGnNk270Cz5uuzqupPXcU2zpKcDDwUOIOFF662yrY6kWRH4F00Sy+8HfgssCHN8lTPr6pjOgxvTkz2hizJBVX1gK7j6JMk59BcQV1oIfCq2rbbyCRJy4MkT6CZ2wzNEMQTuoxn3FllW8uaJPNpCiyuCxwKPLWqTk/yQJpKnA/tNMA5cM7e8P0oyVZV9YuuA+kRFwKXJHWmqk4ETuw6jr4wqdMyaKWqOhYgyduq6nSAqvpVU09ofJnsDd+OwNlJfkczZ8/KkXN3TJLvs2Ah8D2B73UYjyRJmqV2yNwhwINohsSuCNxUVet0GpiWZ3cN3P/rpH1jPQzSYZxDlmTzRbW79MLctAuB79RunlJVR3UZjyRJmp12yNxewFdo5kA+H7h/Vb2h08C03EpyJ8380dBU2r15YhewWlWt3FVsc2WyNyJJ7g6sNrFtxamZS3I/YKOqOm1S+07A5VX1224ikyRJs5VkflXtkOTciZFPSX42zvOipGWV856GLMkzk/wG+B1wEvB7HHI4Wx8A/ryI9hvafZIkafzcnGQVmmkv70nySvxMKo2Ev1jD93aaeXu/rqr7ADsDp3cb0tjaqKrOm9zYtt176YcjSZKG4Hk0n0FfRjN0blOaxawlDZkFWobv9qq6JskKSVaoqhOTfKDroMbUelPsW31pBSFJkoZnoI7BLcBbu4xF6jt79obv+iRrAacAn0/yQQYWDNWMzE/y4smNSV7EgsVtJUnSGEiya5IDBrZ/kuSi9rZ7l7FJfWWBliFLsgbNlaoAzwXWAT5fVdd2GtgYSrIRcBRwGwuSux1oyjQ/q6r+1FVskiRpZpKcBuxVVZe022fTTHdZE/h0Ve3cYXhSLzmMc0iS3Mjfr8MxsQrjW5L8FnhjVR2/dCMbX1V1BfDoJE8Atm6bv1NVJ3QYliRJmp1VJhK91qlVdQ1wTZI1uwpK6jN79paCJCvSJCufr6qtl3S8JElS3yS5sKrut5h9v62qLZZ2TFLfOWdvKaiqO6vqHOCQrmORJEnqyE8WMxf/JcAZHcQj9Z49e5IkSRq5JHcHvgHcCpzVNj8MWBXYrZ2+IWmITPYkSZK01CR5IvDgdvN85+JLo2OyJ0mSJEk95Jw9SZIkSeohkz1JkiRJ6iHX2ZMkLfeSHAz8BVgHOLmqfjDH820H3Kuqvjv36CRJmh2TPUmSWlX1lkW1J1mxqu6cwam2A3YApp3sJVmpqu6YwfeQJGlKDuOUJC2Xkrwxya+TnAo8oG37TJLd2/u/T/LuJGcB/5LkyUl+nOSsJF9JslZ73MOT/CjJOUnOSLIu8DZgzyRnJ9kzyQZJvpHk3CSnJ9mmfezBST6b5DTgs528EJKk3rJnT5K03EnyMGAvmh64lWjW/DpzEYdeU1XbJ9kQ+Drwj1V1U5LXAa9K8i7gy8CeVfXTJOsANwNvAXaoqpe13+8Q4GdVtVtbdv6I9nsDbAXsVFV/HdHTlSQtp0z2JEnLo8cCR1XVzQBJjl7McV9uv+5Ik5SdlgRgFeDHND2Cl1fVTwGq6s/t+SafZyfgn9tjTkhytzYxBDjaRE+SNAome5IkLd5N7dcAx1XV3oM7kzxkiN9DkqShcs6eJGl5dDKwW5LVk6wN7LKE408HHpPkfgBJ1kxyf+AC4J5JHt62r51kJeBGYO2Bx58C7NMe83jg6oleQEmSRsWePUnScqeqzkryZeAc4Ergp0s4/qok/wp8McmqbfObqurXSfYEDkmyOvBX4B+BE4HXJzkb+H/AwcCnkpxLM6dv3+E/K0mSFpaq6joGSZIkSdKQOYxTkiRJknrIZE+SJEmSeshkT5IkSZJ6yGRPkiRJknrIZE+SJEmSeshkT5IkSZJ6yGRPkiRJknro/wN0Sh1YA0i7B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5029" y="317242"/>
            <a:ext cx="6139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Which Runtime Interval earns higher revenue, ratings ,Critic ratings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576" y="1009650"/>
            <a:ext cx="31876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Revenue</a:t>
            </a:r>
          </a:p>
          <a:p>
            <a:pPr marL="285750" indent="-285750">
              <a:buFont typeface="Wingdings" pitchFamily="2" charset="2"/>
              <a:buChar char="ü"/>
            </a:pPr>
            <a:endParaRPr lang="en-IN" b="1" dirty="0" smtClean="0"/>
          </a:p>
          <a:p>
            <a:r>
              <a:rPr lang="en-IN" dirty="0"/>
              <a:t> </a:t>
            </a:r>
            <a:r>
              <a:rPr lang="en-IN" dirty="0" smtClean="0"/>
              <a:t>Long              High </a:t>
            </a:r>
            <a:endParaRPr lang="en-IN" b="1" dirty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IN" dirty="0" smtClean="0"/>
              <a:t> Short              Low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IN" b="1" dirty="0"/>
              <a:t>Ratings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IN" dirty="0"/>
              <a:t>Long </a:t>
            </a:r>
            <a:r>
              <a:rPr lang="en-IN" dirty="0" smtClean="0"/>
              <a:t>              High</a:t>
            </a: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IN" dirty="0" smtClean="0"/>
          </a:p>
          <a:p>
            <a:r>
              <a:rPr lang="en-IN" b="1" dirty="0" smtClean="0"/>
              <a:t>Critic </a:t>
            </a:r>
            <a:r>
              <a:rPr lang="en-IN" b="1" dirty="0"/>
              <a:t>ratings</a:t>
            </a:r>
          </a:p>
          <a:p>
            <a:pPr marL="285750" indent="-285750">
              <a:buFont typeface="Wingdings" pitchFamily="2" charset="2"/>
              <a:buChar char="ü"/>
            </a:pPr>
            <a:endParaRPr lang="en-IN" dirty="0"/>
          </a:p>
          <a:p>
            <a:r>
              <a:rPr lang="en-IN" dirty="0"/>
              <a:t>Long              High </a:t>
            </a:r>
            <a:endParaRPr lang="en-IN" b="1" dirty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IN" dirty="0"/>
              <a:t> </a:t>
            </a:r>
            <a:r>
              <a:rPr lang="en-US" dirty="0" smtClean="0"/>
              <a:t>Long </a:t>
            </a:r>
            <a:r>
              <a:rPr lang="en-US" dirty="0"/>
              <a:t>duration </a:t>
            </a:r>
            <a:r>
              <a:rPr lang="en-US" dirty="0" smtClean="0"/>
              <a:t>(&gt;123 </a:t>
            </a:r>
            <a:r>
              <a:rPr lang="en-US" dirty="0"/>
              <a:t>mins)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Up Arrow 1"/>
          <p:cNvSpPr/>
          <p:nvPr/>
        </p:nvSpPr>
        <p:spPr>
          <a:xfrm>
            <a:off x="887573" y="1426807"/>
            <a:ext cx="270590" cy="3359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903126" y="1936825"/>
            <a:ext cx="261259" cy="335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887573" y="2680685"/>
            <a:ext cx="270590" cy="3359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Up Arrow 12"/>
          <p:cNvSpPr/>
          <p:nvPr/>
        </p:nvSpPr>
        <p:spPr>
          <a:xfrm>
            <a:off x="873582" y="3566627"/>
            <a:ext cx="270590" cy="3359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800100"/>
            <a:ext cx="5848350" cy="404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8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AutoShape 5" descr="data:image/png;base64,iVBORw0KGgoAAAANSUhEUgAAA3sAAAIlCAYAAABsPuHQAAAAOXRFWHRTb2Z0d2FyZQBNYXRwbG90bGliIHZlcnNpb24zLjMuMywgaHR0cHM6Ly9tYXRwbG90bGliLm9yZy/Il7ecAAAACXBIWXMAAAsTAAALEwEAmpwYAABPb0lEQVR4nO3dd5xkVZn/8c+XnJOMqCQVMSACIioqroFV14CgyxJEZTGgu+iirnENYNqfuuqquAYwgRkDiglBQJIiDkgQFUUUAZEMIkh+fn/c205NO9PToWru1J3P+/WqV9c999btp6qru+u555znpKqQJEmSJPXLCl0HIEmSJEkaPpM9SZIkSeohkz1JkiRJ6iGTPUmSJEnqIZM9SZIkSeohkz1JkiRJ6iGTPUmSlmFJfp/kHxez7zNJ3rG0YxoHST6W5M1dxyFJXTLZk7TcS/LDJNclWbXrWOYqycFJbk/ylyTXJ/lRkkd1HdcwJblnksOS/LF9nhe1Sc8Du45tsiSPT3Jp13FMJclm7es4caskNw1sP3ZI3+dlSeYnuTXJZxaxf+ckv0pyc5ITk2w+xbl+n+SvSW4ceJ+/NMnfPtdU1Uur6u3DiH3S9zbBljQ2TPYkLdeS3Bt4LFDAM0dw/pWGfc5p+HJVrQVsCJwIfKWDGEYiyd2AHwFr0Pzc1ga2B04CnrSUY8lgcjGuquoPVbXWxK1t3nag7ZQhfas/Au8APjV5R5INga8DbwY2AOYDX17C+XapqrWBzYF3Aa8DPjmdQDr6vZz43it29b0lLX/G/p+UJM3R84HTgc8A+wIkWbXtLdh64qAk89qehLu3289IcvZAr8I2A8f+PsnrkpwL3JRkpSSvT/LbtifiF0meNXD8iknel+TqJL9re0Bq4gNpknWTfDLJ5UkuS/KO6XxgrKo7gM8DGyeZN9W5hvScX53k3CQ3JPlyktXaff+a5NTB2Nrnd7+B1/u9Sf6Q5Ip2+N3qi3larwT+DDyvqn5bjeur6tNVdcjA+XdsY7w+yTlJHj+w74dJ3p7ktPbncWybbEz3se9MchpwM3DfJPsl+WV7rouSvKQ9dk3ge8C9BnrJ7pVkhYH3wzVJjkyywcD3eF6Si9t9b1zSzxnYMMlx7fc/KW2PWJL/S/K+Sa/70UleOY1zThy/bpIjklzVxvSmtAlu+3M9LcmH25/5r5LsvLhzVdXXq+obwDWL2P1s4Pyq+kpV3QIcDGybafTWVtUNVXU0sCew78R7OAM9cGl7WNvfyz8Bn57Gz2GngffBJe3z3R/YB3ht+/P8Vnvsg9r3xvVJzk/yzIHzfCbJR5N8N8lNwBOSPC3N34Eb0/wevnpJz1OSZsNkT9Ly7vk0CdHngack2aiqbqXpZdh74Lg9gJOq6sokD6XpnXgJcDfg48DRWXgY6N7A04H12qTrtzQ9UesCbwU+l+Se7bEvBp4KbEfTS7XbpBg/A9wB3A94KPBk4EVLemJJVmmf3zXAdVOda0jPeQ/gn4D7ANsA/7qkGFvvAu5P8/zvB2wMvGUxx/4jcFRV3bW4kyXZGPgOTS/SBsCrga+lTXhbzwH2A+4OrNIeM93HPg/Yn6ZX8WLgSuAZwDrtOf83yfZVdRPNz/WPA71kfwReTvMzfhxwL5qfzf+1338r4KPt97gXzWu9yeKea2sf4O00Pbln07yXAQ4H9h5IzjZsX78vLOF8gw6hec/et433+e1znPBImvf2hsBBwNcHE6YZeDBwzsRG+9r9tm2flqo6A7iU5vdsUe5B8zPdnObnN9XPYXOaRP0QYB7Ne/PsqjqU5vV9T/vz3CXJysC3gGNp3k8vBz6f5AED3/s5wDtp3jOn0vRAvqTtmdwaOGG6z1OSZsJkT9JyK8lONB/8jqyqM2k+XD6n3f0FYK+Bw5/Dgg/J+wMfr6qfVNWdVXU4cCuw48DxH6qqS6rqrwBtj8Ufq+quqvoy8BvgEe2xewAfrKpLq+o6muRnIsaNgKcBr6iqm6rqSuB/J8U22R5Jrgf+SpNI7l5Vd0zjXMN4zn+sqmtpPvxuN0WME88v7blfWVXXVtWNwH9P8fw2BP408Phntr0pNyY5tm1+LvDdqvpu+3ofRzMs8GkD5/l0Vf26/fkcORDrdB77mao6v6ruqKrbq+o7A72MJ9F86J9qnttLgTe2P+9baXqxdk/Tk7s78O2qOrnd92ZgsYlt6zsDx78ReFSSTdvk5wZgordtL+CHVXXFEs4H/G244V7AG6rqxqr6PfA+mkR0wpXAB9rX4cvABTQXOWZqrTbWQTfQJEcz8UeahG5R7gIOqqpb25/7VD+H5wA/qKovts/tmqo6ezHn3bGN/11VdVtVnQB8m4UvnHyzqk5r31O3ALcDWyVZp6quq6qzZvg8JWlaTPYkLc/2BY6tqqvb7S+0bdDMdVsjySPTzOvbDjiq3bc58J9tknF9m1htStM7MOGSwW+U5PlZMATyepqr+RNDB+816fjB+5sDKwOXDzz24zQ9CItzZFWtB2wE/Bx42DTPNdfn/KeB+zfTfABeknk08+/OHDjvMW37olwDTPSIUlVHt8/1lTQ9dBOx/sukWHcafNwUsU7nsZN/tk9NcnqSa9vjn8aCn+2ibA4cNXD+XwJ30vy8FnovtD1cixr2OGjw+L8A17Lg53I4TQJL+/WzSzjXoA1p3i8XD7RdTNPzOuGyqqpJ+wffE9P1F5qe0UHrADfO8Dwb0zz/RbmqTbQmTPVz2JTm4s903Au4ZFJv8+TX6ZKFH8I/07xPLm6H3vaqiJKkZUdnE5QlqUtp5oTtAazYzuEBWBVYL8m2VXVOkiNprs5fQdPbMvHB8xLgnVX1zim+xd8+ALdDwg6j6WH5cVXdmeRsIO0hl7PwUL1NB+5fQtODtmE7HHTaqurqdo7R/CRfWNK52rjm8pwX5yaahA6AJPcY2Hc1TQ/kg6vqsmmc63hgtyRvnWIo5yXAZ6vqxbOIdTqPHfzZrgp8jWZ44zer6vYk32DBz7b+/uFcArygqk6bvCPJ5cCDBrbXoBnKOZW/vV+SrEXTs/XHtulzwM+TbNue9xtLONegq2l6oDYHftG2bQYM/pw2TpKBhG8z4OgZfI8J57PgQsvEfMct2vZpSfJwmgTr1MUcMvlnMdXP4RIW9Lwv6Tx/BDZNssLAe3Iz4NeLe0xV/RTYtR0C+jKa3uXB33tJGgp79iQtr3ajuYq/FU0P1nY0H4ZPofngDk1P3540c6IG5zkdBry07QFLkjWTPD3J4oacrUnzYe8qgCT70fTsTTgSODDJxknWo6kqCEBVXU4zLPB9SdZJU1RiiySPm86TrKoLgO8Dr53muYb1nAedAzw4yXZpirYcPBDfXe25/zcLCsFsnOQpiznX+4H1gc+2saeNYbuBYz4H7JLkKWmKz6yWpkDHkua+zeaxq9BcJLgKuCPJU2nmQU64ArhbknUH2j4GvDMLCqnMS7Jru++rwDPSFAdZBXgbS/5f/bSB498OnF5VlwBU1aXAT2l69L42Max4OqrqTpr35juTrN3G+yqa12jC3YH/SLJykn+h+R367qLOl6ZQ0WrAijQXWVbLgqqYRwFbJ/nn9pi3AOdW1a+WFGf7Xn4G8CXgc1V13jSf4lQ/h88D/5hkjzbuuyXZrt13Bc0cxgk/oekdfm37Ojwe2KWNZ1HxrpJknyTrVtXtNAWHljRUV5JmxWRP0vJqX5p5W3+oqj9N3IAPA/skWamqfkLTK3UvmmINAFTVfJq5cB+mKepwIVMUI6mqX9DMdfoxzQfFhwCDvQmH0SRh5wI/o/mwfAdNMgpN8rkKTe/KdTQJweCwwiX5H2D/Npma8lzDes6DqurXNEnLD2jmKk7ueXlde77Tk/y5Pe4BLEI75HZH4Jb2PDfSFCVZG/i39phLgF2B/6JJwi4BXsM0/ufN9LFtz+d/0CRF19HM9Tp6YP+vgC8CF7XDBe8FfLA95tgkN9JUg31ke/z5wAE0ifbl7TmXtE7fF2iKo1xLM2T3uZP2H07znpvJEM4JL6d5P1xE83p/gYWXTvgJsCVNL+A7aeaHLm7Y6ZtoenFf38b417aNqrqKZmjjO2me8yOZel4qwLfa1+8SmrmK72fh4jFLMtXP4Q80wyz/k+Z1PRvYtn3cJ2nm212f5BtVdRtNcvdUmtfhI8Dzl5CoPg/4fft+fynNxRVJGrosPNRektS1tnfoY1W12EWlpelK8g80vXGb1xD/6Sf5V5pKrjsN65ySpOGyZ0+SOpZk9TTrbq2UpvT/QSwojCLNWjsn7EDgE8NM9CRJ48FkT5K6F5q1966jGcb5Sxa/zpw0LUkeBFxPM0z3A50GI0nqhMM4JUmSJKmH7N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5aqesA5mLDDTese9/73l2HIUmSJEmdOPPMM6+uqnmL2jfWyd69731v5s+f33UYkiRJktSJJBcvbp/DOCVJkiSph0z2JEmSJKmHTPYkSZIkqYdM9iRJkiSph0z2JEmSJKmHTPYkSZIkqYdM9iRJkiSph0z2JEmSJKmHTPYkSZIkqYdM9iRJkiSph0z2JEmSJKmHTPYkSZIkqYdM9iRJkiSph0z2JEmSJKmHTPYkSZIkqYdM9iRJkiSph1bqOoBRethrjug6hGXGmf/z/K5DkCRJkrQU2bMnSZIkST1ksidJkiRJPWSyJ0mSJEk9ZLInSZIkST1ksidJkiRJPWSyJ0mSJEk9ZLInSZIkST1ksidJkiRJPWSyJ0mSJEk9ZLInSZIkST1ksidJkiRJPWSyJ0mSJEk9ZLInSZIkST1ksidJkiRJPWSyJ0mSJEk9ZLInSZIkST1ksidJkiRJPWSyJ0mSJEk9ZLInSZIkST1ksidJkiRJPWSyJ0mSJEk9ZLInSZIkST1ksidJkiRJPWSyJ0mSJEk9NLJkL8kDkpw9cPtzklck2SDJcUl+035dvz0+ST6U5MIk5ybZflSxSZIkSVLfjSzZq6oLqmq7qtoOeBhwM3AU8Hrg+KraEji+3QZ4KrBle9sf+OioYpMkSZKkvltawzh3Bn5bVRcDuwKHt+2HA7u193cFjqjG6cB6Se65lOKTJEmSpF5ZWsneXsAX2/sbVdXl7f0/ARu19zcGLhl4zKVt20KS7J9kfpL5V1111ajilSRJkqSxNvJkL8kqwDOBr0zeV1UF1EzOV1WHVtUOVbXDvHnzhhSlJEmSJPXL0ujZeypwVlVd0W5fMTE8s/16Zdt+GbDpwOM2adskSZIkSTO0NJK9vVkwhBPgaGDf9v6+wDcH2p/fVuXcEbhhYLinJEmSJGkGVhrlyZOsCTwJeMlA87uAI5O8ELgY2KNt/y7wNOBCmsqd+40yNkmSJEnqs5Eme1V1E3C3SW3X0FTnnHxsAQeMMh5JkiRJWl4srWqckiRJkqSlyGRPkiRJknrIZE+SJEmSeshkT5IkSZJ6yGRPkiRJknrIZE+SJEmSeshkT5IkSZJ6yGRPkiRJknrIZE+SJEmSeshkT5IkSZJ6yGRPkiRJknrIZE+SJEmSeshkT5IkSZJ6yGRPkiRJknrIZE+SJEmSeshkT5IkSZJ6yGRPkiRJknpopa4D0Pj4w9se0nUIy4zN3nJe1yFIkiRJU7JnT5IkSZJ6yGRPkiRJknrIZE+SJEmSeshkT5IkSZJ6yGRPkiRJknrIZE+SJEmSeshkT5IkSZJ6yGRPkiRJknrIZE+SJEmSeshkT5IkSZJ6yGRPkiRJknrIZE+SJEmSeshkT5IkSZJ6yGRPkiRJknrIZE+SJEmSeshkT5IkSZJ6yGRPkiRJknrIZE+SJEmSeshkT5IkSZJ6yGRPkiRJknrIZE+SJEmSemikyV6S9ZJ8NcmvkvwyyaOSbJDkuCS/ab+u3x6bJB9KcmGSc5NsP8rYJEmSJKnPRt2z90HgmKp6ILAt8Evg9cDxVbUlcHy7DfBUYMv2tj/w0RHHJkmSJEm9NbJkL8m6wD8AnwSoqtuq6npgV+Dw9rDDgd3a+7sCR1TjdGC9JPccVXySJEmS1Gej7Nm7D3AV8OkkP0vyiSRrAhtV1eXtMX8CNmrvbwxcMvD4S9u2hSTZP8n8JPOvuuqqEYYvSZIkSeNrlMneSsD2wEer6qHATSwYsglAVRVQMzlpVR1aVTtU1Q7z5s0bWrCSJEmS1CejTPYuBS6tqp+021+lSf6umBie2X69st1/GbDpwOM3adskSZIkSTM0smSvqv4EXJLkAW3TzsAvgKOBfdu2fYFvtvePBp7fVuXcEbhhYLinJEmSJGkGVhrx+V8OfD7JKsBFwH40CeaRSV4IXAzs0R77XeBpwIXAze2xkiRJkqRZGGmyV1VnAzssYtfOizi2gANGGY8kSZIkLS9Gvc6eJEmSJKkDJnuSJEmS1EMme5IkSZLUQyZ7kiRJktRDJnuSJEmS1EMme5IkSZLUQyZ7kiRJktRDJnuSJEmS1EMme5IkSZLUQyZ7kiRJktRDJnuSJEmS1EMme5IkSZLUQyZ7kiRJktRDJnuSJEmS1EMme5IkSZLUQyZ7kiRJktRDJnuSJEmS1EMme5IkSZLUQyZ7kiRJktRDJnuSJEmS1EMrLW5Hkm8Btbj9VfXMkUQkSZIkSZqzxSZ7wHvbr88G7gF8rt3eG7hilEFJkiRJkuZmscleVZ0EkOR9VbXDwK5vJZk/8siknnvMIY/pOoRlxmkvP63rECRJknpnOnP21kxy34mNJPcB1hxdSJIkSZKkuZpqGOeEVwI/THIREGBz4CUjjUqSJEmSNCdLTPaq6pgkWwIPbJt+VVW3jjYsSZIkSdJcLHEYZ5I1gNcAL6uqc4DNkjxj5JFJkiRJkmZtOnP2Pg3cBjyq3b4MeMfIIpIkSZIkzdl0kr0tquo9wO0AVXUzzdw9SZIkSdIyajrJ3m1JVqddYD3JFoBz9iRJkiRpGTadapwHA8cAmyb5PPAYYL9RBiVJkiRJmpvpVOM8NsmZwI40wzcPrKqrRx6ZJEmSJGnWplON8/iquqaqvlNV366qq5McvzSCkyRJkiTNzmJ79pKsBqwBbJhkfRYUZVkH2HgpxCZJkiRJmqWphnG+BHgFcC/gTBYke38GPjzasCRJkiRJc7HYZK+qPgh8MMnLq+qQpRiTJEmSJGmOplOg5ZAkWwNbAasNtB8xysAkSZIkSbO3xGQvyUHA42mSve8CTwVOBUz2JEmSJGkZNZ1F1XcHdgb+VFX7AdsC6440KkmSJEnSnEwn2ftrVd0F3JFkHeBKYNPpnDzJ75Ocl+TsJPPbtg2SHJfkN+3X9dv2JPlQkguTnJtk+9k+KUmSJEla3k0n2ZufZD3gMJqqnGcBP57B93hCVW1XVTu0268Hjq+qLYHj221ohodu2d72Bz46g+8hSZIkSRow5Zy9JAH+X1VdD3wsyTHAOlV17hy+5640cwABDgd+CLyubT+iqgo4Pcl6Se5ZVZfP4XtJkiRJ0nJpyp69NvH67sD272eY6BVwbJIzk+zftm00kMD9Cdiovb8xcMnAYy9lEYu3J9k/yfwk86+66qoZhCJJkiRJy4/pDOM8K8nDZ3n+napqe5ohmgck+YfBnW0yWTM5YVUdWlU7VNUO8+bNm2VYkiRJktRvS1x6AXgksE+Si4GbgNDkadss6YFVdVn79cokRwGPAK6YGJ6Z5J40BV8ALmPhwi+btG2SJEmSpBmaTrL3lNmcOMmawApVdWN7/8nA24CjgX2Bd7Vfv9k+5GjgZUm+RJNg3uB8PUmSJEmanSUme1V1cZKdgC2r6tNJ5gFrTePcGwFHNTVeWAn4QlUdk+SnwJFJXghcDOzRHv9d4GnAhcDNwH4zfjaSJEmSJGAayV6Sg4AdgAcAnwZWBj4HPGaqx1XVRTQLsE9uv4ZmkfbJ7QUcMK2oJUmSJElTmk6BlmcBz6SZr0dV/RFYe5RBSZIkSZLmZjrJ3m2DVTPb+XeSJEmSpGXYdJK9I5N8HFgvyYuBHwCHjTYsSZIkSdJcTKdAy3uTPAn4M828vbdU1XEjj0ySJEmSNGvTWXqBNrkzwZMkSZKkMbHEYZxJnp3kN0luSPLnJDcm+fPSCE6SJEmSNDvT6dl7D7BLVf1y1MFIkiRJkoZjOgVarjDRkyRJkqTxMp2evflJvgx8A7h1orGqvj6qoCRJkiRJczOdZG8d4GbgyQNtBZjsSZIkSdIyajpLL+y3NAKRJEmSJA3PdKpx3j/J8Ul+3m5vk+RNow9NkiRJkjRb0ynQchjwBuB2gKo6F9hrlEFJkiRJkuZmOsneGlV1xqS2O0YRjCRJkiRpOKaT7F2dZAuaoiwk2R24fKRRSZIkSZLmZDrVOA8ADgUemOQy4HfAPiONSpIkSZI0J9OpxnkR8I9J1gRWqKobRx+WJEmSJGkuFpvsJdkEuHdVndo2vQRYKwnAF6rqwqUQnyRJkiRpFqaas/c/wHoD2y8BbqKZu/fWEcYkSZIkSZqjqYZxPqCqvj2wfXNVvQ8gySmjDUuSJEmSNBdT9eytNml754H7G44gFkmSJEnSkEyV7N2Y5P4TG1V1LUCSBwIWaZEkSZKkZdhUwzgPAr6d5J3AWW3bw4D/Ag4cdWCSJEmSpNlbbLJXVcckeTbwWuA/2uafA8+uqp8vjeAkSZIkSbMz5Tp7bVL3/KUUiyRJkiRpSKaasydJkiRJGlMme5IkSZLUQyZ7kiRJktRDS0z2ktw/yfFJft5ub5PkTaMPTZIkSZI0W9Pp2TsMeANwO0BVnQvsNcqgJEmSJElzM51kb42qOmNS2x2jCEaSJEmSNBzTSfauTrIFUABJdgcuH2lUkiRJkqQ5mXKdvdYBwKHAA5NcBvwOeO5Io5IkSZIkzckSk72qugj4xyRrAitU1Y2jD0uSJEmSNBdLTPaSvGXSNgBV9bYRxSRJM3bSPzyu6xCWGY87+aSuQ5AkScuA6QzjvGng/mrAM4BfjiYcSZIkSdIwTGcY5/sGt5O8F/j+yCKSJEmSJM3ZdKpxTrYGsMmwA5EkSZIkDc905uydR7vsArAiMA+Y9ny9JCsC84HLquoZSe4DfAm4G3Am8Lyqui3JqsARwMOAa4A9q+r3M3gukqQh+PB/fqvrEJYZL3vfLl2HIEnSrE1nzt4zBu7fAVxRVTNZVP1Amjl+67Tb7wb+t6q+lORjwAuBj7Zfr6uq+yXZqz1uzxl8H0mSJElSa4nDOKvqYuBS4Haanr17JdlsOidPsgnwdOAT7XaAJwJfbQ85HNitvb9ru027f+dMlP6UJEmSJM3IdIZxvhw4CLgCuKttLmCbaZz/A8BrgbXb7bsB1w/0DF4KbNze3xi4BKCq7khyQ3v81ZPi2R/YH2CzzaaVc0qS1Jl3Pnf3rkNYZrzxc19d8kGSpKGZzjDOA4EHVNU1MzlxkmcAV1bVmUkeP4vYFqmqDgUOBdhhhx1qCYdLkiRJ0nJpOsneJcANszj3Y4BnJnkazfp86wAfBNZLslLbu7cJcFl7/GXApsClSVYC1qUp1CJJkiRJmqHpJHsXAT9M8h3g1onGqnr/VA+qqjcAbwBoe/ZeXVX7JPkKsDtNRc59gW+2Dzm63f5xu/+EqrLnTpIkSZJmYTrJ3h/a2yrtba5eB3wpyTuAnwGfbNs/CXw2yYXAtcBeQ/hekiRJkrRcWmKyV1VvBUiyRlXdPJtvUlU/BH7Y3r8IeMQijrkF+JfZnF+SJEmStLAlLr2Q5FFJfgH8qt3eNslHRh6ZJEmSJGnWlpjs0Syf8BTaYilVdQ7wDyOMSZIkSZI0R9NJ9qiqSyY13TmCWCRJkiRJQzKtpReSPBqoJCvTrLv3y9GGJUmSJEmai+n07L0UOADYmGYtvO3abUmSJEnSMmo6PXupqn1GHokkSZIkaWim07N3WpJjk7wwyXqjDkiSJEmSNHdLTPaq6v7Am4AHA2cl+XaS5448MkmSJEnSrE23GucZVfUqmsXQrwUOH2lUkiRJkqQ5mc6i6usk2TfJ94AfAZfTJH2SJEmSpGXUdAq0nAN8A3hbVf14tOFIkiQt3i/feULXISwzHvTGJ87p8QcffPBwAukBXwv11XSSvftWVSVZY+TRSJIkSZKGYjrJ3o5JPgmsBWyWZFvgJVX176MNTZIkSRoPR37FWU4T9viXM7oOQa3pFGj5APAU4BqAqjoH+IcRxiRJkiRJmqPpVuO8ZFLTnSOIRZIkSZI0JNMZxnlJkkcDlWRl4EDgl6MNS5IkSZI0F9Pp2XspcACwMXAZsB3gfD1JkiRJWoYtsWevqq4G9pnYTrI+TbL3zhHGJUmSJEmag8X27CXZNMmhSb6d5IVJ1kzyXuAC4O5LL0RJkiRJ0kxN1bN3BHAS8DXgn4D5wNnANlX1p9GHJkmSJEmaramSvQ2q6uD2/veT/AuwT1XdNfqwJEmSJElzMeWcvXZ+XtrNa4B1kwSgqq4dcWySJEmSpFmaKtlbFziTBckewFnt1wLuO6qgJEmSJC2/tv3q97sOYZlxzu5PmfVjF5vsVdW9Z31WSZIkSVKnprPOniRJkiRpzJjsSZIkSVIPmexJkiRJUg9NK9lLslOS/dr785LcZ7RhSZIkSZLmYonJXpKDgNcBb2ibVgY+N8qgJEmSJElzM52evWcBzwRuAqiqPwJrjzIoSZIkSdLcTCfZu62qimZtPZKsOdqQJEmSJElzNZ1k78gkHwfWS/Ji4AfAYaMNS5IkSZI0F4tdVH1CVb03yZOAPwMPAN5SVceNPDJJkiRJ0qwtMdkDaJM7EzxJkiRJGhNLTPaS3Eg7X2/ADcB84D+r6qJRBCZJkiRJmr3p9Ox9ALgU+AIQYC9gC+As4FPA40cUmyRJkiRplqZToOWZVfXxqrqxqv5cVYcCT6mqLwPrjzg+SZIkSdIsTCfZuznJHklWaG97ALe0+yYP75QkSZIkLQOmk+ztAzwPuBK4or3/3CSrAy8bYWySJEmSpFmaztILFwG7LGb3qYt7XJLVgJOBVdvv89WqOijJfYAvAXcDzgSeV1W3JVkVOAJ4GHANsGdV/X4Gz0WSJEmS1JpONc7VgBcCDwZWm2ivqhcs4aG3Ak+sqr8kWRk4Ncn3gFcB/1tVX0rysfbcH22/XldV90uyF/BuYM/ZPClJkiRJWt5NZxjnZ4F7AE8BTgI2AW5c0oOq8Zd2c+X2VsATga+27YcDu7X3d223affvnCTTiE+SJEmSNMl0kr37VdWbgZuq6nDg6cAjp3PyJCsmOZtmvt9xwG+B66vqjvaQS4GN2/sbA5cAtPtvoBnqOfmc+yeZn2T+VVddNZ0wJEmSJGm5M51k7/b26/VJtgbWBe4+nZNX1Z1VtR1Nb+AjgAfOJshJ5zy0qnaoqh3mzZs319NJkiRJUi9NJ9k7NMn6wJuAo4Ff0Mynm7aquh44EXgUsF6SibmCmwCXtfcvAzYFaPevS1OoRZIkSZI0Q1Mme0lWAP5cVddV1clVdd+quntVfXxJJ04yL8l67f3VgScBv6RJ+nZvD9sX+GZ7/+h2m3b/CVXlOn6SJEmSNAtTJntVdRfw2lme+57AiUnOBX4KHFdV3wZeB7wqyYU0c/I+2R7/SeBubfurgNfP8vtKkiRJ0nJviUsvAD9I8mrgy8BNE41Vde1UD6qqc4GHLqL9Ipr5e5PbbwH+ZRrxSJIkSZKWYDrJ3sRadwcMtBVw3+GHI0mSJEkahiUme1V1n6URiCRJkiRpeJZYjTPJGknelOTQdnvLJM8YfWiSJEmSpNmaztILnwZuAx7dbl8GvGNkEUmSJEmS5mw6yd4WVfUe2sXVq+pmICONSpIkSZI0J9NJ9m5r18krgCRbALeONCpJkiRJ0pxMpxrnwcAxwKZJPg88BvjXEcYkSZIkSZqj6VTjPDbJmcCONMM3D6yqq0cemSRJkiRp1paY7CX5FvAF4OiqumlJx0uSJEmSujedOXvvBR4L/CLJV5PsnmS1EcclSZIkSZqD6QzjPAk4KcmKwBOBFwOfAtYZcWySJEmSpFmaToEW2mqcuwB7AtsDh48yKEmSJEnS3Exnzt6RwCNoKnJ+GDipqu4adWCSJEmSpNmbTs/eJ4G9q+pOgCQ7Jdm7qg4YbWiSJEmSpNmazpy97yd5aJK9gT2A3wFfH3lkkiRJkqRZW2yyl+T+wN7t7Wrgy0Cq6glLKTZJkiRJ0ixN1bP3K+AU4BlVdSFAklculagkSZIkSXMy1Tp7zwYuB05McliSnYEsnbAkSZIkSXOx2GSvqr5RVXsBDwROBF4B3D3JR5M8eSnFJ0mSJEmahal69gCoqpuq6gtVtQuwCfAz4HUjj0ySJEmSNGtLTPYGVdV1VXVoVe08qoAkSZIkSXM3o2RPkiRJkjQeTPYkSZIkqYdM9iRJkiSph0z2JEmSJKmHTPYkSZIkqYdM9iRJkiSph0z2JEmSJKmHTPYkSZIkqYdM9iRJkiSph0z2JEmSJKmHTPYkSZIkqYdM9iRJkiSph0z2JEmSJKmHTPYkSZIkqYdM9iRJkiSph0z2JEmSJKmHTPYkSZIkqYdGluwl2TTJiUl+keT8JAe27RskOS7Jb9qv67ftSfKhJBcmOTfJ9qOKTZIkSZL6bpQ9e3cA/1lVWwE7Agck2Qp4PXB8VW0JHN9uAzwV2LK97Q98dISxSZIkSVKvjSzZq6rLq+qs9v6NwC+BjYFdgcPbww4Hdmvv7wocUY3TgfWS3HNU8UmSJElSny2VOXtJ7g08FPgJsFFVXd7u+hOwUXt/Y+CSgYdd2rZJkiRJkmZo5MlekrWArwGvqKo/D+6rqgJqhufbP8n8JPOvuuqqIUYqSZIkSf0x0mQvyco0id7nq+rrbfMVE8Mz269Xtu2XAZsOPHyTtm0hVXVoVe1QVTvMmzdvdMFLkiRJ0hgbZTXOAJ8EfllV7x/YdTSwb3t/X+CbA+3Pb6ty7gjcMDDcU5IkSZI0AyuN8NyPAZ4HnJfk7Lbtv4B3AUcmeSFwMbBHu++7wNOAC4Gbgf1GGJskSZIk9drIkr2qOhXIYnbvvIjjCzhgVPFIkiRJ0vJkqVTjlCRJkiQtXS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jS/aSfCrJlUl+PtC2QZLjkvym/bp+254kH0pyYZJzk2w/qrgkSZIkaXkwyp69zwD/NKnt9cDxVbUlcHy7DfBUYMv2tj/w0RHGJUmSJEm9N7Jkr6pOBq6d1LwrcHh7/3Bgt4H2I6pxOrBeknuOKjZJkiRJ6rulPWdvo6q6vL3/J2Cj9v7GwCUDx13atv2dJPsnmZ9k/lVXXTW6SCVJkiRpjHVWoKWqCqhZPO7QqtqhqnaYN2/eCCKTJEmSpPG3tJO9KyaGZ7Zfr2zbLwM2HThuk7ZNkiRJkjQLSzvZOxrYt72/L/DNgfbnt1U5dwRuGBjuKUmSJEmaoZVGdeIkXwQeD2yY5FLgIOBdwJFJXghcDOzRHv5d4GnAhcDNwH6jikuSJEmSlgcjS/aqau/F7Np5EccWcMCoYpEkSZKk5U1nBVokSZIkSaNj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tEwle0n+KckFSS5M8vqu45EkSZKkcbXMJHtJVgT+D3gqsBWwd5Ktuo1KkiRJksbTMpPsAY8ALqyqi6rqNuBLwK4dxyRJkiRJYylV1XUMACTZHfinqnpRu/084JFV9bJJx+0P7N9uPgC4YKkGOjsbAld3HUSP+HoOj6/lcPl6Dpev5/D4Wg6Xr+dw+XoOl6/n8IzLa7l5Vc1b1I6VlnYkc1VVhwKHdh3HTCSZX1U7dB1HX/h6Do+v5XD5eg6Xr+fw+FoOl6/ncPl6Dpev5/D04bVcloZxXgZsOrC9SdsmSZIkSZqhZSnZ+ymwZZL7JFkF2As4uuOYJEmSJGksLTPDOKvqjiQvA74PrAh8qqrO7zisYRmrYadjwNdzeHwth8vXc7h8PYfH13K4fD2Hy9dzuHw9h2fsX8tlpkCLJEmSJGl4lqVhnJIkSZKkITHZkyRJkqQeMtnTMi/Jal3HIEmSJI0b5+yNQJKNgc0ZKIBTVSd3F9F4S3IhcAVwSns7tapu6Daq8ZTk/sBr+Pv35xM7C2rM+fs+PEnWBP5aVXe179UHAt+rqts7Dm3sJHlbVb1lYHtF4Iiq2qfDsMZOkldNtb+q3r+0YumrJOsDm1bVuV3HMm7a3+sfVNUTuo5l3CV59lT7q+rrSyuWYVtmqnH2RZJ3A3sCvwDubJsL8MPfLFXV/ZJsBjwWeDrwf0mur6rtuo1sLH0F+BhwGAven5olf9+H7mTgse2Hv2NpluTZEzBBmblNk7yhqv5fklWBI4GfdR3UGFq7/foA4OEsWBJqF+CMTiLqgSQ/BJ5J8zn0TODKJKdV1ZTJtRZWVXcmuSvJul4En7Nd2q93Bx4NnNBuPwH4ETC2yZ49e0OW5AJgm6q6tetY+iLJJjSJ3uOAbYFraXr3/l+ngY2hJGdW1cO6jqMv/H0friRnVdX2SV4OrF5V70lythd2Zi5JgM8D59F8WPluVX2g06DGWJKTgadX1Y3t9trAd6rqH7qNbDwl+VlVPTTJi2h69Q5Kcm5VbdN1bOMmyTeBhwLHATdNtFfVf3QW1BhLciywb1Vd3m7fE/hMVT2l28hmz5694bsIWBnww9/w/IHmCv9/V9VLuw5mzH0ryb8DRzHwHq2qa7sLaaz5+z5cSfIomp68F7ZtK3YYz9hJsv3A5geBjwOnAScn2b6qzuomsrG3EXDbwPZtbZtmZ6X2Q/QewBu7DmbMfZ0x7nVaBm06kei1rgA26yqYYTDZG76bgbOTHM/CH6a9wjJ7DwV2Ap6T5PXAb4CTquqT3YY1lvZtv75moK2A+3YQy9hKcgjN6+bv+3C9AngDcFRVnZ/kvsCJ3YY0dt43afs6YKu2vQDn587OEcAZSY5qt3cDDu8unLH3NuD7NKN0ftr+rv+m45jGUlUdnmR1YLOquqDreHrg+CTfB77Ybu8J/KDDeObMYZxDlmTfRbVXlf8U5iDJWjQJ32OB5wJU1eadBqXl1uJ+zyf4+z53SVYA1qqqP3cdiwR/6zV9bLt5clU5B1KdS7IL8F5glaq6T5LtgLdV1TO7jWx8JXkWMDFE++SqOmqq45d1JnsjkGQV4P7t5gVWkpubJPOBVWkmyJ4CnFJVF3cb1XhKsjLwbyz4I/ZD4OO+R2enrR55S1Xd2W6vCKxaVTd3G9l4SvIF4KU0xW5+CqwDfLCq/qfTwMZQkv8G3lNV17fb6wP/WVVv6jSwMdUWCfs7VfWHpR3LOBsYFbFIjoqYuSRn0vTY/7CqHtq2/byqtu42svHT/g8/v6oe2HUsw+Q6e0OW5PE0QxH+D/gI8OskTuCem6dW1UOq6iVV9TkTvTn5KPAwmvfmR9r7H+00ovF2PLD6wPbqjPlwj45t1fbk7QZ8D7gP8LxOIxpfT51I9ACq6jrgad2FM/a+A3y7vR1PM1/3e51GNJ7m01TfXA3Ynubz0m+A7YBVugtrrN2+iEqcd3USyZhrL9xesLiLO+PKOXvD9z7gyRPjptu1or5I86Fas3NbkvezoDfqJJohCpYZnrmHV9W2A9snJDmns2jG32pV9ZeJjar6S5I1ugxozK3c9j7vBny4qm5P4vCT2VkxyaoTlWLbOT2rdhzT2Kqqhwxut0M6/72jcMbWxBD3JP8G7FRVd7TbH6MZuaOZOz/Jc2h+57cE/oNmJJRmZ32a1/QMFq5uOrbDYk32hm/lwQmyVfXr9sOLZu9TwM9pqnZBc6X/08CUC2Bqke5MskVV/RagnRTvenuzd9NghcMkDwP+2nFM4+zjwO+Bc2iqR24OOGdvdj5PU2jg0+32flhQZGiq6qwkj+w6jjG2Ps0w7YlK0Gu1bZq5l9NUNL2VpnPh+8DbO41ovL256wCGzTl7Q9b+Y70T+FzbtA+wYlW9oLuoxtui1tly7a3ZSbIzTaJ8ERBgc2C/qrLi4SwkeTjwJeCPNK/nPYA9q+rMTgPrkSQrTVz918wkeSqwc7t5XFV9v8t4xlmSwcW+V6AZgni3cV57q0tJ9gMOpqm2G5qROwdb3EoaPpO9IUuyKnAATeVIaIYlfMRFl2cvyY+B11TVqe32Y4D3VtWjuo1sPLXv0Qe0mxf43pybtud+8PW02M0sJVkXOAiHbGsZk+Sggc07aHqgv1ZVt3QT0fhqK+3uSHPRcaJ39CdV9afuoho/Sb7F1MVuxnbYYZeS7AgcAjyIZh7pisBNVbVOp4HNgcneEPW1ik/XkmxLs8bRum3TdcC+VXVud1GNlyRTDnmtKhdknYEkT6yqExb3uvp6zk6Sr9EM2Z64uv88YNuqcsj2DCW5kQUfBFcBVmbMP7CoP5L8bKJypGYnyeOm2l9VJy2tWPqkrQC/F/AVYAfg+cD9q+oNnQY2B87ZG6KqujPJBUk2sxzzcLQJ9POqatsk6wC47tas7NJ+vTvwaJpqcgGeQDOR2+RkZh4HnMCC13VQ4es5W1tU1T8PbL81ydldBTPOqmrtiftJAuxK05uiWUgyD3gt8GCaSpIAVJWL1M/O8Un+Gfh62eswKyZzo1NVFyZZsa3O+ekkPwNM9vQ3vavi06U2gd6pvW+SN0tVtR9AkmNpyttf3m7fE/hMh6GNpao6qB2K9L2qOrLreHrkr0l2mjRk24I3c9R+mP5GOxTx9V3HM6Y+D3wZeAbNWpD7Ald1GtF4ewnwKuCOJLfQXHwse56nL8l5TD2Mc5ulGE6f3Nyul312kvcAlzPmS9U5jHPIFtet7hWY2UvyUWBjmi71wQTa3pMZSvLLqnrQwPYKNEOPHzTFw7QYSeZX1Q5dx9EXSbajGcK5Ls2Hv2txyPasTBpivALNcKTHOdd5dpKcWVUPS3LuxIfoJD+tqod3HZuWT2214sVyTeLZaV/XK2iGv7+S5v/RR6rqwk4DmwN79oasqk5q3yhbVtUP2jW3Vuw6rjG3GnANMDhcxqFys3N8ku/TlGcG2BMXAZ+LHyR5Nc0V/8ELEdcu/iFanKo6G/jbkG2a13QvwGRv5gaHGE8UFNm1m1B6YaLw0uVJnk5TgXeDDuMZe0nWB7Zk4WGxJ3cX0XgxmRuZ+wFXtqPJ3tp1MMNgz96QJXkxsD+wQVVt0S5w+bGq2nkJD9UitHP23l1Vr+46lr5I8iwWVDs8uaqO6jKecZbkd4torqq671IPZoy1yd0BND3436S5AHEA8J/AuVVlkqJOJXkGTXXtTWkq9a0DvLWqju40sDGV5EXAgcAmwNk080l/7BzI6UtyalXtNKkYEzgkdk6SHA48imZkySnAycCpVXVdp4HNgcnekLXFBB5BU0b4oW3beVX1kE4DG2NJfuzQo+FZVM9zVd3YdVzjKMkKVXXXpLbVLMc+M0m+SVNl98c068LdneYDy4Ftb5+mKclqND321wHfAl5Dc3Hnt8Dbq+rqDsOTgL/NN3s4cHpVbZfkgcB/W3lXy4ok9wJ2B14N3KuqxnY05NgGvgy7tapua4qfNQsCM8UEWk3L2UmOxjl7czbY8wxsQdOT8jEWLLysmfkE8IKJjSRrAkfj6zlT9524IJbkEzQT4jczaZ6VI2iGHK5J0zP6c+DDNGu/foamwIhmqK3G+WLg3gx8dqqqFyzuMZrSLVV1SxKSrFpVv0rygCU/TBOSTDmM2OkEs5PkucBjgYcAV9P8/Tyl06DmyGRv+E5K8l/A6kmeBPw7zdVVzZ5z9obnANqeZ4Cq+k2Su3cb0li7LMlHqurf2/kn3wEO6zqoMfS3hejbCryXmujN2lZVtXV7ofHSqpooGnZMknO6DGzMfZPmA98PgDs7jqUPLk2yHvAN4Lgk1wHOQZuZq4FLaebkQjMaYkIBTieYnQ/QjIT4GHBiVf2+02iGwGGcQ9ZWN3wh8GSaX7zvA59wHRktC5L8pKoeObGgbfuB8CxLNM9eW5p5HeBhwLuq6msdhzR2ktzJgl77AKsDN+PckxlLclZVbT/5/qK2NX1Jzq6q7bqOo4/aKubrAsdU1W1dxzMuknyAZq3c02iKrp3qZ83hSPJgmuHvO9EUEbqgqp7XbVSzZ8/ekLXzdw7Dq/tDk2QTmgnxj2mbTqGZy3Npd1GNLXueh2BSWfufAG8GzgAqybMdYjwzVWXF4uHZJMmHaBLlifu02xt3F9bY+3aSp1XVd7sOpA+SvJ2m8MWPXJpqdqrqFWnmDD0eeB5wSLuW7keralHFwzQNbcGwzYDNaYZtrwvcNdVjlnX27A1ZW7Hr7TRvkpXwyvScJTkO+ALw2bbpucA+VfWk7qIaT/Y8D0eST0+xu5zHo64k2Xeq/VV1+NKKpU/aiodrAre1N/+3z0GS/WjmRT0KuJG26mFVfbPTwMZUOyR2L5rPn/9VVXY4zFKSc4FT29vJfehYMNkbsiQXAs8GzvMD9HAsaviMQ2okSRpvSe4B7EFT8XD9qlq745DGRlsQbFea6rvzaOoYHFlVf+g0sJ5IshZAVf2l61jmymGcw3cJ8HMTvaG6pq2ONLEQ+N40BVs0Q0keAxzM3/c8O5F7FqzQJy0f2uFy+wD3qaq3J9kUuGdVndFxaGOprbq7FXAFTa/e7sBZnQY1fq4EfgN8qf1awA5JdgArls9Wkq1pRpJt0GzmKmDfqvp5t5HNnsne8L0W+G6Sk4BbJxqr6v3dhTT2XkAzZ+9/af6Y/QjYr9OIxtcngVcCZ2JFuWGwQt8QJXk58LlxXrxWvfURmnk7T6QZKvcX4P9o1orTzN0NWBG4nmbx6qur6o4pH6HJvkLzmegB7W2QFctn71DgVVV1IkCSx7dtj+4wpjkx2Ru+d9L8E1gNWKXjWPri5qp6ZtdB9MQNVfW9roPokTWq6nVdB9EjGwE/TXIW8Cng+46S0DLikVW1fZKfAVTVdUn8Hz9LVfUsgCQPAp4CnJhkxarapNvIxkdV/WvXMfTUmhOJHkBV/bAdMju2TPaG715VtXXXQfTMaUl+D3wZ+FpVXd9tOOMnyUS59ROT/A/NFb/BnmeHz8yOFfqGqKrelOTNNAWE9gM+nORI4JNV9dtuoxsv7ZIg7wD+ChwDbAO8sqo+12lg4+v2JCvS9JhMDOEe6wp9XWqL2T2Wprz9esAJjPnC1eqNi9r/Q4NFAS/qMJ45s0DLkLX/YH9QVcd2HUufJHkETaWp3YBfAF/yQ8v0JTlxit1VVU+cYr8WY6BC3600C4NboW8IkmxLk+z9E3AisCNwXFW9ttPAxshEEaskzwKeAbyKprLcth2HNpaS7ENTCGN74HCaOWZvrqojOw1sTCX5ME1yd0pV/bHreKQJSdYH3kqzxh4079ODx3l6gcnekPnhb7SSbAi8n2bpBdfmknokyYHA84GrgU8A36iq29slQ35TVVt0GuAYSfLzqtq6LYTx1ao6Jsk5Jnuzl+SBwM40/9ePB/5QVTd1G5UkTc1hnENm2eDhaxe4fBZNz94WwFHAIzoNaswkuYZm8e/TaArc/KSqbu42qvE1MCx2QtEUGLiki3h6ZH3g2VV18WBjVd3VDvvS9H07ya9ohnH+Wzvs8JaOYxpLSTYG7gmcW1W/SnJ34BXAvwL36jC0sdNeEF9sL4MXxmeuHV78dP6+KrSFAWcgybeY+r05trUj7NkbgbYLeEuaIi0AVNXJ3UU03pL8DvgGzfoxP+44nLHUJsw70lSTejTwMOB3NMnfaQ5FmpnFDIvdgKYo095VdfbSjWj8tR9Yzq+qB3YdS18k2YCmKNOdSdYA1qmqP3Ud1zhJ8grgjcCFwKo0VTnfDRwBvKeqLu8uuvGV5O3A5TTzoiaWtbhnVb2l08DGUJLv0lzIOY+BeaRV9dbOghpDSR43cRc4DHjR4P6qOmmpBzUkJntDluRFwIHAJsDZNB+wf+ycqNlLkqqqJGvYGzUcbWWp/WiuTt/HIbHD0a5v9P6q+oeuYxlHSb4JvNxFgWcvyROr6oQkz17UftfempkkvwB2qqprk2wG/Bp4TFWd2XFoY21RQ4odZjw7Sc6tqm26jqNPkvysqh7adRzD4jDO4TuQZt2d06vqCe0Y///uOKZxt2OSTwJrAZu1xRteUlX/3nFcYyPJvVjQqzexLtSZwJsAe0uHpKrmJ1mr6zjG2PrA+UnOAP42F2qch8904HE0lQ13WcQ+196auVuq6lqAqvpDkgtM9IbiprbozZdo3pd7M/A7rxn5XpInWxhwqHrVE2ayN3y3VNUtSUiyaju+f/Jil5qZD9Csw3M0QFWdk8Sek5m5FDiLZmH611fVbR3H00tJNqJn/ySWsjd3HcC4q6qD2oI233N49lBskuRDA9v3HNyuqv/oIKY+eA7wwfZWNFMKntNpROPrdOCo9vfewoCz1A57n7BiOyUrEw0TF33Gkcne8F2aZD2aOWbHJbkOuHjKR2iJquqSJINNd3YVy5h6DPAomkI3r2rXLfxxe5tfVbdO8VhNkuQQ/j6p24Cm5/TApR9RP4zznIhlSVvQ5rWAyd7cvWbStr16Q1BVvwd27TqOnng/zf/388q5WXNxJs3/9YkPm4PrDxdw36Ue0ZA4Z2+E2sme6wLH2JMye0m+SvPH7MPAI2k+TO9QVXt1GtgYS3JvmmFeBwKbVNVqUz9Cg5LsO6mpgGuAn1bVlR2E1AtJdgQOAR5EU+xmReAmr1DPXJJ30Sxh8WUWHhI7tlenNf6SHFlVe7T3311VrxvYd2xVPbm76MZTkpOBx1fVXUs8WMslk70hSfJwYMOq+t6k9qcBVzjGf/batfU+CPwjzRWXY4EDq+qaTgMbM+380Yl5e48B1qMZ/nFaVb23w9AkAJLMp1li5SvADjRr7t2/qt7QaWBjqK1iPFlV1dhendb4Gyx8keSsqtp+Ufs0fUk+Q9Pr9D2aNZ4Bl17QAg7jHJ5301Q3nOx84NOA1ThnoS3H/sGq2qfrWMZZkquBP9IM2zwZeFdVXdhtVNLfq6oLk6xYVXcCn07yM8Bkb4aq6j5dxyAtwlQ9DPY+zM7v2tsq7U1aiMne8Kw9eSFggKq6uO2Z0iy060NtnmQVh8LOyRZVdUPXQUhLcHOSVYCzk7yHZh2uFTqOaWwleTR/v9DyEZ0FJMEaSR5K83u9ens/7W31TiMbU66npyVxGOeQJLmwqu43031avCSbtaWuj6CZw3M0C889cYiClgmuATkcSTYHrqC5Ov1KmjnPH7EXeuaSfBbYgma914mCVmX1yNlpLz68A/grcAywDfDKqvpcp4GNmSQnTrW/qp6wtGIZd0k+XFUvS/ItFtEr6pI1s9eOKtuIhS+Uje36ryZ7Q5LkYzQFGt40UQ0pTfnItwL3qKr9u4xvHE2M509y0KL2ezVLXWt7Tj4BrFVVrgGpZUaSXwJbWZ1vOJKcXVXbJXkW8AzgVcDJLgKuriT5c1Wt0xYD/DtWN56dJC8HDqK58DhR9KbGeeF6h3EOz3/SfOi7MMnZbdu2wHzgRV0FNeYCJnVapv0vrgE5Z0l2pakK+3/t9k+Aee3u11bVVzsLbnz9HLgHzVBYzd3E56WnA1+pqhsmLQckLW2/BZO6ETgQeECfigCa7A1JVd0E7J3kvsCD2+bzq+qiDsMadxtPWsx2IQ5HmrkkB9IUDLqR5uLEQ2kWWT+208DGmGtADsVraapwTlgVeDiwJs371WRvmgaGdK0N/CLJGSxcoc+hXbPz7SS/ohnG+W9J5gG3dByTlm/zkrxqcTud6jJrlwC9qnFgsjdkbXJngjccf8UFbIftBVX1wSRPAdYHngd8lmY5C83cJe1QzkqyMs0VwV92HNM4WqWqLhnYPrW9qnpNkjW7CmpMuYzKCFTV69t5eze0hcNuwkXB1a0VgbVYsAi4huMi4IdJvkNPlrIw2dOy7JqqOrzrIHpm4p/C04DPVtX5cSzSXLyUZg3IjYHLaJLmAzqNaDytP7hRVS8b2JyHZuIyYKOqOm2wMclOOKRzxpI8sapOSPLsgbbBQ76+9KPqhyQbA5uzcBGMk7uLaOxcXlVv6zqIHvpDe+vNUhYme1qWudTC8J2Z5FjgPsAbkqzNggnImqGquhpwDci5+0mSF1fVYYONSV4CnNFRTOPqAyx6XcIb2n27LM1geuBxwAks+nUrTPZmJcm7gT2BXzBQLZZmHVhNjxdqR2CiTkSStdrtv3Qb0dxZjXPIkmwBXFpVtyZ5PE155iOq6vou45IAkqwAbAdcVFXXJ9mApjDGud1GNp6S3B/4KE1PytZJtgGeWVXv6Di0sZLk7sA3aIbMnNU2P4xm7t5uVXVFR6GNnSQ/raqHL2bfeVX1kKUd07hr/27uXlVHdh1LXyS5ANimqm5d4sFapCQbVNW1XcfRN0m2ppneskHbdDXw/Ko6v7uo5sbFaofva8CdSe4HHApsCnyh25Ckv3kUcEGb6D0XeBM9m4i8lB1G04tyO0CbNO815SP0d6rqyqp6NPB24Pft7W1V9SgTvRlbb4p9Llo9C1V1F00RIQ3PRcDKXQcxzkz0RuZQ4FVVtXlVbU5Tbf+wJTxmmeYwzuG7q6ruaNfiOaSqDknys66DklofBbZt14ObWC7kCJqhSpq5NarqjElzeO7oKphxV1Un0AyZ0+zNX8yQ2Bdhwau5+EGSVwNfBm6aaPQD98wkOYRmuObNwNlJjmfhIhhW2VbX1qyqEyc2quqH414ozGRv+G5PsjewLwvG+Hv1ao6SrAhsxMITuf/QXURj646qqnZdsw9X1SeTvLDroMbY1e3Q7QJIsjsWwVC3XgEclWQfFiR3O9AUGnhWV0H1wJ7t18ECTAXct4NYxtn89uuZtOuTDnBekZYFFyV5M81QToDnMuZV9p2zN2RJtqKp0PfjqvpikvsAe1TVuzsObWwleTlwEHAFC4qJVFVt011U4ynJScAxwAuAxwJXAuc4j2d22nU1DwUeDVwH/A7Yp6ou7jQwLfeSPAHYut08v+01lZYJSQ6sqg8uqU1a2pKsD7wV2InmAsQpwFur6rpOA5sDk70RSLI6sFlVXdB1LH2Q5ELgke26W5qDJPcAngP8tKpOSbIZ8PiqOqLj0MZaO8Rjhaq6MckrquoDXcckabjaNTXvzcIjTPzbOQtJzqqq7Se1/ayqHtpVTFI7iuwHVfWErmMZJpO9IUuyC82itqtU1X2SbEdTaOCZ3UY2vpKcCDypqpwLNQRJNgImqvWdUVVXdhlP3yT5Q1Vt1nUckoYnyWeBLYCzGVgqwDlmM9NOc3kOTa/JKQO71qapebBzJ4FJrXYe6bOrqjfF65yzN3wHA48AfghQVWe3Q700excBP0zyHRaeyP3+7kIaT0n2AP6H5v0Z4JAkr6mqr3YaWL+49pHUPzsAW5VXyOfqRzTzmjcE3jfQfiPgEkBaFvwFOC/JcSxcjGlsL+yY7A3f7VV1w6TqfC5aPTd/aG+rtDfN3huBh0/05iWZB/wAMNkbHj8MSv3zc+AeWIBpTtr5zBcDj0qyObBlVf2gnf6yOk3SJ3Xp6+2tN0z2hu/8JM8BVkyyJfAfNFeyNEtV9dauY+iRFSYN27wG19ucsSQ3suikLriWmdQbSb5F87u+NvCLJGew8AgTp2jMQpIXA/vTLFy9BbAJ8DHAYZzq2rXAd9r1NXvBOXtDlmQNmt6TJ9N88Ps+8PaquqXTwMZQkg9U1SsG/tkuxH+yM5fkf4BtgC+2TXsB51aVCwZL0iRJplyDtKpOWlqx9EmSs2mmvPxkoihLkvOsDK2uJfkc8Cjga8CnqupXHYc0ZyZ7WmYleVhVnbm4f7b+k52dJM8GHtNunlJV3+gwHElaZiW5H7BRVZ02qX0n4PKq+m03kY23JD+pqkdOVOBMshJwlksqaVmQZB1gb2A/ms6GTwNfrKqxHGZssjdkSXYA/ou/L8/sHzB1ZtKww8kFRG4Bfgu8saqOX6qBSdIyLMm3gTdU1XmT2h8C/HdV7dJNZOMtyXuA64HnAy8H/h34RVW9scu4pAlJ7gY8D3gF8EvgfsCHquqQLuOaDZO9IUtyAfAa4DwGCrO4yPLMJTmPxc+LclH1IWnXldka+HxVbb2k4yVpeZHkp1X18MXsc9jhLKWpYvciFp7y8gmrnaprSZ5J06N3P+AI4PCqurKdpvWLqrp3l/HNhgVahu+qqjq66yB64hldB7A8qKo7gXOSjN3VKkkasfWm2GcxplloLzCeX1UPBA7rOh5pkn8G/reqTh5srKqbk7ywo5jmxJ69IUuyM8043+NZuGJXr8q4Lm0uBC5JWtqSfBE4oaoOm9T+IuBJVbVnN5GNtyTfBF5eVX/oOhZpcZJsCFwz7j3OJntD1lbxeSBwPguGcVZVvaC7qMbbIhYCfyzgQuCSpJFqLzQeBdwGnNk270Cz5uuzqupPXcU2zpKcDDwUOIOFF662yrY6kWRH4F00Sy+8HfgssCHN8lTPr6pjOgxvTkz2hizJBVX1gK7j6JMk59BcQV1oIfCq2rbbyCRJy4MkT6CZ2wzNEMQTuoxn3FllW8uaJPNpCiyuCxwKPLWqTk/yQJpKnA/tNMA5cM7e8P0oyVZV9YuuA+kRFwKXJHWmqk4ETuw6jr4wqdMyaKWqOhYgyduq6nSAqvpVU09ofJnsDd+OwNlJfkczZ8/KkXN3TJLvs2Ah8D2B73UYjyRJmqV2yNwhwINohsSuCNxUVet0GpiWZ3cN3P/rpH1jPQzSYZxDlmTzRbW79MLctAuB79RunlJVR3UZjyRJmp12yNxewFdo5kA+H7h/Vb2h08C03EpyJ8380dBU2r15YhewWlWt3FVsc2WyNyJJ7g6sNrFtxamZS3I/YKOqOm1S+07A5VX1224ikyRJs5VkflXtkOTciZFPSX42zvOipGWV856GLMkzk/wG+B1wEvB7HHI4Wx8A/ryI9hvafZIkafzcnGQVmmkv70nySvxMKo2Ev1jD93aaeXu/rqr7ADsDp3cb0tjaqKrOm9zYtt176YcjSZKG4Hk0n0FfRjN0blOaxawlDZkFWobv9qq6JskKSVaoqhOTfKDroMbUelPsW31pBSFJkoZnoI7BLcBbu4xF6jt79obv+iRrAacAn0/yQQYWDNWMzE/y4smNSV7EgsVtJUnSGEiya5IDBrZ/kuSi9rZ7l7FJfWWBliFLsgbNlaoAzwXWAT5fVdd2GtgYSrIRcBRwGwuSux1oyjQ/q6r+1FVskiRpZpKcBuxVVZe022fTTHdZE/h0Ve3cYXhSLzmMc0iS3Mjfr8MxsQrjW5L8FnhjVR2/dCMbX1V1BfDoJE8Atm6bv1NVJ3QYliRJmp1VJhK91qlVdQ1wTZI1uwpK6jN79paCJCvSJCufr6qtl3S8JElS3yS5sKrut5h9v62qLZZ2TFLfOWdvKaiqO6vqHOCQrmORJEnqyE8WMxf/JcAZHcQj9Z49e5IkSRq5JHcHvgHcCpzVNj8MWBXYrZ2+IWmITPYkSZK01CR5IvDgdvN85+JLo2OyJ0mSJEk95Jw9SZIkSeohkz1JkiRJ6iHX2ZMkLfeSHAz8BVgHOLmqfjDH820H3Kuqvjv36CRJmh2TPUmSWlX1lkW1J1mxqu6cwam2A3YApp3sJVmpqu6YwfeQJGlKDuOUJC2Xkrwxya+TnAo8oG37TJLd2/u/T/LuJGcB/5LkyUl+nOSsJF9JslZ73MOT/CjJOUnOSLIu8DZgzyRnJ9kzyQZJvpHk3CSnJ9mmfezBST6b5DTgs528EJKk3rJnT5K03EnyMGAvmh64lWjW/DpzEYdeU1XbJ9kQ+Drwj1V1U5LXAa9K8i7gy8CeVfXTJOsANwNvAXaoqpe13+8Q4GdVtVtbdv6I9nsDbAXsVFV/HdHTlSQtp0z2JEnLo8cCR1XVzQBJjl7McV9uv+5Ik5SdlgRgFeDHND2Cl1fVTwGq6s/t+SafZyfgn9tjTkhytzYxBDjaRE+SNAome5IkLd5N7dcAx1XV3oM7kzxkiN9DkqShcs6eJGl5dDKwW5LVk6wN7LKE408HHpPkfgBJ1kxyf+AC4J5JHt62r51kJeBGYO2Bx58C7NMe83jg6oleQEmSRsWePUnScqeqzkryZeAc4Ergp0s4/qok/wp8McmqbfObqurXSfYEDkmyOvBX4B+BE4HXJzkb+H/AwcCnkpxLM6dv3+E/K0mSFpaq6joGSZIkSdKQOYxTkiRJknrIZE+SJEmSeshkT5IkSZJ6yGRPkiRJknrIZE+SJEmSeshkT5IkSZJ6yGRPkiRJknro/wN0Sh1YA0i7B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5029" y="317242"/>
            <a:ext cx="6139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does Genre impact the success of a movie?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576" y="1520890"/>
            <a:ext cx="3697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5577" y="792318"/>
            <a:ext cx="331152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Adventure</a:t>
            </a:r>
            <a:r>
              <a:rPr lang="en-US" sz="1200" dirty="0"/>
              <a:t>, Drama, Fantasy </a:t>
            </a:r>
            <a:r>
              <a:rPr lang="en-US" sz="1200" dirty="0" smtClean="0"/>
              <a:t>extremely </a:t>
            </a:r>
            <a:r>
              <a:rPr lang="en-US" sz="1200" dirty="0" smtClean="0"/>
              <a:t>well  in </a:t>
            </a:r>
            <a:r>
              <a:rPr lang="en-US" sz="1200" dirty="0"/>
              <a:t>terms of Revenue </a:t>
            </a:r>
            <a:r>
              <a:rPr lang="en-US" sz="1200" dirty="0" smtClean="0"/>
              <a:t>Generation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200" dirty="0" smtClean="0"/>
          </a:p>
          <a:p>
            <a:r>
              <a:rPr lang="en-IN" sz="1200" dirty="0"/>
              <a:t>T</a:t>
            </a:r>
            <a:r>
              <a:rPr lang="en-IN" sz="1200" dirty="0" smtClean="0"/>
              <a:t>ough competition in terms </a:t>
            </a:r>
            <a:r>
              <a:rPr lang="en-IN" sz="1200" dirty="0"/>
              <a:t>of </a:t>
            </a:r>
            <a:r>
              <a:rPr lang="en-IN" sz="1200" dirty="0" smtClean="0"/>
              <a:t>Ratings but </a:t>
            </a:r>
            <a:r>
              <a:rPr lang="en-US" sz="1200" dirty="0" smtClean="0"/>
              <a:t>Animation, </a:t>
            </a:r>
            <a:r>
              <a:rPr lang="en-US" sz="1200" dirty="0"/>
              <a:t>Drama, </a:t>
            </a:r>
            <a:r>
              <a:rPr lang="en-US" sz="1200" dirty="0" smtClean="0"/>
              <a:t>Fantasy still leads.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200" dirty="0"/>
          </a:p>
          <a:p>
            <a:r>
              <a:rPr lang="en-US" sz="1200" dirty="0"/>
              <a:t>Drama, Fantasy, War seems to do very well with the critics.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200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sz="1200" dirty="0"/>
          </a:p>
          <a:p>
            <a:pPr marL="285750" indent="-285750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792317"/>
            <a:ext cx="5286375" cy="435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409825"/>
            <a:ext cx="3428999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3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AutoShape 5" descr="data:image/png;base64,iVBORw0KGgoAAAANSUhEUgAAA3sAAAIlCAYAAABsPuHQAAAAOXRFWHRTb2Z0d2FyZQBNYXRwbG90bGliIHZlcnNpb24zLjMuMywgaHR0cHM6Ly9tYXRwbG90bGliLm9yZy/Il7ecAAAACXBIWXMAAAsTAAALEwEAmpwYAABPb0lEQVR4nO3dd5xkVZn/8c+XnJOMqCQVMSACIioqroFV14CgyxJEZTGgu+iirnENYNqfuuqquAYwgRkDiglBQJIiDkgQFUUUAZEMIkh+fn/c205NO9PToWru1J3P+/WqV9c999btp6qru+u555znpKqQJEmSJPXLCl0HIEmSJEkaPpM9SZIkSeohkz1JkiRJ6iGTPUmSJEnqIZM9SZIkSeohkz1JkiRJ6iGTPUmSlmFJfp/kHxez7zNJ3rG0YxoHST6W5M1dxyFJXTLZk7TcS/LDJNclWbXrWOYqycFJbk/ylyTXJ/lRkkd1HdcwJblnksOS/LF9nhe1Sc8Du45tsiSPT3Jp13FMJclm7es4caskNw1sP3ZI3+dlSeYnuTXJZxaxf+ckv0pyc5ITk2w+xbl+n+SvSW4ceJ+/NMnfPtdU1Uur6u3DiH3S9zbBljQ2TPYkLdeS3Bt4LFDAM0dw/pWGfc5p+HJVrQVsCJwIfKWDGEYiyd2AHwFr0Pzc1ga2B04CnrSUY8lgcjGuquoPVbXWxK1t3nag7ZQhfas/Au8APjV5R5INga8DbwY2AOYDX17C+XapqrWBzYF3Aa8DPjmdQDr6vZz43it29b0lLX/G/p+UJM3R84HTgc8A+wIkWbXtLdh64qAk89qehLu3289IcvZAr8I2A8f+PsnrkpwL3JRkpSSvT/LbtifiF0meNXD8iknel+TqJL9re0Bq4gNpknWTfDLJ5UkuS/KO6XxgrKo7gM8DGyeZN9W5hvScX53k3CQ3JPlyktXaff+a5NTB2Nrnd7+B1/u9Sf6Q5Ip2+N3qi3larwT+DDyvqn5bjeur6tNVdcjA+XdsY7w+yTlJHj+w74dJ3p7ktPbncWybbEz3se9MchpwM3DfJPsl+WV7rouSvKQ9dk3ge8C9BnrJ7pVkhYH3wzVJjkyywcD3eF6Si9t9b1zSzxnYMMlx7fc/KW2PWJL/S/K+Sa/70UleOY1zThy/bpIjklzVxvSmtAlu+3M9LcmH25/5r5LsvLhzVdXXq+obwDWL2P1s4Pyq+kpV3QIcDGybafTWVtUNVXU0sCew78R7OAM9cGl7WNvfyz8Bn57Gz2GngffBJe3z3R/YB3ht+/P8Vnvsg9r3xvVJzk/yzIHzfCbJR5N8N8lNwBOSPC3N34Eb0/wevnpJz1OSZsNkT9Ly7vk0CdHngack2aiqbqXpZdh74Lg9gJOq6sokD6XpnXgJcDfg48DRWXgY6N7A04H12qTrtzQ9UesCbwU+l+Se7bEvBp4KbEfTS7XbpBg/A9wB3A94KPBk4EVLemJJVmmf3zXAdVOda0jPeQ/gn4D7ANsA/7qkGFvvAu5P8/zvB2wMvGUxx/4jcFRV3bW4kyXZGPgOTS/SBsCrga+lTXhbzwH2A+4OrNIeM93HPg/Yn6ZX8WLgSuAZwDrtOf83yfZVdRPNz/WPA71kfwReTvMzfhxwL5qfzf+1338r4KPt97gXzWu9yeKea2sf4O00Pbln07yXAQ4H9h5IzjZsX78vLOF8gw6hec/et433+e1znPBImvf2hsBBwNcHE6YZeDBwzsRG+9r9tm2flqo6A7iU5vdsUe5B8zPdnObnN9XPYXOaRP0QYB7Ne/PsqjqU5vV9T/vz3CXJysC3gGNp3k8vBz6f5AED3/s5wDtp3jOn0vRAvqTtmdwaOGG6z1OSZsJkT9JyK8lONB/8jqyqM2k+XD6n3f0FYK+Bw5/Dgg/J+wMfr6qfVNWdVXU4cCuw48DxH6qqS6rqrwBtj8Ufq+quqvoy8BvgEe2xewAfrKpLq+o6muRnIsaNgKcBr6iqm6rqSuB/J8U22R5Jrgf+SpNI7l5Vd0zjXMN4zn+sqmtpPvxuN0WME88v7blfWVXXVtWNwH9P8fw2BP408Phntr0pNyY5tm1+LvDdqvpu+3ofRzMs8GkD5/l0Vf26/fkcORDrdB77mao6v6ruqKrbq+o7A72MJ9F86J9qnttLgTe2P+9baXqxdk/Tk7s78O2qOrnd92ZgsYlt6zsDx78ReFSSTdvk5wZgordtL+CHVXXFEs4H/G244V7AG6rqxqr6PfA+mkR0wpXAB9rX4cvABTQXOWZqrTbWQTfQJEcz8UeahG5R7gIOqqpb25/7VD+H5wA/qKovts/tmqo6ezHn3bGN/11VdVtVnQB8m4UvnHyzqk5r31O3ALcDWyVZp6quq6qzZvg8JWlaTPYkLc/2BY6tqqvb7S+0bdDMdVsjySPTzOvbDjiq3bc58J9tknF9m1htStM7MOGSwW+U5PlZMATyepqr+RNDB+816fjB+5sDKwOXDzz24zQ9CItzZFWtB2wE/Bx42DTPNdfn/KeB+zfTfABeknk08+/OHDjvMW37olwDTPSIUlVHt8/1lTQ9dBOx/sukWHcafNwUsU7nsZN/tk9NcnqSa9vjn8aCn+2ibA4cNXD+XwJ30vy8FnovtD1cixr2OGjw+L8A17Lg53I4TQJL+/WzSzjXoA1p3i8XD7RdTNPzOuGyqqpJ+wffE9P1F5qe0UHrADfO8Dwb0zz/RbmqTbQmTPVz2JTm4s903Au4ZFJv8+TX6ZKFH8I/07xPLm6H3vaqiJKkZUdnE5QlqUtp5oTtAazYzuEBWBVYL8m2VXVOkiNprs5fQdPbMvHB8xLgnVX1zim+xd8+ALdDwg6j6WH5cVXdmeRsIO0hl7PwUL1NB+5fQtODtmE7HHTaqurqdo7R/CRfWNK52rjm8pwX5yaahA6AJPcY2Hc1TQ/kg6vqsmmc63hgtyRvnWIo5yXAZ6vqxbOIdTqPHfzZrgp8jWZ44zer6vYk32DBz7b+/uFcArygqk6bvCPJ5cCDBrbXoBnKOZW/vV+SrEXTs/XHtulzwM+TbNue9xtLONegq2l6oDYHftG2bQYM/pw2TpKBhG8z4OgZfI8J57PgQsvEfMct2vZpSfJwmgTr1MUcMvlnMdXP4RIW9Lwv6Tx/BDZNssLAe3Iz4NeLe0xV/RTYtR0C+jKa3uXB33tJGgp79iQtr3ajuYq/FU0P1nY0H4ZPofngDk1P3540c6IG5zkdBry07QFLkjWTPD3J4oacrUnzYe8qgCT70fTsTTgSODDJxknWo6kqCEBVXU4zLPB9SdZJU1RiiySPm86TrKoLgO8Dr53muYb1nAedAzw4yXZpirYcPBDfXe25/zcLCsFsnOQpiznX+4H1gc+2saeNYbuBYz4H7JLkKWmKz6yWpkDHkua+zeaxq9BcJLgKuCPJU2nmQU64ArhbknUH2j4GvDMLCqnMS7Jru++rwDPSFAdZBXgbS/5f/bSB498OnF5VlwBU1aXAT2l69L42Max4OqrqTpr35juTrN3G+yqa12jC3YH/SLJykn+h+R367qLOl6ZQ0WrAijQXWVbLgqqYRwFbJ/nn9pi3AOdW1a+WFGf7Xn4G8CXgc1V13jSf4lQ/h88D/5hkjzbuuyXZrt13Bc0cxgk/oekdfm37Ojwe2KWNZ1HxrpJknyTrVtXtNAWHljRUV5JmxWRP0vJqX5p5W3+oqj9N3IAPA/skWamqfkLTK3UvmmINAFTVfJq5cB+mKepwIVMUI6mqX9DMdfoxzQfFhwCDvQmH0SRh5wI/o/mwfAdNMgpN8rkKTe/KdTQJweCwwiX5H2D/Npma8lzDes6DqurXNEnLD2jmKk7ueXlde77Tk/y5Pe4BLEI75HZH4Jb2PDfSFCVZG/i39phLgF2B/6JJwi4BXsM0/ufN9LFtz+d/0CRF19HM9Tp6YP+vgC8CF7XDBe8FfLA95tgkN9JUg31ke/z5wAE0ifbl7TmXtE7fF2iKo1xLM2T3uZP2H07znpvJEM4JL6d5P1xE83p/gYWXTvgJsCVNL+A7aeaHLm7Y6ZtoenFf38b417aNqrqKZmjjO2me8yOZel4qwLfa1+8SmrmK72fh4jFLMtXP4Q80wyz/k+Z1PRvYtn3cJ2nm212f5BtVdRtNcvdUmtfhI8Dzl5CoPg/4fft+fynNxRVJGrosPNRektS1tnfoY1W12EWlpelK8g80vXGb1xD/6Sf5V5pKrjsN65ySpOGyZ0+SOpZk9TTrbq2UpvT/QSwojCLNWjsn7EDgE8NM9CRJ48FkT5K6F5q1966jGcb5Sxa/zpw0LUkeBFxPM0z3A50GI0nqhMM4JUmSJKmH7N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5aqesA5mLDDTese9/73l2HIUmSJEmdOPPMM6+uqnmL2jfWyd69731v5s+f33UYkiRJktSJJBcvbp/DOCVJkiSph0z2JEmSJKmHTPYkSZIkqYdM9iRJkiSph0z2JEmSJKmHTPYkSZIkqYdM9iRJkiSph0z2JEmSJKmHTPYkSZIkqYdM9iRJkiSph0z2JEmSJKmHTPYkSZIkqYdM9iRJkiSph0z2JEmSJKmHTPYkSZIkqYdM9iRJkiSph1bqOoBRethrjug6hGXGmf/z/K5DkCRJkrQU2bMnSZIkST1ksidJkiRJPWSyJ0mSJEk9ZLInSZIkST1ksidJkiRJPWSyJ0mSJEk9ZLInSZIkST1ksidJkiRJPWSyJ0mSJEk9ZLInSZIkST1ksidJkiRJPWSyJ0mSJEk9ZLInSZIkST1ksidJkiRJPWSyJ0mSJEk9ZLInSZIkST1ksidJkiRJPWSyJ0mSJEk9ZLInSZIkST1ksidJkiRJPWSyJ0mSJEk9ZLInSZIkST1ksidJkiRJPWSyJ0mSJEk9NLJkL8kDkpw9cPtzklck2SDJcUl+035dvz0+ST6U5MIk5ybZflSxSZIkSVLfjSzZq6oLqmq7qtoOeBhwM3AU8Hrg+KraEji+3QZ4KrBle9sf+OioYpMkSZKkvltawzh3Bn5bVRcDuwKHt+2HA7u193cFjqjG6cB6Se65lOKTJEmSpF5ZWsneXsAX2/sbVdXl7f0/ARu19zcGLhl4zKVt20KS7J9kfpL5V1111ajilSRJkqSxNvJkL8kqwDOBr0zeV1UF1EzOV1WHVtUOVbXDvHnzhhSlJEmSJPXL0ujZeypwVlVd0W5fMTE8s/16Zdt+GbDpwOM2adskSZIkSTO0NJK9vVkwhBPgaGDf9v6+wDcH2p/fVuXcEbhhYLinJEmSJGkGVhrlyZOsCTwJeMlA87uAI5O8ELgY2KNt/y7wNOBCmsqd+40yNkmSJEnqs5Eme1V1E3C3SW3X0FTnnHxsAQeMMh5JkiRJWl4srWqckiRJkqSlyGRPkiRJknrIZE+SJEmSeshkT5IkSZJ6yGRPkiRJknrIZE+SJEmSeshkT5IkSZJ6yGRPkiRJknrIZE+SJEmSeshkT5IkSZJ6yGRPkiRJknrIZE+SJEmSeshkT5IkSZJ6yGRPkiRJknrIZE+SJEmSeshkT5IkSZJ6yGRPkiRJknpopa4D0Pj4w9se0nUIy4zN3nJe1yFIkiRJU7JnT5IkSZJ6yGRPkiRJknrIZE+SJEmSeshkT5IkSZJ6yGRPkiRJknrIZE+SJEmSeshkT5IkSZJ6yGRPkiRJknrIZE+SJEmSeshkT5IkSZJ6yGRPkiRJknrIZE+SJEmSeshkT5IkSZJ6yGRPkiRJknrIZE+SJEmSeshkT5IkSZJ6yGRPkiRJknrIZE+SJEmSeshkT5IkSZJ6yGRPkiRJknrIZE+SJEmSemikyV6S9ZJ8NcmvkvwyyaOSbJDkuCS/ab+u3x6bJB9KcmGSc5NsP8rYJEmSJKnPRt2z90HgmKp6ILAt8Evg9cDxVbUlcHy7DfBUYMv2tj/w0RHHJkmSJEm9NbJkL8m6wD8AnwSoqtuq6npgV+Dw9rDDgd3a+7sCR1TjdGC9JPccVXySJEmS1Gej7Nm7D3AV8OkkP0vyiSRrAhtV1eXtMX8CNmrvbwxcMvD4S9u2hSTZP8n8JPOvuuqqEYYvSZIkSeNrlMneSsD2wEer6qHATSwYsglAVRVQMzlpVR1aVTtU1Q7z5s0bWrCSJEmS1CejTPYuBS6tqp+021+lSf6umBie2X69st1/GbDpwOM3adskSZIkSTM0smSvqv4EXJLkAW3TzsAvgKOBfdu2fYFvtvePBp7fVuXcEbhhYLinJEmSJGkGVhrx+V8OfD7JKsBFwH40CeaRSV4IXAzs0R77XeBpwIXAze2xkiRJkqRZGGmyV1VnAzssYtfOizi2gANGGY8kSZIkLS9Gvc6eJEmSJKkDJnuSJEmS1EMme5IkSZLUQyZ7kiRJktRDJnuSJEmS1EMme5IkSZLUQyZ7kiRJktRDJnuSJEmS1EMme5IkSZLUQyZ7kiRJktRDJnuSJEmS1EMme5IkSZLUQyZ7kiRJktRDJnuSJEmS1EMme5IkSZLUQyZ7kiRJktRDJnuSJEmS1EMme5IkSZLUQyZ7kiRJktRDJnuSJEmS1EMrLW5Hkm8Btbj9VfXMkUQkSZIkSZqzxSZ7wHvbr88G7gF8rt3eG7hilEFJkiRJkuZmscleVZ0EkOR9VbXDwK5vJZk/8siknnvMIY/pOoRlxmkvP63rECRJknpnOnP21kxy34mNJPcB1hxdSJIkSZKkuZpqGOeEVwI/THIREGBz4CUjjUqSJEmSNCdLTPaq6pgkWwIPbJt+VVW3jjYsSZIkSdJcLHEYZ5I1gNcAL6uqc4DNkjxj5JFJkiRJkmZtOnP2Pg3cBjyq3b4MeMfIIpIkSZIkzdl0kr0tquo9wO0AVXUzzdw9SZIkSdIyajrJ3m1JVqddYD3JFoBz9iRJkiRpGTadapwHA8cAmyb5PPAYYL9RBiVJkiRJmpvpVOM8NsmZwI40wzcPrKqrRx6ZJEmSJGnWplON8/iquqaqvlNV366qq5McvzSCkyRJkiTNzmJ79pKsBqwBbJhkfRYUZVkH2HgpxCZJkiRJmqWphnG+BHgFcC/gTBYke38GPjzasCRJkiRJc7HYZK+qPgh8MMnLq+qQpRiTJEmSJGmOplOg5ZAkWwNbAasNtB8xysAkSZIkSbO3xGQvyUHA42mSve8CTwVOBUz2JEmSJGkZNZ1F1XcHdgb+VFX7AdsC6440KkmSJEnSnEwn2ftrVd0F3JFkHeBKYNPpnDzJ75Ocl+TsJPPbtg2SHJfkN+3X9dv2JPlQkguTnJtk+9k+KUmSJEla3k0n2ZufZD3gMJqqnGcBP57B93hCVW1XVTu0268Hjq+qLYHj221ohodu2d72Bz46g+8hSZIkSRow5Zy9JAH+X1VdD3wsyTHAOlV17hy+5640cwABDgd+CLyubT+iqgo4Pcl6Se5ZVZfP4XtJkiRJ0nJpyp69NvH67sD272eY6BVwbJIzk+zftm00kMD9Cdiovb8xcMnAYy9lEYu3J9k/yfwk86+66qoZhCJJkiRJy4/pDOM8K8nDZ3n+napqe5ohmgck+YfBnW0yWTM5YVUdWlU7VNUO8+bNm2VYkiRJktRvS1x6AXgksE+Si4GbgNDkadss6YFVdVn79cokRwGPAK6YGJ6Z5J40BV8ALmPhwi+btG2SJEmSpBmaTrL3lNmcOMmawApVdWN7/8nA24CjgX2Bd7Vfv9k+5GjgZUm+RJNg3uB8PUmSJEmanSUme1V1cZKdgC2r6tNJ5gFrTePcGwFHNTVeWAn4QlUdk+SnwJFJXghcDOzRHv9d4GnAhcDNwH4zfjaSJEmSJGAayV6Sg4AdgAcAnwZWBj4HPGaqx1XVRTQLsE9uv4ZmkfbJ7QUcMK2oJUmSJElTmk6BlmcBz6SZr0dV/RFYe5RBSZIkSZLmZjrJ3m2DVTPb+XeSJEmSpGXYdJK9I5N8HFgvyYuBHwCHjTYsSZIkSdJcTKdAy3uTPAn4M828vbdU1XEjj0ySJEmSNGvTWXqBNrkzwZMkSZKkMbHEYZxJnp3kN0luSPLnJDcm+fPSCE6SJEmSNDvT6dl7D7BLVf1y1MFIkiRJkoZjOgVarjDRkyRJkqTxMp2evflJvgx8A7h1orGqvj6qoCRJkiRJczOdZG8d4GbgyQNtBZjsSZIkSdIyajpLL+y3NAKRJEmSJA3PdKpx3j/J8Ul+3m5vk+RNow9NkiRJkjRb0ynQchjwBuB2gKo6F9hrlEFJkiRJkuZmOsneGlV1xqS2O0YRjCRJkiRpOKaT7F2dZAuaoiwk2R24fKRRSZIkSZLmZDrVOA8ADgUemOQy4HfAPiONSpIkSZI0J9OpxnkR8I9J1gRWqKobRx+WJEmSJGkuFpvsJdkEuHdVndo2vQRYKwnAF6rqwqUQnyRJkiRpFqaas/c/wHoD2y8BbqKZu/fWEcYkSZIkSZqjqYZxPqCqvj2wfXNVvQ8gySmjDUuSJEmSNBdT9eytNml754H7G44gFkmSJEnSkEyV7N2Y5P4TG1V1LUCSBwIWaZEkSZKkZdhUwzgPAr6d5J3AWW3bw4D/Ag4cdWCSJEmSpNlbbLJXVcckeTbwWuA/2uafA8+uqp8vjeAkSZIkSbMz5Tp7bVL3/KUUiyRJkiRpSKaasydJkiRJGlMme5IkSZLUQyZ7kiRJktRDS0z2ktw/yfFJft5ub5PkTaMPTZIkSZI0W9Pp2TsMeANwO0BVnQvsNcqgJEmSJElzM51kb42qOmNS2x2jCEaSJEmSNBzTSfauTrIFUABJdgcuH2lUkiRJkqQ5mXKdvdYBwKHAA5NcBvwOeO5Io5IkSZIkzckSk72qugj4xyRrAitU1Y2jD0uSJEmSNBdLTPaSvGXSNgBV9bYRxSRJM3bSPzyu6xCWGY87+aSuQ5AkScuA6QzjvGng/mrAM4BfjiYcSZIkSdIwTGcY5/sGt5O8F/j+yCKSJEmSJM3ZdKpxTrYGsMmwA5EkSZIkDc905uydR7vsArAiMA+Y9ny9JCsC84HLquoZSe4DfAm4G3Am8Lyqui3JqsARwMOAa4A9q+r3M3gukqQh+PB/fqvrEJYZL3vfLl2HIEnSrE1nzt4zBu7fAVxRVTNZVP1Amjl+67Tb7wb+t6q+lORjwAuBj7Zfr6uq+yXZqz1uzxl8H0mSJElSa4nDOKvqYuBS4Haanr17JdlsOidPsgnwdOAT7XaAJwJfbQ85HNitvb9ru027f+dMlP6UJEmSJM3IdIZxvhw4CLgCuKttLmCbaZz/A8BrgbXb7bsB1w/0DF4KbNze3xi4BKCq7khyQ3v81ZPi2R/YH2CzzaaVc0qS1Jl3Pnf3rkNYZrzxc19d8kGSpKGZzjDOA4EHVNU1MzlxkmcAV1bVmUkeP4vYFqmqDgUOBdhhhx1qCYdLkiRJ0nJpOsneJcANszj3Y4BnJnkazfp86wAfBNZLslLbu7cJcFl7/GXApsClSVYC1qUp1CJJkiRJmqHpJHsXAT9M8h3g1onGqnr/VA+qqjcAbwBoe/ZeXVX7JPkKsDtNRc59gW+2Dzm63f5xu/+EqrLnTpIkSZJmYTrJ3h/a2yrtba5eB3wpyTuAnwGfbNs/CXw2yYXAtcBeQ/hekiRJkrRcWmKyV1VvBUiyRlXdPJtvUlU/BH7Y3r8IeMQijrkF+JfZnF+SJEmStLAlLr2Q5FFJfgH8qt3eNslHRh6ZJEmSJGnWlpjs0Syf8BTaYilVdQ7wDyOMSZIkSZI0R9NJ9qiqSyY13TmCWCRJkiRJQzKtpReSPBqoJCvTrLv3y9GGJUmSJEmai+n07L0UOADYmGYtvO3abUmSJEnSMmo6PXupqn1GHokkSZIkaWim07N3WpJjk7wwyXqjDkiSJEmSNHdLTPaq6v7Am4AHA2cl+XaS5448MkmSJEnSrE23GucZVfUqmsXQrwUOH2lUkiRJkqQ5mc6i6usk2TfJ94AfAZfTJH2SJEmSpGXUdAq0nAN8A3hbVf14tOFIkiQt3i/feULXISwzHvTGJ87p8QcffPBwAukBXwv11XSSvftWVSVZY+TRSJIkSZKGYjrJ3o5JPgmsBWyWZFvgJVX176MNTZIkSRoPR37FWU4T9viXM7oOQa3pFGj5APAU4BqAqjoH+IcRxiRJkiRJmqPpVuO8ZFLTnSOIRZIkSZI0JNMZxnlJkkcDlWRl4EDgl6MNS5IkSZI0F9Pp2XspcACwMXAZsB3gfD1JkiRJWoYtsWevqq4G9pnYTrI+TbL3zhHGJUmSJEmag8X27CXZNMmhSb6d5IVJ1kzyXuAC4O5LL0RJkiRJ0kxN1bN3BHAS8DXgn4D5wNnANlX1p9GHJkmSJEmaramSvQ2q6uD2/veT/AuwT1XdNfqwJEmSJElzMeWcvXZ+XtrNa4B1kwSgqq4dcWySJEmSpFmaKtlbFziTBckewFnt1wLuO6qgJEmSJC2/tv3q97sOYZlxzu5PmfVjF5vsVdW9Z31WSZIkSVKnprPOniRJkiRpzJjsSZIkSVIPmexJkiRJUg9NK9lLslOS/dr785LcZ7RhSZIkSZLmYonJXpKDgNcBb2ibVgY+N8qgJEmSJElzM52evWcBzwRuAqiqPwJrjzIoSZIkSdLcTCfZu62qimZtPZKsOdqQJEmSJElzNZ1k78gkHwfWS/Ji4AfAYaMNS5IkSZI0F4tdVH1CVb03yZOAPwMPAN5SVceNPDJJkiRJ0qwtMdkDaJM7EzxJkiRJGhNLTPaS3Eg7X2/ADcB84D+r6qJRBCZJkiRJmr3p9Ox9ALgU+AIQYC9gC+As4FPA40cUmyRJkiRplqZToOWZVfXxqrqxqv5cVYcCT6mqLwPrjzg+SZIkSdIsTCfZuznJHklWaG97ALe0+yYP75QkSZIkLQOmk+ztAzwPuBK4or3/3CSrAy8bYWySJEmSpFmaztILFwG7LGb3qYt7XJLVgJOBVdvv89WqOijJfYAvAXcDzgSeV1W3JVkVOAJ4GHANsGdV/X4Gz0WSJEmS1JpONc7VgBcCDwZWm2ivqhcs4aG3Ak+sqr8kWRk4Ncn3gFcB/1tVX0rysfbcH22/XldV90uyF/BuYM/ZPClJkiRJWt5NZxjnZ4F7AE8BTgI2AW5c0oOq8Zd2c+X2VsATga+27YcDu7X3d223affvnCTTiE+SJEmSNMl0kr37VdWbgZuq6nDg6cAjp3PyJCsmOZtmvt9xwG+B66vqjvaQS4GN2/sbA5cAtPtvoBnqOfmc+yeZn2T+VVddNZ0wJEmSJGm5M51k7/b26/VJtgbWBe4+nZNX1Z1VtR1Nb+AjgAfOJshJ5zy0qnaoqh3mzZs319NJkiRJUi9NJ9k7NMn6wJuAo4Ff0Mynm7aquh44EXgUsF6SibmCmwCXtfcvAzYFaPevS1OoRZIkSZI0Q1Mme0lWAP5cVddV1clVdd+quntVfXxJJ04yL8l67f3VgScBv6RJ+nZvD9sX+GZ7/+h2m3b/CVXlOn6SJEmSNAtTJntVdRfw2lme+57AiUnOBX4KHFdV3wZeB7wqyYU0c/I+2R7/SeBubfurgNfP8vtKkiRJ0nJviUsvAD9I8mrgy8BNE41Vde1UD6qqc4GHLqL9Ipr5e5PbbwH+ZRrxSJIkSZKWYDrJ3sRadwcMtBVw3+GHI0mSJEkahiUme1V1n6URiCRJkiRpeJZYjTPJGknelOTQdnvLJM8YfWiSJEmSpNmaztILnwZuAx7dbl8GvGNkEUmSJEmS5mw6yd4WVfUe2sXVq+pmICONSpIkSZI0J9NJ9m5r18krgCRbALeONCpJkiRJ0pxMpxrnwcAxwKZJPg88BvjXEcYkSZIkSZqj6VTjPDbJmcCONMM3D6yqq0cemSRJkiRp1paY7CX5FvAF4OiqumlJx0uSJEmSujedOXvvBR4L/CLJV5PsnmS1EcclSZIkSZqD6QzjPAk4KcmKwBOBFwOfAtYZcWySJEmSpFmaToEW2mqcuwB7AtsDh48yKEmSJEnS3Exnzt6RwCNoKnJ+GDipqu4adWCSJEmSpNmbTs/eJ4G9q+pOgCQ7Jdm7qg4YbWiSJEmSpNmazpy97yd5aJK9gT2A3wFfH3lkkiRJkqRZW2yyl+T+wN7t7Wrgy0Cq6glLKTZJkiRJ0ixN1bP3K+AU4BlVdSFAklculagkSZIkSXMy1Tp7zwYuB05McliSnYEsnbAkSZIkSXOx2GSvqr5RVXsBDwROBF4B3D3JR5M8eSnFJ0mSJEmahal69gCoqpuq6gtVtQuwCfAz4HUjj0ySJEmSNGtLTPYGVdV1VXVoVe08qoAkSZIkSXM3o2RPkiRJkjQeTPYkSZIkqYdM9iRJkiSph0z2JEmSJKmHTPYkSZIkqYdM9iRJkiSph0z2JEmSJKmHTPYkSZIkqYdM9iRJkiSph0z2JEmSJKmHTPYkSZIkqYdM9iRJkiSph0z2JEmSJKmHTPYkSZIkqYdM9iRJkiSph0z2JEmSJKmHTPYkSZIkqYdGluwl2TTJiUl+keT8JAe27RskOS7Jb9qv67ftSfKhJBcmOTfJ9qOKTZIkSZL6bpQ9e3cA/1lVWwE7Agck2Qp4PXB8VW0JHN9uAzwV2LK97Q98dISxSZIkSVKvjSzZq6rLq+qs9v6NwC+BjYFdgcPbww4Hdmvv7wocUY3TgfWS3HNU8UmSJElSny2VOXtJ7g08FPgJsFFVXd7u+hOwUXt/Y+CSgYdd2rZJkiRJkmZo5MlekrWArwGvqKo/D+6rqgJqhufbP8n8JPOvuuqqIUYqSZIkSf0x0mQvyco0id7nq+rrbfMVE8Mz269Xtu2XAZsOPHyTtm0hVXVoVe1QVTvMmzdvdMFLkiRJ0hgbZTXOAJ8EfllV7x/YdTSwb3t/X+CbA+3Pb6ty7gjcMDDcU5IkSZI0AyuN8NyPAZ4HnJfk7Lbtv4B3AUcmeSFwMbBHu++7wNOAC4Gbgf1GGJskSZIk9drIkr2qOhXIYnbvvIjjCzhgVPFIkiRJ0vJkqVTjlCRJkiQtXS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jS/aSfCrJlUl+PtC2QZLjkvym/bp+254kH0pyYZJzk2w/qrgkSZIkaXkwyp69zwD/NKnt9cDxVbUlcHy7DfBUYMv2tj/w0RHGJUmSJEm9N7Jkr6pOBq6d1LwrcHh7/3Bgt4H2I6pxOrBeknuOKjZJkiRJ6rulPWdvo6q6vL3/J2Cj9v7GwCUDx13atv2dJPsnmZ9k/lVXXTW6SCVJkiRpjHVWoKWqCqhZPO7QqtqhqnaYN2/eCCKTJEmSpPG3tJO9KyaGZ7Zfr2zbLwM2HThuk7ZNkiRJkjQLSzvZOxrYt72/L/DNgfbnt1U5dwRuGBjuKUmSJEmaoZVGdeIkXwQeD2yY5FLgIOBdwJFJXghcDOzRHv5d4GnAhcDNwH6jikuSJEmSlgcjS/aqau/F7Np5EccWcMCoYpEkSZKk5U1nBVokSZIkSaNj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tEwle0n+KckFSS5M8vqu45EkSZKkcbXMJHtJVgT+D3gqsBWwd5Ktuo1KkiRJksbTMpPsAY8ALqyqi6rqNuBLwK4dxyRJkiRJYylV1XUMACTZHfinqnpRu/084JFV9bJJx+0P7N9uPgC4YKkGOjsbAld3HUSP+HoOj6/lcPl6Dpev5/D4Wg6Xr+dw+XoOl6/n8IzLa7l5Vc1b1I6VlnYkc1VVhwKHdh3HTCSZX1U7dB1HX/h6Do+v5XD5eg6Xr+fw+FoOl6/ncPl6Dpev5/D04bVcloZxXgZsOrC9SdsmSZIkSZqhZSnZ+ymwZZL7JFkF2As4uuOYJEmSJGksLTPDOKvqjiQvA74PrAh8qqrO7zisYRmrYadjwNdzeHwth8vXc7h8PYfH13K4fD2Hy9dzuHw9h2fsX8tlpkCLJEmSJGl4lqVhnJIkSZKkITHZkyRJkqQeMtnTMi/Jal3HIEmSJI0b5+yNQJKNgc0ZKIBTVSd3F9F4S3IhcAVwSns7tapu6Daq8ZTk/sBr+Pv35xM7C2rM+fs+PEnWBP5aVXe179UHAt+rqts7Dm3sJHlbVb1lYHtF4Iiq2qfDsMZOkldNtb+q3r+0YumrJOsDm1bVuV3HMm7a3+sfVNUTuo5l3CV59lT7q+rrSyuWYVtmqnH2RZJ3A3sCvwDubJsL8MPfLFXV/ZJsBjwWeDrwf0mur6rtuo1sLH0F+BhwGAven5olf9+H7mTgse2Hv2NpluTZEzBBmblNk7yhqv5fklWBI4GfdR3UGFq7/foA4OEsWBJqF+CMTiLqgSQ/BJ5J8zn0TODKJKdV1ZTJtRZWVXcmuSvJul4En7Nd2q93Bx4NnNBuPwH4ETC2yZ49e0OW5AJgm6q6tetY+iLJJjSJ3uOAbYFraXr3/l+ngY2hJGdW1cO6jqMv/H0friRnVdX2SV4OrF5V70lythd2Zi5JgM8D59F8WPluVX2g06DGWJKTgadX1Y3t9trAd6rqH7qNbDwl+VlVPTTJi2h69Q5Kcm5VbdN1bOMmyTeBhwLHATdNtFfVf3QW1BhLciywb1Vd3m7fE/hMVT2l28hmz5694bsIWBnww9/w/IHmCv9/V9VLuw5mzH0ryb8DRzHwHq2qa7sLaaz5+z5cSfIomp68F7ZtK3YYz9hJsv3A5geBjwOnAScn2b6qzuomsrG3EXDbwPZtbZtmZ6X2Q/QewBu7DmbMfZ0x7nVaBm06kei1rgA26yqYYTDZG76bgbOTHM/CH6a9wjJ7DwV2Ap6T5PXAb4CTquqT3YY1lvZtv75moK2A+3YQy9hKcgjN6+bv+3C9AngDcFRVnZ/kvsCJ3YY0dt43afs6YKu2vQDn587OEcAZSY5qt3cDDu8unLH3NuD7NKN0ftr+rv+m45jGUlUdnmR1YLOquqDreHrg+CTfB77Ybu8J/KDDeObMYZxDlmTfRbVXlf8U5iDJWjQJ32OB5wJU1eadBqXl1uJ+zyf4+z53SVYA1qqqP3cdiwR/6zV9bLt5clU5B1KdS7IL8F5glaq6T5LtgLdV1TO7jWx8JXkWMDFE++SqOmqq45d1JnsjkGQV4P7t5gVWkpubJPOBVWkmyJ4CnFJVF3cb1XhKsjLwbyz4I/ZD4OO+R2enrR55S1Xd2W6vCKxaVTd3G9l4SvIF4KU0xW5+CqwDfLCq/qfTwMZQkv8G3lNV17fb6wP/WVVv6jSwMdUWCfs7VfWHpR3LOBsYFbFIjoqYuSRn0vTY/7CqHtq2/byqtu42svHT/g8/v6oe2HUsw+Q6e0OW5PE0QxH+D/gI8OskTuCem6dW1UOq6iVV9TkTvTn5KPAwmvfmR9r7H+00ovF2PLD6wPbqjPlwj45t1fbk7QZ8D7gP8LxOIxpfT51I9ACq6jrgad2FM/a+A3y7vR1PM1/3e51GNJ7m01TfXA3Ynubz0m+A7YBVugtrrN2+iEqcd3USyZhrL9xesLiLO+PKOXvD9z7gyRPjptu1or5I86Fas3NbkvezoDfqJJohCpYZnrmHV9W2A9snJDmns2jG32pV9ZeJjar6S5I1ugxozK3c9j7vBny4qm5P4vCT2VkxyaoTlWLbOT2rdhzT2Kqqhwxut0M6/72jcMbWxBD3JP8G7FRVd7TbH6MZuaOZOz/Jc2h+57cE/oNmJJRmZ32a1/QMFq5uOrbDYk32hm/lwQmyVfXr9sOLZu9TwM9pqnZBc6X/08CUC2Bqke5MskVV/RagnRTvenuzd9NghcMkDwP+2nFM4+zjwO+Bc2iqR24OOGdvdj5PU2jg0+32flhQZGiq6qwkj+w6jjG2Ps0w7YlK0Gu1bZq5l9NUNL2VpnPh+8DbO41ovL256wCGzTl7Q9b+Y70T+FzbtA+wYlW9oLuoxtui1tly7a3ZSbIzTaJ8ERBgc2C/qrLi4SwkeTjwJeCPNK/nPYA9q+rMTgPrkSQrTVz918wkeSqwc7t5XFV9v8t4xlmSwcW+V6AZgni3cV57q0tJ9gMOpqm2G5qROwdb3EoaPpO9IUuyKnAATeVIaIYlfMRFl2cvyY+B11TVqe32Y4D3VtWjuo1sPLXv0Qe0mxf43pybtud+8PW02M0sJVkXOAiHbGsZk+Sggc07aHqgv1ZVt3QT0fhqK+3uSHPRcaJ39CdV9afuoho/Sb7F1MVuxnbYYZeS7AgcAjyIZh7pisBNVbVOp4HNgcneEPW1ik/XkmxLs8bRum3TdcC+VXVud1GNlyRTDnmtKhdknYEkT6yqExb3uvp6zk6Sr9EM2Z64uv88YNuqcsj2DCW5kQUfBFcBVmbMP7CoP5L8bKJypGYnyeOm2l9VJy2tWPqkrQC/F/AVYAfg+cD9q+oNnQY2B87ZG6KqujPJBUk2sxzzcLQJ9POqatsk6wC47tas7NJ+vTvwaJpqcgGeQDOR2+RkZh4HnMCC13VQ4es5W1tU1T8PbL81ydldBTPOqmrtiftJAuxK05uiWUgyD3gt8GCaSpIAVJWL1M/O8Un+Gfh62eswKyZzo1NVFyZZsa3O+ekkPwNM9vQ3vavi06U2gd6pvW+SN0tVtR9AkmNpyttf3m7fE/hMh6GNpao6qB2K9L2qOrLreHrkr0l2mjRk24I3c9R+mP5GOxTx9V3HM6Y+D3wZeAbNWpD7Ald1GtF4ewnwKuCOJLfQXHwse56nL8l5TD2Mc5ulGE6f3Nyul312kvcAlzPmS9U5jHPIFtet7hWY2UvyUWBjmi71wQTa3pMZSvLLqnrQwPYKNEOPHzTFw7QYSeZX1Q5dx9EXSbajGcK5Ls2Hv2txyPasTBpivALNcKTHOdd5dpKcWVUPS3LuxIfoJD+tqod3HZuWT2214sVyTeLZaV/XK2iGv7+S5v/RR6rqwk4DmwN79oasqk5q3yhbVtUP2jW3Vuw6rjG3GnANMDhcxqFys3N8ku/TlGcG2BMXAZ+LHyR5Nc0V/8ELEdcu/iFanKo6G/jbkG2a13QvwGRv5gaHGE8UFNm1m1B6YaLw0uVJnk5TgXeDDuMZe0nWB7Zk4WGxJ3cX0XgxmRuZ+wFXtqPJ3tp1MMNgz96QJXkxsD+wQVVt0S5w+bGq2nkJD9UitHP23l1Vr+46lr5I8iwWVDs8uaqO6jKecZbkd4torqq671IPZoy1yd0BND3436S5AHEA8J/AuVVlkqJOJXkGTXXtTWkq9a0DvLWqju40sDGV5EXAgcAmwNk080l/7BzI6UtyalXtNKkYEzgkdk6SHA48imZkySnAycCpVXVdp4HNgcnekLXFBB5BU0b4oW3beVX1kE4DG2NJfuzQo+FZVM9zVd3YdVzjKMkKVXXXpLbVLMc+M0m+SVNl98c068LdneYDy4Ftb5+mKclqND321wHfAl5Dc3Hnt8Dbq+rqDsOTgL/NN3s4cHpVbZfkgcB/W3lXy4ok9wJ2B14N3KuqxnY05NgGvgy7tapua4qfNQsCM8UEWk3L2UmOxjl7czbY8wxsQdOT8jEWLLysmfkE8IKJjSRrAkfj6zlT9524IJbkEzQT4jczaZ6VI2iGHK5J0zP6c+DDNGu/foamwIhmqK3G+WLg3gx8dqqqFyzuMZrSLVV1SxKSrFpVv0rygCU/TBOSTDmM2OkEs5PkucBjgYcAV9P8/Tyl06DmyGRv+E5K8l/A6kmeBPw7zdVVzZ5z9obnANqeZ4Cq+k2Su3cb0li7LMlHqurf2/kn3wEO6zqoMfS3hejbCryXmujN2lZVtXV7ofHSqpooGnZMknO6DGzMfZPmA98PgDs7jqUPLk2yHvAN4Lgk1wHOQZuZq4FLaebkQjMaYkIBTieYnQ/QjIT4GHBiVf2+02iGwGGcQ9ZWN3wh8GSaX7zvA59wHRktC5L8pKoeObGgbfuB8CxLNM9eW5p5HeBhwLuq6msdhzR2ktzJgl77AKsDN+PckxlLclZVbT/5/qK2NX1Jzq6q7bqOo4/aKubrAsdU1W1dxzMuknyAZq3c02iKrp3qZ83hSPJgmuHvO9EUEbqgqp7XbVSzZ8/ekLXzdw7Dq/tDk2QTmgnxj2mbTqGZy3Npd1GNLXueh2BSWfufAG8GzgAqybMdYjwzVWXF4uHZJMmHaBLlifu02xt3F9bY+3aSp1XVd7sOpA+SvJ2m8MWPXJpqdqrqFWnmDD0eeB5wSLuW7keralHFwzQNbcGwzYDNaYZtrwvcNdVjlnX27A1ZW7Hr7TRvkpXwyvScJTkO+ALw2bbpucA+VfWk7qIaT/Y8D0eST0+xu5zHo64k2Xeq/VV1+NKKpU/aiodrAre1N/+3z0GS/WjmRT0KuJG26mFVfbPTwMZUOyR2L5rPn/9VVXY4zFKSc4FT29vJfehYMNkbsiQXAs8GzvMD9HAsaviMQ2okSRpvSe4B7EFT8XD9qlq745DGRlsQbFea6rvzaOoYHFlVf+g0sJ5IshZAVf2l61jmymGcw3cJ8HMTvaG6pq2ONLEQ+N40BVs0Q0keAxzM3/c8O5F7FqzQJy0f2uFy+wD3qaq3J9kUuGdVndFxaGOprbq7FXAFTa/e7sBZnQY1fq4EfgN8qf1awA5JdgArls9Wkq1pRpJt0GzmKmDfqvp5t5HNnsne8L0W+G6Sk4BbJxqr6v3dhTT2XkAzZ+9/af6Y/QjYr9OIxtcngVcCZ2JFuWGwQt8QJXk58LlxXrxWvfURmnk7T6QZKvcX4P9o1orTzN0NWBG4nmbx6qur6o4pH6HJvkLzmegB7W2QFctn71DgVVV1IkCSx7dtj+4wpjkx2Ru+d9L8E1gNWKXjWPri5qp6ZtdB9MQNVfW9roPokTWq6nVdB9EjGwE/TXIW8Cng+46S0DLikVW1fZKfAVTVdUn8Hz9LVfUsgCQPAp4CnJhkxarapNvIxkdV/WvXMfTUmhOJHkBV/bAdMju2TPaG715VtXXXQfTMaUl+D3wZ+FpVXd9tOOMnyUS59ROT/A/NFb/BnmeHz8yOFfqGqKrelOTNNAWE9gM+nORI4JNV9dtuoxsv7ZIg7wD+ChwDbAO8sqo+12lg4+v2JCvS9JhMDOEe6wp9XWqL2T2Wprz9esAJjPnC1eqNi9r/Q4NFAS/qMJ45s0DLkLX/YH9QVcd2HUufJHkETaWp3YBfAF/yQ8v0JTlxit1VVU+cYr8WY6BC3600C4NboW8IkmxLk+z9E3AisCNwXFW9ttPAxshEEaskzwKeAbyKprLcth2HNpaS7ENTCGN74HCaOWZvrqojOw1sTCX5ME1yd0pV/bHreKQJSdYH3kqzxh4079ODx3l6gcnekPnhb7SSbAi8n2bpBdfmknokyYHA84GrgU8A36iq29slQ35TVVt0GuAYSfLzqtq6LYTx1ao6Jsk5Jnuzl+SBwM40/9ePB/5QVTd1G5UkTc1hnENm2eDhaxe4fBZNz94WwFHAIzoNaswkuYZm8e/TaArc/KSqbu42qvE1MCx2QtEUGLiki3h6ZH3g2VV18WBjVd3VDvvS9H07ya9ohnH+Wzvs8JaOYxpLSTYG7gmcW1W/SnJ34BXAvwL36jC0sdNeEF9sL4MXxmeuHV78dP6+KrSFAWcgybeY+r05trUj7NkbgbYLeEuaIi0AVNXJ3UU03pL8DvgGzfoxP+44nLHUJsw70lSTejTwMOB3NMnfaQ5FmpnFDIvdgKYo095VdfbSjWj8tR9Yzq+qB3YdS18k2YCmKNOdSdYA1qmqP3Ud1zhJ8grgjcCFwKo0VTnfDRwBvKeqLu8uuvGV5O3A5TTzoiaWtbhnVb2l08DGUJLv0lzIOY+BeaRV9dbOghpDSR43cRc4DHjR4P6qOmmpBzUkJntDluRFwIHAJsDZNB+wf+ycqNlLkqqqJGvYGzUcbWWp/WiuTt/HIbHD0a5v9P6q+oeuYxlHSb4JvNxFgWcvyROr6oQkz17UftfempkkvwB2qqprk2wG/Bp4TFWd2XFoY21RQ4odZjw7Sc6tqm26jqNPkvysqh7adRzD4jDO4TuQZt2d06vqCe0Y///uOKZxt2OSTwJrAZu1xRteUlX/3nFcYyPJvVjQqzexLtSZwJsAe0uHpKrmJ1mr6zjG2PrA+UnOAP42F2qch8904HE0lQ13WcQ+196auVuq6lqAqvpDkgtM9IbiprbozZdo3pd7M/A7rxn5XpInWxhwqHrVE2ayN3y3VNUtSUiyaju+f/Jil5qZD9Csw3M0QFWdk8Sek5m5FDiLZmH611fVbR3H00tJNqJn/ySWsjd3HcC4q6qD2oI233N49lBskuRDA9v3HNyuqv/oIKY+eA7wwfZWNFMKntNpROPrdOCo9vfewoCz1A57n7BiOyUrEw0TF33Gkcne8F2aZD2aOWbHJbkOuHjKR2iJquqSJINNd3YVy5h6DPAomkI3r2rXLfxxe5tfVbdO8VhNkuQQ/j6p24Cm5/TApR9RP4zznIhlSVvQ5rWAyd7cvWbStr16Q1BVvwd27TqOnng/zf/388q5WXNxJs3/9YkPm4PrDxdw36Ue0ZA4Z2+E2sme6wLH2JMye0m+SvPH7MPAI2k+TO9QVXt1GtgYS3JvmmFeBwKbVNVqUz9Cg5LsO6mpgGuAn1bVlR2E1AtJdgQOAR5EU+xmReAmr1DPXJJ30Sxh8WUWHhI7tlenNf6SHFlVe7T3311VrxvYd2xVPbm76MZTkpOBx1fVXUs8WMslk70hSfJwYMOq+t6k9qcBVzjGf/batfU+CPwjzRWXY4EDq+qaTgMbM+380Yl5e48B1qMZ/nFaVb23w9AkAJLMp1li5SvADjRr7t2/qt7QaWBjqK1iPFlV1dhendb4Gyx8keSsqtp+Ufs0fUk+Q9Pr9D2aNZ4Bl17QAg7jHJ5301Q3nOx84NOA1ThnoS3H/sGq2qfrWMZZkquBP9IM2zwZeFdVXdhtVNLfq6oLk6xYVXcCn07yM8Bkb4aq6j5dxyAtwlQ9DPY+zM7v2tsq7U1aiMne8Kw9eSFggKq6uO2Z0iy060NtnmQVh8LOyRZVdUPXQUhLcHOSVYCzk7yHZh2uFTqOaWwleTR/v9DyEZ0FJMEaSR5K83u9ens/7W31TiMbU66npyVxGOeQJLmwqu43031avCSbtaWuj6CZw3M0C889cYiClgmuATkcSTYHrqC5Ov1KmjnPH7EXeuaSfBbYgma914mCVmX1yNlpLz68A/grcAywDfDKqvpcp4GNmSQnTrW/qp6wtGIZd0k+XFUvS/ItFtEr6pI1s9eOKtuIhS+Uje36ryZ7Q5LkYzQFGt40UQ0pTfnItwL3qKr9u4xvHE2M509y0KL2ezVLXWt7Tj4BrFVVrgGpZUaSXwJbWZ1vOJKcXVXbJXkW8AzgVcDJLgKuriT5c1Wt0xYD/DtWN56dJC8HDqK58DhR9KbGeeF6h3EOz3/SfOi7MMnZbdu2wHzgRV0FNeYCJnVapv0vrgE5Z0l2pakK+3/t9k+Aee3u11bVVzsLbnz9HLgHzVBYzd3E56WnA1+pqhsmLQckLW2/BZO6ETgQeECfigCa7A1JVd0E7J3kvsCD2+bzq+qiDsMadxtPWsx2IQ5HmrkkB9IUDLqR5uLEQ2kWWT+208DGmGtADsVraapwTlgVeDiwJs371WRvmgaGdK0N/CLJGSxcoc+hXbPz7SS/ohnG+W9J5gG3dByTlm/zkrxqcTud6jJrlwC9qnFgsjdkbXJngjccf8UFbIftBVX1wSRPAdYHngd8lmY5C83cJe1QzkqyMs0VwV92HNM4WqWqLhnYPrW9qnpNkjW7CmpMuYzKCFTV69t5eze0hcNuwkXB1a0VgbVYsAi4huMi4IdJvkNPlrIw2dOy7JqqOrzrIHpm4p/C04DPVtX5cSzSXLyUZg3IjYHLaJLmAzqNaDytP7hRVS8b2JyHZuIyYKOqOm2wMclOOKRzxpI8sapOSPLsgbbBQ76+9KPqhyQbA5uzcBGMk7uLaOxcXlVv6zqIHvpDe+vNUhYme1qWudTC8J2Z5FjgPsAbkqzNggnImqGquhpwDci5+0mSF1fVYYONSV4CnNFRTOPqAyx6XcIb2n27LM1geuBxwAks+nUrTPZmJcm7gT2BXzBQLZZmHVhNjxdqR2CiTkSStdrtv3Qb0dxZjXPIkmwBXFpVtyZ5PE155iOq6vou45IAkqwAbAdcVFXXJ9mApjDGud1GNp6S3B/4KE1PytZJtgGeWVXv6Di0sZLk7sA3aIbMnNU2P4xm7t5uVXVFR6GNnSQ/raqHL2bfeVX1kKUd07hr/27uXlVHdh1LXyS5ANimqm5d4sFapCQbVNW1XcfRN0m2ppneskHbdDXw/Ko6v7uo5sbFaofva8CdSe4HHApsCnyh25Ckv3kUcEGb6D0XeBM9m4i8lB1G04tyO0CbNO815SP0d6rqyqp6NPB24Pft7W1V9SgTvRlbb4p9Llo9C1V1F00RIQ3PRcDKXQcxzkz0RuZQ4FVVtXlVbU5Tbf+wJTxmmeYwzuG7q6ruaNfiOaSqDknys66DklofBbZt14ObWC7kCJqhSpq5NarqjElzeO7oKphxV1Un0AyZ0+zNX8yQ2Bdhwau5+EGSVwNfBm6aaPQD98wkOYRmuObNwNlJjmfhIhhW2VbX1qyqEyc2quqH414ozGRv+G5PsjewLwvG+Hv1ao6SrAhsxMITuf/QXURj646qqnZdsw9X1SeTvLDroMbY1e3Q7QJIsjsWwVC3XgEclWQfFiR3O9AUGnhWV0H1wJ7t18ECTAXct4NYxtn89uuZtOuTDnBekZYFFyV5M81QToDnMuZV9p2zN2RJtqKp0PfjqvpikvsAe1TVuzsObWwleTlwEHAFC4qJVFVt011U4ynJScAxwAuAxwJXAuc4j2d22nU1DwUeDVwH/A7Yp6ou7jQwLfeSPAHYut08v+01lZYJSQ6sqg8uqU1a2pKsD7wV2InmAsQpwFur6rpOA5sDk70RSLI6sFlVXdB1LH2Q5ELgke26W5qDJPcAngP8tKpOSbIZ8PiqOqLj0MZaO8Rjhaq6MckrquoDXcckabjaNTXvzcIjTPzbOQtJzqqq7Se1/ayqHtpVTFI7iuwHVfWErmMZJpO9IUuyC82itqtU1X2SbEdTaOCZ3UY2vpKcCDypqpwLNQRJNgImqvWdUVVXdhlP3yT5Q1Vt1nUckoYnyWeBLYCzGVgqwDlmM9NOc3kOTa/JKQO71qapebBzJ4FJrXYe6bOrqjfF65yzN3wHA48AfghQVWe3Q700excBP0zyHRaeyP3+7kIaT0n2AP6H5v0Z4JAkr6mqr3YaWL+49pHUPzsAW5VXyOfqRzTzmjcE3jfQfiPgEkBaFvwFOC/JcSxcjGlsL+yY7A3f7VV1w6TqfC5aPTd/aG+rtDfN3huBh0/05iWZB/wAMNkbHj8MSv3zc+AeWIBpTtr5zBcDj0qyObBlVf2gnf6yOk3SJ3Xp6+2tN0z2hu/8JM8BVkyyJfAfNFeyNEtV9dauY+iRFSYN27wG19ucsSQ3suikLriWmdQbSb5F87u+NvCLJGew8AgTp2jMQpIXA/vTLFy9BbAJ8DHAYZzq2rXAd9r1NXvBOXtDlmQNmt6TJ9N88Ps+8PaquqXTwMZQkg9U1SsG/tkuxH+yM5fkf4BtgC+2TXsB51aVCwZL0iRJplyDtKpOWlqx9EmSs2mmvPxkoihLkvOsDK2uJfkc8Cjga8CnqupXHYc0ZyZ7WmYleVhVnbm4f7b+k52dJM8GHtNunlJV3+gwHElaZiW5H7BRVZ02qX0n4PKq+m03kY23JD+pqkdOVOBMshJwlksqaVmQZB1gb2A/ms6GTwNfrKqxHGZssjdkSXYA/ou/L8/sHzB1ZtKww8kFRG4Bfgu8saqOX6qBSdIyLMm3gTdU1XmT2h8C/HdV7dJNZOMtyXuA64HnAy8H/h34RVW9scu4pAlJ7gY8D3gF8EvgfsCHquqQLuOaDZO9IUtyAfAa4DwGCrO4yPLMJTmPxc+LclH1IWnXldka+HxVbb2k4yVpeZHkp1X18MXsc9jhLKWpYvciFp7y8gmrnaprSZ5J06N3P+AI4PCqurKdpvWLqrp3l/HNhgVahu+qqjq66yB64hldB7A8qKo7gXOSjN3VKkkasfWm2GcxplloLzCeX1UPBA7rOh5pkn8G/reqTh5srKqbk7ywo5jmxJ69IUuyM8043+NZuGJXr8q4Lm0uBC5JWtqSfBE4oaoOm9T+IuBJVbVnN5GNtyTfBF5eVX/oOhZpcZJsCFwz7j3OJntD1lbxeSBwPguGcVZVvaC7qMbbIhYCfyzgQuCSpJFqLzQeBdwGnNk270Cz5uuzqupPXcU2zpKcDDwUOIOFF662yrY6kWRH4F00Sy+8HfgssCHN8lTPr6pjOgxvTkz2hizJBVX1gK7j6JMk59BcQV1oIfCq2rbbyCRJy4MkT6CZ2wzNEMQTuoxn3FllW8uaJPNpCiyuCxwKPLWqTk/yQJpKnA/tNMA5cM7e8P0oyVZV9YuuA+kRFwKXJHWmqk4ETuw6jr4wqdMyaKWqOhYgyduq6nSAqvpVU09ofJnsDd+OwNlJfkczZ8/KkXN3TJLvs2Ah8D2B73UYjyRJmqV2yNwhwINohsSuCNxUVet0GpiWZ3cN3P/rpH1jPQzSYZxDlmTzRbW79MLctAuB79RunlJVR3UZjyRJmp12yNxewFdo5kA+H7h/Vb2h08C03EpyJ8380dBU2r15YhewWlWt3FVsc2WyNyJJ7g6sNrFtxamZS3I/YKOqOm1S+07A5VX1224ikyRJs5VkflXtkOTciZFPSX42zvOipGWV856GLMkzk/wG+B1wEvB7HHI4Wx8A/ryI9hvafZIkafzcnGQVmmkv70nySvxMKo2Ev1jD93aaeXu/rqr7ADsDp3cb0tjaqKrOm9zYtt176YcjSZKG4Hk0n0FfRjN0blOaxawlDZkFWobv9qq6JskKSVaoqhOTfKDroMbUelPsW31pBSFJkoZnoI7BLcBbu4xF6jt79obv+iRrAacAn0/yQQYWDNWMzE/y4smNSV7EgsVtJUnSGEiya5IDBrZ/kuSi9rZ7l7FJfWWBliFLsgbNlaoAzwXWAT5fVdd2GtgYSrIRcBRwGwuSux1oyjQ/q6r+1FVskiRpZpKcBuxVVZe022fTTHdZE/h0Ve3cYXhSLzmMc0iS3Mjfr8MxsQrjW5L8FnhjVR2/dCMbX1V1BfDoJE8Atm6bv1NVJ3QYliRJmp1VJhK91qlVdQ1wTZI1uwpK6jN79paCJCvSJCufr6qtl3S8JElS3yS5sKrut5h9v62qLZZ2TFLfOWdvKaiqO6vqHOCQrmORJEnqyE8WMxf/JcAZHcQj9Z49e5IkSRq5JHcHvgHcCpzVNj8MWBXYrZ2+IWmITPYkSZK01CR5IvDgdvN85+JLo2OyJ0mSJEk95Jw9SZIkSeohkz1JkiRJ6iHX2ZMkLfeSHAz8BVgHOLmqfjDH820H3Kuqvjv36CRJmh2TPUmSWlX1lkW1J1mxqu6cwam2A3YApp3sJVmpqu6YwfeQJGlKDuOUJC2Xkrwxya+TnAo8oG37TJLd2/u/T/LuJGcB/5LkyUl+nOSsJF9JslZ73MOT/CjJOUnOSLIu8DZgzyRnJ9kzyQZJvpHk3CSnJ9mmfezBST6b5DTgs528EJKk3rJnT5K03EnyMGAvmh64lWjW/DpzEYdeU1XbJ9kQ+Drwj1V1U5LXAa9K8i7gy8CeVfXTJOsANwNvAXaoqpe13+8Q4GdVtVtbdv6I9nsDbAXsVFV/HdHTlSQtp0z2JEnLo8cCR1XVzQBJjl7McV9uv+5Ik5SdlgRgFeDHND2Cl1fVTwGq6s/t+SafZyfgn9tjTkhytzYxBDjaRE+SNAome5IkLd5N7dcAx1XV3oM7kzxkiN9DkqShcs6eJGl5dDKwW5LVk6wN7LKE408HHpPkfgBJ1kxyf+AC4J5JHt62r51kJeBGYO2Bx58C7NMe83jg6oleQEmSRsWePUnScqeqzkryZeAc4Ergp0s4/qok/wp8McmqbfObqurXSfYEDkmyOvBX4B+BE4HXJzkb+H/AwcCnkpxLM6dv3+E/K0mSFpaq6joGSZIkSdKQOYxTkiRJknrIZE+SJEmSeshkT5IkSZJ6yGRPkiRJknrIZE+SJEmSeshkT5IkSZJ6yGRPkiRJknro/wN0Sh1YA0i7B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5029" y="317242"/>
            <a:ext cx="6139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Which directors make movies of popular genres?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576" y="1520890"/>
            <a:ext cx="3697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 smtClean="0"/>
          </a:p>
          <a:p>
            <a:pPr marL="285750" indent="-285750">
              <a:buFont typeface="Wingdings" pitchFamily="2" charset="2"/>
              <a:buChar char="ü"/>
            </a:pPr>
            <a:endParaRPr lang="en-IN" b="1" dirty="0" smtClean="0"/>
          </a:p>
          <a:p>
            <a:r>
              <a:rPr lang="en-IN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1632723"/>
            <a:ext cx="34942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Best </a:t>
            </a:r>
            <a:r>
              <a:rPr lang="en-US" dirty="0" smtClean="0"/>
              <a:t>Revenue gainer </a:t>
            </a:r>
            <a:r>
              <a:rPr lang="en-IN" dirty="0" smtClean="0"/>
              <a:t>David Yates(Rank 115)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Best Rating generator </a:t>
            </a:r>
            <a:r>
              <a:rPr lang="en-IN" dirty="0"/>
              <a:t>Makoto Shinkai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Best Metascore </a:t>
            </a:r>
            <a:r>
              <a:rPr lang="en-IN" dirty="0"/>
              <a:t>Guillermo del Toro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</a:t>
            </a:r>
            <a:endParaRPr lang="en-I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838199"/>
            <a:ext cx="4807438" cy="43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3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AutoShape 5" descr="data:image/png;base64,iVBORw0KGgoAAAANSUhEUgAAA3sAAAIlCAYAAABsPuHQAAAAOXRFWHRTb2Z0d2FyZQBNYXRwbG90bGliIHZlcnNpb24zLjMuMywgaHR0cHM6Ly9tYXRwbG90bGliLm9yZy/Il7ecAAAACXBIWXMAAAsTAAALEwEAmpwYAABPb0lEQVR4nO3dd5xkVZn/8c+XnJOMqCQVMSACIioqroFV14CgyxJEZTGgu+iirnENYNqfuuqquAYwgRkDiglBQJIiDkgQFUUUAZEMIkh+fn/c205NO9PToWru1J3P+/WqV9c999btp6qru+u555znpKqQJEmSJPXLCl0HIEmSJEkaPpM9SZIkSeohkz1JkiRJ6iGTPUmSJEnqIZM9SZIkSeohkz1JkiRJ6iGTPUmSlmFJfp/kHxez7zNJ3rG0YxoHST6W5M1dxyFJXTLZk7TcS/LDJNclWbXrWOYqycFJbk/ylyTXJ/lRkkd1HdcwJblnksOS/LF9nhe1Sc8Du45tsiSPT3Jp13FMJclm7es4caskNw1sP3ZI3+dlSeYnuTXJZxaxf+ckv0pyc5ITk2w+xbl+n+SvSW4ceJ+/NMnfPtdU1Uur6u3DiH3S9zbBljQ2TPYkLdeS3Bt4LFDAM0dw/pWGfc5p+HJVrQVsCJwIfKWDGEYiyd2AHwFr0Pzc1ga2B04CnrSUY8lgcjGuquoPVbXWxK1t3nag7ZQhfas/Au8APjV5R5INga8DbwY2AOYDX17C+XapqrWBzYF3Aa8DPjmdQDr6vZz43it29b0lLX/G/p+UJM3R84HTgc8A+wIkWbXtLdh64qAk89qehLu3289IcvZAr8I2A8f+PsnrkpwL3JRkpSSvT/LbtifiF0meNXD8iknel+TqJL9re0Bq4gNpknWTfDLJ5UkuS/KO6XxgrKo7gM8DGyeZN9W5hvScX53k3CQ3JPlyktXaff+a5NTB2Nrnd7+B1/u9Sf6Q5Ip2+N3qi3larwT+DDyvqn5bjeur6tNVdcjA+XdsY7w+yTlJHj+w74dJ3p7ktPbncWybbEz3se9MchpwM3DfJPsl+WV7rouSvKQ9dk3ge8C9BnrJ7pVkhYH3wzVJjkyywcD3eF6Si9t9b1zSzxnYMMlx7fc/KW2PWJL/S/K+Sa/70UleOY1zThy/bpIjklzVxvSmtAlu+3M9LcmH25/5r5LsvLhzVdXXq+obwDWL2P1s4Pyq+kpV3QIcDGybafTWVtUNVXU0sCew78R7OAM9cGl7WNvfyz8Bn57Gz2GngffBJe3z3R/YB3ht+/P8Vnvsg9r3xvVJzk/yzIHzfCbJR5N8N8lNwBOSPC3N34Eb0/wevnpJz1OSZsNkT9Ly7vk0CdHngack2aiqbqXpZdh74Lg9gJOq6sokD6XpnXgJcDfg48DRWXgY6N7A04H12qTrtzQ9UesCbwU+l+Se7bEvBp4KbEfTS7XbpBg/A9wB3A94KPBk4EVLemJJVmmf3zXAdVOda0jPeQ/gn4D7ANsA/7qkGFvvAu5P8/zvB2wMvGUxx/4jcFRV3bW4kyXZGPgOTS/SBsCrga+lTXhbzwH2A+4OrNIeM93HPg/Yn6ZX8WLgSuAZwDrtOf83yfZVdRPNz/WPA71kfwReTvMzfhxwL5qfzf+1338r4KPt97gXzWu9yeKea2sf4O00Pbln07yXAQ4H9h5IzjZsX78vLOF8gw6hec/et433+e1znPBImvf2hsBBwNcHE6YZeDBwzsRG+9r9tm2flqo6A7iU5vdsUe5B8zPdnObnN9XPYXOaRP0QYB7Ne/PsqjqU5vV9T/vz3CXJysC3gGNp3k8vBz6f5AED3/s5wDtp3jOn0vRAvqTtmdwaOGG6z1OSZsJkT9JyK8lONB/8jqyqM2k+XD6n3f0FYK+Bw5/Dgg/J+wMfr6qfVNWdVXU4cCuw48DxH6qqS6rqrwBtj8Ufq+quqvoy8BvgEe2xewAfrKpLq+o6muRnIsaNgKcBr6iqm6rqSuB/J8U22R5Jrgf+SpNI7l5Vd0zjXMN4zn+sqmtpPvxuN0WME88v7blfWVXXVtWNwH9P8fw2BP408Phntr0pNyY5tm1+LvDdqvpu+3ofRzMs8GkD5/l0Vf26/fkcORDrdB77mao6v6ruqKrbq+o7A72MJ9F86J9qnttLgTe2P+9baXqxdk/Tk7s78O2qOrnd92ZgsYlt6zsDx78ReFSSTdvk5wZgordtL+CHVXXFEs4H/G244V7AG6rqxqr6PfA+mkR0wpXAB9rX4cvABTQXOWZqrTbWQTfQJEcz8UeahG5R7gIOqqpb25/7VD+H5wA/qKovts/tmqo6ezHn3bGN/11VdVtVnQB8m4UvnHyzqk5r31O3ALcDWyVZp6quq6qzZvg8JWlaTPYkLc/2BY6tqqvb7S+0bdDMdVsjySPTzOvbDjiq3bc58J9tknF9m1htStM7MOGSwW+U5PlZMATyepqr+RNDB+816fjB+5sDKwOXDzz24zQ9CItzZFWtB2wE/Bx42DTPNdfn/KeB+zfTfABeknk08+/OHDjvMW37olwDTPSIUlVHt8/1lTQ9dBOx/sukWHcafNwUsU7nsZN/tk9NcnqSa9vjn8aCn+2ibA4cNXD+XwJ30vy8FnovtD1cixr2OGjw+L8A17Lg53I4TQJL+/WzSzjXoA1p3i8XD7RdTNPzOuGyqqpJ+wffE9P1F5qe0UHrADfO8Dwb0zz/RbmqTbQmTPVz2JTm4s903Au4ZFJv8+TX6ZKFH8I/07xPLm6H3vaqiJKkZUdnE5QlqUtp5oTtAazYzuEBWBVYL8m2VXVOkiNprs5fQdPbMvHB8xLgnVX1zim+xd8+ALdDwg6j6WH5cVXdmeRsIO0hl7PwUL1NB+5fQtODtmE7HHTaqurqdo7R/CRfWNK52rjm8pwX5yaahA6AJPcY2Hc1TQ/kg6vqsmmc63hgtyRvnWIo5yXAZ6vqxbOIdTqPHfzZrgp8jWZ44zer6vYk32DBz7b+/uFcArygqk6bvCPJ5cCDBrbXoBnKOZW/vV+SrEXTs/XHtulzwM+TbNue9xtLONegq2l6oDYHftG2bQYM/pw2TpKBhG8z4OgZfI8J57PgQsvEfMct2vZpSfJwmgTr1MUcMvlnMdXP4RIW9Lwv6Tx/BDZNssLAe3Iz4NeLe0xV/RTYtR0C+jKa3uXB33tJGgp79iQtr3ajuYq/FU0P1nY0H4ZPofngDk1P3540c6IG5zkdBry07QFLkjWTPD3J4oacrUnzYe8qgCT70fTsTTgSODDJxknWo6kqCEBVXU4zLPB9SdZJU1RiiySPm86TrKoLgO8Dr53muYb1nAedAzw4yXZpirYcPBDfXe25/zcLCsFsnOQpiznX+4H1gc+2saeNYbuBYz4H7JLkKWmKz6yWpkDHkua+zeaxq9BcJLgKuCPJU2nmQU64ArhbknUH2j4GvDMLCqnMS7Jru++rwDPSFAdZBXgbS/5f/bSB498OnF5VlwBU1aXAT2l69L42Max4OqrqTpr35juTrN3G+yqa12jC3YH/SLJykn+h+R367qLOl6ZQ0WrAijQXWVbLgqqYRwFbJ/nn9pi3AOdW1a+WFGf7Xn4G8CXgc1V13jSf4lQ/h88D/5hkjzbuuyXZrt13Bc0cxgk/oekdfm37Ojwe2KWNZ1HxrpJknyTrVtXtNAWHljRUV5JmxWRP0vJqX5p5W3+oqj9N3IAPA/skWamqfkLTK3UvmmINAFTVfJq5cB+mKepwIVMUI6mqX9DMdfoxzQfFhwCDvQmH0SRh5wI/o/mwfAdNMgpN8rkKTe/KdTQJweCwwiX5H2D/Npma8lzDes6DqurXNEnLD2jmKk7ueXlde77Tk/y5Pe4BLEI75HZH4Jb2PDfSFCVZG/i39phLgF2B/6JJwi4BXsM0/ufN9LFtz+d/0CRF19HM9Tp6YP+vgC8CF7XDBe8FfLA95tgkN9JUg31ke/z5wAE0ifbl7TmXtE7fF2iKo1xLM2T3uZP2H07znpvJEM4JL6d5P1xE83p/gYWXTvgJsCVNL+A7aeaHLm7Y6ZtoenFf38b417aNqrqKZmjjO2me8yOZel4qwLfa1+8SmrmK72fh4jFLMtXP4Q80wyz/k+Z1PRvYtn3cJ2nm212f5BtVdRtNcvdUmtfhI8Dzl5CoPg/4fft+fynNxRVJGrosPNRektS1tnfoY1W12EWlpelK8g80vXGb1xD/6Sf5V5pKrjsN65ySpOGyZ0+SOpZk9TTrbq2UpvT/QSwojCLNWjsn7EDgE8NM9CRJ48FkT5K6F5q1966jGcb5Sxa/zpw0LUkeBFxPM0z3A50GI0nqhMM4JUmSJKmH7N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4y2ZMkSZKkHjLZkyRJkqQeMtmTJEmSpB5aqesA5mLDDTese9/73l2HIUmSJEmdOPPMM6+uqnmL2jfWyd69731v5s+f33UYkiRJktSJJBcvbp/DOCVJkiSph0z2JEmSJKmHTPYkSZIkqYdM9iRJkiSph0z2JEmSJKmHTPYkSZIkqYdM9iRJkiSph0z2JEmSJKmHTPYkSZIkqYdM9iRJkiSph0z2JEmSJKmHTPYkSZIkqYdM9iRJkiSph0z2JEmSJKmHTPYkSZIkqYdM9iRJkiSph1bqOoBRethrjug6hGXGmf/z/K5DkCRJkrQU2bMnSZIkST1ksidJkiRJPWSyJ0mSJEk9ZLInSZIkST1ksidJkiRJPWSyJ0mSJEk9ZLInSZIkST1ksidJkiRJPWSyJ0mSJEk9ZLInSZIkST1ksidJkiRJPWSyJ0mSJEk9ZLInSZIkST1ksidJkiRJPWSyJ0mSJEk9ZLInSZIkST1ksidJkiRJPWSyJ0mSJEk9ZLInSZIkST1ksidJkiRJPWSyJ0mSJEk9ZLInSZIkST1ksidJkiRJPWSyJ0mSJEk9NLJkL8kDkpw9cPtzklck2SDJcUl+035dvz0+ST6U5MIk5ybZflSxSZIkSVLfjSzZq6oLqmq7qtoOeBhwM3AU8Hrg+KraEji+3QZ4KrBle9sf+OioYpMkSZKkvltawzh3Bn5bVRcDuwKHt+2HA7u193cFjqjG6cB6Se65lOKTJEmSpF5ZWsneXsAX2/sbVdXl7f0/ARu19zcGLhl4zKVt20KS7J9kfpL5V1111ajilSRJkqSxNvJkL8kqwDOBr0zeV1UF1EzOV1WHVtUOVbXDvHnzhhSlJEmSJPXL0ujZeypwVlVd0W5fMTE8s/16Zdt+GbDpwOM2adskSZIkSTO0NJK9vVkwhBPgaGDf9v6+wDcH2p/fVuXcEbhhYLinJEmSJGkGVhrlyZOsCTwJeMlA87uAI5O8ELgY2KNt/y7wNOBCmsqd+40yNkmSJEnqs5Eme1V1E3C3SW3X0FTnnHxsAQeMMh5JkiRJWl4srWqckiRJkqSlyGRPkiRJknrIZE+SJEmSeshkT5IkSZJ6yGRPkiRJknrIZE+SJEmSeshkT5IkSZJ6yGRPkiRJknrIZE+SJEmSeshkT5IkSZJ6yGRPkiRJknrIZE+SJEmSeshkT5IkSZJ6yGRPkiRJknrIZE+SJEmSeshkT5IkSZJ6yGRPkiRJknpopa4D0Pj4w9se0nUIy4zN3nJe1yFIkiRJU7JnT5IkSZJ6yGRPkiRJknrIZE+SJEmSeshkT5IkSZJ6yGRPkiRJknrIZE+SJEmSeshkT5IkSZJ6yGRPkiRJknrIZE+SJEmSeshkT5IkSZJ6yGRPkiRJknrIZE+SJEmSeshkT5IkSZJ6yGRPkiRJknrIZE+SJEmSeshkT5IkSZJ6yGRPkiRJknrIZE+SJEmSeshkT5IkSZJ6yGRPkiRJknrIZE+SJEmSemikyV6S9ZJ8NcmvkvwyyaOSbJDkuCS/ab+u3x6bJB9KcmGSc5NsP8rYJEmSJKnPRt2z90HgmKp6ILAt8Evg9cDxVbUlcHy7DfBUYMv2tj/w0RHHJkmSJEm9NbJkL8m6wD8AnwSoqtuq6npgV+Dw9rDDgd3a+7sCR1TjdGC9JPccVXySJEmS1Gej7Nm7D3AV8OkkP0vyiSRrAhtV1eXtMX8CNmrvbwxcMvD4S9u2hSTZP8n8JPOvuuqqEYYvSZIkSeNrlMneSsD2wEer6qHATSwYsglAVRVQMzlpVR1aVTtU1Q7z5s0bWrCSJEmS1CejTPYuBS6tqp+021+lSf6umBie2X69st1/GbDpwOM3adskSZIkSTM0smSvqv4EXJLkAW3TzsAvgKOBfdu2fYFvtvePBp7fVuXcEbhhYLinJEmSJGkGVhrx+V8OfD7JKsBFwH40CeaRSV4IXAzs0R77XeBpwIXAze2xkiRJkqRZGGmyV1VnAzssYtfOizi2gANGGY8kSZIkLS9Gvc6eJEmSJKkDJnuSJEmS1EMme5IkSZLUQyZ7kiRJktRDJnuSJEmS1EMme5IkSZLUQyZ7kiRJktRDJnuSJEmS1EMme5IkSZLUQyZ7kiRJktRDJnuSJEmS1EMme5IkSZLUQyZ7kiRJktRDJnuSJEmS1EMme5IkSZLUQyZ7kiRJktRDJnuSJEmS1EMme5IkSZLUQyZ7kiRJktRDJnuSJEmS1EMrLW5Hkm8Btbj9VfXMkUQkSZIkSZqzxSZ7wHvbr88G7gF8rt3eG7hilEFJkiRJkuZmscleVZ0EkOR9VbXDwK5vJZk/8siknnvMIY/pOoRlxmkvP63rECRJknpnOnP21kxy34mNJPcB1hxdSJIkSZKkuZpqGOeEVwI/THIREGBz4CUjjUqSJEmSNCdLTPaq6pgkWwIPbJt+VVW3jjYsSZIkSdJcLHEYZ5I1gNcAL6uqc4DNkjxj5JFJkiRJkmZtOnP2Pg3cBjyq3b4MeMfIIpIkSZIkzdl0kr0tquo9wO0AVXUzzdw9SZIkSdIyajrJ3m1JVqddYD3JFoBz9iRJkiRpGTadapwHA8cAmyb5PPAYYL9RBiVJkiRJmpvpVOM8NsmZwI40wzcPrKqrRx6ZJEmSJGnWplON8/iquqaqvlNV366qq5McvzSCkyRJkiTNzmJ79pKsBqwBbJhkfRYUZVkH2HgpxCZJkiRJmqWphnG+BHgFcC/gTBYke38GPjzasCRJkiRJc7HYZK+qPgh8MMnLq+qQpRiTJEmSJGmOplOg5ZAkWwNbAasNtB8xysAkSZIkSbO3xGQvyUHA42mSve8CTwVOBUz2JEmSJGkZNZ1F1XcHdgb+VFX7AdsC6440KkmSJEnSnEwn2ftrVd0F3JFkHeBKYNPpnDzJ75Ocl+TsJPPbtg2SHJfkN+3X9dv2JPlQkguTnJtk+9k+KUmSJEla3k0n2ZufZD3gMJqqnGcBP57B93hCVW1XVTu0268Hjq+qLYHj221ohodu2d72Bz46g+8hSZIkSRow5Zy9JAH+X1VdD3wsyTHAOlV17hy+5640cwABDgd+CLyubT+iqgo4Pcl6Se5ZVZfP4XtJkiRJ0nJpyp69NvH67sD272eY6BVwbJIzk+zftm00kMD9Cdiovb8xcMnAYy9lEYu3J9k/yfwk86+66qoZhCJJkiRJy4/pDOM8K8nDZ3n+napqe5ohmgck+YfBnW0yWTM5YVUdWlU7VNUO8+bNm2VYkiRJktRvS1x6AXgksE+Si4GbgNDkadss6YFVdVn79cokRwGPAK6YGJ6Z5J40BV8ALmPhwi+btG2SJEmSpBmaTrL3lNmcOMmawApVdWN7/8nA24CjgX2Bd7Vfv9k+5GjgZUm+RJNg3uB8PUmSJEmanSUme1V1cZKdgC2r6tNJ5gFrTePcGwFHNTVeWAn4QlUdk+SnwJFJXghcDOzRHv9d4GnAhcDNwH4zfjaSJEmSJGAayV6Sg4AdgAcAnwZWBj4HPGaqx1XVRTQLsE9uv4ZmkfbJ7QUcMK2oJUmSJElTmk6BlmcBz6SZr0dV/RFYe5RBSZIkSZLmZjrJ3m2DVTPb+XeSJEmSpGXYdJK9I5N8HFgvyYuBHwCHjTYsSZIkSdJcTKdAy3uTPAn4M828vbdU1XEjj0ySJEmSNGvTWXqBNrkzwZMkSZKkMbHEYZxJnp3kN0luSPLnJDcm+fPSCE6SJEmSNDvT6dl7D7BLVf1y1MFIkiRJkoZjOgVarjDRkyRJkqTxMp2evflJvgx8A7h1orGqvj6qoCRJkiRJczOdZG8d4GbgyQNtBZjsSZIkSdIyajpLL+y3NAKRJEmSJA3PdKpx3j/J8Ul+3m5vk+RNow9NkiRJkjRb0ynQchjwBuB2gKo6F9hrlEFJkiRJkuZmOsneGlV1xqS2O0YRjCRJkiRpOKaT7F2dZAuaoiwk2R24fKRRSZIkSZLmZDrVOA8ADgUemOQy4HfAPiONSpIkSZI0J9OpxnkR8I9J1gRWqKobRx+WJEmSJGkuFpvsJdkEuHdVndo2vQRYKwnAF6rqwqUQnyRJkiRpFqaas/c/wHoD2y8BbqKZu/fWEcYkSZIkSZqjqYZxPqCqvj2wfXNVvQ8gySmjDUuSJEmSNBdT9eytNml754H7G44gFkmSJEnSkEyV7N2Y5P4TG1V1LUCSBwIWaZEkSZKkZdhUwzgPAr6d5J3AWW3bw4D/Ag4cdWCSJEmSpNlbbLJXVcckeTbwWuA/2uafA8+uqp8vjeAkSZIkSbMz5Tp7bVL3/KUUiyRJkiRpSKaasydJkiRJGlMme5IkSZLUQyZ7kiRJktRDS0z2ktw/yfFJft5ub5PkTaMPTZIkSZI0W9Pp2TsMeANwO0BVnQvsNcqgJEmSJElzM51kb42qOmNS2x2jCEaSJEmSNBzTSfauTrIFUABJdgcuH2lUkiRJkqQ5mXKdvdYBwKHAA5NcBvwOeO5Io5IkSZIkzckSk72qugj4xyRrAitU1Y2jD0uSJEmSNBdLTPaSvGXSNgBV9bYRxSRJM3bSPzyu6xCWGY87+aSuQ5AkScuA6QzjvGng/mrAM4BfjiYcSZIkSdIwTGcY5/sGt5O8F/j+yCKSJEmSJM3ZdKpxTrYGsMmwA5EkSZIkDc905uydR7vsArAiMA+Y9ny9JCsC84HLquoZSe4DfAm4G3Am8Lyqui3JqsARwMOAa4A9q+r3M3gukqQh+PB/fqvrEJYZL3vfLl2HIEnSrE1nzt4zBu7fAVxRVTNZVP1Amjl+67Tb7wb+t6q+lORjwAuBj7Zfr6uq+yXZqz1uzxl8H0mSJElSa4nDOKvqYuBS4Haanr17JdlsOidPsgnwdOAT7XaAJwJfbQ85HNitvb9ru027f+dMlP6UJEmSJM3IdIZxvhw4CLgCuKttLmCbaZz/A8BrgbXb7bsB1w/0DF4KbNze3xi4BKCq7khyQ3v81ZPi2R/YH2CzzaaVc0qS1Jl3Pnf3rkNYZrzxc19d8kGSpKGZzjDOA4EHVNU1MzlxkmcAV1bVmUkeP4vYFqmqDgUOBdhhhx1qCYdLkiRJ0nJpOsneJcANszj3Y4BnJnkazfp86wAfBNZLslLbu7cJcFl7/GXApsClSVYC1qUp1CJJkiRJmqHpJHsXAT9M8h3g1onGqnr/VA+qqjcAbwBoe/ZeXVX7JPkKsDtNRc59gW+2Dzm63f5xu/+EqrLnTpIkSZJmYTrJ3h/a2yrtba5eB3wpyTuAnwGfbNs/CXw2yYXAtcBeQ/hekiRJkrRcWmKyV1VvBUiyRlXdPJtvUlU/BH7Y3r8IeMQijrkF+JfZnF+SJEmStLAlLr2Q5FFJfgH8qt3eNslHRh6ZJEmSJGnWlpjs0Syf8BTaYilVdQ7wDyOMSZIkSZI0R9NJ9qiqSyY13TmCWCRJkiRJQzKtpReSPBqoJCvTrLv3y9GGJUmSJEmai+n07L0UOADYmGYtvO3abUmSJEnSMmo6PXupqn1GHokkSZIkaWim07N3WpJjk7wwyXqjDkiSJEmSNHdLTPaq6v7Am4AHA2cl+XaS5448MkmSJEnSrE23GucZVfUqmsXQrwUOH2lUkiRJkqQ5mc6i6usk2TfJ94AfAZfTJH2SJEmSpGXUdAq0nAN8A3hbVf14tOFIkiQt3i/feULXISwzHvTGJ87p8QcffPBwAukBXwv11XSSvftWVSVZY+TRSJIkSZKGYjrJ3o5JPgmsBWyWZFvgJVX176MNTZIkSRoPR37FWU4T9viXM7oOQa3pFGj5APAU4BqAqjoH+IcRxiRJkiRJmqPpVuO8ZFLTnSOIRZIkSZI0JNMZxnlJkkcDlWRl4EDgl6MNS5IkSZI0F9Pp2XspcACwMXAZsB3gfD1JkiRJWoYtsWevqq4G9pnYTrI+TbL3zhHGJUmSJEmag8X27CXZNMmhSb6d5IVJ1kzyXuAC4O5LL0RJkiRJ0kxN1bN3BHAS8DXgn4D5wNnANlX1p9GHJkmSJEmaramSvQ2q6uD2/veT/AuwT1XdNfqwJEmSJElzMeWcvXZ+XtrNa4B1kwSgqq4dcWySJEmSpFmaKtlbFziTBckewFnt1wLuO6qgJEmSJC2/tv3q97sOYZlxzu5PmfVjF5vsVdW9Z31WSZIkSVKnprPOniRJkiRpzJjsSZIkSVIPmexJkiRJUg9NK9lLslOS/dr785LcZ7RhSZIkSZLmYonJXpKDgNcBb2ibVgY+N8qgJEmSJElzM52evWcBzwRuAqiqPwJrjzIoSZIkSdLcTCfZu62qimZtPZKsOdqQJEmSJElzNZ1k78gkHwfWS/Ji4AfAYaMNS5IkSZI0F4tdVH1CVb03yZOAPwMPAN5SVceNPDJJkiRJ0qwtMdkDaJM7EzxJkiRJGhNLTPaS3Eg7X2/ADcB84D+r6qJRBCZJkiRJmr3p9Ox9ALgU+AIQYC9gC+As4FPA40cUmyRJkiRplqZToOWZVfXxqrqxqv5cVYcCT6mqLwPrjzg+SZIkSdIsTCfZuznJHklWaG97ALe0+yYP75QkSZIkLQOmk+ztAzwPuBK4or3/3CSrAy8bYWySJEmSpFmaztILFwG7LGb3qYt7XJLVgJOBVdvv89WqOijJfYAvAXcDzgSeV1W3JVkVOAJ4GHANsGdV/X4Gz0WSJEmS1JpONc7VgBcCDwZWm2ivqhcs4aG3Ak+sqr8kWRk4Ncn3gFcB/1tVX0rysfbcH22/XldV90uyF/BuYM/ZPClJkiRJWt5NZxjnZ4F7AE8BTgI2AW5c0oOq8Zd2c+X2VsATga+27YcDu7X3d223affvnCTTiE+SJEmSNMl0kr37VdWbgZuq6nDg6cAjp3PyJCsmOZtmvt9xwG+B66vqjvaQS4GN2/sbA5cAtPtvoBnqOfmc+yeZn2T+VVddNZ0wJEmSJGm5M51k7/b26/VJtgbWBe4+nZNX1Z1VtR1Nb+AjgAfOJshJ5zy0qnaoqh3mzZs319NJkiRJUi9NJ9k7NMn6wJuAo4Ff0Mynm7aquh44EXgUsF6SibmCmwCXtfcvAzYFaPevS1OoRZIkSZI0Q1Mme0lWAP5cVddV1clVdd+quntVfXxJJ04yL8l67f3VgScBv6RJ+nZvD9sX+GZ7/+h2m3b/CVXlOn6SJEmSNAtTJntVdRfw2lme+57AiUnOBX4KHFdV3wZeB7wqyYU0c/I+2R7/SeBubfurgNfP8vtKkiRJ0nJviUsvAD9I8mrgy8BNE41Vde1UD6qqc4GHLqL9Ipr5e5PbbwH+ZRrxSJIkSZKWYDrJ3sRadwcMtBVw3+GHI0mSJEkahiUme1V1n6URiCRJkiRpeJZYjTPJGknelOTQdnvLJM8YfWiSJEmSpNmaztILnwZuAx7dbl8GvGNkEUmSJEmS5mw6yd4WVfUe2sXVq+pmICONSpIkSZI0J9NJ9m5r18krgCRbALeONCpJkiRJ0pxMpxrnwcAxwKZJPg88BvjXEcYkSZIkSZqj6VTjPDbJmcCONMM3D6yqq0cemSRJkiRp1paY7CX5FvAF4OiqumlJx0uSJEmSujedOXvvBR4L/CLJV5PsnmS1EcclSZIkSZqD6QzjPAk4KcmKwBOBFwOfAtYZcWySJEmSpFmaToEW2mqcuwB7AtsDh48yKEmSJEnS3Exnzt6RwCNoKnJ+GDipqu4adWCSJEmSpNmbTs/eJ4G9q+pOgCQ7Jdm7qg4YbWiSJEmSpNmazpy97yd5aJK9gT2A3wFfH3lkkiRJkqRZW2yyl+T+wN7t7Wrgy0Cq6glLKTZJkiRJ0ixN1bP3K+AU4BlVdSFAklculagkSZIkSXMy1Tp7zwYuB05McliSnYEsnbAkSZIkSXOx2GSvqr5RVXsBDwROBF4B3D3JR5M8eSnFJ0mSJEmahal69gCoqpuq6gtVtQuwCfAz4HUjj0ySJEmSNGtLTPYGVdV1VXVoVe08qoAkSZIkSXM3o2RPkiRJkjQeTPYkSZIkqYdM9iRJkiSph0z2JEmSJKmHTPYkSZIkqYdM9iRJkiSph0z2JEmSJKmHTPYkSZIkqYdM9iRJkiSph0z2JEmSJKmHTPYkSZIkqYdM9iRJkiSph0z2JEmSJKmHTPYkSZIkqYdM9iRJkiSph0z2JEmSJKmHTPYkSZIkqYdGluwl2TTJiUl+keT8JAe27RskOS7Jb9qv67ftSfKhJBcmOTfJ9qOKTZIkSZL6bpQ9e3cA/1lVWwE7Agck2Qp4PXB8VW0JHN9uAzwV2LK97Q98dISxSZIkSVKvjSzZq6rLq+qs9v6NwC+BjYFdgcPbww4Hdmvv7wocUY3TgfWS3HNU8UmSJElSny2VOXtJ7g08FPgJsFFVXd7u+hOwUXt/Y+CSgYdd2rZJkiRJkmZo5MlekrWArwGvqKo/D+6rqgJqhufbP8n8JPOvuuqqIUYqSZIkSf0x0mQvyco0id7nq+rrbfMVE8Mz269Xtu2XAZsOPHyTtm0hVXVoVe1QVTvMmzdvdMFLkiRJ0hgbZTXOAJ8EfllV7x/YdTSwb3t/X+CbA+3Pb6ty7gjcMDDcU5IkSZI0AyuN8NyPAZ4HnJfk7Lbtv4B3AUcmeSFwMbBHu++7wNOAC4Gbgf1GGJskSZIk9drIkr2qOhXIYnbvvIjjCzhgVPFIkiRJ0vJkqVTjlCRJkiQtXS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me5IkSZLUQyZ7kiRJktRDJnuSJEmS1EMjS/aSfCrJlUl+PtC2QZLjkvym/bp+254kH0pyYZJzk2w/qrgkSZIkaXkwyp69zwD/NKnt9cDxVbUlcHy7DfBUYMv2tj/w0RHGJUmSJEm9N7Jkr6pOBq6d1LwrcHh7/3Bgt4H2I6pxOrBeknuOKjZJkiRJ6rulPWdvo6q6vL3/J2Cj9v7GwCUDx13atv2dJPsnmZ9k/lVXXTW6SCVJkiRpjHVWoKWqCqhZPO7QqtqhqnaYN2/eCCKTJEmSpPG3tJO9KyaGZ7Zfr2zbLwM2HThuk7ZNkiRJkjQLSzvZOxrYt72/L/DNgfbnt1U5dwRuGBjuKUmSJEmaoZVGdeIkXwQeD2yY5FLgIOBdwJFJXghcDOzRHv5d4GnAhcDNwH6jikuSJEmSlgcjS/aqau/F7Np5EccWcMCoYpEkSZKk5U1nBVokSZIkSaNj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ZLInSZIkST1ksidJkiRJPWSyJ0mSJEk9tEwle0n+KckFSS5M8vqu45EkSZKkcbXMJHtJVgT+D3gqsBWwd5Ktuo1KkiRJksbTMpPsAY8ALqyqi6rqNuBLwK4dxyRJkiRJYylV1XUMACTZHfinqnpRu/084JFV9bJJx+0P7N9uPgC4YKkGOjsbAld3HUSP+HoOj6/lcPl6Dpev5/D4Wg6Xr+dw+XoOl6/n8IzLa7l5Vc1b1I6VlnYkc1VVhwKHdh3HTCSZX1U7dB1HX/h6Do+v5XD5eg6Xr+fw+FoOl6/ncPl6Dpev5/D04bVcloZxXgZsOrC9SdsmSZIkSZqhZSnZ+ymwZZL7JFkF2As4uuOYJEmSJGksLTPDOKvqjiQvA74PrAh8qqrO7zisYRmrYadjwNdzeHwth8vXc7h8PYfH13K4fD2Hy9dzuHw9h2fsX8tlpkCLJEmSJGl4lqVhnJIkSZKkITHZkyRJkqQeMtnTMi/Jal3HIEmSJI0b5+yNQJKNgc0ZKIBTVSd3F9F4S3IhcAVwSns7tapu6Daq8ZTk/sBr+Pv35xM7C2rM+fs+PEnWBP5aVXe179UHAt+rqts7Dm3sJHlbVb1lYHtF4Iiq2qfDsMZOkldNtb+q3r+0YumrJOsDm1bVuV3HMm7a3+sfVNUTuo5l3CV59lT7q+rrSyuWYVtmqnH2RZJ3A3sCvwDubJsL8MPfLFXV/ZJsBjwWeDrwf0mur6rtuo1sLH0F+BhwGAven5olf9+H7mTgse2Hv2NpluTZEzBBmblNk7yhqv5fklWBI4GfdR3UGFq7/foA4OEsWBJqF+CMTiLqgSQ/BJ5J8zn0TODKJKdV1ZTJtRZWVXcmuSvJul4En7Nd2q93Bx4NnNBuPwH4ETC2yZ49e0OW5AJgm6q6tetY+iLJJjSJ3uOAbYFraXr3/l+ngY2hJGdW1cO6jqMv/H0friRnVdX2SV4OrF5V70lythd2Zi5JgM8D59F8WPluVX2g06DGWJKTgadX1Y3t9trAd6rqH7qNbDwl+VlVPTTJi2h69Q5Kcm5VbdN1bOMmyTeBhwLHATdNtFfVf3QW1BhLciywb1Vd3m7fE/hMVT2l28hmz5694bsIWBnww9/w/IHmCv9/V9VLuw5mzH0ryb8DRzHwHq2qa7sLaaz5+z5cSfIomp68F7ZtK3YYz9hJsv3A5geBjwOnAScn2b6qzuomsrG3EXDbwPZtbZtmZ6X2Q/QewBu7DmbMfZ0x7nVaBm06kei1rgA26yqYYTDZG76bgbOTHM/CH6a9wjJ7DwV2Ap6T5PXAb4CTquqT3YY1lvZtv75moK2A+3YQy9hKcgjN6+bv+3C9AngDcFRVnZ/kvsCJ3YY0dt43afs6YKu2vQDn587OEcAZSY5qt3cDDu8unLH3NuD7NKN0ftr+rv+m45jGUlUdnmR1YLOquqDreHrg+CTfB77Ybu8J/KDDeObMYZxDlmTfRbVXlf8U5iDJWjQJ32OB5wJU1eadBqXl1uJ+zyf4+z53SVYA1qqqP3cdiwR/6zV9bLt5clU5B1KdS7IL8F5glaq6T5LtgLdV1TO7jWx8JXkWMDFE++SqOmqq45d1JnsjkGQV4P7t5gVWkpubJPOBVWkmyJ4CnFJVF3cb1XhKsjLwbyz4I/ZD4OO+R2enrR55S1Xd2W6vCKxaVTd3G9l4SvIF4KU0xW5+CqwDfLCq/qfTwMZQkv8G3lNV17fb6wP/WVVv6jSwMdUWCfs7VfWHpR3LOBsYFbFIjoqYuSRn0vTY/7CqHtq2/byqtu42svHT/g8/v6oe2HUsw+Q6e0OW5PE0QxH+D/gI8OskTuCem6dW1UOq6iVV9TkTvTn5KPAwmvfmR9r7H+00ovF2PLD6wPbqjPlwj45t1fbk7QZ8D7gP8LxOIxpfT51I9ACq6jrgad2FM/a+A3y7vR1PM1/3e51GNJ7m01TfXA3Ynubz0m+A7YBVugtrrN2+iEqcd3USyZhrL9xesLiLO+PKOXvD9z7gyRPjptu1or5I86Fas3NbkvezoDfqJJohCpYZnrmHV9W2A9snJDmns2jG32pV9ZeJjar6S5I1ugxozK3c9j7vBny4qm5P4vCT2VkxyaoTlWLbOT2rdhzT2Kqqhwxut0M6/72jcMbWxBD3JP8G7FRVd7TbH6MZuaOZOz/Jc2h+57cE/oNmJJRmZ32a1/QMFq5uOrbDYk32hm/lwQmyVfXr9sOLZu9TwM9pqnZBc6X/08CUC2Bqke5MskVV/RagnRTvenuzd9NghcMkDwP+2nFM4+zjwO+Bc2iqR24OOGdvdj5PU2jg0+32flhQZGiq6qwkj+w6jjG2Ps0w7YlK0Gu1bZq5l9NUNL2VpnPh+8DbO41ovL256wCGzTl7Q9b+Y70T+FzbtA+wYlW9oLuoxtui1tly7a3ZSbIzTaJ8ERBgc2C/qrLi4SwkeTjwJeCPNK/nPYA9q+rMTgPrkSQrTVz918wkeSqwc7t5XFV9v8t4xlmSwcW+V6AZgni3cV57q0tJ9gMOpqm2G5qROwdb3EoaPpO9IUuyKnAATeVIaIYlfMRFl2cvyY+B11TVqe32Y4D3VtWjuo1sPLXv0Qe0mxf43pybtud+8PW02M0sJVkXOAiHbGsZk+Sggc07aHqgv1ZVt3QT0fhqK+3uSHPRcaJ39CdV9afuoho/Sb7F1MVuxnbYYZeS7AgcAjyIZh7pisBNVbVOp4HNgcneEPW1ik/XkmxLs8bRum3TdcC+VXVud1GNlyRTDnmtKhdknYEkT6yqExb3uvp6zk6Sr9EM2Z64uv88YNuqcsj2DCW5kQUfBFcBVmbMP7CoP5L8bKJypGYnyeOm2l9VJy2tWPqkrQC/F/AVYAfg+cD9q+oNnQY2B87ZG6KqujPJBUk2sxzzcLQJ9POqatsk6wC47tas7NJ+vTvwaJpqcgGeQDOR2+RkZh4HnMCC13VQ4es5W1tU1T8PbL81ydldBTPOqmrtiftJAuxK05uiWUgyD3gt8GCaSpIAVJWL1M/O8Un+Gfh62eswKyZzo1NVFyZZsa3O+ekkPwNM9vQ3vavi06U2gd6pvW+SN0tVtR9AkmNpyttf3m7fE/hMh6GNpao6qB2K9L2qOrLreHrkr0l2mjRk24I3c9R+mP5GOxTx9V3HM6Y+D3wZeAbNWpD7Ald1GtF4ewnwKuCOJLfQXHwse56nL8l5TD2Mc5ulGE6f3Nyul312kvcAlzPmS9U5jHPIFtet7hWY2UvyUWBjmi71wQTa3pMZSvLLqnrQwPYKNEOPHzTFw7QYSeZX1Q5dx9EXSbajGcK5Ls2Hv2txyPasTBpivALNcKTHOdd5dpKcWVUPS3LuxIfoJD+tqod3HZuWT2214sVyTeLZaV/XK2iGv7+S5v/RR6rqwk4DmwN79oasqk5q3yhbVtUP2jW3Vuw6rjG3GnANMDhcxqFys3N8ku/TlGcG2BMXAZ+LHyR5Nc0V/8ELEdcu/iFanKo6G/jbkG2a13QvwGRv5gaHGE8UFNm1m1B6YaLw0uVJnk5TgXeDDuMZe0nWB7Zk4WGxJ3cX0XgxmRuZ+wFXtqPJ3tp1MMNgz96QJXkxsD+wQVVt0S5w+bGq2nkJD9UitHP23l1Vr+46lr5I8iwWVDs8uaqO6jKecZbkd4torqq671IPZoy1yd0BND3436S5AHEA8J/AuVVlkqJOJXkGTXXtTWkq9a0DvLWqju40sDGV5EXAgcAmwNk080l/7BzI6UtyalXtNKkYEzgkdk6SHA48imZkySnAycCpVXVdp4HNgcnekLXFBB5BU0b4oW3beVX1kE4DG2NJfuzQo+FZVM9zVd3YdVzjKMkKVXXXpLbVLMc+M0m+SVNl98c068LdneYDy4Ftb5+mKclqND321wHfAl5Dc3Hnt8Dbq+rqDsOTgL/NN3s4cHpVbZfkgcB/W3lXy4ok9wJ2B14N3KuqxnY05NgGvgy7tapua4qfNQsCM8UEWk3L2UmOxjl7czbY8wxsQdOT8jEWLLysmfkE8IKJjSRrAkfj6zlT9524IJbkEzQT4jczaZ6VI2iGHK5J0zP6c+DDNGu/foamwIhmqK3G+WLg3gx8dqqqFyzuMZrSLVV1SxKSrFpVv0rygCU/TBOSTDmM2OkEs5PkucBjgYcAV9P8/Tyl06DmyGRv+E5K8l/A6kmeBPw7zdVVzZ5z9obnANqeZ4Cq+k2Su3cb0li7LMlHqurf2/kn3wEO6zqoMfS3hejbCryXmujN2lZVtXV7ofHSqpooGnZMknO6DGzMfZPmA98PgDs7jqUPLk2yHvAN4Lgk1wHOQZuZq4FLaebkQjMaYkIBTieYnQ/QjIT4GHBiVf2+02iGwGGcQ9ZWN3wh8GSaX7zvA59wHRktC5L8pKoeObGgbfuB8CxLNM9eW5p5HeBhwLuq6msdhzR2ktzJgl77AKsDN+PckxlLclZVbT/5/qK2NX1Jzq6q7bqOo4/aKubrAsdU1W1dxzMuknyAZq3c02iKrp3qZ83hSPJgmuHvO9EUEbqgqp7XbVSzZ8/ekLXzdw7Dq/tDk2QTmgnxj2mbTqGZy3Npd1GNLXueh2BSWfufAG8GzgAqybMdYjwzVWXF4uHZJMmHaBLlifu02xt3F9bY+3aSp1XVd7sOpA+SvJ2m8MWPXJpqdqrqFWnmDD0eeB5wSLuW7keralHFwzQNbcGwzYDNaYZtrwvcNdVjlnX27A1ZW7Hr7TRvkpXwyvScJTkO+ALw2bbpucA+VfWk7qIaT/Y8D0eST0+xu5zHo64k2Xeq/VV1+NKKpU/aiodrAre1N/+3z0GS/WjmRT0KuJG26mFVfbPTwMZUOyR2L5rPn/9VVXY4zFKSc4FT29vJfehYMNkbsiQXAs8GzvMD9HAsaviMQ2okSRpvSe4B7EFT8XD9qlq745DGRlsQbFea6rvzaOoYHFlVf+g0sJ5IshZAVf2l61jmymGcw3cJ8HMTvaG6pq2ONLEQ+N40BVs0Q0keAxzM3/c8O5F7FqzQJy0f2uFy+wD3qaq3J9kUuGdVndFxaGOprbq7FXAFTa/e7sBZnQY1fq4EfgN8qf1awA5JdgArls9Wkq1pRpJt0GzmKmDfqvp5t5HNnsne8L0W+G6Sk4BbJxqr6v3dhTT2XkAzZ+9/af6Y/QjYr9OIxtcngVcCZ2JFuWGwQt8QJXk58LlxXrxWvfURmnk7T6QZKvcX4P9o1orTzN0NWBG4nmbx6qur6o4pH6HJvkLzmegB7W2QFctn71DgVVV1IkCSx7dtj+4wpjkx2Ru+d9L8E1gNWKXjWPri5qp6ZtdB9MQNVfW9roPokTWq6nVdB9EjGwE/TXIW8Cng+46S0DLikVW1fZKfAVTVdUn8Hz9LVfUsgCQPAp4CnJhkxarapNvIxkdV/WvXMfTUmhOJHkBV/bAdMju2TPaG715VtXXXQfTMaUl+D3wZ+FpVXd9tOOMnyUS59ROT/A/NFb/BnmeHz8yOFfqGqKrelOTNNAWE9gM+nORI4JNV9dtuoxsv7ZIg7wD+ChwDbAO8sqo+12lg4+v2JCvS9JhMDOEe6wp9XWqL2T2Wprz9esAJjPnC1eqNi9r/Q4NFAS/qMJ45s0DLkLX/YH9QVcd2HUufJHkETaWp3YBfAF/yQ8v0JTlxit1VVU+cYr8WY6BC3600C4NboW8IkmxLk+z9E3AisCNwXFW9ttPAxshEEaskzwKeAbyKprLcth2HNpaS7ENTCGN74HCaOWZvrqojOw1sTCX5ME1yd0pV/bHreKQJSdYH3kqzxh4079ODx3l6gcnekPnhb7SSbAi8n2bpBdfmknokyYHA84GrgU8A36iq29slQ35TVVt0GuAYSfLzqtq6LYTx1ao6Jsk5Jnuzl+SBwM40/9ePB/5QVTd1G5UkTc1hnENm2eDhaxe4fBZNz94WwFHAIzoNaswkuYZm8e/TaArc/KSqbu42qvE1MCx2QtEUGLiki3h6ZH3g2VV18WBjVd3VDvvS9H07ya9ohnH+Wzvs8JaOYxpLSTYG7gmcW1W/SnJ34BXAvwL36jC0sdNeEF9sL4MXxmeuHV78dP6+KrSFAWcgybeY+r05trUj7NkbgbYLeEuaIi0AVNXJ3UU03pL8DvgGzfoxP+44nLHUJsw70lSTejTwMOB3NMnfaQ5FmpnFDIvdgKYo095VdfbSjWj8tR9Yzq+qB3YdS18k2YCmKNOdSdYA1qmqP3Ud1zhJ8grgjcCFwKo0VTnfDRwBvKeqLu8uuvGV5O3A5TTzoiaWtbhnVb2l08DGUJLv0lzIOY+BeaRV9dbOghpDSR43cRc4DHjR4P6qOmmpBzUkJntDluRFwIHAJsDZNB+wf+ycqNlLkqqqJGvYGzUcbWWp/WiuTt/HIbHD0a5v9P6q+oeuYxlHSb4JvNxFgWcvyROr6oQkz17UftfempkkvwB2qqprk2wG/Bp4TFWd2XFoY21RQ4odZjw7Sc6tqm26jqNPkvysqh7adRzD4jDO4TuQZt2d06vqCe0Y///uOKZxt2OSTwJrAZu1xRteUlX/3nFcYyPJvVjQqzexLtSZwJsAe0uHpKrmJ1mr6zjG2PrA+UnOAP42F2qch8904HE0lQ13WcQ+196auVuq6lqAqvpDkgtM9IbiprbozZdo3pd7M/A7rxn5XpInWxhwqHrVE2ayN3y3VNUtSUiyaju+f/Jil5qZD9Csw3M0QFWdk8Sek5m5FDiLZmH611fVbR3H00tJNqJn/ySWsjd3HcC4q6qD2oI233N49lBskuRDA9v3HNyuqv/oIKY+eA7wwfZWNFMKntNpROPrdOCo9vfewoCz1A57n7BiOyUrEw0TF33Gkcne8F2aZD2aOWbHJbkOuHjKR2iJquqSJINNd3YVy5h6DPAomkI3r2rXLfxxe5tfVbdO8VhNkuQQ/j6p24Cm5/TApR9RP4zznIhlSVvQ5rWAyd7cvWbStr16Q1BVvwd27TqOnng/zf/388q5WXNxJs3/9YkPm4PrDxdw36Ue0ZA4Z2+E2sme6wLH2JMye0m+SvPH7MPAI2k+TO9QVXt1GtgYS3JvmmFeBwKbVNVqUz9Cg5LsO6mpgGuAn1bVlR2E1AtJdgQOAR5EU+xmReAmr1DPXJJ30Sxh8WUWHhI7tlenNf6SHFlVe7T3311VrxvYd2xVPbm76MZTkpOBx1fVXUs8WMslk70hSfJwYMOq+t6k9qcBVzjGf/batfU+CPwjzRWXY4EDq+qaTgMbM+380Yl5e48B1qMZ/nFaVb23w9AkAJLMp1li5SvADjRr7t2/qt7QaWBjqK1iPFlV1dhendb4Gyx8keSsqtp+Ufs0fUk+Q9Pr9D2aNZ4Bl17QAg7jHJ5301Q3nOx84NOA1ThnoS3H/sGq2qfrWMZZkquBP9IM2zwZeFdVXdhtVNLfq6oLk6xYVXcCn07yM8Bkb4aq6j5dxyAtwlQ9DPY+zM7v2tsq7U1aiMne8Kw9eSFggKq6uO2Z0iy060NtnmQVh8LOyRZVdUPXQUhLcHOSVYCzk7yHZh2uFTqOaWwleTR/v9DyEZ0FJMEaSR5K83u9ens/7W31TiMbU66npyVxGOeQJLmwqu43031avCSbtaWuj6CZw3M0C889cYiClgmuATkcSTYHrqC5Ov1KmjnPH7EXeuaSfBbYgma914mCVmX1yNlpLz68A/grcAywDfDKqvpcp4GNmSQnTrW/qp6wtGIZd0k+XFUvS/ItFtEr6pI1s9eOKtuIhS+Uje36ryZ7Q5LkYzQFGt40UQ0pTfnItwL3qKr9u4xvHE2M509y0KL2ezVLXWt7Tj4BrFVVrgGpZUaSXwJbWZ1vOJKcXVXbJXkW8AzgVcDJLgKuriT5c1Wt0xYD/DtWN56dJC8HDqK58DhR9KbGeeF6h3EOz3/SfOi7MMnZbdu2wHzgRV0FNeYCJnVapv0vrgE5Z0l2pakK+3/t9k+Aee3u11bVVzsLbnz9HLgHzVBYzd3E56WnA1+pqhsmLQckLW2/BZO6ETgQeECfigCa7A1JVd0E7J3kvsCD2+bzq+qiDsMadxtPWsx2IQ5HmrkkB9IUDLqR5uLEQ2kWWT+208DGmGtADsVraapwTlgVeDiwJs371WRvmgaGdK0N/CLJGSxcoc+hXbPz7SS/ohnG+W9J5gG3dByTlm/zkrxqcTud6jJrlwC9qnFgsjdkbXJngjccf8UFbIftBVX1wSRPAdYHngd8lmY5C83cJe1QzkqyMs0VwV92HNM4WqWqLhnYPrW9qnpNkjW7CmpMuYzKCFTV69t5eze0hcNuwkXB1a0VgbVYsAi4huMi4IdJvkNPlrIw2dOy7JqqOrzrIHpm4p/C04DPVtX5cSzSXLyUZg3IjYHLaJLmAzqNaDytP7hRVS8b2JyHZuIyYKOqOm2wMclOOKRzxpI8sapOSPLsgbbBQ76+9KPqhyQbA5uzcBGMk7uLaOxcXlVv6zqIHvpDe+vNUhYme1qWudTC8J2Z5FjgPsAbkqzNggnImqGquhpwDci5+0mSF1fVYYONSV4CnNFRTOPqAyx6XcIb2n27LM1geuBxwAks+nUrTPZmJcm7gT2BXzBQLZZmHVhNjxdqR2CiTkSStdrtv3Qb0dxZjXPIkmwBXFpVtyZ5PE155iOq6vou45IAkqwAbAdcVFXXJ9mApjDGud1GNp6S3B/4KE1PytZJtgGeWVXv6Di0sZLk7sA3aIbMnNU2P4xm7t5uVXVFR6GNnSQ/raqHL2bfeVX1kKUd07hr/27uXlVHdh1LXyS5ANimqm5d4sFapCQbVNW1XcfRN0m2ppneskHbdDXw/Ko6v7uo5sbFaofva8CdSe4HHApsCnyh25Ckv3kUcEGb6D0XeBM9m4i8lB1G04tyO0CbNO815SP0d6rqyqp6NPB24Pft7W1V9SgTvRlbb4p9Llo9C1V1F00RIQ3PRcDKXQcxzkz0RuZQ4FVVtXlVbU5Tbf+wJTxmmeYwzuG7q6ruaNfiOaSqDknys66DklofBbZt14ObWC7kCJqhSpq5NarqjElzeO7oKphxV1Un0AyZ0+zNX8yQ2Bdhwau5+EGSVwNfBm6aaPQD98wkOYRmuObNwNlJjmfhIhhW2VbX1qyqEyc2quqH414ozGRv+G5PsjewLwvG+Hv1ao6SrAhsxMITuf/QXURj646qqnZdsw9X1SeTvLDroMbY1e3Q7QJIsjsWwVC3XgEclWQfFiR3O9AUGnhWV0H1wJ7t18ECTAXct4NYxtn89uuZtOuTDnBekZYFFyV5M81QToDnMuZV9p2zN2RJtqKp0PfjqvpikvsAe1TVuzsObWwleTlwEHAFC4qJVFVt011U4ynJScAxwAuAxwJXAuc4j2d22nU1DwUeDVwH/A7Yp6ou7jQwLfeSPAHYut08v+01lZYJSQ6sqg8uqU1a2pKsD7wV2InmAsQpwFur6rpOA5sDk70RSLI6sFlVXdB1LH2Q5ELgke26W5qDJPcAngP8tKpOSbIZ8PiqOqLj0MZaO8Rjhaq6MckrquoDXcckabjaNTXvzcIjTPzbOQtJzqqq7Se1/ayqHtpVTFI7iuwHVfWErmMZJpO9IUuyC82itqtU1X2SbEdTaOCZ3UY2vpKcCDypqpwLNQRJNgImqvWdUVVXdhlP3yT5Q1Vt1nUckoYnyWeBLYCzGVgqwDlmM9NOc3kOTa/JKQO71qapebBzJ4FJrXYe6bOrqjfF65yzN3wHA48AfghQVWe3Q700excBP0zyHRaeyP3+7kIaT0n2AP6H5v0Z4JAkr6mqr3YaWL+49pHUPzsAW5VXyOfqRzTzmjcE3jfQfiPgEkBaFvwFOC/JcSxcjGlsL+yY7A3f7VV1w6TqfC5aPTd/aG+rtDfN3huBh0/05iWZB/wAMNkbHj8MSv3zc+AeWIBpTtr5zBcDj0qyObBlVf2gnf6yOk3SJ3Xp6+2tN0z2hu/8JM8BVkyyJfAfNFeyNEtV9dauY+iRFSYN27wG19ucsSQ3suikLriWmdQbSb5F87u+NvCLJGew8AgTp2jMQpIXA/vTLFy9BbAJ8DHAYZzq2rXAd9r1NXvBOXtDlmQNmt6TJ9N88Ps+8PaquqXTwMZQkg9U1SsG/tkuxH+yM5fkf4BtgC+2TXsB51aVCwZL0iRJplyDtKpOWlqx9EmSs2mmvPxkoihLkvOsDK2uJfkc8Cjga8CnqupXHYc0ZyZ7WmYleVhVnbm4f7b+k52dJM8GHtNunlJV3+gwHElaZiW5H7BRVZ02qX0n4PKq+m03kY23JD+pqkdOVOBMshJwlksqaVmQZB1gb2A/ms6GTwNfrKqxHGZssjdkSXYA/ou/L8/sHzB1ZtKww8kFRG4Bfgu8saqOX6qBSdIyLMm3gTdU1XmT2h8C/HdV7dJNZOMtyXuA64HnAy8H/h34RVW9scu4pAlJ7gY8D3gF8EvgfsCHquqQLuOaDZO9IUtyAfAa4DwGCrO4yPLMJTmPxc+LclH1IWnXldka+HxVbb2k4yVpeZHkp1X18MXsc9jhLKWpYvciFp7y8gmrnaprSZ5J06N3P+AI4PCqurKdpvWLqrp3l/HNhgVahu+qqjq66yB64hldB7A8qKo7gXOSjN3VKkkasfWm2GcxplloLzCeX1UPBA7rOh5pkn8G/reqTh5srKqbk7ywo5jmxJ69IUuyM8043+NZuGJXr8q4Lm0uBC5JWtqSfBE4oaoOm9T+IuBJVbVnN5GNtyTfBF5eVX/oOhZpcZJsCFwz7j3OJntD1lbxeSBwPguGcVZVvaC7qMbbIhYCfyzgQuCSpJFqLzQeBdwGnNk270Cz5uuzqupPXcU2zpKcDDwUOIOFF662yrY6kWRH4F00Sy+8HfgssCHN8lTPr6pjOgxvTkz2hizJBVX1gK7j6JMk59BcQV1oIfCq2rbbyCRJy4MkT6CZ2wzNEMQTuoxn3FllW8uaJPNpCiyuCxwKPLWqTk/yQJpKnA/tNMA5cM7e8P0oyVZV9YuuA+kRFwKXJHWmqk4ETuw6jr4wqdMyaKWqOhYgyduq6nSAqvpVU09ofJnsDd+OwNlJfkczZ8/KkXN3TJLvs2Ah8D2B73UYjyRJmqV2yNwhwINohsSuCNxUVet0GpiWZ3cN3P/rpH1jPQzSYZxDlmTzRbW79MLctAuB79RunlJVR3UZjyRJmp12yNxewFdo5kA+H7h/Vb2h08C03EpyJ8380dBU2r15YhewWlWt3FVsc2WyNyJJ7g6sNrFtxamZS3I/YKOqOm1S+07A5VX1224ikyRJs5VkflXtkOTciZFPSX42zvOipGWV856GLMkzk/wG+B1wEvB7HHI4Wx8A/ryI9hvafZIkafzcnGQVmmkv70nySvxMKo2Ev1jD93aaeXu/rqr7ADsDp3cb0tjaqKrOm9zYtt176YcjSZKG4Hk0n0FfRjN0blOaxawlDZkFWobv9qq6JskKSVaoqhOTfKDroMbUelPsW31pBSFJkoZnoI7BLcBbu4xF6jt79obv+iRrAacAn0/yQQYWDNWMzE/y4smNSV7EgsVtJUnSGEiya5IDBrZ/kuSi9rZ7l7FJfWWBliFLsgbNlaoAzwXWAT5fVdd2GtgYSrIRcBRwGwuSux1oyjQ/q6r+1FVskiRpZpKcBuxVVZe022fTTHdZE/h0Ve3cYXhSLzmMc0iS3Mjfr8MxsQrjW5L8FnhjVR2/dCMbX1V1BfDoJE8Atm6bv1NVJ3QYliRJmp1VJhK91qlVdQ1wTZI1uwpK6jN79paCJCvSJCufr6qtl3S8JElS3yS5sKrut5h9v62qLZZ2TFLfOWdvKaiqO6vqHOCQrmORJEnqyE8WMxf/JcAZHcQj9Z49e5IkSRq5JHcHvgHcCpzVNj8MWBXYrZ2+IWmITPYkSZK01CR5IvDgdvN85+JLo2OyJ0mSJEk95Jw9SZIkSeohkz1JkiRJ6iHX2ZMkLfeSHAz8BVgHOLmqfjDH820H3Kuqvjv36CRJmh2TPUmSWlX1lkW1J1mxqu6cwam2A3YApp3sJVmpqu6YwfeQJGlKDuOUJC2Xkrwxya+TnAo8oG37TJLd2/u/T/LuJGcB/5LkyUl+nOSsJF9JslZ73MOT/CjJOUnOSLIu8DZgzyRnJ9kzyQZJvpHk3CSnJ9mmfezBST6b5DTgs528EJKk3rJnT5K03EnyMGAvmh64lWjW/DpzEYdeU1XbJ9kQ+Drwj1V1U5LXAa9K8i7gy8CeVfXTJOsANwNvAXaoqpe13+8Q4GdVtVtbdv6I9nsDbAXsVFV/HdHTlSQtp0z2JEnLo8cCR1XVzQBJjl7McV9uv+5Ik5SdlgRgFeDHND2Cl1fVTwGq6s/t+SafZyfgn9tjTkhytzYxBDjaRE+SNAome5IkLd5N7dcAx1XV3oM7kzxkiN9DkqShcs6eJGl5dDKwW5LVk6wN7LKE408HHpPkfgBJ1kxyf+AC4J5JHt62r51kJeBGYO2Bx58C7NMe83jg6oleQEmSRsWePUnScqeqzkryZeAc4Ergp0s4/qok/wp8McmqbfObqurXSfYEDkmyOvBX4B+BE4HXJzkb+H/AwcCnkpxLM6dv3+E/K0mSFpaq6joGSZIkSdKQOYxTkiRJknrIZE+SJEmSeshkT5IkSZJ6yGRPkiRJknrIZE+SJEmSeshkT5IkSZJ6yGRPkiRJknro/wN0Sh1YA0i7B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5029" y="317242"/>
            <a:ext cx="6139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What </a:t>
            </a:r>
            <a:r>
              <a:rPr lang="en-US" b="1" dirty="0"/>
              <a:t>has changed over the years</a:t>
            </a:r>
            <a:r>
              <a:rPr lang="en-US" b="1" dirty="0" smtClean="0"/>
              <a:t>?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55576" y="1520890"/>
            <a:ext cx="3697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 smtClean="0"/>
          </a:p>
          <a:p>
            <a:pPr marL="285750" indent="-285750">
              <a:buFont typeface="Wingdings" pitchFamily="2" charset="2"/>
              <a:buChar char="ü"/>
            </a:pPr>
            <a:endParaRPr lang="en-IN" b="1" dirty="0" smtClean="0"/>
          </a:p>
          <a:p>
            <a:r>
              <a:rPr lang="en-IN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1632723"/>
            <a:ext cx="31337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r>
              <a:rPr lang="en-US" dirty="0" smtClean="0"/>
              <a:t>Movie release growth in last 10 Years </a:t>
            </a:r>
            <a:r>
              <a:rPr lang="en-US" sz="1200" dirty="0" smtClean="0"/>
              <a:t>increased</a:t>
            </a:r>
            <a:r>
              <a:rPr lang="en-US" dirty="0" smtClean="0"/>
              <a:t> by 15.3 %.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overall Revenue </a:t>
            </a:r>
            <a:r>
              <a:rPr lang="en-US" dirty="0" smtClean="0"/>
              <a:t>increased over the  years.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More production , more </a:t>
            </a:r>
            <a:r>
              <a:rPr lang="en-IN" dirty="0" smtClean="0"/>
              <a:t>new </a:t>
            </a:r>
            <a:r>
              <a:rPr lang="en-IN" dirty="0"/>
              <a:t>market of </a:t>
            </a:r>
            <a:r>
              <a:rPr lang="en-IN" dirty="0" smtClean="0"/>
              <a:t>opportunities with year.</a:t>
            </a:r>
          </a:p>
          <a:p>
            <a:endParaRPr lang="en-US" dirty="0"/>
          </a:p>
          <a:p>
            <a:r>
              <a:rPr lang="en-US" dirty="0" smtClean="0"/>
              <a:t>Positive Industry growth attracts more  investors in the market.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11" name="Google Shape;1446;p47"/>
          <p:cNvSpPr/>
          <p:nvPr/>
        </p:nvSpPr>
        <p:spPr>
          <a:xfrm>
            <a:off x="454026" y="357169"/>
            <a:ext cx="1098549" cy="87155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792947"/>
            <a:ext cx="5253038" cy="435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2108</TotalTime>
  <Words>451</Words>
  <Application>Microsoft Office PowerPoint</Application>
  <PresentationFormat>On-screen Show (16:9)</PresentationFormat>
  <Paragraphs>176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Candara</vt:lpstr>
      <vt:lpstr>Symbol</vt:lpstr>
      <vt:lpstr>Kozuka Mincho Pr6N H</vt:lpstr>
      <vt:lpstr>Barlow</vt:lpstr>
      <vt:lpstr>Barlow Light</vt:lpstr>
      <vt:lpstr>Wingdings</vt:lpstr>
      <vt:lpstr>华文楷体</vt:lpstr>
      <vt:lpstr>Waveform</vt:lpstr>
      <vt:lpstr>  Exploratory Data Analysis of   1000 Movies Dataset</vt:lpstr>
      <vt:lpstr>CO                                                                                      DATASET DAIGRAM </vt:lpstr>
      <vt:lpstr>PowerPoint Presentation</vt:lpstr>
      <vt:lpstr> Top 10 Success Directors with best Revenue, Rating and Metascore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Analysing the genre_size of movies of 2016?</vt:lpstr>
      <vt:lpstr>👍   Super Hit Movies Word Cloud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Gagan Thakur</dc:creator>
  <cp:lastModifiedBy>Gagan Thakur</cp:lastModifiedBy>
  <cp:revision>80</cp:revision>
  <dcterms:modified xsi:type="dcterms:W3CDTF">2021-01-31T05:57:50Z</dcterms:modified>
</cp:coreProperties>
</file>