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4" d="100"/>
          <a:sy n="94"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077D-9D65-480B-B09A-567FBA436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C2553-80BB-48DE-AD64-BFE40DFD3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313E1-A191-4150-A125-0CBBAF50C6C5}"/>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53E7F26D-4595-41AF-817F-B800F1090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9B24-732E-4A51-AF5F-08E29855D663}"/>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68177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7E0-4430-4713-9740-5E0CBE6ED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7ABEE-EB4A-49DA-938E-9521E77B7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9A470-9AE3-490A-B35B-32A4F978C658}"/>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100485B6-426D-45B3-8AD6-991DF1BEA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95035-D978-45C6-AA33-C24D96DB151A}"/>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43784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DEA3D-0D8A-4B28-9E63-1E86666E6F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060CF-C462-49EE-ADF5-FE5D71177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61E08-7AC9-4906-83D7-1C7741D786D6}"/>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F12AE105-A42D-40F8-B17D-4D3B3BCF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10DCA-DA41-43D0-8B5E-B894516D275F}"/>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0467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218B-C37C-47F0-B512-4AF0E0F6C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D2188-1933-4A16-9EED-CADCA67F8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30876-9C51-4386-9CBA-8AFEBA638C6D}"/>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E51BEE1B-A6DB-4F8E-BE49-6C5657614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A9F7-6807-4821-95E1-8885C8C14530}"/>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91627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8637-C332-46C5-A647-0143D5F4B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AF92E-A05D-4EE7-9A1C-DBB4E8C55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1075E-95C6-4C20-8858-E8CADB345FBF}"/>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08436489-C9A0-4AF7-AB7F-A54F48E9A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7ADFA-79CA-4098-A17B-09F2283639E5}"/>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20058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5C3-3E5A-4B64-8644-10A3E45F8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F6045-E8D6-4D7A-9985-C929979A1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F7F66-4E41-4DD0-8786-66B05E00F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0E4A4-D413-48A8-8897-3F44BCE73053}"/>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6" name="Footer Placeholder 5">
            <a:extLst>
              <a:ext uri="{FF2B5EF4-FFF2-40B4-BE49-F238E27FC236}">
                <a16:creationId xmlns:a16="http://schemas.microsoft.com/office/drawing/2014/main" id="{58461F95-CFFE-4682-B111-C983941A7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277B-676F-400B-9382-3B090E897510}"/>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351684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636-6A65-4646-ACC7-3FC2B6D13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58E75-C1CB-449A-941F-DFD440404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529DD-0BD6-4F78-B78A-6F9714260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7BBC6C-F4CB-402A-BD02-8D4B61E89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2D75F-B608-44A6-A24E-AE0EB73C9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9238E-05D9-41AD-8204-A5FEF6017757}"/>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8" name="Footer Placeholder 7">
            <a:extLst>
              <a:ext uri="{FF2B5EF4-FFF2-40B4-BE49-F238E27FC236}">
                <a16:creationId xmlns:a16="http://schemas.microsoft.com/office/drawing/2014/main" id="{788E7059-EFA3-437B-98B6-91EA45890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1D0F4B-649F-4966-833E-26385E808EAB}"/>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2262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182-2651-4ED4-B2DC-475473D88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0175D-3951-47DE-9D00-B5B1A78BA74F}"/>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4" name="Footer Placeholder 3">
            <a:extLst>
              <a:ext uri="{FF2B5EF4-FFF2-40B4-BE49-F238E27FC236}">
                <a16:creationId xmlns:a16="http://schemas.microsoft.com/office/drawing/2014/main" id="{999222EE-3D20-46DA-9A23-226F061EA4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70171-3AD6-442D-8EBC-F8DB5E3BDAD5}"/>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197491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F11EE-9E5B-49A2-B900-31C55A497103}"/>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3" name="Footer Placeholder 2">
            <a:extLst>
              <a:ext uri="{FF2B5EF4-FFF2-40B4-BE49-F238E27FC236}">
                <a16:creationId xmlns:a16="http://schemas.microsoft.com/office/drawing/2014/main" id="{D24E4F64-FB17-45C0-8587-8E75E90CA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D24710-36C3-4CA3-8EDC-0C6CB11A8A84}"/>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286141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2A06-B5B1-4C0F-B889-8D07E2FA9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480BF-6019-4D54-9D2E-F0FC0DE9C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4AB10-382E-4F3F-98B0-B6DB23750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3478D-D765-44FF-9641-4B211882BA7F}"/>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6" name="Footer Placeholder 5">
            <a:extLst>
              <a:ext uri="{FF2B5EF4-FFF2-40B4-BE49-F238E27FC236}">
                <a16:creationId xmlns:a16="http://schemas.microsoft.com/office/drawing/2014/main" id="{27007D03-DCF3-4BCD-81DD-2EC86004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5E23B-7780-49E6-8F42-ED5B59AEC09D}"/>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339790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89-0A2D-40E3-8FC9-D4E201D6A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B602A-3D60-4303-83F0-4EEE15645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040FC-2A4B-4640-AF67-79CF13BD6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CB450-CCD3-43BD-8FCC-11631DBF3765}"/>
              </a:ext>
            </a:extLst>
          </p:cNvPr>
          <p:cNvSpPr>
            <a:spLocks noGrp="1"/>
          </p:cNvSpPr>
          <p:nvPr>
            <p:ph type="dt" sz="half" idx="10"/>
          </p:nvPr>
        </p:nvSpPr>
        <p:spPr/>
        <p:txBody>
          <a:bodyPr/>
          <a:lstStyle/>
          <a:p>
            <a:fld id="{23FD1AC4-18C5-4A76-AFB5-FD4E4E3D1626}" type="datetimeFigureOut">
              <a:rPr lang="en-US" smtClean="0"/>
              <a:t>11/28/2021</a:t>
            </a:fld>
            <a:endParaRPr lang="en-US"/>
          </a:p>
        </p:txBody>
      </p:sp>
      <p:sp>
        <p:nvSpPr>
          <p:cNvPr id="6" name="Footer Placeholder 5">
            <a:extLst>
              <a:ext uri="{FF2B5EF4-FFF2-40B4-BE49-F238E27FC236}">
                <a16:creationId xmlns:a16="http://schemas.microsoft.com/office/drawing/2014/main" id="{D5F6AD17-C768-468A-9B31-F420066C3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A3EDE-15F8-4E8A-B8E7-C8486DA21DCF}"/>
              </a:ext>
            </a:extLst>
          </p:cNvPr>
          <p:cNvSpPr>
            <a:spLocks noGrp="1"/>
          </p:cNvSpPr>
          <p:nvPr>
            <p:ph type="sldNum" sz="quarter" idx="12"/>
          </p:nvPr>
        </p:nvSpPr>
        <p:spPr/>
        <p:txBody>
          <a:bodyPr/>
          <a:lstStyle/>
          <a:p>
            <a:fld id="{702D923A-5DCD-4C1F-ADAB-96B9C1AD8E7D}" type="slidenum">
              <a:rPr lang="en-US" smtClean="0"/>
              <a:t>‹#›</a:t>
            </a:fld>
            <a:endParaRPr lang="en-US"/>
          </a:p>
        </p:txBody>
      </p:sp>
    </p:spTree>
    <p:extLst>
      <p:ext uri="{BB962C8B-B14F-4D97-AF65-F5344CB8AC3E}">
        <p14:creationId xmlns:p14="http://schemas.microsoft.com/office/powerpoint/2010/main" val="401916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4BA7D-85D6-4D6D-B2B9-11C23131C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7A663-A92A-456E-815B-397DDE247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B3B0A-6F98-45C5-9B3D-73948FF90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D1AC4-18C5-4A76-AFB5-FD4E4E3D1626}" type="datetimeFigureOut">
              <a:rPr lang="en-US" smtClean="0"/>
              <a:t>11/28/2021</a:t>
            </a:fld>
            <a:endParaRPr lang="en-US"/>
          </a:p>
        </p:txBody>
      </p:sp>
      <p:sp>
        <p:nvSpPr>
          <p:cNvPr id="5" name="Footer Placeholder 4">
            <a:extLst>
              <a:ext uri="{FF2B5EF4-FFF2-40B4-BE49-F238E27FC236}">
                <a16:creationId xmlns:a16="http://schemas.microsoft.com/office/drawing/2014/main" id="{4225ED97-6343-4FFA-80E5-45F0B7EE6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5DA63-5F20-481F-AEEB-2484DF3F5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D923A-5DCD-4C1F-ADAB-96B9C1AD8E7D}" type="slidenum">
              <a:rPr lang="en-US" smtClean="0"/>
              <a:t>‹#›</a:t>
            </a:fld>
            <a:endParaRPr lang="en-US"/>
          </a:p>
        </p:txBody>
      </p:sp>
    </p:spTree>
    <p:extLst>
      <p:ext uri="{BB962C8B-B14F-4D97-AF65-F5344CB8AC3E}">
        <p14:creationId xmlns:p14="http://schemas.microsoft.com/office/powerpoint/2010/main" val="203950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A03-BD00-4CCE-92EB-9F316CFC324A}"/>
              </a:ext>
            </a:extLst>
          </p:cNvPr>
          <p:cNvSpPr>
            <a:spLocks noGrp="1"/>
          </p:cNvSpPr>
          <p:nvPr>
            <p:ph type="ctrTitle"/>
          </p:nvPr>
        </p:nvSpPr>
        <p:spPr/>
        <p:txBody>
          <a:bodyPr/>
          <a:lstStyle/>
          <a:p>
            <a:r>
              <a:rPr lang="en-US" b="1" dirty="0"/>
              <a:t>Customer Retention Analysis</a:t>
            </a:r>
          </a:p>
        </p:txBody>
      </p:sp>
      <p:sp>
        <p:nvSpPr>
          <p:cNvPr id="3" name="Subtitle 2">
            <a:extLst>
              <a:ext uri="{FF2B5EF4-FFF2-40B4-BE49-F238E27FC236}">
                <a16:creationId xmlns:a16="http://schemas.microsoft.com/office/drawing/2014/main" id="{D3AEA008-7F77-4E8D-8DF5-52E5DAE23837}"/>
              </a:ext>
            </a:extLst>
          </p:cNvPr>
          <p:cNvSpPr>
            <a:spLocks noGrp="1"/>
          </p:cNvSpPr>
          <p:nvPr>
            <p:ph type="subTitle" idx="1"/>
          </p:nvPr>
        </p:nvSpPr>
        <p:spPr/>
        <p:txBody>
          <a:bodyPr/>
          <a:lstStyle/>
          <a:p>
            <a:r>
              <a:rPr lang="en-US" dirty="0"/>
              <a:t>Using Python</a:t>
            </a:r>
          </a:p>
        </p:txBody>
      </p:sp>
    </p:spTree>
    <p:extLst>
      <p:ext uri="{BB962C8B-B14F-4D97-AF65-F5344CB8AC3E}">
        <p14:creationId xmlns:p14="http://schemas.microsoft.com/office/powerpoint/2010/main" val="5331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081B-9CBE-4920-8B45-44B7839D523E}"/>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F999249F-1944-4D6A-A05A-A1A326C879BA}"/>
              </a:ext>
            </a:extLst>
          </p:cNvPr>
          <p:cNvSpPr>
            <a:spLocks noGrp="1"/>
          </p:cNvSpPr>
          <p:nvPr>
            <p:ph idx="1"/>
          </p:nvPr>
        </p:nvSpPr>
        <p:spPr/>
        <p:txBody>
          <a:bodyPr>
            <a:normAutofit/>
          </a:bodyPr>
          <a:lstStyle/>
          <a:p>
            <a:r>
              <a:rPr lang="en-US" sz="2000" dirty="0"/>
              <a:t>Customer satisfaction plays a vital role in Customer Retention in online shopping industry</a:t>
            </a:r>
          </a:p>
          <a:p>
            <a:r>
              <a:rPr lang="en-US" sz="2000" dirty="0"/>
              <a:t>Studies have been carried out to understand the important features that play a vital role in customer retention</a:t>
            </a:r>
          </a:p>
          <a:p>
            <a:r>
              <a:rPr lang="en-US" sz="2000" dirty="0"/>
              <a:t>Feedback surveys have been conducted and responses are collected based on many features available in the online shopping websites to understand on what has to be introduced or improved to attract new customers and retain the old customers </a:t>
            </a:r>
          </a:p>
          <a:p>
            <a:r>
              <a:rPr lang="en-IN" sz="2000" dirty="0"/>
              <a:t>The data is collected from the Indian online shoppers. Results indicate the e-retail success factors, which are very much critical for customer satisfaction.</a:t>
            </a:r>
            <a:endParaRPr lang="en-US" sz="2000" dirty="0"/>
          </a:p>
          <a:p>
            <a:endParaRPr lang="en-US" dirty="0"/>
          </a:p>
        </p:txBody>
      </p:sp>
    </p:spTree>
    <p:extLst>
      <p:ext uri="{BB962C8B-B14F-4D97-AF65-F5344CB8AC3E}">
        <p14:creationId xmlns:p14="http://schemas.microsoft.com/office/powerpoint/2010/main" val="155524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BD58-C3C6-4578-85A9-B3717020A031}"/>
              </a:ext>
            </a:extLst>
          </p:cNvPr>
          <p:cNvSpPr>
            <a:spLocks noGrp="1"/>
          </p:cNvSpPr>
          <p:nvPr>
            <p:ph type="title"/>
          </p:nvPr>
        </p:nvSpPr>
        <p:spPr/>
        <p:txBody>
          <a:bodyPr/>
          <a:lstStyle/>
          <a:p>
            <a:r>
              <a:rPr lang="en-US" b="1" dirty="0"/>
              <a:t>EDA Steps</a:t>
            </a:r>
          </a:p>
        </p:txBody>
      </p:sp>
      <p:sp>
        <p:nvSpPr>
          <p:cNvPr id="3" name="Content Placeholder 2">
            <a:extLst>
              <a:ext uri="{FF2B5EF4-FFF2-40B4-BE49-F238E27FC236}">
                <a16:creationId xmlns:a16="http://schemas.microsoft.com/office/drawing/2014/main" id="{EC41AD52-81C1-47F5-ADB0-4A0FFD929405}"/>
              </a:ext>
            </a:extLst>
          </p:cNvPr>
          <p:cNvSpPr>
            <a:spLocks noGrp="1"/>
          </p:cNvSpPr>
          <p:nvPr>
            <p:ph idx="1"/>
          </p:nvPr>
        </p:nvSpPr>
        <p:spPr/>
        <p:txBody>
          <a:bodyPr>
            <a:normAutofit/>
          </a:bodyPr>
          <a:lstStyle/>
          <a:p>
            <a:r>
              <a:rPr lang="en-US" sz="2000" b="1" dirty="0"/>
              <a:t>Checking if any missing values to be treated </a:t>
            </a:r>
            <a:r>
              <a:rPr lang="en-US" sz="2000" dirty="0"/>
              <a:t>– No missing values found </a:t>
            </a:r>
          </a:p>
          <a:p>
            <a:r>
              <a:rPr lang="en-US" sz="2000" b="1" dirty="0"/>
              <a:t>Checking on the column datatypes to understand if the data needs encoding</a:t>
            </a:r>
            <a:r>
              <a:rPr lang="en-US" sz="2000" dirty="0"/>
              <a:t> – Except Pin code all the columns are objects(categorical)</a:t>
            </a:r>
          </a:p>
          <a:p>
            <a:r>
              <a:rPr lang="en-US" sz="2000" b="1" dirty="0"/>
              <a:t>Treating outliers if any </a:t>
            </a:r>
            <a:r>
              <a:rPr lang="en-US" sz="2000" dirty="0"/>
              <a:t>– Categorical columns need no outlier removal</a:t>
            </a:r>
          </a:p>
          <a:p>
            <a:r>
              <a:rPr lang="en-US" sz="2000" b="1" dirty="0"/>
              <a:t>Data visualization </a:t>
            </a:r>
            <a:r>
              <a:rPr lang="en-US" sz="2000" dirty="0"/>
              <a:t>to understand the impact of  each column that makes to decide on satisfaction -  Data is visualized using </a:t>
            </a:r>
            <a:r>
              <a:rPr lang="en-US" sz="2000" dirty="0" err="1"/>
              <a:t>countplot</a:t>
            </a:r>
            <a:r>
              <a:rPr lang="en-US" sz="2000" dirty="0"/>
              <a:t> for each column in Data set to understand the feedback from Customers</a:t>
            </a:r>
          </a:p>
          <a:p>
            <a:r>
              <a:rPr lang="en-US" sz="2000" b="1" dirty="0"/>
              <a:t>Checking if we can remove any duplicate columns</a:t>
            </a:r>
          </a:p>
        </p:txBody>
      </p:sp>
    </p:spTree>
    <p:extLst>
      <p:ext uri="{BB962C8B-B14F-4D97-AF65-F5344CB8AC3E}">
        <p14:creationId xmlns:p14="http://schemas.microsoft.com/office/powerpoint/2010/main" val="176488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EBF6-1C08-491D-89DF-0F379EC09D3A}"/>
              </a:ext>
            </a:extLst>
          </p:cNvPr>
          <p:cNvSpPr>
            <a:spLocks noGrp="1"/>
          </p:cNvSpPr>
          <p:nvPr>
            <p:ph type="title"/>
          </p:nvPr>
        </p:nvSpPr>
        <p:spPr/>
        <p:txBody>
          <a:bodyPr/>
          <a:lstStyle/>
          <a:p>
            <a:r>
              <a:rPr lang="en-US" b="1" dirty="0"/>
              <a:t>Observations from the Data visualizations</a:t>
            </a:r>
          </a:p>
        </p:txBody>
      </p:sp>
      <p:sp>
        <p:nvSpPr>
          <p:cNvPr id="3" name="Content Placeholder 2">
            <a:extLst>
              <a:ext uri="{FF2B5EF4-FFF2-40B4-BE49-F238E27FC236}">
                <a16:creationId xmlns:a16="http://schemas.microsoft.com/office/drawing/2014/main" id="{201817A7-06E5-46EF-A716-16DE8E3D1206}"/>
              </a:ext>
            </a:extLst>
          </p:cNvPr>
          <p:cNvSpPr>
            <a:spLocks noGrp="1"/>
          </p:cNvSpPr>
          <p:nvPr>
            <p:ph idx="1"/>
          </p:nvPr>
        </p:nvSpPr>
        <p:spPr/>
        <p:txBody>
          <a:bodyPr>
            <a:normAutofit/>
          </a:bodyPr>
          <a:lstStyle/>
          <a:p>
            <a:r>
              <a:rPr lang="en-US" sz="2000" dirty="0"/>
              <a:t>Most of the customers shopping online are Female customers</a:t>
            </a:r>
          </a:p>
          <a:p>
            <a:r>
              <a:rPr lang="en-GB" sz="2000" dirty="0"/>
              <a:t>Most of the reviews are from the major cities like Noida, </a:t>
            </a:r>
            <a:r>
              <a:rPr lang="en-GB" sz="2000" dirty="0" err="1"/>
              <a:t>Bangalore,Delhi</a:t>
            </a:r>
            <a:r>
              <a:rPr lang="en-GB" sz="2000" dirty="0"/>
              <a:t>, Karnal , solan and Ghaziabad</a:t>
            </a:r>
            <a:endParaRPr lang="en-US" sz="2000" dirty="0"/>
          </a:p>
          <a:p>
            <a:r>
              <a:rPr lang="en-US" sz="2000" dirty="0"/>
              <a:t>Age group of the customers are from 21 to 50 </a:t>
            </a:r>
            <a:r>
              <a:rPr lang="en-US" sz="2000" dirty="0" err="1"/>
              <a:t>yrs</a:t>
            </a:r>
            <a:r>
              <a:rPr lang="en-US" sz="2000" dirty="0"/>
              <a:t> who shop online from websites</a:t>
            </a:r>
          </a:p>
          <a:p>
            <a:r>
              <a:rPr lang="en-US" sz="2000" dirty="0"/>
              <a:t>Many of the customers have found the online shopping websites through search engine and the Ads in social media have made less impact</a:t>
            </a:r>
          </a:p>
          <a:p>
            <a:r>
              <a:rPr lang="en-US" sz="2000" dirty="0"/>
              <a:t>After the first visit many customers have downloaded the App from where they have shopped first which shows that their first experience was positive</a:t>
            </a:r>
          </a:p>
          <a:p>
            <a:r>
              <a:rPr lang="en-US" sz="2000" dirty="0"/>
              <a:t>Most preferred Payment method is COD and Debit/Credit card payment </a:t>
            </a:r>
          </a:p>
          <a:p>
            <a:r>
              <a:rPr lang="en-US" sz="2000" dirty="0"/>
              <a:t>Most of the time the items are left in cart unattended are due to Better alternatives available</a:t>
            </a:r>
          </a:p>
          <a:p>
            <a:endParaRPr lang="en-US" dirty="0"/>
          </a:p>
        </p:txBody>
      </p:sp>
    </p:spTree>
    <p:extLst>
      <p:ext uri="{BB962C8B-B14F-4D97-AF65-F5344CB8AC3E}">
        <p14:creationId xmlns:p14="http://schemas.microsoft.com/office/powerpoint/2010/main" val="29492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DAA3-3DC9-41A1-9EDB-E010C552A12C}"/>
              </a:ext>
            </a:extLst>
          </p:cNvPr>
          <p:cNvSpPr>
            <a:spLocks noGrp="1"/>
          </p:cNvSpPr>
          <p:nvPr>
            <p:ph type="title"/>
          </p:nvPr>
        </p:nvSpPr>
        <p:spPr/>
        <p:txBody>
          <a:bodyPr/>
          <a:lstStyle/>
          <a:p>
            <a:r>
              <a:rPr lang="en-US" b="1" dirty="0"/>
              <a:t>Features that improve shopping Experience</a:t>
            </a:r>
          </a:p>
        </p:txBody>
      </p:sp>
      <p:sp>
        <p:nvSpPr>
          <p:cNvPr id="3" name="Content Placeholder 2">
            <a:extLst>
              <a:ext uri="{FF2B5EF4-FFF2-40B4-BE49-F238E27FC236}">
                <a16:creationId xmlns:a16="http://schemas.microsoft.com/office/drawing/2014/main" id="{BAB5A5F3-7476-43F1-9B4A-37192CE077CD}"/>
              </a:ext>
            </a:extLst>
          </p:cNvPr>
          <p:cNvSpPr>
            <a:spLocks noGrp="1"/>
          </p:cNvSpPr>
          <p:nvPr>
            <p:ph idx="1"/>
          </p:nvPr>
        </p:nvSpPr>
        <p:spPr/>
        <p:txBody>
          <a:bodyPr>
            <a:normAutofit/>
          </a:bodyPr>
          <a:lstStyle/>
          <a:p>
            <a:r>
              <a:rPr lang="en-US" sz="2000" dirty="0"/>
              <a:t>Websites should be easy to use</a:t>
            </a:r>
          </a:p>
          <a:p>
            <a:r>
              <a:rPr lang="en-US" sz="2000" dirty="0"/>
              <a:t>Product information should be detail and clear</a:t>
            </a:r>
          </a:p>
          <a:p>
            <a:r>
              <a:rPr lang="en-US" sz="2000" dirty="0"/>
              <a:t>Loading Speed of that Application</a:t>
            </a:r>
          </a:p>
          <a:p>
            <a:r>
              <a:rPr lang="en-US" sz="2000" dirty="0"/>
              <a:t>Convenient Payment Methods</a:t>
            </a:r>
          </a:p>
          <a:p>
            <a:r>
              <a:rPr lang="en-US" sz="2000" dirty="0"/>
              <a:t>On Time / early delivery</a:t>
            </a:r>
          </a:p>
          <a:p>
            <a:r>
              <a:rPr lang="en-US" sz="2000" dirty="0"/>
              <a:t>Customer care (Friendly)</a:t>
            </a:r>
          </a:p>
          <a:p>
            <a:r>
              <a:rPr lang="en-US" sz="2000" dirty="0"/>
              <a:t>Privacy of customer Maintained</a:t>
            </a:r>
          </a:p>
          <a:p>
            <a:r>
              <a:rPr lang="en-US" sz="2000" dirty="0"/>
              <a:t>Discounts</a:t>
            </a:r>
          </a:p>
          <a:p>
            <a:r>
              <a:rPr lang="en-US" sz="2000" dirty="0"/>
              <a:t>Easy Return and Replace policies</a:t>
            </a:r>
          </a:p>
          <a:p>
            <a:r>
              <a:rPr lang="en-US" sz="2000" dirty="0"/>
              <a:t>More collection of items </a:t>
            </a:r>
          </a:p>
          <a:p>
            <a:endParaRPr lang="en-US" dirty="0"/>
          </a:p>
          <a:p>
            <a:endParaRPr lang="en-US" dirty="0"/>
          </a:p>
        </p:txBody>
      </p:sp>
    </p:spTree>
    <p:extLst>
      <p:ext uri="{BB962C8B-B14F-4D97-AF65-F5344CB8AC3E}">
        <p14:creationId xmlns:p14="http://schemas.microsoft.com/office/powerpoint/2010/main" val="174370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CF7-F311-45C7-A7E6-383F2422B881}"/>
              </a:ext>
            </a:extLst>
          </p:cNvPr>
          <p:cNvSpPr>
            <a:spLocks noGrp="1"/>
          </p:cNvSpPr>
          <p:nvPr>
            <p:ph type="title"/>
          </p:nvPr>
        </p:nvSpPr>
        <p:spPr/>
        <p:txBody>
          <a:bodyPr/>
          <a:lstStyle/>
          <a:p>
            <a:r>
              <a:rPr lang="en-US" b="1" dirty="0"/>
              <a:t>Conclusion from the Survey</a:t>
            </a:r>
          </a:p>
        </p:txBody>
      </p:sp>
      <p:sp>
        <p:nvSpPr>
          <p:cNvPr id="3" name="Content Placeholder 2">
            <a:extLst>
              <a:ext uri="{FF2B5EF4-FFF2-40B4-BE49-F238E27FC236}">
                <a16:creationId xmlns:a16="http://schemas.microsoft.com/office/drawing/2014/main" id="{F5F256EC-815B-4E17-B59E-9396D39BE2EB}"/>
              </a:ext>
            </a:extLst>
          </p:cNvPr>
          <p:cNvSpPr>
            <a:spLocks noGrp="1"/>
          </p:cNvSpPr>
          <p:nvPr>
            <p:ph idx="1"/>
          </p:nvPr>
        </p:nvSpPr>
        <p:spPr/>
        <p:txBody>
          <a:bodyPr/>
          <a:lstStyle/>
          <a:p>
            <a:r>
              <a:rPr lang="en-US" sz="2000" dirty="0"/>
              <a:t>Many customers prefer Amazon and Flipkart than the other websites due to various reasons like easy to use , on time/early  delivery, multi channel assistance to customers , maintaining privacy and security and wide range of items available.</a:t>
            </a:r>
          </a:p>
          <a:p>
            <a:r>
              <a:rPr lang="en-US" sz="2000" dirty="0"/>
              <a:t>Shopping websites should provide multiple payment options </a:t>
            </a:r>
          </a:p>
          <a:p>
            <a:r>
              <a:rPr lang="en-US" sz="2000" dirty="0"/>
              <a:t>Ease of  contact to customer care</a:t>
            </a:r>
          </a:p>
          <a:p>
            <a:r>
              <a:rPr lang="en-US" sz="2000" dirty="0"/>
              <a:t>Simple return policy</a:t>
            </a:r>
          </a:p>
          <a:p>
            <a:r>
              <a:rPr lang="en-US" sz="2000" dirty="0"/>
              <a:t>More shopping options with detail information about product</a:t>
            </a:r>
          </a:p>
          <a:p>
            <a:endParaRPr lang="en-US" dirty="0"/>
          </a:p>
        </p:txBody>
      </p:sp>
    </p:spTree>
    <p:extLst>
      <p:ext uri="{BB962C8B-B14F-4D97-AF65-F5344CB8AC3E}">
        <p14:creationId xmlns:p14="http://schemas.microsoft.com/office/powerpoint/2010/main" val="4740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Customer Retention Analysis</vt:lpstr>
      <vt:lpstr>Problem Statement</vt:lpstr>
      <vt:lpstr>EDA Steps</vt:lpstr>
      <vt:lpstr>Observations from the Data visualizations</vt:lpstr>
      <vt:lpstr>Features that improve shopping Experience</vt:lpstr>
      <vt:lpstr>Conclusion from the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Pradeep Mohan Das</dc:creator>
  <cp:lastModifiedBy>Pradeep Mohan Das</cp:lastModifiedBy>
  <cp:revision>5</cp:revision>
  <dcterms:created xsi:type="dcterms:W3CDTF">2021-11-28T16:58:33Z</dcterms:created>
  <dcterms:modified xsi:type="dcterms:W3CDTF">2021-11-28T17:36:24Z</dcterms:modified>
</cp:coreProperties>
</file>