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58" r:id="rId6"/>
    <p:sldId id="259"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4" autoAdjust="0"/>
    <p:restoredTop sz="94660"/>
  </p:normalViewPr>
  <p:slideViewPr>
    <p:cSldViewPr snapToGrid="0">
      <p:cViewPr varScale="1">
        <p:scale>
          <a:sx n="57" d="100"/>
          <a:sy n="57"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077D-9D65-480B-B09A-567FBA4361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4C2553-80BB-48DE-AD64-BFE40DFD3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E313E1-A191-4150-A125-0CBBAF50C6C5}"/>
              </a:ext>
            </a:extLst>
          </p:cNvPr>
          <p:cNvSpPr>
            <a:spLocks noGrp="1"/>
          </p:cNvSpPr>
          <p:nvPr>
            <p:ph type="dt" sz="half" idx="10"/>
          </p:nvPr>
        </p:nvSpPr>
        <p:spPr/>
        <p:txBody>
          <a:bodyPr/>
          <a:lstStyle/>
          <a:p>
            <a:fld id="{23FD1AC4-18C5-4A76-AFB5-FD4E4E3D1626}" type="datetimeFigureOut">
              <a:rPr lang="en-US" smtClean="0"/>
              <a:t>1/14/2022</a:t>
            </a:fld>
            <a:endParaRPr lang="en-US"/>
          </a:p>
        </p:txBody>
      </p:sp>
      <p:sp>
        <p:nvSpPr>
          <p:cNvPr id="5" name="Footer Placeholder 4">
            <a:extLst>
              <a:ext uri="{FF2B5EF4-FFF2-40B4-BE49-F238E27FC236}">
                <a16:creationId xmlns:a16="http://schemas.microsoft.com/office/drawing/2014/main" id="{53E7F26D-4595-41AF-817F-B800F1090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29B24-732E-4A51-AF5F-08E29855D663}"/>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168177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17E0-4430-4713-9740-5E0CBE6EDD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57ABEE-EB4A-49DA-938E-9521E77B79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9A470-9AE3-490A-B35B-32A4F978C658}"/>
              </a:ext>
            </a:extLst>
          </p:cNvPr>
          <p:cNvSpPr>
            <a:spLocks noGrp="1"/>
          </p:cNvSpPr>
          <p:nvPr>
            <p:ph type="dt" sz="half" idx="10"/>
          </p:nvPr>
        </p:nvSpPr>
        <p:spPr/>
        <p:txBody>
          <a:bodyPr/>
          <a:lstStyle/>
          <a:p>
            <a:fld id="{23FD1AC4-18C5-4A76-AFB5-FD4E4E3D1626}" type="datetimeFigureOut">
              <a:rPr lang="en-US" smtClean="0"/>
              <a:t>1/14/2022</a:t>
            </a:fld>
            <a:endParaRPr lang="en-US"/>
          </a:p>
        </p:txBody>
      </p:sp>
      <p:sp>
        <p:nvSpPr>
          <p:cNvPr id="5" name="Footer Placeholder 4">
            <a:extLst>
              <a:ext uri="{FF2B5EF4-FFF2-40B4-BE49-F238E27FC236}">
                <a16:creationId xmlns:a16="http://schemas.microsoft.com/office/drawing/2014/main" id="{100485B6-426D-45B3-8AD6-991DF1BEA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95035-D978-45C6-AA33-C24D96DB151A}"/>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437847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DEA3D-0D8A-4B28-9E63-1E86666E6F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8060CF-C462-49EE-ADF5-FE5D71177B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61E08-7AC9-4906-83D7-1C7741D786D6}"/>
              </a:ext>
            </a:extLst>
          </p:cNvPr>
          <p:cNvSpPr>
            <a:spLocks noGrp="1"/>
          </p:cNvSpPr>
          <p:nvPr>
            <p:ph type="dt" sz="half" idx="10"/>
          </p:nvPr>
        </p:nvSpPr>
        <p:spPr/>
        <p:txBody>
          <a:bodyPr/>
          <a:lstStyle/>
          <a:p>
            <a:fld id="{23FD1AC4-18C5-4A76-AFB5-FD4E4E3D1626}" type="datetimeFigureOut">
              <a:rPr lang="en-US" smtClean="0"/>
              <a:t>1/14/2022</a:t>
            </a:fld>
            <a:endParaRPr lang="en-US"/>
          </a:p>
        </p:txBody>
      </p:sp>
      <p:sp>
        <p:nvSpPr>
          <p:cNvPr id="5" name="Footer Placeholder 4">
            <a:extLst>
              <a:ext uri="{FF2B5EF4-FFF2-40B4-BE49-F238E27FC236}">
                <a16:creationId xmlns:a16="http://schemas.microsoft.com/office/drawing/2014/main" id="{F12AE105-A42D-40F8-B17D-4D3B3BCF6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10DCA-DA41-43D0-8B5E-B894516D275F}"/>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204676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218B-C37C-47F0-B512-4AF0E0F6C4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DD2188-1933-4A16-9EED-CADCA67F8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30876-9C51-4386-9CBA-8AFEBA638C6D}"/>
              </a:ext>
            </a:extLst>
          </p:cNvPr>
          <p:cNvSpPr>
            <a:spLocks noGrp="1"/>
          </p:cNvSpPr>
          <p:nvPr>
            <p:ph type="dt" sz="half" idx="10"/>
          </p:nvPr>
        </p:nvSpPr>
        <p:spPr/>
        <p:txBody>
          <a:bodyPr/>
          <a:lstStyle/>
          <a:p>
            <a:fld id="{23FD1AC4-18C5-4A76-AFB5-FD4E4E3D1626}" type="datetimeFigureOut">
              <a:rPr lang="en-US" smtClean="0"/>
              <a:t>1/14/2022</a:t>
            </a:fld>
            <a:endParaRPr lang="en-US"/>
          </a:p>
        </p:txBody>
      </p:sp>
      <p:sp>
        <p:nvSpPr>
          <p:cNvPr id="5" name="Footer Placeholder 4">
            <a:extLst>
              <a:ext uri="{FF2B5EF4-FFF2-40B4-BE49-F238E27FC236}">
                <a16:creationId xmlns:a16="http://schemas.microsoft.com/office/drawing/2014/main" id="{E51BEE1B-A6DB-4F8E-BE49-6C5657614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3A9F7-6807-4821-95E1-8885C8C14530}"/>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191627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F8637-C332-46C5-A647-0143D5F4BB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CAF92E-A05D-4EE7-9A1C-DBB4E8C553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D1075E-95C6-4C20-8858-E8CADB345FBF}"/>
              </a:ext>
            </a:extLst>
          </p:cNvPr>
          <p:cNvSpPr>
            <a:spLocks noGrp="1"/>
          </p:cNvSpPr>
          <p:nvPr>
            <p:ph type="dt" sz="half" idx="10"/>
          </p:nvPr>
        </p:nvSpPr>
        <p:spPr/>
        <p:txBody>
          <a:bodyPr/>
          <a:lstStyle/>
          <a:p>
            <a:fld id="{23FD1AC4-18C5-4A76-AFB5-FD4E4E3D1626}" type="datetimeFigureOut">
              <a:rPr lang="en-US" smtClean="0"/>
              <a:t>1/14/2022</a:t>
            </a:fld>
            <a:endParaRPr lang="en-US"/>
          </a:p>
        </p:txBody>
      </p:sp>
      <p:sp>
        <p:nvSpPr>
          <p:cNvPr id="5" name="Footer Placeholder 4">
            <a:extLst>
              <a:ext uri="{FF2B5EF4-FFF2-40B4-BE49-F238E27FC236}">
                <a16:creationId xmlns:a16="http://schemas.microsoft.com/office/drawing/2014/main" id="{08436489-C9A0-4AF7-AB7F-A54F48E9A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7ADFA-79CA-4098-A17B-09F2283639E5}"/>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220058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F5C3-3E5A-4B64-8644-10A3E45F8A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EF6045-E8D6-4D7A-9985-C929979A19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8F7F66-4E41-4DD0-8786-66B05E00FC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A0E4A4-D413-48A8-8897-3F44BCE73053}"/>
              </a:ext>
            </a:extLst>
          </p:cNvPr>
          <p:cNvSpPr>
            <a:spLocks noGrp="1"/>
          </p:cNvSpPr>
          <p:nvPr>
            <p:ph type="dt" sz="half" idx="10"/>
          </p:nvPr>
        </p:nvSpPr>
        <p:spPr/>
        <p:txBody>
          <a:bodyPr/>
          <a:lstStyle/>
          <a:p>
            <a:fld id="{23FD1AC4-18C5-4A76-AFB5-FD4E4E3D1626}" type="datetimeFigureOut">
              <a:rPr lang="en-US" smtClean="0"/>
              <a:t>1/14/2022</a:t>
            </a:fld>
            <a:endParaRPr lang="en-US"/>
          </a:p>
        </p:txBody>
      </p:sp>
      <p:sp>
        <p:nvSpPr>
          <p:cNvPr id="6" name="Footer Placeholder 5">
            <a:extLst>
              <a:ext uri="{FF2B5EF4-FFF2-40B4-BE49-F238E27FC236}">
                <a16:creationId xmlns:a16="http://schemas.microsoft.com/office/drawing/2014/main" id="{58461F95-CFFE-4682-B111-C983941A7D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277B-676F-400B-9382-3B090E897510}"/>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351684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636-6A65-4646-ACC7-3FC2B6D132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958E75-C1CB-449A-941F-DFD440404C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4529DD-0BD6-4F78-B78A-6F97142607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7BBC6C-F4CB-402A-BD02-8D4B61E89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52D75F-B608-44A6-A24E-AE0EB73C93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39238E-05D9-41AD-8204-A5FEF6017757}"/>
              </a:ext>
            </a:extLst>
          </p:cNvPr>
          <p:cNvSpPr>
            <a:spLocks noGrp="1"/>
          </p:cNvSpPr>
          <p:nvPr>
            <p:ph type="dt" sz="half" idx="10"/>
          </p:nvPr>
        </p:nvSpPr>
        <p:spPr/>
        <p:txBody>
          <a:bodyPr/>
          <a:lstStyle/>
          <a:p>
            <a:fld id="{23FD1AC4-18C5-4A76-AFB5-FD4E4E3D1626}" type="datetimeFigureOut">
              <a:rPr lang="en-US" smtClean="0"/>
              <a:t>1/14/2022</a:t>
            </a:fld>
            <a:endParaRPr lang="en-US"/>
          </a:p>
        </p:txBody>
      </p:sp>
      <p:sp>
        <p:nvSpPr>
          <p:cNvPr id="8" name="Footer Placeholder 7">
            <a:extLst>
              <a:ext uri="{FF2B5EF4-FFF2-40B4-BE49-F238E27FC236}">
                <a16:creationId xmlns:a16="http://schemas.microsoft.com/office/drawing/2014/main" id="{788E7059-EFA3-437B-98B6-91EA458906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1D0F4B-649F-4966-833E-26385E808EAB}"/>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2226268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1182-2651-4ED4-B2DC-475473D886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40175D-3951-47DE-9D00-B5B1A78BA74F}"/>
              </a:ext>
            </a:extLst>
          </p:cNvPr>
          <p:cNvSpPr>
            <a:spLocks noGrp="1"/>
          </p:cNvSpPr>
          <p:nvPr>
            <p:ph type="dt" sz="half" idx="10"/>
          </p:nvPr>
        </p:nvSpPr>
        <p:spPr/>
        <p:txBody>
          <a:bodyPr/>
          <a:lstStyle/>
          <a:p>
            <a:fld id="{23FD1AC4-18C5-4A76-AFB5-FD4E4E3D1626}" type="datetimeFigureOut">
              <a:rPr lang="en-US" smtClean="0"/>
              <a:t>1/14/2022</a:t>
            </a:fld>
            <a:endParaRPr lang="en-US"/>
          </a:p>
        </p:txBody>
      </p:sp>
      <p:sp>
        <p:nvSpPr>
          <p:cNvPr id="4" name="Footer Placeholder 3">
            <a:extLst>
              <a:ext uri="{FF2B5EF4-FFF2-40B4-BE49-F238E27FC236}">
                <a16:creationId xmlns:a16="http://schemas.microsoft.com/office/drawing/2014/main" id="{999222EE-3D20-46DA-9A23-226F061EA4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F70171-3AD6-442D-8EBC-F8DB5E3BDAD5}"/>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1974919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F11EE-9E5B-49A2-B900-31C55A497103}"/>
              </a:ext>
            </a:extLst>
          </p:cNvPr>
          <p:cNvSpPr>
            <a:spLocks noGrp="1"/>
          </p:cNvSpPr>
          <p:nvPr>
            <p:ph type="dt" sz="half" idx="10"/>
          </p:nvPr>
        </p:nvSpPr>
        <p:spPr/>
        <p:txBody>
          <a:bodyPr/>
          <a:lstStyle/>
          <a:p>
            <a:fld id="{23FD1AC4-18C5-4A76-AFB5-FD4E4E3D1626}" type="datetimeFigureOut">
              <a:rPr lang="en-US" smtClean="0"/>
              <a:t>1/14/2022</a:t>
            </a:fld>
            <a:endParaRPr lang="en-US"/>
          </a:p>
        </p:txBody>
      </p:sp>
      <p:sp>
        <p:nvSpPr>
          <p:cNvPr id="3" name="Footer Placeholder 2">
            <a:extLst>
              <a:ext uri="{FF2B5EF4-FFF2-40B4-BE49-F238E27FC236}">
                <a16:creationId xmlns:a16="http://schemas.microsoft.com/office/drawing/2014/main" id="{D24E4F64-FB17-45C0-8587-8E75E90CAD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D24710-36C3-4CA3-8EDC-0C6CB11A8A84}"/>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286141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2A06-B5B1-4C0F-B889-8D07E2FA9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D480BF-6019-4D54-9D2E-F0FC0DE9CD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14AB10-382E-4F3F-98B0-B6DB23750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3478D-D765-44FF-9641-4B211882BA7F}"/>
              </a:ext>
            </a:extLst>
          </p:cNvPr>
          <p:cNvSpPr>
            <a:spLocks noGrp="1"/>
          </p:cNvSpPr>
          <p:nvPr>
            <p:ph type="dt" sz="half" idx="10"/>
          </p:nvPr>
        </p:nvSpPr>
        <p:spPr/>
        <p:txBody>
          <a:bodyPr/>
          <a:lstStyle/>
          <a:p>
            <a:fld id="{23FD1AC4-18C5-4A76-AFB5-FD4E4E3D1626}" type="datetimeFigureOut">
              <a:rPr lang="en-US" smtClean="0"/>
              <a:t>1/14/2022</a:t>
            </a:fld>
            <a:endParaRPr lang="en-US"/>
          </a:p>
        </p:txBody>
      </p:sp>
      <p:sp>
        <p:nvSpPr>
          <p:cNvPr id="6" name="Footer Placeholder 5">
            <a:extLst>
              <a:ext uri="{FF2B5EF4-FFF2-40B4-BE49-F238E27FC236}">
                <a16:creationId xmlns:a16="http://schemas.microsoft.com/office/drawing/2014/main" id="{27007D03-DCF3-4BCD-81DD-2EC860044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5E23B-7780-49E6-8F42-ED5B59AEC09D}"/>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3397909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4A89-0A2D-40E3-8FC9-D4E201D6A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B602A-3D60-4303-83F0-4EEE15645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040FC-2A4B-4640-AF67-79CF13BD6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9CB450-CCD3-43BD-8FCC-11631DBF3765}"/>
              </a:ext>
            </a:extLst>
          </p:cNvPr>
          <p:cNvSpPr>
            <a:spLocks noGrp="1"/>
          </p:cNvSpPr>
          <p:nvPr>
            <p:ph type="dt" sz="half" idx="10"/>
          </p:nvPr>
        </p:nvSpPr>
        <p:spPr/>
        <p:txBody>
          <a:bodyPr/>
          <a:lstStyle/>
          <a:p>
            <a:fld id="{23FD1AC4-18C5-4A76-AFB5-FD4E4E3D1626}" type="datetimeFigureOut">
              <a:rPr lang="en-US" smtClean="0"/>
              <a:t>1/14/2022</a:t>
            </a:fld>
            <a:endParaRPr lang="en-US"/>
          </a:p>
        </p:txBody>
      </p:sp>
      <p:sp>
        <p:nvSpPr>
          <p:cNvPr id="6" name="Footer Placeholder 5">
            <a:extLst>
              <a:ext uri="{FF2B5EF4-FFF2-40B4-BE49-F238E27FC236}">
                <a16:creationId xmlns:a16="http://schemas.microsoft.com/office/drawing/2014/main" id="{D5F6AD17-C768-468A-9B31-F420066C3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A3EDE-15F8-4E8A-B8E7-C8486DA21DCF}"/>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401916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84BA7D-85D6-4D6D-B2B9-11C23131CD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27A663-A92A-456E-815B-397DDE247C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B3B0A-6F98-45C5-9B3D-73948FF900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D1AC4-18C5-4A76-AFB5-FD4E4E3D1626}" type="datetimeFigureOut">
              <a:rPr lang="en-US" smtClean="0"/>
              <a:t>1/14/2022</a:t>
            </a:fld>
            <a:endParaRPr lang="en-US"/>
          </a:p>
        </p:txBody>
      </p:sp>
      <p:sp>
        <p:nvSpPr>
          <p:cNvPr id="5" name="Footer Placeholder 4">
            <a:extLst>
              <a:ext uri="{FF2B5EF4-FFF2-40B4-BE49-F238E27FC236}">
                <a16:creationId xmlns:a16="http://schemas.microsoft.com/office/drawing/2014/main" id="{4225ED97-6343-4FFA-80E5-45F0B7EE63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D5DA63-5F20-481F-AEEB-2484DF3F5E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D923A-5DCD-4C1F-ADAB-96B9C1AD8E7D}" type="slidenum">
              <a:rPr lang="en-US" smtClean="0"/>
              <a:t>‹#›</a:t>
            </a:fld>
            <a:endParaRPr lang="en-US"/>
          </a:p>
        </p:txBody>
      </p:sp>
    </p:spTree>
    <p:extLst>
      <p:ext uri="{BB962C8B-B14F-4D97-AF65-F5344CB8AC3E}">
        <p14:creationId xmlns:p14="http://schemas.microsoft.com/office/powerpoint/2010/main" val="2039507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CA03-BD00-4CCE-92EB-9F316CFC324A}"/>
              </a:ext>
            </a:extLst>
          </p:cNvPr>
          <p:cNvSpPr>
            <a:spLocks noGrp="1"/>
          </p:cNvSpPr>
          <p:nvPr>
            <p:ph type="ctrTitle"/>
          </p:nvPr>
        </p:nvSpPr>
        <p:spPr/>
        <p:txBody>
          <a:bodyPr/>
          <a:lstStyle/>
          <a:p>
            <a:r>
              <a:rPr lang="en-US" b="1" dirty="0" smtClean="0"/>
              <a:t>Micro Credit Default Project</a:t>
            </a:r>
            <a:endParaRPr lang="en-US" b="1" dirty="0"/>
          </a:p>
        </p:txBody>
      </p:sp>
      <p:sp>
        <p:nvSpPr>
          <p:cNvPr id="3" name="Subtitle 2">
            <a:extLst>
              <a:ext uri="{FF2B5EF4-FFF2-40B4-BE49-F238E27FC236}">
                <a16:creationId xmlns:a16="http://schemas.microsoft.com/office/drawing/2014/main" id="{D3AEA008-7F77-4E8D-8DF5-52E5DAE23837}"/>
              </a:ext>
            </a:extLst>
          </p:cNvPr>
          <p:cNvSpPr>
            <a:spLocks noGrp="1"/>
          </p:cNvSpPr>
          <p:nvPr>
            <p:ph type="subTitle" idx="1"/>
          </p:nvPr>
        </p:nvSpPr>
        <p:spPr/>
        <p:txBody>
          <a:bodyPr/>
          <a:lstStyle/>
          <a:p>
            <a:r>
              <a:rPr lang="en-US" dirty="0"/>
              <a:t>Using Python</a:t>
            </a:r>
          </a:p>
        </p:txBody>
      </p:sp>
    </p:spTree>
    <p:extLst>
      <p:ext uri="{BB962C8B-B14F-4D97-AF65-F5344CB8AC3E}">
        <p14:creationId xmlns:p14="http://schemas.microsoft.com/office/powerpoint/2010/main" val="53310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081B-9CBE-4920-8B45-44B7839D523E}"/>
              </a:ext>
            </a:extLst>
          </p:cNvPr>
          <p:cNvSpPr>
            <a:spLocks noGrp="1"/>
          </p:cNvSpPr>
          <p:nvPr>
            <p:ph type="title"/>
          </p:nvPr>
        </p:nvSpPr>
        <p:spPr/>
        <p:txBody>
          <a:bodyPr/>
          <a:lstStyle/>
          <a:p>
            <a:r>
              <a:rPr lang="en-US" b="1" dirty="0" smtClean="0"/>
              <a:t>What is MFI?</a:t>
            </a:r>
            <a:endParaRPr lang="en-US" b="1" dirty="0"/>
          </a:p>
        </p:txBody>
      </p:sp>
      <p:sp>
        <p:nvSpPr>
          <p:cNvPr id="3" name="Content Placeholder 2">
            <a:extLst>
              <a:ext uri="{FF2B5EF4-FFF2-40B4-BE49-F238E27FC236}">
                <a16:creationId xmlns:a16="http://schemas.microsoft.com/office/drawing/2014/main" id="{F999249F-1944-4D6A-A05A-A1A326C879BA}"/>
              </a:ext>
            </a:extLst>
          </p:cNvPr>
          <p:cNvSpPr>
            <a:spLocks noGrp="1"/>
          </p:cNvSpPr>
          <p:nvPr>
            <p:ph idx="1"/>
          </p:nvPr>
        </p:nvSpPr>
        <p:spPr/>
        <p:txBody>
          <a:bodyPr>
            <a:normAutofit fontScale="85000" lnSpcReduction="20000"/>
          </a:bodyPr>
          <a:lstStyle/>
          <a:p>
            <a:r>
              <a:rPr lang="en-US"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MY" dirty="0"/>
          </a:p>
          <a:p>
            <a:r>
              <a:rPr lang="en-US"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MY" dirty="0"/>
          </a:p>
          <a:p>
            <a:r>
              <a:rPr lang="en-US" dirty="0"/>
              <a:t>Today, microfinance is widely accepted as a poverty-reduction tool, representing $70 billion in outstanding loans and a global outreach of 200 million clients.</a:t>
            </a:r>
            <a:endParaRPr lang="en-MY" dirty="0"/>
          </a:p>
          <a:p>
            <a:endParaRPr lang="en-US" dirty="0"/>
          </a:p>
        </p:txBody>
      </p:sp>
    </p:spTree>
    <p:extLst>
      <p:ext uri="{BB962C8B-B14F-4D97-AF65-F5344CB8AC3E}">
        <p14:creationId xmlns:p14="http://schemas.microsoft.com/office/powerpoint/2010/main" val="155524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081B-9CBE-4920-8B45-44B7839D523E}"/>
              </a:ext>
            </a:extLst>
          </p:cNvPr>
          <p:cNvSpPr>
            <a:spLocks noGrp="1"/>
          </p:cNvSpPr>
          <p:nvPr>
            <p:ph type="title"/>
          </p:nvPr>
        </p:nvSpPr>
        <p:spPr/>
        <p:txBody>
          <a:bodyPr/>
          <a:lstStyle/>
          <a:p>
            <a:r>
              <a:rPr lang="en-US" b="1" dirty="0"/>
              <a:t>Problem </a:t>
            </a:r>
            <a:r>
              <a:rPr lang="en-US" b="1" dirty="0" smtClean="0"/>
              <a:t>Statement </a:t>
            </a:r>
            <a:endParaRPr lang="en-US" b="1" dirty="0"/>
          </a:p>
        </p:txBody>
      </p:sp>
      <p:sp>
        <p:nvSpPr>
          <p:cNvPr id="3" name="Content Placeholder 2">
            <a:extLst>
              <a:ext uri="{FF2B5EF4-FFF2-40B4-BE49-F238E27FC236}">
                <a16:creationId xmlns:a16="http://schemas.microsoft.com/office/drawing/2014/main" id="{F999249F-1944-4D6A-A05A-A1A326C879BA}"/>
              </a:ext>
            </a:extLst>
          </p:cNvPr>
          <p:cNvSpPr>
            <a:spLocks noGrp="1"/>
          </p:cNvSpPr>
          <p:nvPr>
            <p:ph idx="1"/>
          </p:nvPr>
        </p:nvSpPr>
        <p:spPr/>
        <p:txBody>
          <a:bodyPr>
            <a:normAutofit/>
          </a:bodyPr>
          <a:lstStyle/>
          <a:p>
            <a:r>
              <a:rPr lang="en-US" sz="2000" dirty="0"/>
              <a:t>We are working with one </a:t>
            </a:r>
            <a:r>
              <a:rPr lang="en-US" sz="2000" dirty="0" smtClean="0"/>
              <a:t>client </a:t>
            </a:r>
            <a:r>
              <a:rPr lang="en-US" sz="2000" dirty="0"/>
              <a:t>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MY" sz="2000" dirty="0"/>
          </a:p>
          <a:p>
            <a:r>
              <a:rPr lang="en-US" sz="2000" dirty="0" smtClean="0"/>
              <a:t>They </a:t>
            </a:r>
            <a:r>
              <a:rPr lang="en-US" sz="2000" dirty="0"/>
              <a:t>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MY" sz="2000" dirty="0"/>
          </a:p>
          <a:p>
            <a:endParaRPr lang="en-US" sz="2000" dirty="0"/>
          </a:p>
        </p:txBody>
      </p:sp>
    </p:spTree>
    <p:extLst>
      <p:ext uri="{BB962C8B-B14F-4D97-AF65-F5344CB8AC3E}">
        <p14:creationId xmlns:p14="http://schemas.microsoft.com/office/powerpoint/2010/main" val="1256847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081B-9CBE-4920-8B45-44B7839D523E}"/>
              </a:ext>
            </a:extLst>
          </p:cNvPr>
          <p:cNvSpPr>
            <a:spLocks noGrp="1"/>
          </p:cNvSpPr>
          <p:nvPr>
            <p:ph type="title"/>
          </p:nvPr>
        </p:nvSpPr>
        <p:spPr/>
        <p:txBody>
          <a:bodyPr/>
          <a:lstStyle/>
          <a:p>
            <a:r>
              <a:rPr lang="en-US" b="1" dirty="0" smtClean="0"/>
              <a:t>Business Requirement</a:t>
            </a:r>
            <a:endParaRPr lang="en-US" b="1" dirty="0"/>
          </a:p>
        </p:txBody>
      </p:sp>
      <p:sp>
        <p:nvSpPr>
          <p:cNvPr id="3" name="Content Placeholder 2">
            <a:extLst>
              <a:ext uri="{FF2B5EF4-FFF2-40B4-BE49-F238E27FC236}">
                <a16:creationId xmlns:a16="http://schemas.microsoft.com/office/drawing/2014/main" id="{F999249F-1944-4D6A-A05A-A1A326C879BA}"/>
              </a:ext>
            </a:extLst>
          </p:cNvPr>
          <p:cNvSpPr>
            <a:spLocks noGrp="1"/>
          </p:cNvSpPr>
          <p:nvPr>
            <p:ph idx="1"/>
          </p:nvPr>
        </p:nvSpPr>
        <p:spPr/>
        <p:txBody>
          <a:bodyPr>
            <a:normAutofit/>
          </a:bodyPr>
          <a:lstStyle/>
          <a:p>
            <a:r>
              <a:rPr lang="en-US" sz="2000" dirty="0"/>
              <a:t>The sample data is provided to us from our client </a:t>
            </a:r>
            <a:r>
              <a:rPr lang="en-US" sz="2000" dirty="0" smtClean="0"/>
              <a:t>database with the required details from one of the cities . </a:t>
            </a:r>
          </a:p>
          <a:p>
            <a:r>
              <a:rPr lang="en-US" sz="2000" dirty="0" smtClean="0"/>
              <a:t>In </a:t>
            </a:r>
            <a:r>
              <a:rPr lang="en-US" sz="2000" dirty="0"/>
              <a:t>order to improve the selection of customers for the credit, the client wants some predictions that could help them in further investment and improvement in selection of customers. </a:t>
            </a:r>
            <a:endParaRPr lang="en-MY" sz="2000" dirty="0"/>
          </a:p>
          <a:p>
            <a:endParaRPr lang="en-US" dirty="0"/>
          </a:p>
        </p:txBody>
      </p:sp>
    </p:spTree>
    <p:extLst>
      <p:ext uri="{BB962C8B-B14F-4D97-AF65-F5344CB8AC3E}">
        <p14:creationId xmlns:p14="http://schemas.microsoft.com/office/powerpoint/2010/main" val="101432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BD58-C3C6-4578-85A9-B3717020A031}"/>
              </a:ext>
            </a:extLst>
          </p:cNvPr>
          <p:cNvSpPr>
            <a:spLocks noGrp="1"/>
          </p:cNvSpPr>
          <p:nvPr>
            <p:ph type="title"/>
          </p:nvPr>
        </p:nvSpPr>
        <p:spPr/>
        <p:txBody>
          <a:bodyPr/>
          <a:lstStyle/>
          <a:p>
            <a:r>
              <a:rPr lang="en-US" b="1" dirty="0"/>
              <a:t>EDA Steps</a:t>
            </a:r>
          </a:p>
        </p:txBody>
      </p:sp>
      <p:sp>
        <p:nvSpPr>
          <p:cNvPr id="3" name="Content Placeholder 2">
            <a:extLst>
              <a:ext uri="{FF2B5EF4-FFF2-40B4-BE49-F238E27FC236}">
                <a16:creationId xmlns:a16="http://schemas.microsoft.com/office/drawing/2014/main" id="{EC41AD52-81C1-47F5-ADB0-4A0FFD929405}"/>
              </a:ext>
            </a:extLst>
          </p:cNvPr>
          <p:cNvSpPr>
            <a:spLocks noGrp="1"/>
          </p:cNvSpPr>
          <p:nvPr>
            <p:ph idx="1"/>
          </p:nvPr>
        </p:nvSpPr>
        <p:spPr/>
        <p:txBody>
          <a:bodyPr>
            <a:normAutofit/>
          </a:bodyPr>
          <a:lstStyle/>
          <a:p>
            <a:r>
              <a:rPr lang="en-US" sz="2000" b="1" dirty="0"/>
              <a:t>Checking if any missing values to be treated </a:t>
            </a:r>
            <a:r>
              <a:rPr lang="en-US" sz="2000" dirty="0"/>
              <a:t>– No missing values found </a:t>
            </a:r>
          </a:p>
          <a:p>
            <a:r>
              <a:rPr lang="en-US" sz="2000" b="1" dirty="0"/>
              <a:t>Checking on the column datatypes to understand if the data needs encoding</a:t>
            </a:r>
            <a:r>
              <a:rPr lang="en-US" sz="2000" dirty="0"/>
              <a:t> – </a:t>
            </a:r>
            <a:r>
              <a:rPr lang="en-US" sz="2000" dirty="0" smtClean="0"/>
              <a:t>Three columns, </a:t>
            </a:r>
            <a:r>
              <a:rPr lang="en-US" sz="2000" dirty="0" err="1" smtClean="0"/>
              <a:t>date,label</a:t>
            </a:r>
            <a:r>
              <a:rPr lang="en-US" sz="2000" dirty="0" smtClean="0"/>
              <a:t> and </a:t>
            </a:r>
            <a:r>
              <a:rPr lang="en-US" sz="2000" dirty="0" err="1" smtClean="0"/>
              <a:t>pcircle</a:t>
            </a:r>
            <a:r>
              <a:rPr lang="en-US" sz="2000" dirty="0" smtClean="0"/>
              <a:t> are object so the columns are encoded using </a:t>
            </a:r>
            <a:r>
              <a:rPr lang="en-US" sz="2000" dirty="0" err="1" smtClean="0"/>
              <a:t>LabelEncoder</a:t>
            </a:r>
            <a:r>
              <a:rPr lang="en-US" sz="2000" dirty="0" smtClean="0"/>
              <a:t> </a:t>
            </a:r>
            <a:endParaRPr lang="en-US" sz="2000" dirty="0"/>
          </a:p>
          <a:p>
            <a:r>
              <a:rPr lang="en-US" sz="2000" b="1" dirty="0"/>
              <a:t>Treating outliers if any </a:t>
            </a:r>
            <a:r>
              <a:rPr lang="en-US" sz="2000" dirty="0"/>
              <a:t>– </a:t>
            </a:r>
            <a:r>
              <a:rPr lang="en-US" sz="2000" dirty="0" smtClean="0"/>
              <a:t>Outliers exist but the </a:t>
            </a:r>
            <a:r>
              <a:rPr lang="en-US" sz="2000" dirty="0" err="1" smtClean="0"/>
              <a:t>dataloss</a:t>
            </a:r>
            <a:r>
              <a:rPr lang="en-US" sz="2000" dirty="0" smtClean="0"/>
              <a:t> is about 15% when treated. As per agreed industry norms only </a:t>
            </a:r>
            <a:r>
              <a:rPr lang="en-US" sz="2000" dirty="0" err="1" smtClean="0"/>
              <a:t>upto</a:t>
            </a:r>
            <a:r>
              <a:rPr lang="en-US" sz="2000" dirty="0" smtClean="0"/>
              <a:t> 8% data loss is accepted. So Outliers not treated.</a:t>
            </a:r>
            <a:endParaRPr lang="en-US" sz="2000" dirty="0"/>
          </a:p>
          <a:p>
            <a:r>
              <a:rPr lang="en-US" sz="2000" b="1" dirty="0"/>
              <a:t>Data visualization </a:t>
            </a:r>
            <a:r>
              <a:rPr lang="en-US" sz="2000" dirty="0"/>
              <a:t>to understand the impact of  each column that makes to decide on satisfaction -  Data is visualized using </a:t>
            </a:r>
            <a:r>
              <a:rPr lang="en-US" sz="2000" dirty="0" err="1"/>
              <a:t>countplot</a:t>
            </a:r>
            <a:r>
              <a:rPr lang="en-US" sz="2000" dirty="0"/>
              <a:t> </a:t>
            </a:r>
            <a:r>
              <a:rPr lang="en-US" sz="2000" dirty="0" smtClean="0"/>
              <a:t>label dataset to understand the class </a:t>
            </a:r>
            <a:r>
              <a:rPr lang="en-US" sz="2000" dirty="0" err="1" smtClean="0"/>
              <a:t>balance.Distplot</a:t>
            </a:r>
            <a:r>
              <a:rPr lang="en-US" sz="2000" dirty="0" smtClean="0"/>
              <a:t> to check skewness and Boxplot to understand if there are any outliers</a:t>
            </a:r>
            <a:endParaRPr lang="en-US" sz="2000" dirty="0"/>
          </a:p>
          <a:p>
            <a:r>
              <a:rPr lang="en-US" sz="2000" b="1" dirty="0"/>
              <a:t>Checking if we can remove any duplicate columns</a:t>
            </a:r>
          </a:p>
        </p:txBody>
      </p:sp>
    </p:spTree>
    <p:extLst>
      <p:ext uri="{BB962C8B-B14F-4D97-AF65-F5344CB8AC3E}">
        <p14:creationId xmlns:p14="http://schemas.microsoft.com/office/powerpoint/2010/main" val="176488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EBF6-1C08-491D-89DF-0F379EC09D3A}"/>
              </a:ext>
            </a:extLst>
          </p:cNvPr>
          <p:cNvSpPr>
            <a:spLocks noGrp="1"/>
          </p:cNvSpPr>
          <p:nvPr>
            <p:ph type="title"/>
          </p:nvPr>
        </p:nvSpPr>
        <p:spPr/>
        <p:txBody>
          <a:bodyPr/>
          <a:lstStyle/>
          <a:p>
            <a:r>
              <a:rPr lang="en-US" b="1" dirty="0" smtClean="0"/>
              <a:t>Modelling and Evaluation</a:t>
            </a:r>
            <a:endParaRPr lang="en-US" b="1" dirty="0"/>
          </a:p>
        </p:txBody>
      </p:sp>
      <p:sp>
        <p:nvSpPr>
          <p:cNvPr id="3" name="Content Placeholder 2">
            <a:extLst>
              <a:ext uri="{FF2B5EF4-FFF2-40B4-BE49-F238E27FC236}">
                <a16:creationId xmlns:a16="http://schemas.microsoft.com/office/drawing/2014/main" id="{201817A7-06E5-46EF-A716-16DE8E3D1206}"/>
              </a:ext>
            </a:extLst>
          </p:cNvPr>
          <p:cNvSpPr>
            <a:spLocks noGrp="1"/>
          </p:cNvSpPr>
          <p:nvPr>
            <p:ph idx="1"/>
          </p:nvPr>
        </p:nvSpPr>
        <p:spPr/>
        <p:txBody>
          <a:bodyPr>
            <a:normAutofit/>
          </a:bodyPr>
          <a:lstStyle/>
          <a:p>
            <a:r>
              <a:rPr lang="en-US" sz="2000" dirty="0" smtClean="0"/>
              <a:t>As the output variable is binary(0-defaulters and 1- loan Paid) we use classification Models to check the accuracy.</a:t>
            </a:r>
          </a:p>
          <a:p>
            <a:r>
              <a:rPr lang="en-US" sz="2000" dirty="0" smtClean="0"/>
              <a:t>We have used the below Algorithms to compare and predict the result:</a:t>
            </a:r>
          </a:p>
          <a:p>
            <a:pPr marL="914400" lvl="1" indent="-457200">
              <a:buFont typeface="+mj-lt"/>
              <a:buAutoNum type="arabicPeriod"/>
            </a:pPr>
            <a:r>
              <a:rPr lang="en-US" sz="2000" dirty="0" smtClean="0"/>
              <a:t>Logistic Regression,</a:t>
            </a:r>
          </a:p>
          <a:p>
            <a:pPr marL="914400" lvl="1" indent="-457200">
              <a:buFont typeface="+mj-lt"/>
              <a:buAutoNum type="arabicPeriod"/>
            </a:pPr>
            <a:r>
              <a:rPr lang="en-US" sz="2000" dirty="0" smtClean="0"/>
              <a:t> Random Forest Classifier</a:t>
            </a:r>
          </a:p>
          <a:p>
            <a:pPr marL="914400" lvl="1" indent="-457200">
              <a:buFont typeface="+mj-lt"/>
              <a:buAutoNum type="arabicPeriod"/>
            </a:pPr>
            <a:r>
              <a:rPr lang="en-US" sz="2000" dirty="0" smtClean="0"/>
              <a:t>Decision Tree Classifier</a:t>
            </a:r>
          </a:p>
          <a:p>
            <a:pPr marL="914400" lvl="1" indent="-457200">
              <a:buFont typeface="+mj-lt"/>
              <a:buAutoNum type="arabicPeriod"/>
            </a:pPr>
            <a:r>
              <a:rPr lang="en-US" sz="2000" dirty="0" smtClean="0"/>
              <a:t>Support Vector Classifier</a:t>
            </a:r>
          </a:p>
          <a:p>
            <a:r>
              <a:rPr lang="en-US" sz="2000" dirty="0"/>
              <a:t>Have used Hyper Parameter Tuning to set the  right parameters</a:t>
            </a:r>
          </a:p>
          <a:p>
            <a:r>
              <a:rPr lang="en-US" sz="2000" dirty="0"/>
              <a:t>Have used classification report and ROC-AUC curves and F1 scores to pick the best fit model</a:t>
            </a:r>
          </a:p>
          <a:p>
            <a:pPr marL="0" indent="0">
              <a:buNone/>
            </a:pPr>
            <a:endParaRPr lang="en-US" sz="2400" dirty="0"/>
          </a:p>
          <a:p>
            <a:endParaRPr lang="en-US" dirty="0"/>
          </a:p>
        </p:txBody>
      </p:sp>
    </p:spTree>
    <p:extLst>
      <p:ext uri="{BB962C8B-B14F-4D97-AF65-F5344CB8AC3E}">
        <p14:creationId xmlns:p14="http://schemas.microsoft.com/office/powerpoint/2010/main" val="29492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MY" b="1" dirty="0"/>
          </a:p>
        </p:txBody>
      </p:sp>
      <p:sp>
        <p:nvSpPr>
          <p:cNvPr id="3" name="Content Placeholder 2"/>
          <p:cNvSpPr>
            <a:spLocks noGrp="1"/>
          </p:cNvSpPr>
          <p:nvPr>
            <p:ph idx="1"/>
          </p:nvPr>
        </p:nvSpPr>
        <p:spPr>
          <a:xfrm>
            <a:off x="838200" y="1606364"/>
            <a:ext cx="10515600" cy="4351338"/>
          </a:xfrm>
        </p:spPr>
        <p:txBody>
          <a:bodyPr/>
          <a:lstStyle/>
          <a:p>
            <a:endParaRPr lang="en-US" dirty="0" smtClean="0"/>
          </a:p>
          <a:p>
            <a:endParaRPr lang="en-US" dirty="0"/>
          </a:p>
          <a:p>
            <a:endParaRPr lang="en-US" dirty="0" smtClean="0"/>
          </a:p>
          <a:p>
            <a:endParaRPr lang="en-US" dirty="0" smtClean="0"/>
          </a:p>
          <a:p>
            <a:pPr marL="0" indent="0">
              <a:buNone/>
            </a:pPr>
            <a:endParaRPr lang="en-US" sz="2000" dirty="0" smtClean="0"/>
          </a:p>
          <a:p>
            <a:pPr marL="0" indent="0">
              <a:buNone/>
            </a:pPr>
            <a:r>
              <a:rPr lang="en-US" sz="2000" dirty="0" smtClean="0"/>
              <a:t>From the evaluations done we conclude that Random Forest Classifier which gives us 90% Accuracy and 94% F1 score is the best Fit algorithm for this use case</a:t>
            </a:r>
            <a:endParaRPr lang="en-MY" sz="2000" dirty="0"/>
          </a:p>
        </p:txBody>
      </p:sp>
      <p:graphicFrame>
        <p:nvGraphicFramePr>
          <p:cNvPr id="4" name="Table 3"/>
          <p:cNvGraphicFramePr>
            <a:graphicFrameLocks noGrp="1"/>
          </p:cNvGraphicFramePr>
          <p:nvPr>
            <p:extLst>
              <p:ext uri="{D42A27DB-BD31-4B8C-83A1-F6EECF244321}">
                <p14:modId xmlns:p14="http://schemas.microsoft.com/office/powerpoint/2010/main" val="2264608991"/>
              </p:ext>
            </p:extLst>
          </p:nvPr>
        </p:nvGraphicFramePr>
        <p:xfrm>
          <a:off x="956235" y="1690688"/>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67120328"/>
                    </a:ext>
                  </a:extLst>
                </a:gridCol>
                <a:gridCol w="2709333">
                  <a:extLst>
                    <a:ext uri="{9D8B030D-6E8A-4147-A177-3AD203B41FA5}">
                      <a16:colId xmlns:a16="http://schemas.microsoft.com/office/drawing/2014/main" val="343007412"/>
                    </a:ext>
                  </a:extLst>
                </a:gridCol>
                <a:gridCol w="2709333">
                  <a:extLst>
                    <a:ext uri="{9D8B030D-6E8A-4147-A177-3AD203B41FA5}">
                      <a16:colId xmlns:a16="http://schemas.microsoft.com/office/drawing/2014/main" val="1946656477"/>
                    </a:ext>
                  </a:extLst>
                </a:gridCol>
              </a:tblGrid>
              <a:tr h="370840">
                <a:tc>
                  <a:txBody>
                    <a:bodyPr/>
                    <a:lstStyle/>
                    <a:p>
                      <a:r>
                        <a:rPr lang="en-US" dirty="0" smtClean="0"/>
                        <a:t>Algorithm</a:t>
                      </a:r>
                      <a:endParaRPr lang="en-MY" dirty="0"/>
                    </a:p>
                  </a:txBody>
                  <a:tcPr/>
                </a:tc>
                <a:tc>
                  <a:txBody>
                    <a:bodyPr/>
                    <a:lstStyle/>
                    <a:p>
                      <a:r>
                        <a:rPr lang="en-US" dirty="0" smtClean="0"/>
                        <a:t>Accuracy</a:t>
                      </a:r>
                      <a:endParaRPr lang="en-MY" dirty="0"/>
                    </a:p>
                  </a:txBody>
                  <a:tcPr/>
                </a:tc>
                <a:tc>
                  <a:txBody>
                    <a:bodyPr/>
                    <a:lstStyle/>
                    <a:p>
                      <a:r>
                        <a:rPr lang="en-US" dirty="0" smtClean="0"/>
                        <a:t>F1 Score</a:t>
                      </a:r>
                      <a:endParaRPr lang="en-MY" dirty="0"/>
                    </a:p>
                  </a:txBody>
                  <a:tcPr/>
                </a:tc>
                <a:extLst>
                  <a:ext uri="{0D108BD9-81ED-4DB2-BD59-A6C34878D82A}">
                    <a16:rowId xmlns:a16="http://schemas.microsoft.com/office/drawing/2014/main" val="1320235276"/>
                  </a:ext>
                </a:extLst>
              </a:tr>
              <a:tr h="370840">
                <a:tc>
                  <a:txBody>
                    <a:bodyPr/>
                    <a:lstStyle/>
                    <a:p>
                      <a:r>
                        <a:rPr lang="en-US" dirty="0" smtClean="0"/>
                        <a:t>Logistic Regression</a:t>
                      </a:r>
                      <a:endParaRPr lang="en-MY" dirty="0"/>
                    </a:p>
                  </a:txBody>
                  <a:tcPr/>
                </a:tc>
                <a:tc>
                  <a:txBody>
                    <a:bodyPr/>
                    <a:lstStyle/>
                    <a:p>
                      <a:r>
                        <a:rPr lang="en-US" dirty="0" smtClean="0"/>
                        <a:t>87%</a:t>
                      </a:r>
                      <a:endParaRPr lang="en-MY" dirty="0"/>
                    </a:p>
                  </a:txBody>
                  <a:tcPr/>
                </a:tc>
                <a:tc>
                  <a:txBody>
                    <a:bodyPr/>
                    <a:lstStyle/>
                    <a:p>
                      <a:r>
                        <a:rPr lang="en-US" dirty="0" smtClean="0"/>
                        <a:t>93%</a:t>
                      </a:r>
                      <a:endParaRPr lang="en-MY" dirty="0"/>
                    </a:p>
                  </a:txBody>
                  <a:tcPr/>
                </a:tc>
                <a:extLst>
                  <a:ext uri="{0D108BD9-81ED-4DB2-BD59-A6C34878D82A}">
                    <a16:rowId xmlns:a16="http://schemas.microsoft.com/office/drawing/2014/main" val="4216770118"/>
                  </a:ext>
                </a:extLst>
              </a:tr>
              <a:tr h="370840">
                <a:tc>
                  <a:txBody>
                    <a:bodyPr/>
                    <a:lstStyle/>
                    <a:p>
                      <a:r>
                        <a:rPr lang="en-US" dirty="0" smtClean="0"/>
                        <a:t>Random Forest</a:t>
                      </a:r>
                      <a:endParaRPr lang="en-MY" dirty="0"/>
                    </a:p>
                  </a:txBody>
                  <a:tcPr/>
                </a:tc>
                <a:tc>
                  <a:txBody>
                    <a:bodyPr/>
                    <a:lstStyle/>
                    <a:p>
                      <a:r>
                        <a:rPr lang="en-US" dirty="0" smtClean="0"/>
                        <a:t>90%</a:t>
                      </a:r>
                      <a:endParaRPr lang="en-MY" dirty="0"/>
                    </a:p>
                  </a:txBody>
                  <a:tcPr/>
                </a:tc>
                <a:tc>
                  <a:txBody>
                    <a:bodyPr/>
                    <a:lstStyle/>
                    <a:p>
                      <a:r>
                        <a:rPr lang="en-US" dirty="0" smtClean="0"/>
                        <a:t>94%</a:t>
                      </a:r>
                      <a:endParaRPr lang="en-MY" dirty="0"/>
                    </a:p>
                  </a:txBody>
                  <a:tcPr/>
                </a:tc>
                <a:extLst>
                  <a:ext uri="{0D108BD9-81ED-4DB2-BD59-A6C34878D82A}">
                    <a16:rowId xmlns:a16="http://schemas.microsoft.com/office/drawing/2014/main" val="3893259675"/>
                  </a:ext>
                </a:extLst>
              </a:tr>
              <a:tr h="370840">
                <a:tc>
                  <a:txBody>
                    <a:bodyPr/>
                    <a:lstStyle/>
                    <a:p>
                      <a:r>
                        <a:rPr lang="en-US" dirty="0" smtClean="0"/>
                        <a:t>Decision</a:t>
                      </a:r>
                      <a:r>
                        <a:rPr lang="en-US" baseline="0" dirty="0" smtClean="0"/>
                        <a:t> Tree</a:t>
                      </a:r>
                      <a:endParaRPr lang="en-MY" dirty="0"/>
                    </a:p>
                  </a:txBody>
                  <a:tcPr/>
                </a:tc>
                <a:tc>
                  <a:txBody>
                    <a:bodyPr/>
                    <a:lstStyle/>
                    <a:p>
                      <a:r>
                        <a:rPr lang="en-US" dirty="0" smtClean="0"/>
                        <a:t>86%</a:t>
                      </a:r>
                      <a:endParaRPr lang="en-MY" dirty="0"/>
                    </a:p>
                  </a:txBody>
                  <a:tcPr/>
                </a:tc>
                <a:tc>
                  <a:txBody>
                    <a:bodyPr/>
                    <a:lstStyle/>
                    <a:p>
                      <a:r>
                        <a:rPr lang="en-US" dirty="0" smtClean="0"/>
                        <a:t>92%</a:t>
                      </a:r>
                      <a:endParaRPr lang="en-MY" dirty="0"/>
                    </a:p>
                  </a:txBody>
                  <a:tcPr/>
                </a:tc>
                <a:extLst>
                  <a:ext uri="{0D108BD9-81ED-4DB2-BD59-A6C34878D82A}">
                    <a16:rowId xmlns:a16="http://schemas.microsoft.com/office/drawing/2014/main" val="2782914716"/>
                  </a:ext>
                </a:extLst>
              </a:tr>
              <a:tr h="370840">
                <a:tc>
                  <a:txBody>
                    <a:bodyPr/>
                    <a:lstStyle/>
                    <a:p>
                      <a:r>
                        <a:rPr lang="en-US" dirty="0" smtClean="0"/>
                        <a:t>Support Vector</a:t>
                      </a:r>
                      <a:endParaRPr lang="en-MY" dirty="0"/>
                    </a:p>
                  </a:txBody>
                  <a:tcPr/>
                </a:tc>
                <a:tc>
                  <a:txBody>
                    <a:bodyPr/>
                    <a:lstStyle/>
                    <a:p>
                      <a:r>
                        <a:rPr lang="en-US" dirty="0" smtClean="0"/>
                        <a:t>79%</a:t>
                      </a:r>
                      <a:endParaRPr lang="en-MY" dirty="0"/>
                    </a:p>
                  </a:txBody>
                  <a:tcPr/>
                </a:tc>
                <a:tc>
                  <a:txBody>
                    <a:bodyPr/>
                    <a:lstStyle/>
                    <a:p>
                      <a:r>
                        <a:rPr lang="en-US" smtClean="0"/>
                        <a:t>90%</a:t>
                      </a:r>
                      <a:endParaRPr lang="en-MY" dirty="0"/>
                    </a:p>
                  </a:txBody>
                  <a:tcPr/>
                </a:tc>
                <a:extLst>
                  <a:ext uri="{0D108BD9-81ED-4DB2-BD59-A6C34878D82A}">
                    <a16:rowId xmlns:a16="http://schemas.microsoft.com/office/drawing/2014/main" val="3161132324"/>
                  </a:ext>
                </a:extLst>
              </a:tr>
            </a:tbl>
          </a:graphicData>
        </a:graphic>
      </p:graphicFrame>
    </p:spTree>
    <p:extLst>
      <p:ext uri="{BB962C8B-B14F-4D97-AF65-F5344CB8AC3E}">
        <p14:creationId xmlns:p14="http://schemas.microsoft.com/office/powerpoint/2010/main" val="2142033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656</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Micro Credit Default Project</vt:lpstr>
      <vt:lpstr>What is MFI?</vt:lpstr>
      <vt:lpstr>Problem Statement </vt:lpstr>
      <vt:lpstr>Business Requirement</vt:lpstr>
      <vt:lpstr>EDA Steps</vt:lpstr>
      <vt:lpstr>Modelling and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Analysis</dc:title>
  <dc:creator>Pradeep Mohan Das</dc:creator>
  <cp:lastModifiedBy>Rekha Vidhya D (iDEAS-Apps &amp; Data)</cp:lastModifiedBy>
  <cp:revision>9</cp:revision>
  <dcterms:created xsi:type="dcterms:W3CDTF">2021-11-28T16:58:33Z</dcterms:created>
  <dcterms:modified xsi:type="dcterms:W3CDTF">2022-01-13T20:06:57Z</dcterms:modified>
</cp:coreProperties>
</file>