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6" r:id="rId7"/>
    <p:sldId id="261" r:id="rId8"/>
    <p:sldId id="262" r:id="rId9"/>
    <p:sldId id="263" r:id="rId10"/>
    <p:sldId id="264" r:id="rId11"/>
    <p:sldId id="265" r:id="rId12"/>
    <p:sldId id="269" r:id="rId13"/>
    <p:sldId id="267" r:id="rId14"/>
    <p:sldId id="268" r:id="rId15"/>
    <p:sldId id="270" r:id="rId16"/>
    <p:sldId id="271" r:id="rId17"/>
    <p:sldId id="272" r:id="rId18"/>
    <p:sldId id="273" r:id="rId19"/>
    <p:sldId id="274" r:id="rId20"/>
    <p:sldId id="275" r:id="rId21"/>
    <p:sldId id="280"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80A"/>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83AB0-E2BB-4A37-BA02-E6BBAA0D2D60}" type="datetimeFigureOut">
              <a:rPr lang="en-IN" smtClean="0"/>
              <a:t>02-11-2021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94B35-149C-4215-893B-CC4EB1DF40C4}" type="slidenum">
              <a:rPr lang="en-IN" smtClean="0"/>
              <a:t>‹#›</a:t>
            </a:fld>
            <a:endParaRPr lang="en-IN"/>
          </a:p>
        </p:txBody>
      </p:sp>
    </p:spTree>
    <p:extLst>
      <p:ext uri="{BB962C8B-B14F-4D97-AF65-F5344CB8AC3E}">
        <p14:creationId xmlns:p14="http://schemas.microsoft.com/office/powerpoint/2010/main" val="184722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94B35-149C-4215-893B-CC4EB1DF40C4}" type="slidenum">
              <a:rPr lang="en-IN" smtClean="0"/>
              <a:t>45</a:t>
            </a:fld>
            <a:endParaRPr lang="en-IN"/>
          </a:p>
        </p:txBody>
      </p:sp>
    </p:spTree>
    <p:extLst>
      <p:ext uri="{BB962C8B-B14F-4D97-AF65-F5344CB8AC3E}">
        <p14:creationId xmlns:p14="http://schemas.microsoft.com/office/powerpoint/2010/main" val="27234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498D-87C5-4658-9578-49BD778BA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EAE6AF-FF57-4204-94B3-91E667E84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1BCDE1-1CDD-4963-8FA6-BA82A32F08F4}"/>
              </a:ext>
            </a:extLst>
          </p:cNvPr>
          <p:cNvSpPr>
            <a:spLocks noGrp="1"/>
          </p:cNvSpPr>
          <p:nvPr>
            <p:ph type="dt" sz="half" idx="10"/>
          </p:nvPr>
        </p:nvSpPr>
        <p:spPr/>
        <p:txBody>
          <a:bodyPr/>
          <a:lstStyle/>
          <a:p>
            <a:fld id="{4191E9FA-CC45-47F3-80CF-62C35965C8DA}" type="datetimeFigureOut">
              <a:rPr lang="en-IN" smtClean="0"/>
              <a:t>02-11-2021</a:t>
            </a:fld>
            <a:endParaRPr lang="en-IN" dirty="0"/>
          </a:p>
        </p:txBody>
      </p:sp>
      <p:sp>
        <p:nvSpPr>
          <p:cNvPr id="5" name="Footer Placeholder 4">
            <a:extLst>
              <a:ext uri="{FF2B5EF4-FFF2-40B4-BE49-F238E27FC236}">
                <a16:creationId xmlns:a16="http://schemas.microsoft.com/office/drawing/2014/main" id="{53D8D960-7531-42FD-9A53-8A4D562F314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09315DF-7973-4FE7-90D6-6050CF926DEA}"/>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42704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B65B-00CF-42F5-8531-84E1E4A458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1C35D1-8282-48E9-B99C-572962E1A6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1EF25-1EF4-47B7-8117-34567049DBDE}"/>
              </a:ext>
            </a:extLst>
          </p:cNvPr>
          <p:cNvSpPr>
            <a:spLocks noGrp="1"/>
          </p:cNvSpPr>
          <p:nvPr>
            <p:ph type="dt" sz="half" idx="10"/>
          </p:nvPr>
        </p:nvSpPr>
        <p:spPr/>
        <p:txBody>
          <a:bodyPr/>
          <a:lstStyle/>
          <a:p>
            <a:fld id="{4191E9FA-CC45-47F3-80CF-62C35965C8DA}" type="datetimeFigureOut">
              <a:rPr lang="en-IN" smtClean="0"/>
              <a:t>02-11-2021</a:t>
            </a:fld>
            <a:endParaRPr lang="en-IN" dirty="0"/>
          </a:p>
        </p:txBody>
      </p:sp>
      <p:sp>
        <p:nvSpPr>
          <p:cNvPr id="5" name="Footer Placeholder 4">
            <a:extLst>
              <a:ext uri="{FF2B5EF4-FFF2-40B4-BE49-F238E27FC236}">
                <a16:creationId xmlns:a16="http://schemas.microsoft.com/office/drawing/2014/main" id="{FC34C315-620D-4CF3-8AD2-CCC387A10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5A55D1F-6DFE-463C-9BFD-3127DAA71CEF}"/>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87453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C2731-FB3D-44BE-BACF-EDE714425A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B87F8F-9674-4A57-A1DA-E46D7B7670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0A95C-6C77-4AB7-912C-289E523E56B7}"/>
              </a:ext>
            </a:extLst>
          </p:cNvPr>
          <p:cNvSpPr>
            <a:spLocks noGrp="1"/>
          </p:cNvSpPr>
          <p:nvPr>
            <p:ph type="dt" sz="half" idx="10"/>
          </p:nvPr>
        </p:nvSpPr>
        <p:spPr/>
        <p:txBody>
          <a:bodyPr/>
          <a:lstStyle/>
          <a:p>
            <a:fld id="{4191E9FA-CC45-47F3-80CF-62C35965C8DA}" type="datetimeFigureOut">
              <a:rPr lang="en-IN" smtClean="0"/>
              <a:t>02-11-2021</a:t>
            </a:fld>
            <a:endParaRPr lang="en-IN" dirty="0"/>
          </a:p>
        </p:txBody>
      </p:sp>
      <p:sp>
        <p:nvSpPr>
          <p:cNvPr id="5" name="Footer Placeholder 4">
            <a:extLst>
              <a:ext uri="{FF2B5EF4-FFF2-40B4-BE49-F238E27FC236}">
                <a16:creationId xmlns:a16="http://schemas.microsoft.com/office/drawing/2014/main" id="{EB27C75A-7763-43AD-81EC-A1E1E0BC67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D01BB42-EEDF-4F24-B57A-1176AFD5135B}"/>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64341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4EB2-2C0D-4410-993F-9F23DB7AD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D5494C-6AB7-4839-B177-E139F7DB55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25DA0-9F63-41C3-8D48-FEF7B3DDFEC6}"/>
              </a:ext>
            </a:extLst>
          </p:cNvPr>
          <p:cNvSpPr>
            <a:spLocks noGrp="1"/>
          </p:cNvSpPr>
          <p:nvPr>
            <p:ph type="dt" sz="half" idx="10"/>
          </p:nvPr>
        </p:nvSpPr>
        <p:spPr/>
        <p:txBody>
          <a:bodyPr/>
          <a:lstStyle/>
          <a:p>
            <a:fld id="{4191E9FA-CC45-47F3-80CF-62C35965C8DA}" type="datetimeFigureOut">
              <a:rPr lang="en-IN" smtClean="0"/>
              <a:t>02-11-2021</a:t>
            </a:fld>
            <a:endParaRPr lang="en-IN" dirty="0"/>
          </a:p>
        </p:txBody>
      </p:sp>
      <p:sp>
        <p:nvSpPr>
          <p:cNvPr id="5" name="Footer Placeholder 4">
            <a:extLst>
              <a:ext uri="{FF2B5EF4-FFF2-40B4-BE49-F238E27FC236}">
                <a16:creationId xmlns:a16="http://schemas.microsoft.com/office/drawing/2014/main" id="{9407B63F-3319-4C74-991C-4F829D8C82F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935E90D-8879-48D1-9898-47B44CD1F246}"/>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02346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82C5-62F6-4816-8066-BF66E888C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B2F27F-F73B-4C98-938C-AE1E83F1D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BF4FF1-7532-4891-B9F2-4628F0555F1B}"/>
              </a:ext>
            </a:extLst>
          </p:cNvPr>
          <p:cNvSpPr>
            <a:spLocks noGrp="1"/>
          </p:cNvSpPr>
          <p:nvPr>
            <p:ph type="dt" sz="half" idx="10"/>
          </p:nvPr>
        </p:nvSpPr>
        <p:spPr/>
        <p:txBody>
          <a:bodyPr/>
          <a:lstStyle/>
          <a:p>
            <a:fld id="{4191E9FA-CC45-47F3-80CF-62C35965C8DA}" type="datetimeFigureOut">
              <a:rPr lang="en-IN" smtClean="0"/>
              <a:t>02-11-2021</a:t>
            </a:fld>
            <a:endParaRPr lang="en-IN" dirty="0"/>
          </a:p>
        </p:txBody>
      </p:sp>
      <p:sp>
        <p:nvSpPr>
          <p:cNvPr id="5" name="Footer Placeholder 4">
            <a:extLst>
              <a:ext uri="{FF2B5EF4-FFF2-40B4-BE49-F238E27FC236}">
                <a16:creationId xmlns:a16="http://schemas.microsoft.com/office/drawing/2014/main" id="{E88582B3-C5CC-4F45-92EC-51C88A47826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5DE8A5-891A-41C0-B585-631689D08F29}"/>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8859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F3AD-10E7-47D5-9B2E-5D65DE585F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F59C2-D5F2-438B-BA4D-71BBB993F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075E75-E1D8-44E6-A039-3DD2919E6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67F5F8-CA4A-443F-A99C-92197AC25E5C}"/>
              </a:ext>
            </a:extLst>
          </p:cNvPr>
          <p:cNvSpPr>
            <a:spLocks noGrp="1"/>
          </p:cNvSpPr>
          <p:nvPr>
            <p:ph type="dt" sz="half" idx="10"/>
          </p:nvPr>
        </p:nvSpPr>
        <p:spPr/>
        <p:txBody>
          <a:bodyPr/>
          <a:lstStyle/>
          <a:p>
            <a:fld id="{4191E9FA-CC45-47F3-80CF-62C35965C8DA}" type="datetimeFigureOut">
              <a:rPr lang="en-IN" smtClean="0"/>
              <a:t>02-11-2021</a:t>
            </a:fld>
            <a:endParaRPr lang="en-IN" dirty="0"/>
          </a:p>
        </p:txBody>
      </p:sp>
      <p:sp>
        <p:nvSpPr>
          <p:cNvPr id="6" name="Footer Placeholder 5">
            <a:extLst>
              <a:ext uri="{FF2B5EF4-FFF2-40B4-BE49-F238E27FC236}">
                <a16:creationId xmlns:a16="http://schemas.microsoft.com/office/drawing/2014/main" id="{3738EC81-47C3-4A71-9385-6DEE2B62A3F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72303D-35C8-4E7B-8123-498BE106CA2D}"/>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0007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A0CF-F004-4868-881A-58EE0F6F39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A511DE-17B1-43B4-9F69-413C7B2D6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2B1078-14A2-4A35-BD09-5E3FC0E9C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12C1D0-E36E-4081-B152-CCA93A087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A9B34A-73A2-4BAA-AF04-6CDA18CD0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6E1DEF-E1EF-4FC1-83A8-891DE74794AE}"/>
              </a:ext>
            </a:extLst>
          </p:cNvPr>
          <p:cNvSpPr>
            <a:spLocks noGrp="1"/>
          </p:cNvSpPr>
          <p:nvPr>
            <p:ph type="dt" sz="half" idx="10"/>
          </p:nvPr>
        </p:nvSpPr>
        <p:spPr/>
        <p:txBody>
          <a:bodyPr/>
          <a:lstStyle/>
          <a:p>
            <a:fld id="{4191E9FA-CC45-47F3-80CF-62C35965C8DA}" type="datetimeFigureOut">
              <a:rPr lang="en-IN" smtClean="0"/>
              <a:t>02-11-2021</a:t>
            </a:fld>
            <a:endParaRPr lang="en-IN" dirty="0"/>
          </a:p>
        </p:txBody>
      </p:sp>
      <p:sp>
        <p:nvSpPr>
          <p:cNvPr id="8" name="Footer Placeholder 7">
            <a:extLst>
              <a:ext uri="{FF2B5EF4-FFF2-40B4-BE49-F238E27FC236}">
                <a16:creationId xmlns:a16="http://schemas.microsoft.com/office/drawing/2014/main" id="{541CE1F2-3B78-4A6C-B149-2CCB895AB7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CD81E3F-E059-42BC-A17D-2EAE1C22744B}"/>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34944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BB9E-D19F-405B-8E57-F18D62348F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D5CE1A-EA6F-400C-90D8-01D4AE05A6A4}"/>
              </a:ext>
            </a:extLst>
          </p:cNvPr>
          <p:cNvSpPr>
            <a:spLocks noGrp="1"/>
          </p:cNvSpPr>
          <p:nvPr>
            <p:ph type="dt" sz="half" idx="10"/>
          </p:nvPr>
        </p:nvSpPr>
        <p:spPr/>
        <p:txBody>
          <a:bodyPr/>
          <a:lstStyle/>
          <a:p>
            <a:fld id="{4191E9FA-CC45-47F3-80CF-62C35965C8DA}" type="datetimeFigureOut">
              <a:rPr lang="en-IN" smtClean="0"/>
              <a:t>02-11-2021</a:t>
            </a:fld>
            <a:endParaRPr lang="en-IN" dirty="0"/>
          </a:p>
        </p:txBody>
      </p:sp>
      <p:sp>
        <p:nvSpPr>
          <p:cNvPr id="4" name="Footer Placeholder 3">
            <a:extLst>
              <a:ext uri="{FF2B5EF4-FFF2-40B4-BE49-F238E27FC236}">
                <a16:creationId xmlns:a16="http://schemas.microsoft.com/office/drawing/2014/main" id="{1DB51866-0D0A-41CF-95A4-D468531612C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1A8A5F0-B785-4639-99FE-56EBCDD6BBCA}"/>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44620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932FF-D5F7-4853-A307-263CDCB973B8}"/>
              </a:ext>
            </a:extLst>
          </p:cNvPr>
          <p:cNvSpPr>
            <a:spLocks noGrp="1"/>
          </p:cNvSpPr>
          <p:nvPr>
            <p:ph type="dt" sz="half" idx="10"/>
          </p:nvPr>
        </p:nvSpPr>
        <p:spPr/>
        <p:txBody>
          <a:bodyPr/>
          <a:lstStyle/>
          <a:p>
            <a:fld id="{4191E9FA-CC45-47F3-80CF-62C35965C8DA}" type="datetimeFigureOut">
              <a:rPr lang="en-IN" smtClean="0"/>
              <a:t>02-11-2021</a:t>
            </a:fld>
            <a:endParaRPr lang="en-IN" dirty="0"/>
          </a:p>
        </p:txBody>
      </p:sp>
      <p:sp>
        <p:nvSpPr>
          <p:cNvPr id="3" name="Footer Placeholder 2">
            <a:extLst>
              <a:ext uri="{FF2B5EF4-FFF2-40B4-BE49-F238E27FC236}">
                <a16:creationId xmlns:a16="http://schemas.microsoft.com/office/drawing/2014/main" id="{C58A688C-4231-4388-8CF9-A4C8D862B78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FE15628-89F5-474E-B055-27AD93B311AB}"/>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27929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1D4F-66C3-49F1-AAC9-4D1CEC762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CA5BF6-2EA7-4A1A-A2CC-8A4ACB2D3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BA9ACE-DA86-4C2F-889C-39BD4B113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2CF03-FB1B-4076-B10B-E0FF33EE3AE0}"/>
              </a:ext>
            </a:extLst>
          </p:cNvPr>
          <p:cNvSpPr>
            <a:spLocks noGrp="1"/>
          </p:cNvSpPr>
          <p:nvPr>
            <p:ph type="dt" sz="half" idx="10"/>
          </p:nvPr>
        </p:nvSpPr>
        <p:spPr/>
        <p:txBody>
          <a:bodyPr/>
          <a:lstStyle/>
          <a:p>
            <a:fld id="{4191E9FA-CC45-47F3-80CF-62C35965C8DA}" type="datetimeFigureOut">
              <a:rPr lang="en-IN" smtClean="0"/>
              <a:t>02-11-2021</a:t>
            </a:fld>
            <a:endParaRPr lang="en-IN" dirty="0"/>
          </a:p>
        </p:txBody>
      </p:sp>
      <p:sp>
        <p:nvSpPr>
          <p:cNvPr id="6" name="Footer Placeholder 5">
            <a:extLst>
              <a:ext uri="{FF2B5EF4-FFF2-40B4-BE49-F238E27FC236}">
                <a16:creationId xmlns:a16="http://schemas.microsoft.com/office/drawing/2014/main" id="{6806F548-5D7E-438E-B920-D151245F4D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2E9408D-87F7-487D-969D-7D95EBC22835}"/>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1721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ECCD-0F29-48AE-B365-788EC53B9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6AC4A7-5393-48B9-AD5F-406A36789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20DA249-B2D5-411C-8C56-8F546F288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C7530-0903-433B-8D7C-1DA36AA91EAB}"/>
              </a:ext>
            </a:extLst>
          </p:cNvPr>
          <p:cNvSpPr>
            <a:spLocks noGrp="1"/>
          </p:cNvSpPr>
          <p:nvPr>
            <p:ph type="dt" sz="half" idx="10"/>
          </p:nvPr>
        </p:nvSpPr>
        <p:spPr/>
        <p:txBody>
          <a:bodyPr/>
          <a:lstStyle/>
          <a:p>
            <a:fld id="{4191E9FA-CC45-47F3-80CF-62C35965C8DA}" type="datetimeFigureOut">
              <a:rPr lang="en-IN" smtClean="0"/>
              <a:t>02-11-2021</a:t>
            </a:fld>
            <a:endParaRPr lang="en-IN" dirty="0"/>
          </a:p>
        </p:txBody>
      </p:sp>
      <p:sp>
        <p:nvSpPr>
          <p:cNvPr id="6" name="Footer Placeholder 5">
            <a:extLst>
              <a:ext uri="{FF2B5EF4-FFF2-40B4-BE49-F238E27FC236}">
                <a16:creationId xmlns:a16="http://schemas.microsoft.com/office/drawing/2014/main" id="{693301D6-9382-4333-A5F1-0C3DD004EAD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28EE8C8-7A63-4761-B83E-BE84B2248069}"/>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912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8E921C-EFAA-438B-8C42-0F7A1384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72BF63-6454-4A86-9DC2-0FF873382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BE8910C8-10C0-4037-9E54-BA91BFC03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1E9FA-CC45-47F3-80CF-62C35965C8DA}" type="datetimeFigureOut">
              <a:rPr lang="en-IN" smtClean="0"/>
              <a:t>02-11-2021</a:t>
            </a:fld>
            <a:endParaRPr lang="en-IN" dirty="0"/>
          </a:p>
        </p:txBody>
      </p:sp>
      <p:sp>
        <p:nvSpPr>
          <p:cNvPr id="5" name="Footer Placeholder 4">
            <a:extLst>
              <a:ext uri="{FF2B5EF4-FFF2-40B4-BE49-F238E27FC236}">
                <a16:creationId xmlns:a16="http://schemas.microsoft.com/office/drawing/2014/main" id="{3772DBDB-8378-42C3-9720-7335D55CE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006C4BA-F4AF-498C-984E-6329C61C8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55FE2-1236-43DC-92E9-E4936CE72C05}" type="slidenum">
              <a:rPr lang="en-IN" smtClean="0"/>
              <a:t>‹#›</a:t>
            </a:fld>
            <a:endParaRPr lang="en-IN" dirty="0"/>
          </a:p>
        </p:txBody>
      </p:sp>
      <p:sp>
        <p:nvSpPr>
          <p:cNvPr id="7" name="TextBox 6">
            <a:extLst>
              <a:ext uri="{FF2B5EF4-FFF2-40B4-BE49-F238E27FC236}">
                <a16:creationId xmlns:a16="http://schemas.microsoft.com/office/drawing/2014/main" id="{3ECBA129-E606-4C75-B917-BBEB4B77F5D4}"/>
              </a:ext>
            </a:extLst>
          </p:cNvPr>
          <p:cNvSpPr txBox="1"/>
          <p:nvPr userDrawn="1"/>
        </p:nvSpPr>
        <p:spPr>
          <a:xfrm rot="20569684">
            <a:off x="2995833" y="2939553"/>
            <a:ext cx="7280891" cy="769441"/>
          </a:xfrm>
          <a:prstGeom prst="rect">
            <a:avLst/>
          </a:prstGeom>
          <a:noFill/>
        </p:spPr>
        <p:txBody>
          <a:bodyPr wrap="square" rtlCol="0">
            <a:spAutoFit/>
          </a:bodyPr>
          <a:lstStyle/>
          <a:p>
            <a:r>
              <a:rPr lang="en-US" sz="4400" b="0" dirty="0">
                <a:solidFill>
                  <a:schemeClr val="accent1">
                    <a:lumMod val="40000"/>
                    <a:lumOff val="60000"/>
                  </a:schemeClr>
                </a:solidFill>
                <a:latin typeface="Algerian" panose="04020705040A02060702" pitchFamily="82" charset="0"/>
              </a:rPr>
              <a:t>CUSTOMER RETENTION</a:t>
            </a:r>
            <a:endParaRPr lang="en-IN" sz="4400" b="0" dirty="0">
              <a:solidFill>
                <a:schemeClr val="accent1">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261392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turismoeconsigli.com/come-fidelizzare-i-clienti-di-un-hotel/" TargetMode="External"/><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s://www.thebluediamondgallery.com/wooden-tile/t/thank-you.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5C6B1E2-02D2-4372-9165-1451C0A1DE21}"/>
              </a:ext>
            </a:extLst>
          </p:cNvPr>
          <p:cNvPicPr>
            <a:picLocks noChangeAspect="1"/>
          </p:cNvPicPr>
          <p:nvPr/>
        </p:nvPicPr>
        <p:blipFill rotWithShape="1">
          <a:blip r:embed="rId2">
            <a:extLst>
              <a:ext uri="{28A0092B-C50C-407E-A947-70E740481C1C}">
                <a14:useLocalDpi xmlns:a14="http://schemas.microsoft.com/office/drawing/2010/main" val="0"/>
              </a:ext>
            </a:extLst>
          </a:blip>
          <a:srcRect b="5612"/>
          <a:stretch/>
        </p:blipFill>
        <p:spPr>
          <a:xfrm>
            <a:off x="-87549" y="0"/>
            <a:ext cx="12279549" cy="6858000"/>
          </a:xfrm>
          <a:prstGeom prst="rect">
            <a:avLst/>
          </a:prstGeom>
          <a:solidFill>
            <a:schemeClr val="accent2"/>
          </a:solidFill>
        </p:spPr>
      </p:pic>
      <p:sp>
        <p:nvSpPr>
          <p:cNvPr id="12" name="TextBox 11">
            <a:extLst>
              <a:ext uri="{FF2B5EF4-FFF2-40B4-BE49-F238E27FC236}">
                <a16:creationId xmlns:a16="http://schemas.microsoft.com/office/drawing/2014/main" id="{9C8B28FC-EAD6-467D-8CA8-585ECCBBFC2D}"/>
              </a:ext>
            </a:extLst>
          </p:cNvPr>
          <p:cNvSpPr txBox="1"/>
          <p:nvPr/>
        </p:nvSpPr>
        <p:spPr>
          <a:xfrm>
            <a:off x="475610" y="685912"/>
            <a:ext cx="2787371" cy="954107"/>
          </a:xfrm>
          <a:prstGeom prst="rect">
            <a:avLst/>
          </a:prstGeom>
          <a:noFill/>
        </p:spPr>
        <p:txBody>
          <a:bodyPr wrap="square" rtlCol="0">
            <a:spAutoFit/>
          </a:bodyPr>
          <a:lstStyle/>
          <a:p>
            <a:r>
              <a:rPr lang="en-US" sz="2400" b="1" dirty="0"/>
              <a:t>Presented By:</a:t>
            </a:r>
          </a:p>
          <a:p>
            <a:r>
              <a:rPr lang="en-US" sz="3200" b="1" dirty="0"/>
              <a:t>Rekha Adak</a:t>
            </a:r>
            <a:endParaRPr lang="en-IN" sz="3200" b="1" dirty="0"/>
          </a:p>
        </p:txBody>
      </p:sp>
    </p:spTree>
    <p:extLst>
      <p:ext uri="{BB962C8B-B14F-4D97-AF65-F5344CB8AC3E}">
        <p14:creationId xmlns:p14="http://schemas.microsoft.com/office/powerpoint/2010/main" val="306322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53EC4-4205-42E3-B5D6-C939EF2805EF}"/>
              </a:ext>
            </a:extLst>
          </p:cNvPr>
          <p:cNvSpPr txBox="1"/>
          <p:nvPr/>
        </p:nvSpPr>
        <p:spPr>
          <a:xfrm>
            <a:off x="615820" y="326571"/>
            <a:ext cx="6407551"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Data Analysis Steps Done:</a:t>
            </a:r>
            <a:endParaRPr lang="en-IN" sz="2800" b="1" dirty="0">
              <a:solidFill>
                <a:schemeClr val="tx1">
                  <a:lumMod val="95000"/>
                  <a:lumOff val="5000"/>
                </a:schemeClr>
              </a:solidFill>
              <a:latin typeface="Century" panose="02040604050505020304" pitchFamily="18" charset="0"/>
            </a:endParaRPr>
          </a:p>
        </p:txBody>
      </p:sp>
      <p:sp>
        <p:nvSpPr>
          <p:cNvPr id="5" name="Rectangle 4">
            <a:extLst>
              <a:ext uri="{FF2B5EF4-FFF2-40B4-BE49-F238E27FC236}">
                <a16:creationId xmlns:a16="http://schemas.microsoft.com/office/drawing/2014/main" id="{4BDC82AA-E5FC-41FB-9C12-F1FA219D17D2}"/>
              </a:ext>
            </a:extLst>
          </p:cNvPr>
          <p:cNvSpPr/>
          <p:nvPr/>
        </p:nvSpPr>
        <p:spPr>
          <a:xfrm>
            <a:off x="826850"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11" name="Arrow: Right 10">
            <a:extLst>
              <a:ext uri="{FF2B5EF4-FFF2-40B4-BE49-F238E27FC236}">
                <a16:creationId xmlns:a16="http://schemas.microsoft.com/office/drawing/2014/main" id="{852C3C30-BEC0-4741-8AF6-524F1782F757}"/>
              </a:ext>
            </a:extLst>
          </p:cNvPr>
          <p:cNvSpPr/>
          <p:nvPr/>
        </p:nvSpPr>
        <p:spPr>
          <a:xfrm>
            <a:off x="3566575" y="179087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92F47EED-45E7-4573-B91D-AE60F62555B4}"/>
              </a:ext>
            </a:extLst>
          </p:cNvPr>
          <p:cNvSpPr/>
          <p:nvPr/>
        </p:nvSpPr>
        <p:spPr>
          <a:xfrm>
            <a:off x="4872809"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13" name="Arrow: Right 12">
            <a:extLst>
              <a:ext uri="{FF2B5EF4-FFF2-40B4-BE49-F238E27FC236}">
                <a16:creationId xmlns:a16="http://schemas.microsoft.com/office/drawing/2014/main" id="{749574C8-5674-4EE6-981D-0E5C667F0BC9}"/>
              </a:ext>
            </a:extLst>
          </p:cNvPr>
          <p:cNvSpPr/>
          <p:nvPr/>
        </p:nvSpPr>
        <p:spPr>
          <a:xfrm>
            <a:off x="7437166" y="178879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433CA3C1-8273-4C48-8B92-D8483F868E75}"/>
              </a:ext>
            </a:extLst>
          </p:cNvPr>
          <p:cNvSpPr/>
          <p:nvPr/>
        </p:nvSpPr>
        <p:spPr>
          <a:xfrm>
            <a:off x="8639647" y="1511561"/>
            <a:ext cx="2315186"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15" name="Arrow: Down 14">
            <a:extLst>
              <a:ext uri="{FF2B5EF4-FFF2-40B4-BE49-F238E27FC236}">
                <a16:creationId xmlns:a16="http://schemas.microsoft.com/office/drawing/2014/main" id="{06B07ED1-BDC1-4977-B811-8979233ADB63}"/>
              </a:ext>
            </a:extLst>
          </p:cNvPr>
          <p:cNvSpPr/>
          <p:nvPr/>
        </p:nvSpPr>
        <p:spPr>
          <a:xfrm>
            <a:off x="9558913" y="285981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559A62C6-0952-4D84-9F12-A97AB451CEC2}"/>
              </a:ext>
            </a:extLst>
          </p:cNvPr>
          <p:cNvSpPr/>
          <p:nvPr/>
        </p:nvSpPr>
        <p:spPr>
          <a:xfrm>
            <a:off x="8639648" y="3989200"/>
            <a:ext cx="2315186"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9" name="Arrow: Left 18">
            <a:extLst>
              <a:ext uri="{FF2B5EF4-FFF2-40B4-BE49-F238E27FC236}">
                <a16:creationId xmlns:a16="http://schemas.microsoft.com/office/drawing/2014/main" id="{2B98BD4B-CF00-4D1A-B24E-7D690AFF1532}"/>
              </a:ext>
            </a:extLst>
          </p:cNvPr>
          <p:cNvSpPr/>
          <p:nvPr/>
        </p:nvSpPr>
        <p:spPr>
          <a:xfrm>
            <a:off x="7437167" y="424508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A6B4555-6216-43FC-BAD3-05ABBF3AF341}"/>
              </a:ext>
            </a:extLst>
          </p:cNvPr>
          <p:cNvSpPr/>
          <p:nvPr/>
        </p:nvSpPr>
        <p:spPr>
          <a:xfrm>
            <a:off x="4872810" y="3989202"/>
            <a:ext cx="2315186"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21" name="Arrow: Left 20">
            <a:extLst>
              <a:ext uri="{FF2B5EF4-FFF2-40B4-BE49-F238E27FC236}">
                <a16:creationId xmlns:a16="http://schemas.microsoft.com/office/drawing/2014/main" id="{C1A21C62-9300-4A93-B55F-556F63DC7CD3}"/>
              </a:ext>
            </a:extLst>
          </p:cNvPr>
          <p:cNvSpPr/>
          <p:nvPr/>
        </p:nvSpPr>
        <p:spPr>
          <a:xfrm>
            <a:off x="3566575" y="4247158"/>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0A32FC0D-BC70-4744-8D49-CAE0CC2136BB}"/>
              </a:ext>
            </a:extLst>
          </p:cNvPr>
          <p:cNvSpPr/>
          <p:nvPr/>
        </p:nvSpPr>
        <p:spPr>
          <a:xfrm>
            <a:off x="826850" y="3989200"/>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Encoding &amp; Checked for Correlation</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298810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F48D2-8CAE-4D05-8A99-2411EC971787}"/>
              </a:ext>
            </a:extLst>
          </p:cNvPr>
          <p:cNvSpPr txBox="1"/>
          <p:nvPr/>
        </p:nvSpPr>
        <p:spPr>
          <a:xfrm>
            <a:off x="505838" y="367102"/>
            <a:ext cx="7451388"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6" name="TextBox 5">
            <a:extLst>
              <a:ext uri="{FF2B5EF4-FFF2-40B4-BE49-F238E27FC236}">
                <a16:creationId xmlns:a16="http://schemas.microsoft.com/office/drawing/2014/main" id="{ECF7E2A7-952E-4F19-9A0D-C53BAD00C856}"/>
              </a:ext>
            </a:extLst>
          </p:cNvPr>
          <p:cNvSpPr txBox="1"/>
          <p:nvPr/>
        </p:nvSpPr>
        <p:spPr>
          <a:xfrm>
            <a:off x="778213" y="1001949"/>
            <a:ext cx="10719881" cy="2139047"/>
          </a:xfrm>
          <a:prstGeom prst="rect">
            <a:avLst/>
          </a:prstGeom>
          <a:noFill/>
        </p:spPr>
        <p:txBody>
          <a:bodyPr wrap="square" rtlCol="0">
            <a:spAutoFit/>
          </a:bodyPr>
          <a:lstStyle/>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pPr algn="just"/>
            <a:endParaRPr lang="en-US" sz="1900" dirty="0">
              <a:solidFill>
                <a:schemeClr val="tx1">
                  <a:lumMod val="95000"/>
                  <a:lumOff val="5000"/>
                </a:schemeClr>
              </a:solidFill>
              <a:latin typeface="Century" panose="02040604050505020304" pitchFamily="18" charset="0"/>
            </a:endParaRPr>
          </a:p>
          <a:p>
            <a:endParaRPr lang="en-IN" sz="1900" dirty="0">
              <a:solidFill>
                <a:schemeClr val="tx1">
                  <a:lumMod val="95000"/>
                  <a:lumOff val="5000"/>
                </a:schemeClr>
              </a:solidFill>
              <a:latin typeface="Century" panose="02040604050505020304" pitchFamily="18" charset="0"/>
            </a:endParaRPr>
          </a:p>
        </p:txBody>
      </p:sp>
      <p:pic>
        <p:nvPicPr>
          <p:cNvPr id="17" name="Picture 16">
            <a:extLst>
              <a:ext uri="{FF2B5EF4-FFF2-40B4-BE49-F238E27FC236}">
                <a16:creationId xmlns:a16="http://schemas.microsoft.com/office/drawing/2014/main" id="{67E20AAD-3F93-4CF0-992E-4A9CBDFC1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91" y="2723745"/>
            <a:ext cx="9670618" cy="3861881"/>
          </a:xfrm>
          <a:prstGeom prst="rect">
            <a:avLst/>
          </a:prstGeom>
        </p:spPr>
      </p:pic>
    </p:spTree>
    <p:extLst>
      <p:ext uri="{BB962C8B-B14F-4D97-AF65-F5344CB8AC3E}">
        <p14:creationId xmlns:p14="http://schemas.microsoft.com/office/powerpoint/2010/main" val="418724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7A973-87CA-42A9-9732-684E13D04E59}"/>
              </a:ext>
            </a:extLst>
          </p:cNvPr>
          <p:cNvSpPr txBox="1"/>
          <p:nvPr/>
        </p:nvSpPr>
        <p:spPr>
          <a:xfrm>
            <a:off x="836580" y="885217"/>
            <a:ext cx="7791854"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4" name="TextBox 3">
            <a:extLst>
              <a:ext uri="{FF2B5EF4-FFF2-40B4-BE49-F238E27FC236}">
                <a16:creationId xmlns:a16="http://schemas.microsoft.com/office/drawing/2014/main" id="{A68B76C4-6028-4F01-916B-8BB6CC9F4E01}"/>
              </a:ext>
            </a:extLst>
          </p:cNvPr>
          <p:cNvSpPr txBox="1"/>
          <p:nvPr/>
        </p:nvSpPr>
        <p:spPr>
          <a:xfrm>
            <a:off x="1293779" y="1750979"/>
            <a:ext cx="10058400" cy="3293209"/>
          </a:xfrm>
          <a:prstGeom prst="rect">
            <a:avLst/>
          </a:prstGeom>
          <a:noFill/>
        </p:spPr>
        <p:txBody>
          <a:bodyPr wrap="square" rtlCol="0">
            <a:spAutoFit/>
          </a:bodyPr>
          <a:lstStyle/>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both univariate and bivariate analysis and </a:t>
            </a:r>
            <a:r>
              <a:rPr lang="en-IN" sz="1900" dirty="0">
                <a:solidFill>
                  <a:schemeClr val="tx1">
                    <a:lumMod val="95000"/>
                    <a:lumOff val="5000"/>
                  </a:schemeClr>
                </a:solidFill>
                <a:latin typeface="Century" panose="02040604050505020304" pitchFamily="18" charset="0"/>
                <a:cs typeface="Times New Roman" panose="02020603050405020304" pitchFamily="18" charset="0"/>
              </a:rPr>
              <a:t>v</a:t>
            </a:r>
            <a:r>
              <a:rPr lang="en-IN" sz="19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81004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B32EA22-9C08-4C95-8F85-043917C70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859" y="1313234"/>
            <a:ext cx="9348281" cy="53891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A094D0-35C8-4405-9E1A-41D654AAFDDD}"/>
              </a:ext>
            </a:extLst>
          </p:cNvPr>
          <p:cNvSpPr txBox="1"/>
          <p:nvPr/>
        </p:nvSpPr>
        <p:spPr>
          <a:xfrm>
            <a:off x="5009745" y="369650"/>
            <a:ext cx="3472774" cy="800219"/>
          </a:xfrm>
          <a:prstGeom prst="rect">
            <a:avLst/>
          </a:prstGeom>
          <a:noFill/>
        </p:spPr>
        <p:txBody>
          <a:bodyPr wrap="square" rtlCol="0">
            <a:spAutoFit/>
          </a:bodyPr>
          <a:lstStyle/>
          <a:p>
            <a:r>
              <a:rPr lang="en-US" sz="2800" b="1" u="sng" dirty="0">
                <a:solidFill>
                  <a:schemeClr val="tx1">
                    <a:lumMod val="95000"/>
                    <a:lumOff val="5000"/>
                  </a:schemeClr>
                </a:solidFill>
                <a:latin typeface="Century" panose="02040604050505020304" pitchFamily="18" charset="0"/>
              </a:rPr>
              <a:t>VISUALIZATIONS</a:t>
            </a:r>
            <a:endParaRPr lang="en-IN" sz="2800" b="1" u="sng"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352528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A6F84-D4AE-4A39-A5CF-4C8DF88C4710}"/>
              </a:ext>
            </a:extLst>
          </p:cNvPr>
          <p:cNvSpPr txBox="1"/>
          <p:nvPr/>
        </p:nvSpPr>
        <p:spPr>
          <a:xfrm>
            <a:off x="719847" y="593387"/>
            <a:ext cx="6926093"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6" name="TextBox 5">
            <a:extLst>
              <a:ext uri="{FF2B5EF4-FFF2-40B4-BE49-F238E27FC236}">
                <a16:creationId xmlns:a16="http://schemas.microsoft.com/office/drawing/2014/main" id="{E07F6C4C-05F1-4004-8CE1-DE6366A644B6}"/>
              </a:ext>
            </a:extLst>
          </p:cNvPr>
          <p:cNvSpPr txBox="1"/>
          <p:nvPr/>
        </p:nvSpPr>
        <p:spPr>
          <a:xfrm>
            <a:off x="1050588" y="1663429"/>
            <a:ext cx="10214042" cy="4170372"/>
          </a:xfrm>
          <a:prstGeom prst="rect">
            <a:avLst/>
          </a:prstGeom>
          <a:noFill/>
        </p:spPr>
        <p:txBody>
          <a:bodyPr wrap="square" rtlCol="0">
            <a:spAutoFit/>
          </a:bodyPr>
          <a:lstStyle/>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val="277066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A2C81775-0FD6-44B8-BE55-077A5DC9D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609" y="466928"/>
            <a:ext cx="9007812" cy="585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7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ACE13-58BA-4D91-99F8-FF91E01E9C13}"/>
              </a:ext>
            </a:extLst>
          </p:cNvPr>
          <p:cNvSpPr txBox="1"/>
          <p:nvPr/>
        </p:nvSpPr>
        <p:spPr>
          <a:xfrm>
            <a:off x="739302" y="603115"/>
            <a:ext cx="7412477" cy="800219"/>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a:p>
            <a:endParaRPr lang="en-IN" dirty="0"/>
          </a:p>
        </p:txBody>
      </p:sp>
      <p:sp>
        <p:nvSpPr>
          <p:cNvPr id="3" name="TextBox 2">
            <a:extLst>
              <a:ext uri="{FF2B5EF4-FFF2-40B4-BE49-F238E27FC236}">
                <a16:creationId xmlns:a16="http://schemas.microsoft.com/office/drawing/2014/main" id="{1DE98FA4-9E43-4733-8EE3-4DE4D2155D1B}"/>
              </a:ext>
            </a:extLst>
          </p:cNvPr>
          <p:cNvSpPr txBox="1"/>
          <p:nvPr/>
        </p:nvSpPr>
        <p:spPr>
          <a:xfrm>
            <a:off x="943583" y="1400783"/>
            <a:ext cx="10865796" cy="504753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205585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7C60E8C8-529D-4022-835B-48A3E2210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051" y="515566"/>
            <a:ext cx="9756843" cy="587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054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63D98-5ADD-43C6-A917-5F7AE7F0C7B7}"/>
              </a:ext>
            </a:extLst>
          </p:cNvPr>
          <p:cNvSpPr txBox="1"/>
          <p:nvPr/>
        </p:nvSpPr>
        <p:spPr>
          <a:xfrm>
            <a:off x="865762" y="389106"/>
            <a:ext cx="6254885"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07E533ED-2AA9-455F-BBD5-06248034E34A}"/>
              </a:ext>
            </a:extLst>
          </p:cNvPr>
          <p:cNvSpPr txBox="1"/>
          <p:nvPr/>
        </p:nvSpPr>
        <p:spPr>
          <a:xfrm>
            <a:off x="1128409" y="1254868"/>
            <a:ext cx="10252953" cy="4478149"/>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Search engine is the most used channel by the customers to arrive their </a:t>
            </a:r>
            <a:r>
              <a:rPr lang="en-US" sz="1900" b="0" i="0" dirty="0" err="1">
                <a:solidFill>
                  <a:srgbClr val="000000"/>
                </a:solidFill>
                <a:effectLst/>
                <a:latin typeface="Century" panose="02040604050505020304" pitchFamily="18" charset="0"/>
              </a:rPr>
              <a:t>favourite</a:t>
            </a:r>
            <a:r>
              <a:rPr lang="en-US" sz="1900" b="0" i="0" dirty="0">
                <a:solidFill>
                  <a:srgbClr val="000000"/>
                </a:solidFill>
                <a:effectLst/>
                <a:latin typeface="Century" panose="02040604050505020304" pitchFamily="18" charset="0"/>
              </a:rPr>
              <a:t> store for the first time and after visit the website for the first time, most of them used the same channel to reach the online retail store to </a:t>
            </a:r>
            <a:r>
              <a:rPr lang="en-US" sz="1900" b="0" i="0" dirty="0" err="1">
                <a:solidFill>
                  <a:srgbClr val="000000"/>
                </a:solidFill>
                <a:effectLst/>
                <a:latin typeface="Century" panose="02040604050505020304" pitchFamily="18" charset="0"/>
              </a:rPr>
              <a:t>reshopping</a:t>
            </a:r>
            <a:r>
              <a:rPr lang="en-US" sz="1900" b="0" i="0" dirty="0">
                <a:solidFill>
                  <a:srgbClr val="000000"/>
                </a:solidFill>
                <a:effectLst/>
                <a:latin typeface="Century" panose="02040604050505020304" pitchFamily="18" charset="0"/>
              </a:rPr>
              <a:t>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294235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36FD65B7-3EDA-40EA-8DAA-E64288018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238" y="486383"/>
            <a:ext cx="9289915" cy="590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01599-434D-4E87-90CA-F58CF937EE8D}"/>
              </a:ext>
            </a:extLst>
          </p:cNvPr>
          <p:cNvSpPr txBox="1"/>
          <p:nvPr/>
        </p:nvSpPr>
        <p:spPr>
          <a:xfrm>
            <a:off x="1643974" y="797668"/>
            <a:ext cx="3365771" cy="584775"/>
          </a:xfrm>
          <a:prstGeom prst="rect">
            <a:avLst/>
          </a:prstGeom>
          <a:noFill/>
        </p:spPr>
        <p:txBody>
          <a:bodyPr wrap="square" rtlCol="0">
            <a:spAutoFit/>
          </a:bodyPr>
          <a:lstStyle/>
          <a:p>
            <a:r>
              <a:rPr lang="en-US" sz="3200" b="1" dirty="0">
                <a:solidFill>
                  <a:srgbClr val="C00000"/>
                </a:solidFill>
                <a:latin typeface="Century" panose="02040604050505020304" pitchFamily="18" charset="0"/>
              </a:rPr>
              <a:t>AGENDA</a:t>
            </a:r>
            <a:endParaRPr lang="en-IN" sz="3200" b="1" dirty="0">
              <a:solidFill>
                <a:srgbClr val="C00000"/>
              </a:solidFill>
              <a:latin typeface="Century" panose="02040604050505020304" pitchFamily="18" charset="0"/>
            </a:endParaRPr>
          </a:p>
        </p:txBody>
      </p:sp>
      <p:sp>
        <p:nvSpPr>
          <p:cNvPr id="3" name="TextBox 2">
            <a:extLst>
              <a:ext uri="{FF2B5EF4-FFF2-40B4-BE49-F238E27FC236}">
                <a16:creationId xmlns:a16="http://schemas.microsoft.com/office/drawing/2014/main" id="{FEEBC742-2395-422C-A683-0EEBB536924C}"/>
              </a:ext>
            </a:extLst>
          </p:cNvPr>
          <p:cNvSpPr txBox="1"/>
          <p:nvPr/>
        </p:nvSpPr>
        <p:spPr>
          <a:xfrm>
            <a:off x="1848255" y="1838528"/>
            <a:ext cx="8764622" cy="3970318"/>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entury" panose="02040604050505020304" pitchFamily="18" charset="0"/>
              </a:rPr>
              <a:t>Introduction</a:t>
            </a:r>
          </a:p>
          <a:p>
            <a:pPr marL="457200" indent="-457200">
              <a:buFont typeface="Wingdings" panose="05000000000000000000" pitchFamily="2" charset="2"/>
              <a:buChar char="q"/>
            </a:pPr>
            <a:r>
              <a:rPr lang="en-US" sz="2800" b="1" dirty="0">
                <a:latin typeface="Century" panose="02040604050505020304" pitchFamily="18" charset="0"/>
              </a:rPr>
              <a:t>Problem Statement</a:t>
            </a:r>
          </a:p>
          <a:p>
            <a:pPr marL="457200" indent="-457200">
              <a:buFont typeface="Wingdings" panose="05000000000000000000" pitchFamily="2" charset="2"/>
              <a:buChar char="q"/>
            </a:pPr>
            <a:r>
              <a:rPr lang="en-US" sz="2800" b="1" dirty="0">
                <a:latin typeface="Century" panose="02040604050505020304" pitchFamily="18" charset="0"/>
              </a:rPr>
              <a:t>Problem Understanding</a:t>
            </a:r>
          </a:p>
          <a:p>
            <a:pPr marL="457200" indent="-457200">
              <a:buFont typeface="Wingdings" panose="05000000000000000000" pitchFamily="2" charset="2"/>
              <a:buChar char="q"/>
            </a:pPr>
            <a:r>
              <a:rPr lang="en-US" sz="2800" b="1" dirty="0">
                <a:latin typeface="Century" panose="02040604050505020304" pitchFamily="18" charset="0"/>
              </a:rPr>
              <a:t>What is Customer Retention?</a:t>
            </a:r>
          </a:p>
          <a:p>
            <a:pPr marL="457200" indent="-457200">
              <a:buFont typeface="Wingdings" panose="05000000000000000000" pitchFamily="2" charset="2"/>
              <a:buChar char="q"/>
            </a:pPr>
            <a:r>
              <a:rPr lang="en-US" sz="2800"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sz="2800" b="1" dirty="0">
                <a:latin typeface="Century" panose="02040604050505020304" pitchFamily="18" charset="0"/>
              </a:rPr>
              <a:t>EDA Steps</a:t>
            </a:r>
          </a:p>
          <a:p>
            <a:pPr marL="457200" indent="-457200">
              <a:buFont typeface="Wingdings" panose="05000000000000000000" pitchFamily="2" charset="2"/>
              <a:buChar char="q"/>
            </a:pPr>
            <a:r>
              <a:rPr lang="en-US" sz="2800" b="1" dirty="0">
                <a:latin typeface="Century" panose="02040604050505020304" pitchFamily="18" charset="0"/>
              </a:rPr>
              <a:t>Visualizations</a:t>
            </a:r>
          </a:p>
          <a:p>
            <a:pPr marL="457200" indent="-457200">
              <a:buFont typeface="Wingdings" panose="05000000000000000000" pitchFamily="2" charset="2"/>
              <a:buChar char="q"/>
            </a:pPr>
            <a:r>
              <a:rPr lang="en-US" sz="2800" b="1" dirty="0">
                <a:latin typeface="Century" panose="02040604050505020304" pitchFamily="18" charset="0"/>
              </a:rPr>
              <a:t>Assumptions </a:t>
            </a:r>
          </a:p>
          <a:p>
            <a:pPr marL="457200" indent="-457200">
              <a:buFont typeface="Wingdings" panose="05000000000000000000" pitchFamily="2" charset="2"/>
              <a:buChar char="q"/>
            </a:pPr>
            <a:r>
              <a:rPr lang="en-US" sz="2800" b="1" dirty="0">
                <a:latin typeface="Century" panose="02040604050505020304" pitchFamily="18" charset="0"/>
              </a:rPr>
              <a:t>Conclusion</a:t>
            </a:r>
            <a:endParaRPr lang="en-IN" sz="2800" b="1" dirty="0">
              <a:latin typeface="Century" panose="02040604050505020304" pitchFamily="18" charset="0"/>
            </a:endParaRPr>
          </a:p>
        </p:txBody>
      </p:sp>
    </p:spTree>
    <p:extLst>
      <p:ext uri="{BB962C8B-B14F-4D97-AF65-F5344CB8AC3E}">
        <p14:creationId xmlns:p14="http://schemas.microsoft.com/office/powerpoint/2010/main" val="2067223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26DCA-F434-49CD-9137-08B2FD5B5CB2}"/>
              </a:ext>
            </a:extLst>
          </p:cNvPr>
          <p:cNvSpPr txBox="1"/>
          <p:nvPr/>
        </p:nvSpPr>
        <p:spPr>
          <a:xfrm>
            <a:off x="612843" y="680935"/>
            <a:ext cx="6750995" cy="523220"/>
          </a:xfrm>
          <a:prstGeom prst="rect">
            <a:avLst/>
          </a:prstGeom>
          <a:noFill/>
        </p:spPr>
        <p:txBody>
          <a:bodyPr wrap="square" rtlCol="0">
            <a:spAutoFit/>
          </a:bodyPr>
          <a:lstStyle/>
          <a:p>
            <a:r>
              <a:rPr lang="en-US" sz="2800" b="1" dirty="0">
                <a:latin typeface="Century" panose="02040604050505020304" pitchFamily="18" charset="0"/>
              </a:rPr>
              <a:t>Observation from the above plots: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90B6C376-CD15-4AF0-A6EC-D9B3D714564A}"/>
              </a:ext>
            </a:extLst>
          </p:cNvPr>
          <p:cNvSpPr txBox="1"/>
          <p:nvPr/>
        </p:nvSpPr>
        <p:spPr>
          <a:xfrm>
            <a:off x="797668" y="1741251"/>
            <a:ext cx="10476689" cy="3600986"/>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3651924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1FA0F-1A77-42B2-82E1-F06E7D0FD02C}"/>
              </a:ext>
            </a:extLst>
          </p:cNvPr>
          <p:cNvSpPr txBox="1"/>
          <p:nvPr/>
        </p:nvSpPr>
        <p:spPr>
          <a:xfrm>
            <a:off x="963039" y="758758"/>
            <a:ext cx="10194588" cy="5339923"/>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dirty="0"/>
          </a:p>
        </p:txBody>
      </p:sp>
    </p:spTree>
    <p:extLst>
      <p:ext uri="{BB962C8B-B14F-4D97-AF65-F5344CB8AC3E}">
        <p14:creationId xmlns:p14="http://schemas.microsoft.com/office/powerpoint/2010/main" val="1522620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471B1F64-3049-43F2-9D6A-3821840CD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340468"/>
            <a:ext cx="9590087" cy="616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994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4D898-CD3A-40DD-9817-CB9836C97797}"/>
              </a:ext>
            </a:extLst>
          </p:cNvPr>
          <p:cNvSpPr txBox="1"/>
          <p:nvPr/>
        </p:nvSpPr>
        <p:spPr>
          <a:xfrm>
            <a:off x="642026" y="544749"/>
            <a:ext cx="6070059"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63F72CD2-BCEA-4418-9CFA-BB8CC0F1260B}"/>
              </a:ext>
            </a:extLst>
          </p:cNvPr>
          <p:cNvSpPr txBox="1"/>
          <p:nvPr/>
        </p:nvSpPr>
        <p:spPr>
          <a:xfrm>
            <a:off x="836579" y="1157591"/>
            <a:ext cx="10447506" cy="6041431"/>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e-tailer companies to provide various channels to communicate with the customers. The ecommerce websites should ask the feedback regarding their services, ratings of the products, reviews </a:t>
            </a:r>
            <a:r>
              <a:rPr lang="en-US" sz="1900" b="0" i="0" dirty="0" err="1">
                <a:solidFill>
                  <a:srgbClr val="000000"/>
                </a:solidFill>
                <a:effectLst/>
                <a:latin typeface="Century" panose="02040604050505020304" pitchFamily="18" charset="0"/>
              </a:rPr>
              <a:t>etc</a:t>
            </a:r>
            <a:r>
              <a:rPr lang="en-US" sz="1900" b="0" i="0" dirty="0">
                <a:solidFill>
                  <a:srgbClr val="000000"/>
                </a:solidFill>
                <a:effectLst/>
                <a:latin typeface="Century" panose="02040604050505020304" pitchFamily="18" charset="0"/>
              </a:rPr>
              <a:t> and also they try to communicate with the customers in different social platform then only customers get satisfied by the e-tailers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endParaRPr lang="en-IN" dirty="0"/>
          </a:p>
        </p:txBody>
      </p:sp>
    </p:spTree>
    <p:extLst>
      <p:ext uri="{BB962C8B-B14F-4D97-AF65-F5344CB8AC3E}">
        <p14:creationId xmlns:p14="http://schemas.microsoft.com/office/powerpoint/2010/main" val="333685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26DE3-FA78-4051-93D0-60D8E446048D}"/>
              </a:ext>
            </a:extLst>
          </p:cNvPr>
          <p:cNvSpPr txBox="1"/>
          <p:nvPr/>
        </p:nvSpPr>
        <p:spPr>
          <a:xfrm>
            <a:off x="817123" y="583660"/>
            <a:ext cx="10408596" cy="6217087"/>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return and replacement policy of the e-tailer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pPr marL="285750" indent="-285750" algn="l">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endParaRPr lang="en-IN" dirty="0"/>
          </a:p>
        </p:txBody>
      </p:sp>
    </p:spTree>
    <p:extLst>
      <p:ext uri="{BB962C8B-B14F-4D97-AF65-F5344CB8AC3E}">
        <p14:creationId xmlns:p14="http://schemas.microsoft.com/office/powerpoint/2010/main" val="190697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8AFA3359-2428-482E-943A-E5096752D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340468"/>
            <a:ext cx="9466263" cy="611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32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600B-B87E-4988-9F7A-C29A2E6B429F}"/>
              </a:ext>
            </a:extLst>
          </p:cNvPr>
          <p:cNvSpPr txBox="1"/>
          <p:nvPr/>
        </p:nvSpPr>
        <p:spPr>
          <a:xfrm>
            <a:off x="554477" y="427542"/>
            <a:ext cx="6605080"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8901BF35-FAD2-4595-854D-52B0F5307129}"/>
              </a:ext>
            </a:extLst>
          </p:cNvPr>
          <p:cNvSpPr txBox="1"/>
          <p:nvPr/>
        </p:nvSpPr>
        <p:spPr>
          <a:xfrm>
            <a:off x="865762" y="1128409"/>
            <a:ext cx="10564238"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2623638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345A4-C380-4BB8-8982-61565208E1E5}"/>
              </a:ext>
            </a:extLst>
          </p:cNvPr>
          <p:cNvSpPr txBox="1"/>
          <p:nvPr/>
        </p:nvSpPr>
        <p:spPr>
          <a:xfrm>
            <a:off x="894945" y="1050587"/>
            <a:ext cx="10428050" cy="447814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3589571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267DD358-1DB5-46DE-9741-B248C7E8C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301557"/>
            <a:ext cx="10344150" cy="30058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B14BD9-3AD3-4A20-9BB2-1DA0F4D258B2}"/>
              </a:ext>
            </a:extLst>
          </p:cNvPr>
          <p:cNvSpPr txBox="1"/>
          <p:nvPr/>
        </p:nvSpPr>
        <p:spPr>
          <a:xfrm>
            <a:off x="846306" y="3428999"/>
            <a:ext cx="10680971" cy="3016210"/>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Shopping online won't affect anyone's status and the customers agreed that shopping on preferred e-tailer enhances their social status.</a:t>
            </a:r>
          </a:p>
        </p:txBody>
      </p:sp>
    </p:spTree>
    <p:extLst>
      <p:ext uri="{BB962C8B-B14F-4D97-AF65-F5344CB8AC3E}">
        <p14:creationId xmlns:p14="http://schemas.microsoft.com/office/powerpoint/2010/main" val="134591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16733"/>
            <a:ext cx="10344150" cy="27918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113CE5-9679-4F4E-BEFA-E8AD977CB98C}"/>
              </a:ext>
            </a:extLst>
          </p:cNvPr>
          <p:cNvSpPr txBox="1"/>
          <p:nvPr/>
        </p:nvSpPr>
        <p:spPr>
          <a:xfrm>
            <a:off x="525294" y="3044757"/>
            <a:ext cx="10972800" cy="360098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Tree>
    <p:extLst>
      <p:ext uri="{BB962C8B-B14F-4D97-AF65-F5344CB8AC3E}">
        <p14:creationId xmlns:p14="http://schemas.microsoft.com/office/powerpoint/2010/main" val="427337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1FB8A-63E9-4161-8853-67905CA40DFE}"/>
              </a:ext>
            </a:extLst>
          </p:cNvPr>
          <p:cNvSpPr txBox="1"/>
          <p:nvPr/>
        </p:nvSpPr>
        <p:spPr>
          <a:xfrm>
            <a:off x="4180114" y="653143"/>
            <a:ext cx="4273421" cy="529247"/>
          </a:xfrm>
          <a:prstGeom prst="rect">
            <a:avLst/>
          </a:prstGeom>
          <a:noFill/>
        </p:spPr>
        <p:txBody>
          <a:bodyPr wrap="square" rtlCol="0">
            <a:spAutoFit/>
          </a:bodyPr>
          <a:lstStyle/>
          <a:p>
            <a:pPr algn="ctr">
              <a:lnSpc>
                <a:spcPct val="107000"/>
              </a:lnSpc>
              <a:spcAft>
                <a:spcPts val="800"/>
              </a:spcAft>
            </a:pPr>
            <a:r>
              <a:rPr lang="en-IN" sz="2800" b="1" u="sng" dirty="0">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28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B54790F-4E7D-4CC2-BD34-C3C8F2C6257E}"/>
              </a:ext>
            </a:extLst>
          </p:cNvPr>
          <p:cNvSpPr txBox="1"/>
          <p:nvPr/>
        </p:nvSpPr>
        <p:spPr>
          <a:xfrm>
            <a:off x="718456" y="1558212"/>
            <a:ext cx="10860834" cy="519103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573265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02F26369-7D21-4D61-9401-7CDE540B3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272" y="428017"/>
            <a:ext cx="7558392" cy="32684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75767C-3A66-444D-8D08-A2EB4AEBB96D}"/>
              </a:ext>
            </a:extLst>
          </p:cNvPr>
          <p:cNvSpPr txBox="1"/>
          <p:nvPr/>
        </p:nvSpPr>
        <p:spPr>
          <a:xfrm>
            <a:off x="1060315" y="4124528"/>
            <a:ext cx="10262681"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p:txBody>
      </p:sp>
    </p:spTree>
    <p:extLst>
      <p:ext uri="{BB962C8B-B14F-4D97-AF65-F5344CB8AC3E}">
        <p14:creationId xmlns:p14="http://schemas.microsoft.com/office/powerpoint/2010/main" val="1911604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90E7FE71-C22B-4866-AE50-B0FE6268E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04775"/>
            <a:ext cx="10544175"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83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74939-CADC-4B25-B149-BC0C80550141}"/>
              </a:ext>
            </a:extLst>
          </p:cNvPr>
          <p:cNvSpPr txBox="1"/>
          <p:nvPr/>
        </p:nvSpPr>
        <p:spPr>
          <a:xfrm>
            <a:off x="982493" y="505838"/>
            <a:ext cx="5953327"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0C5E0F19-70C3-4353-A8C8-8AC8FE3AA9C1}"/>
              </a:ext>
            </a:extLst>
          </p:cNvPr>
          <p:cNvSpPr txBox="1"/>
          <p:nvPr/>
        </p:nvSpPr>
        <p:spPr>
          <a:xfrm>
            <a:off x="982493" y="1789889"/>
            <a:ext cx="10282136" cy="3308598"/>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and Flipkart have high visual appealing web-page layout compared to others that means these websites provides some </a:t>
            </a:r>
            <a:r>
              <a:rPr lang="en-US" sz="1900" b="0" i="0" dirty="0" err="1">
                <a:solidFill>
                  <a:srgbClr val="000000"/>
                </a:solidFill>
                <a:effectLst/>
                <a:latin typeface="Century" panose="02040604050505020304" pitchFamily="18" charset="0"/>
              </a:rPr>
              <a:t>colourful</a:t>
            </a:r>
            <a:r>
              <a:rPr lang="en-US" sz="1900" b="0" i="0" dirty="0">
                <a:solidFill>
                  <a:srgbClr val="000000"/>
                </a:solidFill>
                <a:effectLst/>
                <a:latin typeface="Century" panose="02040604050505020304" pitchFamily="18" charset="0"/>
              </a:rPr>
              <a:t>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val="1143170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9291FEE1-59A9-455F-8DEA-91868F1CA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5370"/>
            <a:ext cx="10848975" cy="41926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9E6CBA-8156-4BE1-89C0-AC9B8F9442F8}"/>
              </a:ext>
            </a:extLst>
          </p:cNvPr>
          <p:cNvSpPr txBox="1"/>
          <p:nvPr/>
        </p:nvSpPr>
        <p:spPr>
          <a:xfrm>
            <a:off x="768486" y="4357992"/>
            <a:ext cx="10752002"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spTree>
    <p:extLst>
      <p:ext uri="{BB962C8B-B14F-4D97-AF65-F5344CB8AC3E}">
        <p14:creationId xmlns:p14="http://schemas.microsoft.com/office/powerpoint/2010/main" val="4175938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84827"/>
            <a:ext cx="1073467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B70664-7CAD-4750-9AE3-1C6D1F458DFE}"/>
              </a:ext>
            </a:extLst>
          </p:cNvPr>
          <p:cNvSpPr txBox="1"/>
          <p:nvPr/>
        </p:nvSpPr>
        <p:spPr>
          <a:xfrm>
            <a:off x="963038" y="4669277"/>
            <a:ext cx="1033077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a:t>
            </a:r>
            <a:r>
              <a:rPr lang="en-US" sz="1900" b="0" i="0" dirty="0" err="1">
                <a:solidFill>
                  <a:srgbClr val="000000"/>
                </a:solidFill>
                <a:effectLst/>
                <a:latin typeface="Century" panose="02040604050505020304" pitchFamily="18" charset="0"/>
              </a:rPr>
              <a:t>etc</a:t>
            </a:r>
            <a:r>
              <a:rPr lang="en-US" sz="1900" b="0" i="0" dirty="0">
                <a:solidFill>
                  <a:srgbClr val="000000"/>
                </a:solidFill>
                <a:effectLst/>
                <a:latin typeface="Century" panose="02040604050505020304" pitchFamily="18" charset="0"/>
              </a:rPr>
              <a:t> provided by the ecommerce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notice amazon site is more reliable and most of the customers complete their purchase on amazon very quickly.</a:t>
            </a:r>
          </a:p>
        </p:txBody>
      </p:sp>
    </p:spTree>
    <p:extLst>
      <p:ext uri="{BB962C8B-B14F-4D97-AF65-F5344CB8AC3E}">
        <p14:creationId xmlns:p14="http://schemas.microsoft.com/office/powerpoint/2010/main" val="3106423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71439"/>
            <a:ext cx="7362825" cy="4792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70B501-D719-4F0F-A04A-2083ED3411E0}"/>
              </a:ext>
            </a:extLst>
          </p:cNvPr>
          <p:cNvSpPr txBox="1"/>
          <p:nvPr/>
        </p:nvSpPr>
        <p:spPr>
          <a:xfrm>
            <a:off x="1060315" y="4990289"/>
            <a:ext cx="10282135"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Here amazon and flip kart have several payment options and amazon indeed has speedy order delivery compared to other websites.</a:t>
            </a:r>
          </a:p>
        </p:txBody>
      </p:sp>
    </p:spTree>
    <p:extLst>
      <p:ext uri="{BB962C8B-B14F-4D97-AF65-F5344CB8AC3E}">
        <p14:creationId xmlns:p14="http://schemas.microsoft.com/office/powerpoint/2010/main" val="3238919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BE469D72-A0EB-434F-8E91-B4D3A3EA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8083"/>
            <a:ext cx="10848975" cy="34797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2E43D8-228C-4817-B850-C67710815B2D}"/>
              </a:ext>
            </a:extLst>
          </p:cNvPr>
          <p:cNvSpPr txBox="1"/>
          <p:nvPr/>
        </p:nvSpPr>
        <p:spPr>
          <a:xfrm>
            <a:off x="301557" y="3647872"/>
            <a:ext cx="11890442"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val="2540375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71438"/>
            <a:ext cx="10620375" cy="44616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1590A2-DDD5-42E4-B9D2-ED64928E9052}"/>
              </a:ext>
            </a:extLst>
          </p:cNvPr>
          <p:cNvSpPr txBox="1"/>
          <p:nvPr/>
        </p:nvSpPr>
        <p:spPr>
          <a:xfrm>
            <a:off x="622570" y="4533088"/>
            <a:ext cx="10783618" cy="2400657"/>
          </a:xfrm>
          <a:prstGeom prst="rect">
            <a:avLst/>
          </a:prstGeom>
          <a:noFill/>
        </p:spPr>
        <p:txBody>
          <a:bodyPr wrap="square">
            <a:spAutoFit/>
          </a:bodyPr>
          <a:lstStyle/>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b="0" i="0" dirty="0">
              <a:solidFill>
                <a:srgbClr val="303F9F"/>
              </a:solidFill>
              <a:effectLst/>
              <a:latin typeface="Courier New" panose="02070309020205020404" pitchFamily="49" charset="0"/>
            </a:endParaRPr>
          </a:p>
          <a:p>
            <a:br>
              <a:rPr lang="en-US" b="0" i="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397427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04282"/>
            <a:ext cx="961072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A21F77-5E07-4A8A-8570-DC985BB60838}"/>
              </a:ext>
            </a:extLst>
          </p:cNvPr>
          <p:cNvSpPr txBox="1"/>
          <p:nvPr/>
        </p:nvSpPr>
        <p:spPr>
          <a:xfrm>
            <a:off x="710119" y="4688731"/>
            <a:ext cx="10856068"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or sales period, amazon and Myntra takes longer time to display the graphics and photos.</a:t>
            </a:r>
          </a:p>
        </p:txBody>
      </p:sp>
    </p:spTree>
    <p:extLst>
      <p:ext uri="{BB962C8B-B14F-4D97-AF65-F5344CB8AC3E}">
        <p14:creationId xmlns:p14="http://schemas.microsoft.com/office/powerpoint/2010/main" val="3304706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04282"/>
            <a:ext cx="9467850" cy="4445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C7BAD6-49D0-4888-99B0-9FEA882B388C}"/>
              </a:ext>
            </a:extLst>
          </p:cNvPr>
          <p:cNvSpPr txBox="1"/>
          <p:nvPr/>
        </p:nvSpPr>
        <p:spPr>
          <a:xfrm>
            <a:off x="779834" y="4649821"/>
            <a:ext cx="10632331"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and sales, Myntra takes time </a:t>
            </a:r>
            <a:r>
              <a:rPr lang="en-US" sz="1900" b="0" i="0" dirty="0" err="1">
                <a:solidFill>
                  <a:srgbClr val="000000"/>
                </a:solidFill>
                <a:effectLst/>
                <a:latin typeface="Century" panose="02040604050505020304" pitchFamily="18" charset="0"/>
              </a:rPr>
              <a:t>ti</a:t>
            </a:r>
            <a:r>
              <a:rPr lang="en-US" sz="1900" b="0" i="0" dirty="0">
                <a:solidFill>
                  <a:srgbClr val="000000"/>
                </a:solidFill>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spTree>
    <p:extLst>
      <p:ext uri="{BB962C8B-B14F-4D97-AF65-F5344CB8AC3E}">
        <p14:creationId xmlns:p14="http://schemas.microsoft.com/office/powerpoint/2010/main" val="362655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6061EE-DDA0-42DC-BA27-C159CD4FE408}"/>
              </a:ext>
            </a:extLst>
          </p:cNvPr>
          <p:cNvSpPr txBox="1"/>
          <p:nvPr/>
        </p:nvSpPr>
        <p:spPr>
          <a:xfrm>
            <a:off x="3321699" y="438539"/>
            <a:ext cx="5206482" cy="523220"/>
          </a:xfrm>
          <a:prstGeom prst="rect">
            <a:avLst/>
          </a:prstGeom>
          <a:noFill/>
        </p:spPr>
        <p:txBody>
          <a:bodyPr wrap="square" rtlCol="0">
            <a:spAutoFit/>
          </a:bodyPr>
          <a:lstStyle/>
          <a:p>
            <a:pPr algn="ctr"/>
            <a:r>
              <a:rPr lang="en-US" sz="2800" b="1" u="sng" dirty="0">
                <a:latin typeface="Century" panose="02040604050505020304" pitchFamily="18" charset="0"/>
              </a:rPr>
              <a:t>PROBLEM STATEMENT</a:t>
            </a:r>
            <a:endParaRPr lang="en-IN" sz="2800" b="1" u="sng" dirty="0">
              <a:latin typeface="Century" panose="02040604050505020304" pitchFamily="18" charset="0"/>
            </a:endParaRPr>
          </a:p>
        </p:txBody>
      </p:sp>
      <p:sp>
        <p:nvSpPr>
          <p:cNvPr id="3" name="TextBox 2">
            <a:extLst>
              <a:ext uri="{FF2B5EF4-FFF2-40B4-BE49-F238E27FC236}">
                <a16:creationId xmlns:a16="http://schemas.microsoft.com/office/drawing/2014/main" id="{141A477B-529D-4EF6-8EA7-06B294A2AA35}"/>
              </a:ext>
            </a:extLst>
          </p:cNvPr>
          <p:cNvSpPr txBox="1"/>
          <p:nvPr/>
        </p:nvSpPr>
        <p:spPr>
          <a:xfrm>
            <a:off x="553616" y="1455576"/>
            <a:ext cx="11084767" cy="5309146"/>
          </a:xfrm>
          <a:prstGeom prst="rect">
            <a:avLst/>
          </a:prstGeom>
          <a:noFill/>
        </p:spPr>
        <p:txBody>
          <a:bodyPr wrap="square" rtlCol="0">
            <a:spAutoFit/>
          </a:bodyPr>
          <a:lstStyle/>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rgbClr val="111111"/>
              </a:solidFill>
              <a:latin typeface="Century" panose="02040604050505020304" pitchFamily="18"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538353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79379"/>
            <a:ext cx="9020175" cy="4250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71A7AB-2F7B-425B-A53A-FB2C918EAA4F}"/>
              </a:ext>
            </a:extLst>
          </p:cNvPr>
          <p:cNvSpPr txBox="1"/>
          <p:nvPr/>
        </p:nvSpPr>
        <p:spPr>
          <a:xfrm>
            <a:off x="1079771" y="4922195"/>
            <a:ext cx="10097310" cy="96949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Snapdeal has limited mode of payment on most of the products followed by Amazon. And </a:t>
            </a:r>
            <a:r>
              <a:rPr lang="en-US" sz="1900" dirty="0">
                <a:solidFill>
                  <a:srgbClr val="000000"/>
                </a:solidFill>
                <a:latin typeface="Century" panose="02040604050505020304" pitchFamily="18" charset="0"/>
              </a:rPr>
              <a:t>P</a:t>
            </a:r>
            <a:r>
              <a:rPr lang="en-US" sz="1900" b="0" i="0" dirty="0">
                <a:solidFill>
                  <a:srgbClr val="000000"/>
                </a:solidFill>
                <a:effectLst/>
                <a:latin typeface="Century" panose="02040604050505020304" pitchFamily="18" charset="0"/>
              </a:rPr>
              <a:t>aytm takes more time to deliver the product. So this website may not satisfy the customers due to late delivery.</a:t>
            </a:r>
          </a:p>
        </p:txBody>
      </p:sp>
    </p:spTree>
    <p:extLst>
      <p:ext uri="{BB962C8B-B14F-4D97-AF65-F5344CB8AC3E}">
        <p14:creationId xmlns:p14="http://schemas.microsoft.com/office/powerpoint/2010/main" val="4025289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D486E7B6-F772-4B12-BF54-E93BDCBDB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243192"/>
            <a:ext cx="10296525" cy="42801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CA00D9-7621-44F4-AA8A-D686EFD948AF}"/>
              </a:ext>
            </a:extLst>
          </p:cNvPr>
          <p:cNvSpPr txBox="1"/>
          <p:nvPr/>
        </p:nvSpPr>
        <p:spPr>
          <a:xfrm>
            <a:off x="535021" y="4523362"/>
            <a:ext cx="1111871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p:txBody>
      </p:sp>
    </p:spTree>
    <p:extLst>
      <p:ext uri="{BB962C8B-B14F-4D97-AF65-F5344CB8AC3E}">
        <p14:creationId xmlns:p14="http://schemas.microsoft.com/office/powerpoint/2010/main" val="2279004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D35B93-C1AA-4BCC-AC78-2617C617D14F}"/>
              </a:ext>
            </a:extLst>
          </p:cNvPr>
          <p:cNvSpPr txBox="1"/>
          <p:nvPr/>
        </p:nvSpPr>
        <p:spPr>
          <a:xfrm>
            <a:off x="3531141" y="350196"/>
            <a:ext cx="5885234" cy="523220"/>
          </a:xfrm>
          <a:prstGeom prst="rect">
            <a:avLst/>
          </a:prstGeom>
          <a:noFill/>
        </p:spPr>
        <p:txBody>
          <a:bodyPr wrap="square" rtlCol="0">
            <a:spAutoFit/>
          </a:bodyPr>
          <a:lstStyle/>
          <a:p>
            <a:pPr algn="ctr"/>
            <a:r>
              <a:rPr lang="en-US" sz="2800" b="1" u="sng" dirty="0">
                <a:latin typeface="Century" panose="02040604050505020304" pitchFamily="18" charset="0"/>
              </a:rPr>
              <a:t>ASSUMPTIONS</a:t>
            </a:r>
            <a:endParaRPr lang="en-IN" sz="2800" b="1" u="sng" dirty="0">
              <a:latin typeface="Century" panose="02040604050505020304" pitchFamily="18" charset="0"/>
            </a:endParaRPr>
          </a:p>
        </p:txBody>
      </p:sp>
      <p:sp>
        <p:nvSpPr>
          <p:cNvPr id="6" name="TextBox 5">
            <a:extLst>
              <a:ext uri="{FF2B5EF4-FFF2-40B4-BE49-F238E27FC236}">
                <a16:creationId xmlns:a16="http://schemas.microsoft.com/office/drawing/2014/main" id="{BF266B6D-3946-43BA-9E15-A8F1CB450681}"/>
              </a:ext>
            </a:extLst>
          </p:cNvPr>
          <p:cNvSpPr txBox="1"/>
          <p:nvPr/>
        </p:nvSpPr>
        <p:spPr>
          <a:xfrm>
            <a:off x="301558" y="1284051"/>
            <a:ext cx="7169286" cy="3170099"/>
          </a:xfrm>
          <a:prstGeom prst="rect">
            <a:avLst/>
          </a:prstGeom>
          <a:noFill/>
        </p:spPr>
        <p:txBody>
          <a:bodyPr wrap="square">
            <a:spAutoFit/>
          </a:bodyPr>
          <a:lstStyle/>
          <a:p>
            <a:pPr algn="just">
              <a:spcBef>
                <a:spcPts val="1200"/>
              </a:spcBef>
            </a:pPr>
            <a:r>
              <a:rPr lang="en-IN" sz="19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IN" sz="1900"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83338D14-CC2A-4EFC-817F-AD3DCC62D6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8120" y="1429966"/>
            <a:ext cx="4513633" cy="4241260"/>
          </a:xfrm>
          <a:prstGeom prst="rect">
            <a:avLst/>
          </a:prstGeom>
        </p:spPr>
      </p:pic>
      <p:sp>
        <p:nvSpPr>
          <p:cNvPr id="13" name="TextBox 12">
            <a:extLst>
              <a:ext uri="{FF2B5EF4-FFF2-40B4-BE49-F238E27FC236}">
                <a16:creationId xmlns:a16="http://schemas.microsoft.com/office/drawing/2014/main" id="{D6608160-972C-4AAE-87C7-0AE9A8ED9725}"/>
              </a:ext>
            </a:extLst>
          </p:cNvPr>
          <p:cNvSpPr txBox="1"/>
          <p:nvPr/>
        </p:nvSpPr>
        <p:spPr>
          <a:xfrm>
            <a:off x="301558" y="4883285"/>
            <a:ext cx="7266562" cy="1477328"/>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p:txBody>
      </p:sp>
    </p:spTree>
    <p:extLst>
      <p:ext uri="{BB962C8B-B14F-4D97-AF65-F5344CB8AC3E}">
        <p14:creationId xmlns:p14="http://schemas.microsoft.com/office/powerpoint/2010/main" val="3508292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D24B6-2B4A-4B5E-8D59-9527EDD12AFA}"/>
              </a:ext>
            </a:extLst>
          </p:cNvPr>
          <p:cNvSpPr txBox="1"/>
          <p:nvPr/>
        </p:nvSpPr>
        <p:spPr>
          <a:xfrm>
            <a:off x="1050587" y="1177047"/>
            <a:ext cx="10097310" cy="5062924"/>
          </a:xfrm>
          <a:prstGeom prst="rect">
            <a:avLst/>
          </a:prstGeom>
          <a:noFill/>
        </p:spPr>
        <p:txBody>
          <a:bodyPr wrap="square">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a:t>
            </a:r>
            <a:r>
              <a:rPr lang="en-IN" sz="1900" dirty="0" err="1">
                <a:solidFill>
                  <a:srgbClr val="000000"/>
                </a:solidFill>
                <a:effectLst/>
                <a:latin typeface="Century" panose="02040604050505020304" pitchFamily="18" charset="0"/>
                <a:ea typeface="Calibri" panose="020F0502020204030204" pitchFamily="34" charset="0"/>
                <a:cs typeface="Helvetica" panose="020B0604020202020204" pitchFamily="34" charset="0"/>
              </a:rPr>
              <a:t>ti</a:t>
            </a: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 shop in the particular websites regularly.</a:t>
            </a:r>
          </a:p>
          <a:p>
            <a:pPr marL="342900" indent="-342900" algn="just">
              <a:buFont typeface="Wingdings" panose="05000000000000000000" pitchFamily="2" charset="2"/>
              <a:buChar char="Ø"/>
            </a:pPr>
            <a:endParaRPr lang="en-IN" sz="19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e-tailer wants to keep the customer happy in order to build the successful business, but they easily fall into a trap of assuming that the customers will give feedback without being prompted. If the e-tailers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900" dirty="0">
              <a:latin typeface="Century" panose="02040604050505020304" pitchFamily="18" charset="0"/>
            </a:endParaRPr>
          </a:p>
        </p:txBody>
      </p:sp>
    </p:spTree>
    <p:extLst>
      <p:ext uri="{BB962C8B-B14F-4D97-AF65-F5344CB8AC3E}">
        <p14:creationId xmlns:p14="http://schemas.microsoft.com/office/powerpoint/2010/main" val="3600643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E1DC4-7924-43DC-B94C-8BA26893F810}"/>
              </a:ext>
            </a:extLst>
          </p:cNvPr>
          <p:cNvSpPr txBox="1"/>
          <p:nvPr/>
        </p:nvSpPr>
        <p:spPr>
          <a:xfrm>
            <a:off x="4270443" y="428017"/>
            <a:ext cx="4212076" cy="523220"/>
          </a:xfrm>
          <a:prstGeom prst="rect">
            <a:avLst/>
          </a:prstGeom>
          <a:noFill/>
        </p:spPr>
        <p:txBody>
          <a:bodyPr wrap="square" rtlCol="0">
            <a:spAutoFit/>
          </a:bodyPr>
          <a:lstStyle/>
          <a:p>
            <a:pPr algn="ctr"/>
            <a:r>
              <a:rPr lang="en-US" sz="2800" b="1" u="sng" dirty="0">
                <a:latin typeface="Century" panose="02040604050505020304" pitchFamily="18" charset="0"/>
              </a:rPr>
              <a:t>CONCLUSION</a:t>
            </a:r>
            <a:endParaRPr lang="en-IN" sz="2800" b="1" u="sng" dirty="0">
              <a:latin typeface="Century" panose="02040604050505020304" pitchFamily="18" charset="0"/>
            </a:endParaRPr>
          </a:p>
        </p:txBody>
      </p:sp>
      <p:sp>
        <p:nvSpPr>
          <p:cNvPr id="5" name="TextBox 4">
            <a:extLst>
              <a:ext uri="{FF2B5EF4-FFF2-40B4-BE49-F238E27FC236}">
                <a16:creationId xmlns:a16="http://schemas.microsoft.com/office/drawing/2014/main" id="{71718B38-8D7A-4DB4-9756-B6428FB1FABE}"/>
              </a:ext>
            </a:extLst>
          </p:cNvPr>
          <p:cNvSpPr txBox="1"/>
          <p:nvPr/>
        </p:nvSpPr>
        <p:spPr>
          <a:xfrm>
            <a:off x="1254868"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
        <p:nvSpPr>
          <p:cNvPr id="6" name="TextBox 5">
            <a:extLst>
              <a:ext uri="{FF2B5EF4-FFF2-40B4-BE49-F238E27FC236}">
                <a16:creationId xmlns:a16="http://schemas.microsoft.com/office/drawing/2014/main" id="{CF076AB2-7C04-449C-9B93-61B9038CDB00}"/>
              </a:ext>
            </a:extLst>
          </p:cNvPr>
          <p:cNvSpPr txBox="1"/>
          <p:nvPr/>
        </p:nvSpPr>
        <p:spPr>
          <a:xfrm>
            <a:off x="752272" y="1031132"/>
            <a:ext cx="11076562" cy="5647700"/>
          </a:xfrm>
          <a:prstGeom prst="rect">
            <a:avLst/>
          </a:prstGeom>
          <a:noFill/>
        </p:spPr>
        <p:txBody>
          <a:bodyPr wrap="square" rtlCol="0">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9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latin typeface="Century" panose="02040604050505020304" pitchFamily="18"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3058522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04AC9AF-2194-4FFD-BA6A-D0549CB4C00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0" y="-59387"/>
            <a:ext cx="12191999" cy="6995207"/>
          </a:xfrm>
          <a:prstGeom prst="rect">
            <a:avLst/>
          </a:prstGeom>
        </p:spPr>
      </p:pic>
      <p:sp>
        <p:nvSpPr>
          <p:cNvPr id="2" name="TextBox 1">
            <a:extLst>
              <a:ext uri="{FF2B5EF4-FFF2-40B4-BE49-F238E27FC236}">
                <a16:creationId xmlns:a16="http://schemas.microsoft.com/office/drawing/2014/main" id="{FFE9A085-641C-464A-B022-D75151301042}"/>
              </a:ext>
            </a:extLst>
          </p:cNvPr>
          <p:cNvSpPr txBox="1"/>
          <p:nvPr/>
        </p:nvSpPr>
        <p:spPr>
          <a:xfrm>
            <a:off x="849595" y="6935820"/>
            <a:ext cx="10492810" cy="230832"/>
          </a:xfrm>
          <a:prstGeom prst="rect">
            <a:avLst/>
          </a:prstGeom>
          <a:noFill/>
        </p:spPr>
        <p:txBody>
          <a:bodyPr wrap="square" rtlCol="0">
            <a:spAutoFit/>
          </a:bodyPr>
          <a:lstStyle/>
          <a:p>
            <a:r>
              <a:rPr lang="en-IN" sz="900">
                <a:hlinkClick r:id="rId4" tooltip="https://www.thebluediamondgallery.com/wooden-tile/t/thank-you.html"/>
              </a:rPr>
              <a:t>This Photo</a:t>
            </a:r>
            <a:r>
              <a:rPr lang="en-IN" sz="900"/>
              <a:t> by Unknown Author is licensed under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36317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8C9B74-09F4-426D-9B86-AB70C906BF35}"/>
              </a:ext>
            </a:extLst>
          </p:cNvPr>
          <p:cNvSpPr txBox="1"/>
          <p:nvPr/>
        </p:nvSpPr>
        <p:spPr>
          <a:xfrm>
            <a:off x="612843" y="690664"/>
            <a:ext cx="10856067" cy="2576859"/>
          </a:xfrm>
          <a:prstGeom prst="rect">
            <a:avLst/>
          </a:prstGeom>
          <a:noFill/>
        </p:spPr>
        <p:txBody>
          <a:bodyPr wrap="square" rtlCol="0">
            <a:spAutoFit/>
          </a:bodyPr>
          <a:lstStyle/>
          <a:p>
            <a:pPr algn="just">
              <a:lnSpc>
                <a:spcPct val="107000"/>
              </a:lnSpc>
              <a:spcAft>
                <a:spcPts val="800"/>
              </a:spcAft>
            </a:pPr>
            <a:r>
              <a:rPr lang="en-IN" sz="2000" b="1"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Utilitarian value: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a:t>
            </a:r>
            <a:r>
              <a:rPr lang="en-IN" sz="18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r>
              <a:rPr lang="en-IN" sz="19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5BA744A-F1F1-4558-A624-6D103F7388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26468" y="3044757"/>
            <a:ext cx="7179013" cy="3472775"/>
          </a:xfrm>
          <a:prstGeom prst="rect">
            <a:avLst/>
          </a:prstGeom>
          <a:noFill/>
          <a:ln>
            <a:noFill/>
          </a:ln>
        </p:spPr>
      </p:pic>
    </p:spTree>
    <p:extLst>
      <p:ext uri="{BB962C8B-B14F-4D97-AF65-F5344CB8AC3E}">
        <p14:creationId xmlns:p14="http://schemas.microsoft.com/office/powerpoint/2010/main" val="404774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0D9E7-8FA3-4150-9888-4BF6AC51254B}"/>
              </a:ext>
            </a:extLst>
          </p:cNvPr>
          <p:cNvSpPr txBox="1"/>
          <p:nvPr/>
        </p:nvSpPr>
        <p:spPr>
          <a:xfrm>
            <a:off x="972766" y="826852"/>
            <a:ext cx="4844374" cy="800219"/>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Problem Understanding:</a:t>
            </a:r>
          </a:p>
          <a:p>
            <a:endParaRPr lang="en-IN" dirty="0"/>
          </a:p>
        </p:txBody>
      </p:sp>
      <p:sp>
        <p:nvSpPr>
          <p:cNvPr id="4" name="TextBox 3">
            <a:extLst>
              <a:ext uri="{FF2B5EF4-FFF2-40B4-BE49-F238E27FC236}">
                <a16:creationId xmlns:a16="http://schemas.microsoft.com/office/drawing/2014/main" id="{37C8B3A7-BD65-4CD5-A09E-B21EAEE87504}"/>
              </a:ext>
            </a:extLst>
          </p:cNvPr>
          <p:cNvSpPr txBox="1"/>
          <p:nvPr/>
        </p:nvSpPr>
        <p:spPr>
          <a:xfrm>
            <a:off x="1196502" y="1799617"/>
            <a:ext cx="8249055" cy="3619902"/>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v"/>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9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128377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C7709E-96F0-4AEC-A8D3-4C9A244B5719}"/>
              </a:ext>
            </a:extLst>
          </p:cNvPr>
          <p:cNvSpPr txBox="1"/>
          <p:nvPr/>
        </p:nvSpPr>
        <p:spPr>
          <a:xfrm>
            <a:off x="642026" y="642027"/>
            <a:ext cx="10710153" cy="515526"/>
          </a:xfrm>
          <a:prstGeom prst="rect">
            <a:avLst/>
          </a:prstGeom>
          <a:noFill/>
        </p:spPr>
        <p:txBody>
          <a:bodyPr wrap="square" rtlCol="0">
            <a:spAutoFit/>
          </a:bodyPr>
          <a:lstStyle/>
          <a:p>
            <a:pPr>
              <a:lnSpc>
                <a:spcPct val="107000"/>
              </a:lnSpc>
              <a:spcAft>
                <a:spcPts val="800"/>
              </a:spcAft>
            </a:pPr>
            <a:r>
              <a:rPr lang="en-IN" sz="2800" b="1" dirty="0">
                <a:effectLst/>
                <a:latin typeface="Century" panose="02040604050505020304" pitchFamily="18" charset="0"/>
                <a:ea typeface="Calibri" panose="020F0502020204030204" pitchFamily="34" charset="0"/>
                <a:cs typeface="Times New Roman" panose="02020603050405020304" pitchFamily="18" charset="0"/>
              </a:rPr>
              <a:t>What is Customer Retention?</a:t>
            </a:r>
            <a:endParaRPr lang="en-IN" sz="2800" b="1" dirty="0">
              <a:latin typeface="Century" panose="02040604050505020304" pitchFamily="18"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8D8AD3EC-7ABF-4E1B-B0DC-96D957CAE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859" y="2842788"/>
            <a:ext cx="4447259" cy="3373185"/>
          </a:xfrm>
          <a:prstGeom prst="rect">
            <a:avLst/>
          </a:prstGeom>
        </p:spPr>
      </p:pic>
      <p:sp>
        <p:nvSpPr>
          <p:cNvPr id="17" name="TextBox 16">
            <a:extLst>
              <a:ext uri="{FF2B5EF4-FFF2-40B4-BE49-F238E27FC236}">
                <a16:creationId xmlns:a16="http://schemas.microsoft.com/office/drawing/2014/main" id="{F2DA2041-BBA7-492E-A7A0-64D7A62BCF26}"/>
              </a:ext>
            </a:extLst>
          </p:cNvPr>
          <p:cNvSpPr txBox="1"/>
          <p:nvPr/>
        </p:nvSpPr>
        <p:spPr>
          <a:xfrm>
            <a:off x="642025" y="1444558"/>
            <a:ext cx="10710153" cy="969496"/>
          </a:xfrm>
          <a:prstGeom prst="rect">
            <a:avLst/>
          </a:prstGeom>
          <a:noFill/>
        </p:spPr>
        <p:txBody>
          <a:bodyPr wrap="square" rtlCol="0">
            <a:spAutoFit/>
          </a:bodyPr>
          <a:lstStyle/>
          <a:p>
            <a:pPr algn="just"/>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The customer retention is the process of engaging existing customers to continue buying products or services from their business. The goal of customer retention is retaining as many as customer as possible in the company.</a:t>
            </a:r>
            <a:endParaRPr lang="en-IN" sz="1900" dirty="0">
              <a:solidFill>
                <a:schemeClr val="tx1">
                  <a:lumMod val="95000"/>
                  <a:lumOff val="5000"/>
                </a:schemeClr>
              </a:solidFill>
            </a:endParaRPr>
          </a:p>
        </p:txBody>
      </p:sp>
      <p:pic>
        <p:nvPicPr>
          <p:cNvPr id="20" name="Picture 2">
            <a:extLst>
              <a:ext uri="{FF2B5EF4-FFF2-40B4-BE49-F238E27FC236}">
                <a16:creationId xmlns:a16="http://schemas.microsoft.com/office/drawing/2014/main" id="{FF9460DE-D0DB-4D21-8E40-D16B8E2B6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884" y="2842788"/>
            <a:ext cx="4305807" cy="337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99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C23652-5829-453E-8EE5-8C53A03A2A85}"/>
              </a:ext>
            </a:extLst>
          </p:cNvPr>
          <p:cNvSpPr txBox="1"/>
          <p:nvPr/>
        </p:nvSpPr>
        <p:spPr>
          <a:xfrm>
            <a:off x="583660" y="632298"/>
            <a:ext cx="8112868" cy="529247"/>
          </a:xfrm>
          <a:prstGeom prst="rect">
            <a:avLst/>
          </a:prstGeom>
          <a:noFill/>
        </p:spPr>
        <p:txBody>
          <a:bodyPr wrap="square" rtlCol="0">
            <a:spAutoFit/>
          </a:bodyPr>
          <a:lstStyle/>
          <a:p>
            <a:pPr>
              <a:lnSpc>
                <a:spcPct val="107000"/>
              </a:lnSpc>
              <a:spcAft>
                <a:spcPts val="800"/>
              </a:spcAft>
            </a:pPr>
            <a:r>
              <a:rPr lang="en-US" sz="2800" b="1" dirty="0">
                <a:latin typeface="Century" panose="02040604050505020304" pitchFamily="18" charset="0"/>
              </a:rPr>
              <a:t> </a:t>
            </a:r>
            <a:r>
              <a:rPr lang="en-IN" sz="2800" b="1" spc="5" dirty="0">
                <a:effectLst/>
                <a:latin typeface="Century" panose="02040604050505020304" pitchFamily="18" charset="0"/>
                <a:ea typeface="Calibri" panose="020F0502020204030204" pitchFamily="34" charset="0"/>
                <a:cs typeface="Open Sans" panose="020B0606030504020204" pitchFamily="34" charset="0"/>
              </a:rPr>
              <a:t>Why is Customer Retention Important?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9FEE8D1-9741-40CF-957D-1DF047086E51}"/>
              </a:ext>
            </a:extLst>
          </p:cNvPr>
          <p:cNvSpPr txBox="1"/>
          <p:nvPr/>
        </p:nvSpPr>
        <p:spPr>
          <a:xfrm>
            <a:off x="972766" y="1731523"/>
            <a:ext cx="5123234" cy="5164555"/>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pic>
        <p:nvPicPr>
          <p:cNvPr id="14" name="Picture 2">
            <a:extLst>
              <a:ext uri="{FF2B5EF4-FFF2-40B4-BE49-F238E27FC236}">
                <a16:creationId xmlns:a16="http://schemas.microsoft.com/office/drawing/2014/main" id="{259FD2F5-28B4-4AA6-9C95-FA47FC006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55" y="1877438"/>
            <a:ext cx="5564222" cy="404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17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ECA84-8458-46C6-94E9-93AA30AD2947}"/>
              </a:ext>
            </a:extLst>
          </p:cNvPr>
          <p:cNvSpPr txBox="1"/>
          <p:nvPr/>
        </p:nvSpPr>
        <p:spPr>
          <a:xfrm>
            <a:off x="690665" y="700391"/>
            <a:ext cx="6001966" cy="523220"/>
          </a:xfrm>
          <a:prstGeom prst="rect">
            <a:avLst/>
          </a:prstGeom>
          <a:noFill/>
        </p:spPr>
        <p:txBody>
          <a:bodyPr wrap="square" rtlCol="0">
            <a:spAutoFit/>
          </a:bodyPr>
          <a:lstStyle/>
          <a:p>
            <a:r>
              <a:rPr lang="en-US" sz="2800" b="1" dirty="0">
                <a:latin typeface="Century" panose="02040604050505020304" pitchFamily="18" charset="0"/>
              </a:rPr>
              <a:t>Benefits of Customer Retention:</a:t>
            </a:r>
            <a:endParaRPr lang="en-IN" sz="2800" b="1" dirty="0">
              <a:latin typeface="Century" panose="02040604050505020304" pitchFamily="18" charset="0"/>
            </a:endParaRPr>
          </a:p>
        </p:txBody>
      </p:sp>
      <p:sp>
        <p:nvSpPr>
          <p:cNvPr id="8" name="TextBox 7">
            <a:extLst>
              <a:ext uri="{FF2B5EF4-FFF2-40B4-BE49-F238E27FC236}">
                <a16:creationId xmlns:a16="http://schemas.microsoft.com/office/drawing/2014/main" id="{20126234-522B-4B8B-BEB8-860B3F6E7609}"/>
              </a:ext>
            </a:extLst>
          </p:cNvPr>
          <p:cNvSpPr txBox="1"/>
          <p:nvPr/>
        </p:nvSpPr>
        <p:spPr>
          <a:xfrm>
            <a:off x="914400" y="1420238"/>
            <a:ext cx="5181600" cy="478592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Retention is more cost </a:t>
            </a:r>
            <a:r>
              <a:rPr lang="en-US" sz="1900" dirty="0">
                <a:solidFill>
                  <a:schemeClr val="tx1">
                    <a:lumMod val="95000"/>
                    <a:lumOff val="5000"/>
                  </a:schemeClr>
                </a:solidFill>
                <a:latin typeface="Century" panose="02040604050505020304" pitchFamily="18" charset="0"/>
              </a:rPr>
              <a:t>e</a:t>
            </a:r>
            <a:r>
              <a:rPr lang="en-US" sz="1900" i="0" dirty="0">
                <a:solidFill>
                  <a:schemeClr val="tx1">
                    <a:lumMod val="95000"/>
                    <a:lumOff val="5000"/>
                  </a:schemeClr>
                </a:solidFill>
                <a:effectLst/>
                <a:latin typeface="Century" panose="02040604050505020304" pitchFamily="18" charset="0"/>
              </a:rPr>
              <a:t>ffective than acquisition.</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Loyal customers provide excellent word of mouth referrals.</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Return customers are more profitable.</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Regular customers provide more feedback.</a:t>
            </a:r>
            <a:endParaRPr lang="en-US" sz="1900" dirty="0">
              <a:solidFill>
                <a:schemeClr val="tx1">
                  <a:lumMod val="95000"/>
                  <a:lumOff val="5000"/>
                </a:schemeClr>
              </a:solidFill>
              <a:latin typeface="Century" panose="02040604050505020304" pitchFamily="18" charset="0"/>
            </a:endParaRPr>
          </a:p>
          <a:p>
            <a:pPr algn="just"/>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Your brand will stand out from the crowd.</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Customers will explore your brand.</a:t>
            </a:r>
          </a:p>
          <a:p>
            <a:pPr marL="342900" indent="-342900" algn="just">
              <a:buFont typeface="Wingdings" panose="05000000000000000000" pitchFamily="2" charset="2"/>
              <a:buChar char="ü"/>
            </a:pPr>
            <a:endParaRPr lang="en-IN" sz="1900" dirty="0">
              <a:latin typeface="Century" panose="02040604050505020304" pitchFamily="18" charset="0"/>
            </a:endParaRPr>
          </a:p>
        </p:txBody>
      </p:sp>
      <p:pic>
        <p:nvPicPr>
          <p:cNvPr id="3080" name="Picture 8" descr="shopping spree">
            <a:extLst>
              <a:ext uri="{FF2B5EF4-FFF2-40B4-BE49-F238E27FC236}">
                <a16:creationId xmlns:a16="http://schemas.microsoft.com/office/drawing/2014/main" id="{1A2641C7-F20D-42E5-B29A-9485656BAD2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692631" y="1420238"/>
            <a:ext cx="4717914" cy="310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35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4680</Words>
  <Application>Microsoft Office PowerPoint</Application>
  <PresentationFormat>Widescreen</PresentationFormat>
  <Paragraphs>159</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Algerian</vt:lpstr>
      <vt:lpstr>Arial</vt:lpstr>
      <vt:lpstr>Calibri</vt:lpstr>
      <vt:lpstr>Calibri Light</vt:lpstr>
      <vt:lpstr>Century</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Rekha Adak</cp:lastModifiedBy>
  <cp:revision>38</cp:revision>
  <dcterms:created xsi:type="dcterms:W3CDTF">2021-09-16T07:00:33Z</dcterms:created>
  <dcterms:modified xsi:type="dcterms:W3CDTF">2021-11-02T10:38:29Z</dcterms:modified>
</cp:coreProperties>
</file>