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A44-1B28-4EC8-A1C6-0F3EBF78C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2B30BF-C49B-4CFA-89F5-9360B931D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C6336-C48F-489D-86F1-AA252C8B0588}"/>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5" name="Footer Placeholder 4">
            <a:extLst>
              <a:ext uri="{FF2B5EF4-FFF2-40B4-BE49-F238E27FC236}">
                <a16:creationId xmlns:a16="http://schemas.microsoft.com/office/drawing/2014/main" id="{C75A150E-66F7-40B8-80B9-E50FD3FC48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693B6-B506-4C74-84CE-D812A6DC805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71071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0513-DC16-4F1D-80B5-0238956CB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75E6-B8FE-4A6E-BE2A-428A0452D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BD281-A234-445D-8529-DAA2EA365A18}"/>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5" name="Footer Placeholder 4">
            <a:extLst>
              <a:ext uri="{FF2B5EF4-FFF2-40B4-BE49-F238E27FC236}">
                <a16:creationId xmlns:a16="http://schemas.microsoft.com/office/drawing/2014/main" id="{34DAE7A0-FE88-463F-83C3-539B49CCE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867A62-4E13-4C05-81BB-3BA909EA057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89538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3F6D1-1BD9-4B3E-BEAC-727C048285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919EE-615A-4E65-8572-6B757AB52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CE78B-B5D7-4143-9869-5132F06672D3}"/>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5" name="Footer Placeholder 4">
            <a:extLst>
              <a:ext uri="{FF2B5EF4-FFF2-40B4-BE49-F238E27FC236}">
                <a16:creationId xmlns:a16="http://schemas.microsoft.com/office/drawing/2014/main" id="{1E0C8E09-7CE3-4C7C-AC85-5E1BF0C19E7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F8668F-BE72-4AD8-8E38-400016319FC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0665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CE42-962A-4045-A514-BF6C89954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2FB22-FC15-44AC-B275-D2F874E81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56E50-E676-43ED-9A23-6F0B0D3C5988}"/>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5" name="Footer Placeholder 4">
            <a:extLst>
              <a:ext uri="{FF2B5EF4-FFF2-40B4-BE49-F238E27FC236}">
                <a16:creationId xmlns:a16="http://schemas.microsoft.com/office/drawing/2014/main" id="{9289FA5D-E0EB-4D13-B30A-1EE562F69C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AB7B7C-3A40-43E6-841D-CECCD876976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215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AF7A-EF4B-4F83-850C-2832C6936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4C2AE7-B869-44B5-868E-BCA91FC82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B0306-9C01-4433-B6AF-3CDE6CB3B5A3}"/>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5" name="Footer Placeholder 4">
            <a:extLst>
              <a:ext uri="{FF2B5EF4-FFF2-40B4-BE49-F238E27FC236}">
                <a16:creationId xmlns:a16="http://schemas.microsoft.com/office/drawing/2014/main" id="{F4115591-22DD-492E-A43C-45F11A829C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F40FF-9A2C-4C9B-8659-A3EE6FBF036D}"/>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539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17DE-2A82-4D23-B074-FEFEC3425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CF33-7D16-4FAD-B84D-1FBAFA740F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7393F5-1547-4E3D-A430-AFE251B5F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BB97B2-67D7-477D-9FFF-8146FE8EA705}"/>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6" name="Footer Placeholder 5">
            <a:extLst>
              <a:ext uri="{FF2B5EF4-FFF2-40B4-BE49-F238E27FC236}">
                <a16:creationId xmlns:a16="http://schemas.microsoft.com/office/drawing/2014/main" id="{D63C15D9-3048-42BF-ADE2-C3E58936C0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BD41303-ED3F-41CA-B2BC-3239750ACD8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729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253A-0671-460A-B8A2-D71211E3FC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ED5D6-F0F9-4666-AD65-5019C397A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FA367A-9788-4F63-A401-D49CD6EF9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D6387B-F297-4483-8191-279AE9C1E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2470-0C82-42D8-9238-89EDE9E43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A748-5A93-4743-A557-941C3A5E028A}"/>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8" name="Footer Placeholder 7">
            <a:extLst>
              <a:ext uri="{FF2B5EF4-FFF2-40B4-BE49-F238E27FC236}">
                <a16:creationId xmlns:a16="http://schemas.microsoft.com/office/drawing/2014/main" id="{7F4A83DC-F857-4AA1-9DE3-E1DF2E87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F537DCB-862B-4E90-85FD-8D621E48B4B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5594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C598-54E2-49E2-AF9D-D8E9BA5587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6A9EEB-1609-40AD-AA15-2BF7C960E445}"/>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4" name="Footer Placeholder 3">
            <a:extLst>
              <a:ext uri="{FF2B5EF4-FFF2-40B4-BE49-F238E27FC236}">
                <a16:creationId xmlns:a16="http://schemas.microsoft.com/office/drawing/2014/main" id="{E8D4067F-A772-4B4A-83D9-3C8DE58232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0ABE0D6-6FD0-482C-A0A2-DE4F7386A717}"/>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342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EE32B-A8DD-46C8-A3F0-91B6AB615229}"/>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3" name="Footer Placeholder 2">
            <a:extLst>
              <a:ext uri="{FF2B5EF4-FFF2-40B4-BE49-F238E27FC236}">
                <a16:creationId xmlns:a16="http://schemas.microsoft.com/office/drawing/2014/main" id="{CBD77572-301D-47C7-A940-D57879863F3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5D9C148-A209-42B8-8F88-A43DE134760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3287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7F1B-2DFF-468D-86A5-903FFD237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54ED4-4FC9-47F9-AEFF-18545DC05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EBAC6-9218-4E33-A881-68B2F94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F2AA-8579-475E-8A45-F6018FAA77C7}"/>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6" name="Footer Placeholder 5">
            <a:extLst>
              <a:ext uri="{FF2B5EF4-FFF2-40B4-BE49-F238E27FC236}">
                <a16:creationId xmlns:a16="http://schemas.microsoft.com/office/drawing/2014/main" id="{EC951A6F-9AEF-4BEE-8EF6-BC11B99AB9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41B8002-5341-4413-A9A9-13CE32FA0A05}"/>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4241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A44-C82E-4F62-8E8E-27603FBF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38A4-0F8A-45B5-96B5-D3512C22E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D2AABE5-8338-49EC-A6BB-AC9ADEB78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E866-2CE3-4966-B0CF-8DC655AA45AF}"/>
              </a:ext>
            </a:extLst>
          </p:cNvPr>
          <p:cNvSpPr>
            <a:spLocks noGrp="1"/>
          </p:cNvSpPr>
          <p:nvPr>
            <p:ph type="dt" sz="half" idx="10"/>
          </p:nvPr>
        </p:nvSpPr>
        <p:spPr/>
        <p:txBody>
          <a:bodyPr/>
          <a:lstStyle/>
          <a:p>
            <a:fld id="{483B8124-6683-41B0-AAF9-862FE4D03957}" type="datetimeFigureOut">
              <a:rPr lang="en-IN" smtClean="0"/>
              <a:t>23-11-2021</a:t>
            </a:fld>
            <a:endParaRPr lang="en-IN" dirty="0"/>
          </a:p>
        </p:txBody>
      </p:sp>
      <p:sp>
        <p:nvSpPr>
          <p:cNvPr id="6" name="Footer Placeholder 5">
            <a:extLst>
              <a:ext uri="{FF2B5EF4-FFF2-40B4-BE49-F238E27FC236}">
                <a16:creationId xmlns:a16="http://schemas.microsoft.com/office/drawing/2014/main" id="{2E8B6D11-D0AC-4055-B9E1-95DD3C31FB6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4CC1D3F-0795-43BD-A0AD-CFAE71762DBF}"/>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833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4A6DBD-B9C9-420C-95FD-F519BE8F6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F8F3F-D064-4B2B-AF5A-43C36989C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4CBBA-6DAC-4731-924C-86B869F96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23-11-2021</a:t>
            </a:fld>
            <a:endParaRPr lang="en-IN" dirty="0"/>
          </a:p>
        </p:txBody>
      </p:sp>
      <p:sp>
        <p:nvSpPr>
          <p:cNvPr id="5" name="Footer Placeholder 4">
            <a:extLst>
              <a:ext uri="{FF2B5EF4-FFF2-40B4-BE49-F238E27FC236}">
                <a16:creationId xmlns:a16="http://schemas.microsoft.com/office/drawing/2014/main" id="{B9DEEDEB-CA38-4A4C-95A2-A99D9CE47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2446682-C7FC-4880-9D21-3C93330FA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630139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Grid">
          <a:fgClr>
            <a:schemeClr val="accent2">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4" y="399728"/>
            <a:ext cx="9717931" cy="631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17FD97C-D333-48AE-86E8-373C8E213C29}"/>
              </a:ext>
            </a:extLst>
          </p:cNvPr>
          <p:cNvSpPr/>
          <p:nvPr/>
        </p:nvSpPr>
        <p:spPr>
          <a:xfrm>
            <a:off x="1235413" y="0"/>
            <a:ext cx="9717932" cy="894576"/>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 fmla="*/ 0 w 9717932"/>
              <a:gd name="connsiteY0" fmla="*/ 0 h 943583"/>
              <a:gd name="connsiteX1" fmla="*/ 9717932 w 9717932"/>
              <a:gd name="connsiteY1" fmla="*/ 0 h 943583"/>
              <a:gd name="connsiteX2" fmla="*/ 9717932 w 9717932"/>
              <a:gd name="connsiteY2" fmla="*/ 943583 h 943583"/>
              <a:gd name="connsiteX3" fmla="*/ 0 w 9717932"/>
              <a:gd name="connsiteY3" fmla="*/ 797668 h 943583"/>
              <a:gd name="connsiteX4" fmla="*/ 0 w 9717932"/>
              <a:gd name="connsiteY4" fmla="*/ 0 h 943583"/>
              <a:gd name="connsiteX0" fmla="*/ 0 w 9717932"/>
              <a:gd name="connsiteY0" fmla="*/ 0 h 962669"/>
              <a:gd name="connsiteX1" fmla="*/ 9717932 w 9717932"/>
              <a:gd name="connsiteY1" fmla="*/ 0 h 962669"/>
              <a:gd name="connsiteX2" fmla="*/ 9717932 w 9717932"/>
              <a:gd name="connsiteY2" fmla="*/ 943583 h 962669"/>
              <a:gd name="connsiteX3" fmla="*/ 0 w 9717932"/>
              <a:gd name="connsiteY3" fmla="*/ 797668 h 962669"/>
              <a:gd name="connsiteX4" fmla="*/ 0 w 9717932"/>
              <a:gd name="connsiteY4" fmla="*/ 0 h 962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Micro-Credit Defaulter Loan</a:t>
            </a:r>
            <a:endParaRPr lang="en-IN"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4591455" y="6204656"/>
            <a:ext cx="5885235"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Rekha Adak</a:t>
            </a:r>
            <a:endParaRPr lang="en-IN"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2050" name="Picture 2" descr="Micro Credit Images, Stock Photos &amp; Vectors | Shutterstock">
            <a:extLst>
              <a:ext uri="{FF2B5EF4-FFF2-40B4-BE49-F238E27FC236}">
                <a16:creationId xmlns:a16="http://schemas.microsoft.com/office/drawing/2014/main" id="{3D8BC614-1988-4E3F-874E-7B5EC029B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757" y="2814637"/>
            <a:ext cx="5642043" cy="211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892552"/>
          </a:xfrm>
          <a:prstGeom prst="rect">
            <a:avLst/>
          </a:prstGeom>
          <a:noFill/>
        </p:spPr>
        <p:txBody>
          <a:bodyPr wrap="square" rtlCol="0">
            <a:spAutoFit/>
          </a:bodyPr>
          <a:lstStyle/>
          <a:p>
            <a:pPr algn="just"/>
            <a:r>
              <a:rPr lang="en-US" sz="2400" b="1" dirty="0">
                <a:latin typeface="Century" panose="02040604050505020304" pitchFamily="18" charset="0"/>
              </a:rPr>
              <a:t>Target Variable</a:t>
            </a:r>
            <a:r>
              <a:rPr lang="en-US" sz="2800" b="1" dirty="0">
                <a:latin typeface="Century" panose="02040604050505020304" pitchFamily="18" charset="0"/>
              </a:rPr>
              <a:t>: </a:t>
            </a:r>
            <a:r>
              <a:rPr lang="en-US" dirty="0"/>
              <a:t> </a:t>
            </a:r>
            <a:r>
              <a:rPr lang="en-US" sz="2400" dirty="0">
                <a:latin typeface="Century" panose="02040604050505020304" pitchFamily="18" charset="0"/>
              </a:rPr>
              <a:t>Visualizing label whether the user paid back the credit amount within 5 days of issuing the loan or not {1:success, 0:failure}</a:t>
            </a:r>
            <a:endParaRPr lang="en-IN" sz="2400" dirty="0">
              <a:latin typeface="Century" panose="02040604050505020304" pitchFamily="18" charset="0"/>
            </a:endParaRPr>
          </a:p>
        </p:txBody>
      </p:sp>
      <p:pic>
        <p:nvPicPr>
          <p:cNvPr id="2050" name="Picture 2">
            <a:extLst>
              <a:ext uri="{FF2B5EF4-FFF2-40B4-BE49-F238E27FC236}">
                <a16:creationId xmlns:a16="http://schemas.microsoft.com/office/drawing/2014/main" id="{E15E759F-9934-4872-9EFB-FC4590FF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77" y="1984234"/>
            <a:ext cx="8772525" cy="3533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88DBBE9-F740-4337-90B7-0D976FB88249}"/>
              </a:ext>
            </a:extLst>
          </p:cNvPr>
          <p:cNvSpPr txBox="1"/>
          <p:nvPr/>
        </p:nvSpPr>
        <p:spPr>
          <a:xfrm>
            <a:off x="625152" y="5518009"/>
            <a:ext cx="10991460" cy="946413"/>
          </a:xfrm>
          <a:prstGeom prst="rect">
            <a:avLst/>
          </a:prstGeom>
          <a:noFill/>
        </p:spPr>
        <p:txBody>
          <a:bodyPr wrap="square">
            <a:spAutoFit/>
          </a:bodyPr>
          <a:lstStyle/>
          <a:p>
            <a:pPr algn="just"/>
            <a:r>
              <a:rPr lang="en-US" b="0" i="0" dirty="0">
                <a:effectLst/>
                <a:latin typeface="Century" panose="020406040505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pic>
        <p:nvPicPr>
          <p:cNvPr id="3078" name="Picture 6">
            <a:extLst>
              <a:ext uri="{FF2B5EF4-FFF2-40B4-BE49-F238E27FC236}">
                <a16:creationId xmlns:a16="http://schemas.microsoft.com/office/drawing/2014/main" id="{79F0CD6C-7D84-453E-9FC2-EB274521B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461" y="650089"/>
            <a:ext cx="6778379" cy="61395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4653325"/>
          </a:xfrm>
          <a:prstGeom prst="rect">
            <a:avLst/>
          </a:prstGeom>
          <a:noFill/>
        </p:spPr>
        <p:txBody>
          <a:bodyPr wrap="square">
            <a:spAutoFit/>
          </a:bodyPr>
          <a:lstStyle/>
          <a:p>
            <a:pPr lvl="0" algn="just">
              <a:lnSpc>
                <a:spcPct val="107000"/>
              </a:lnSpc>
            </a:pPr>
            <a:r>
              <a:rPr lang="en-IN" sz="20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Observations:</a:t>
            </a:r>
          </a:p>
          <a:p>
            <a:pPr lvl="0" algn="just">
              <a:lnSpc>
                <a:spcPct val="107000"/>
              </a:lnSpc>
            </a:pPr>
            <a:endPar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 I can observe most of the columns are not normally distributed only Day column somewhat distributed normally.</a:t>
            </a:r>
          </a:p>
          <a:p>
            <a:pPr lvl="0" algn="just">
              <a:lnSpc>
                <a:spcPct val="107000"/>
              </a:lnSpc>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All the columns have skewness and are skewed to right since the mean is greater than the median in these columns. We need to remove this skewness before building our machine learning models.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4098" name="Picture 2">
            <a:extLst>
              <a:ext uri="{FF2B5EF4-FFF2-40B4-BE49-F238E27FC236}">
                <a16:creationId xmlns:a16="http://schemas.microsoft.com/office/drawing/2014/main" id="{0E501523-3309-480E-B2B2-7B3A00A6B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8" y="1059318"/>
            <a:ext cx="3904182" cy="295284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BEA8E98-3E0F-4E14-BD5D-3AEDDAF61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200" y="916442"/>
            <a:ext cx="8045222" cy="30957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308324"/>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Century" panose="02040604050505020304" pitchFamily="18" charset="0"/>
              </a:rPr>
              <a:t>The users who have spent daily amount from main account over last 30 days and 90 days have always paid back the loan amount within 5 days. Around 0.6% of the users failed to pay back the loan within due date.</a:t>
            </a:r>
          </a:p>
        </p:txBody>
      </p:sp>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5122" name="Picture 2">
            <a:extLst>
              <a:ext uri="{FF2B5EF4-FFF2-40B4-BE49-F238E27FC236}">
                <a16:creationId xmlns:a16="http://schemas.microsoft.com/office/drawing/2014/main" id="{19ED6BBF-4CEC-4DBC-8436-B9AE0D816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61" y="687770"/>
            <a:ext cx="6578082" cy="29142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52AE6B-E5FC-4EA0-B4B6-0560AC46E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761" y="3756852"/>
            <a:ext cx="6578082" cy="2914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3139321"/>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Century" panose="020406040505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Century" panose="02040604050505020304" pitchFamily="18" charset="0"/>
              </a:rPr>
              <a:t>Looking at above plot of </a:t>
            </a:r>
            <a:r>
              <a:rPr lang="en-US" b="0" i="0" dirty="0" err="1">
                <a:effectLst/>
                <a:latin typeface="Century" panose="02040604050505020304" pitchFamily="18" charset="0"/>
              </a:rPr>
              <a:t>last_rech_amt_ma</a:t>
            </a:r>
            <a:r>
              <a:rPr lang="en-US" b="0" i="0" dirty="0">
                <a:effectLst/>
                <a:latin typeface="Century" panose="02040604050505020304" pitchFamily="18" charset="0"/>
              </a:rPr>
              <a:t>,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862322"/>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Century" panose="020406040505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pic>
        <p:nvPicPr>
          <p:cNvPr id="6146" name="Picture 2">
            <a:extLst>
              <a:ext uri="{FF2B5EF4-FFF2-40B4-BE49-F238E27FC236}">
                <a16:creationId xmlns:a16="http://schemas.microsoft.com/office/drawing/2014/main" id="{A9C49413-3885-4F4F-9F53-EEDB65F9B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435" y="814282"/>
            <a:ext cx="857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Century" panose="020406040505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Century" panose="020406040505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Century" panose="020406040505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3844212"/>
            <a:ext cx="11271380" cy="2369880"/>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Century" panose="020406040505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r>
              <a:rPr lang="en-US" b="0" i="0" dirty="0">
                <a:effectLst/>
                <a:latin typeface="Century" panose="020406040505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r>
              <a:rPr lang="en-US" b="0" i="0" dirty="0">
                <a:effectLst/>
                <a:latin typeface="Century" panose="020406040505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7173" name="Picture 5">
            <a:extLst>
              <a:ext uri="{FF2B5EF4-FFF2-40B4-BE49-F238E27FC236}">
                <a16:creationId xmlns:a16="http://schemas.microsoft.com/office/drawing/2014/main" id="{0929B1F6-9DC7-4EA7-A863-886DE05A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34" y="752726"/>
            <a:ext cx="85534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68263798-AD28-49F3-8D92-C609A3E51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0" y="597454"/>
            <a:ext cx="5990253" cy="26169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8198" name="Picture 6">
            <a:extLst>
              <a:ext uri="{FF2B5EF4-FFF2-40B4-BE49-F238E27FC236}">
                <a16:creationId xmlns:a16="http://schemas.microsoft.com/office/drawing/2014/main" id="{90A585EC-9BC9-440C-BA1D-DE0150E79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233" y="586806"/>
            <a:ext cx="5990253" cy="25482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8006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Century" panose="020406040505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Century" panose="020406040505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693319"/>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Century" panose="020406040505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Century" panose="020406040505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4523" y="1"/>
            <a:ext cx="1129004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9218" name="Picture 2">
            <a:extLst>
              <a:ext uri="{FF2B5EF4-FFF2-40B4-BE49-F238E27FC236}">
                <a16:creationId xmlns:a16="http://schemas.microsoft.com/office/drawing/2014/main" id="{E6BF6F39-775B-4D87-B71A-D11D47D88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72" y="752578"/>
            <a:ext cx="5617028" cy="27695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DC7C7DC-5550-4A44-AD37-310B7D002BF7}"/>
              </a:ext>
            </a:extLst>
          </p:cNvPr>
          <p:cNvSpPr txBox="1"/>
          <p:nvPr/>
        </p:nvSpPr>
        <p:spPr>
          <a:xfrm>
            <a:off x="0" y="429208"/>
            <a:ext cx="6559421"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Century" panose="020406040505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 y="3750907"/>
            <a:ext cx="6559420" cy="3251288"/>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Century" panose="020406040505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Century" panose="020406040505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p>
        </p:txBody>
      </p:sp>
      <p:pic>
        <p:nvPicPr>
          <p:cNvPr id="9220" name="Picture 4">
            <a:extLst>
              <a:ext uri="{FF2B5EF4-FFF2-40B4-BE49-F238E27FC236}">
                <a16:creationId xmlns:a16="http://schemas.microsoft.com/office/drawing/2014/main" id="{8046D1B1-A703-40C9-9B94-34ED5DCD4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22" y="4021198"/>
            <a:ext cx="5632578" cy="257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0242" name="Picture 2">
            <a:extLst>
              <a:ext uri="{FF2B5EF4-FFF2-40B4-BE49-F238E27FC236}">
                <a16:creationId xmlns:a16="http://schemas.microsoft.com/office/drawing/2014/main" id="{16C54BEC-65EA-4930-AB17-3087CCD2C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8081"/>
            <a:ext cx="5859624" cy="275091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6020551-01F1-43C2-84A2-4D7226345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376" y="678081"/>
            <a:ext cx="5859624" cy="2750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3139321"/>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Century" panose="020406040505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Century" panose="020406040505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308324"/>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Century" panose="02040604050505020304" pitchFamily="18" charset="0"/>
              </a:rPr>
              <a:t>So from the plot we can say that whenever the user takes the maximum loan amount of 6, then only some users may not pay back the loan amount.</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pic>
        <p:nvPicPr>
          <p:cNvPr id="11266" name="Picture 2">
            <a:extLst>
              <a:ext uri="{FF2B5EF4-FFF2-40B4-BE49-F238E27FC236}">
                <a16:creationId xmlns:a16="http://schemas.microsoft.com/office/drawing/2014/main" id="{F2834F00-A0DB-4376-B748-C3B2460C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158" y="798059"/>
            <a:ext cx="6956749" cy="26309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41632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Century" panose="020406040505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Century" panose="02040604050505020304" pitchFamily="18" charset="0"/>
              </a:rPr>
              <a:t>It is seen from the plot that when an average payback time is below 3 days over last 30 &amp; 90 days, then defaulters' rate is high.</a:t>
            </a:r>
          </a:p>
        </p:txBody>
      </p:sp>
      <p:pic>
        <p:nvPicPr>
          <p:cNvPr id="11268" name="Picture 4">
            <a:extLst>
              <a:ext uri="{FF2B5EF4-FFF2-40B4-BE49-F238E27FC236}">
                <a16:creationId xmlns:a16="http://schemas.microsoft.com/office/drawing/2014/main" id="{2EB9A332-0BDA-40F4-8258-358813715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157" y="3774233"/>
            <a:ext cx="6956749" cy="29624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Century" panose="02040604050505020304" pitchFamily="18" charset="0"/>
              </a:rPr>
              <a:t>The users who have taken loans in the month of august, they seem paying back their loan within 5 days.</a:t>
            </a:r>
          </a:p>
        </p:txBody>
      </p:sp>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Microcredit Loan?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Microfinance Institutions and Microcredit Loans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pic>
        <p:nvPicPr>
          <p:cNvPr id="13314" name="Picture 2">
            <a:extLst>
              <a:ext uri="{FF2B5EF4-FFF2-40B4-BE49-F238E27FC236}">
                <a16:creationId xmlns:a16="http://schemas.microsoft.com/office/drawing/2014/main" id="{AE4084F4-FE8B-4DC1-8948-6B73A68E3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64" y="1145218"/>
            <a:ext cx="5482377" cy="5455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Day and Month columns.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in these columns using percentile method except Day, Month and label. Since label is our target columns we should not loose any data by removing outliers in this column.</a:t>
            </a:r>
            <a:endParaRPr lang="en-IN" dirty="0">
              <a:latin typeface="Century" panose="02040604050505020304" pitchFamily="18" charset="0"/>
            </a:endParaRPr>
          </a:p>
        </p:txBody>
      </p:sp>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21CD44D-4989-4A33-909A-A94BA583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 y="662473"/>
            <a:ext cx="5989468" cy="53033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F292046-DA07-4D05-9820-25EC8CDFA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31" y="662472"/>
            <a:ext cx="5650837" cy="52939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E1445D-B41D-4AF7-B2E4-A10A3235F93C}"/>
              </a:ext>
            </a:extLst>
          </p:cNvPr>
          <p:cNvSpPr txBox="1"/>
          <p:nvPr/>
        </p:nvSpPr>
        <p:spPr>
          <a:xfrm>
            <a:off x="372862" y="6187736"/>
            <a:ext cx="11585359" cy="646331"/>
          </a:xfrm>
          <a:prstGeom prst="rect">
            <a:avLst/>
          </a:prstGeom>
          <a:noFill/>
        </p:spPr>
        <p:txBody>
          <a:bodyPr wrap="square" rtlCol="0">
            <a:spAutoFit/>
          </a:bodyPr>
          <a:lstStyle/>
          <a:p>
            <a:pPr algn="just"/>
            <a:r>
              <a:rPr lang="en-US" dirty="0">
                <a:latin typeface="Century" panose="02040604050505020304" pitchFamily="18" charset="0"/>
              </a:rPr>
              <a:t>This is the data after removing outliers and skewness using percentile method and power transformations methods respectively. The data looks almost normal and outliers level also reduced.</a:t>
            </a:r>
            <a:endParaRPr lang="en-IN" dirty="0">
              <a:latin typeface="Century" panose="020406040505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0"/>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pic>
        <p:nvPicPr>
          <p:cNvPr id="12292" name="Picture 4">
            <a:extLst>
              <a:ext uri="{FF2B5EF4-FFF2-40B4-BE49-F238E27FC236}">
                <a16:creationId xmlns:a16="http://schemas.microsoft.com/office/drawing/2014/main" id="{3C72694D-3975-4D6E-AD68-189F078D8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32" y="584775"/>
            <a:ext cx="8562975" cy="4343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pic>
        <p:nvPicPr>
          <p:cNvPr id="1028" name="Picture 4">
            <a:extLst>
              <a:ext uri="{FF2B5EF4-FFF2-40B4-BE49-F238E27FC236}">
                <a16:creationId xmlns:a16="http://schemas.microsoft.com/office/drawing/2014/main" id="{9CCB4989-B711-482F-86DF-A68E2C8EF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661" y="1850515"/>
            <a:ext cx="6003613" cy="37974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Century" panose="020406040505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Century" panose="020406040505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Century" panose="02040604050505020304" pitchFamily="18" charset="0"/>
            </a:endParaRPr>
          </a:p>
        </p:txBody>
      </p:sp>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percentile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MinMaxScalar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SMOTE oversampling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970318"/>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5780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a:latin typeface="Georgia" panose="02040502050405020303" pitchFamily="18" charset="0"/>
                <a:ea typeface="Calibri" panose="020F0502020204030204" pitchFamily="34" charset="0"/>
              </a:rPr>
              <a:t>label</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categorical in nature </a:t>
            </a:r>
            <a:r>
              <a:rPr lang="en-IN" sz="1800" dirty="0">
                <a:effectLst/>
                <a:latin typeface="Century" panose="02040604050505020304" pitchFamily="18" charset="0"/>
                <a:ea typeface="Calibri" panose="020F0502020204030204" pitchFamily="34" charset="0"/>
              </a:rPr>
              <a:t>that </a:t>
            </a:r>
            <a:r>
              <a:rPr lang="en-IN" dirty="0">
                <a:latin typeface="Century" panose="02040604050505020304" pitchFamily="18" charset="0"/>
                <a:ea typeface="Calibri" panose="020F0502020204030204" pitchFamily="34" charset="0"/>
              </a:rPr>
              <a:t>is </a:t>
            </a:r>
            <a:r>
              <a:rPr lang="en-IN" sz="1800" dirty="0">
                <a:effectLst/>
                <a:latin typeface="Century" panose="02040604050505020304" pitchFamily="18" charset="0"/>
                <a:ea typeface="Calibri" panose="020F0502020204030204" pitchFamily="34" charset="0"/>
              </a:rPr>
              <a:t>the </a:t>
            </a:r>
            <a:r>
              <a:rPr lang="en-IN" sz="1800" dirty="0">
                <a:effectLst/>
                <a:latin typeface="Century" panose="02040604050505020304" pitchFamily="18" charset="0"/>
                <a:ea typeface="Calibri" panose="020F0502020204030204" pitchFamily="34" charset="0"/>
                <a:cs typeface="Times New Roman" panose="02020603050405020304" pitchFamily="18" charset="0"/>
              </a:rPr>
              <a:t>Label ‘1’ indicates that the loan has been paid i.e., “non-defaulter”, while, Label ‘0’ indicates that the loan has not been paid i.e., “defaulter”.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C</a:t>
            </a:r>
            <a:r>
              <a:rPr lang="en-IN" sz="1800" dirty="0">
                <a:effectLst/>
                <a:latin typeface="Georgia" panose="02040502050405020303" pitchFamily="18" charset="0"/>
                <a:ea typeface="Calibri" panose="020F0502020204030204" pitchFamily="34"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27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ransom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rPr>
              <a:t>Created Decision Tree Classifier model and checked for its evaluation metrics and it is giving accuracy as 91.50%.</a:t>
            </a:r>
          </a:p>
          <a:p>
            <a:pPr algn="ctr"/>
            <a:endParaRPr lang="en-IN" dirty="0">
              <a:solidFill>
                <a:schemeClr val="bg1"/>
              </a:solidFill>
              <a:latin typeface="Century" panose="02040604050505020304" pitchFamily="18" charset="0"/>
            </a:endParaRPr>
          </a:p>
        </p:txBody>
      </p:sp>
      <p:pic>
        <p:nvPicPr>
          <p:cNvPr id="10" name="Picture 9">
            <a:extLst>
              <a:ext uri="{FF2B5EF4-FFF2-40B4-BE49-F238E27FC236}">
                <a16:creationId xmlns:a16="http://schemas.microsoft.com/office/drawing/2014/main" id="{548CD0CE-753C-4FB6-AE8A-A28FFBD2E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 y="937882"/>
            <a:ext cx="5731510" cy="2910840"/>
          </a:xfrm>
          <a:prstGeom prst="rect">
            <a:avLst/>
          </a:prstGeom>
          <a:noFill/>
          <a:ln>
            <a:noFill/>
          </a:ln>
        </p:spPr>
      </p:pic>
      <p:pic>
        <p:nvPicPr>
          <p:cNvPr id="11" name="Picture 10">
            <a:extLst>
              <a:ext uri="{FF2B5EF4-FFF2-40B4-BE49-F238E27FC236}">
                <a16:creationId xmlns:a16="http://schemas.microsoft.com/office/drawing/2014/main" id="{E57664E5-9EE9-4036-80D1-6C37C426CF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848721"/>
            <a:ext cx="5731510" cy="2831995"/>
          </a:xfrm>
          <a:prstGeom prst="rect">
            <a:avLst/>
          </a:prstGeom>
          <a:noFill/>
          <a:ln>
            <a:noFill/>
          </a:ln>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pic>
        <p:nvPicPr>
          <p:cNvPr id="7" name="Picture 6">
            <a:extLst>
              <a:ext uri="{FF2B5EF4-FFF2-40B4-BE49-F238E27FC236}">
                <a16:creationId xmlns:a16="http://schemas.microsoft.com/office/drawing/2014/main" id="{262393AD-B052-47AA-A8A3-CA60B2340F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176" y="883355"/>
            <a:ext cx="5731510" cy="2834640"/>
          </a:xfrm>
          <a:prstGeom prst="rect">
            <a:avLst/>
          </a:prstGeom>
          <a:noFill/>
          <a:ln>
            <a:noFill/>
          </a:ln>
        </p:spPr>
      </p:pic>
      <p:pic>
        <p:nvPicPr>
          <p:cNvPr id="8" name="Picture 7">
            <a:extLst>
              <a:ext uri="{FF2B5EF4-FFF2-40B4-BE49-F238E27FC236}">
                <a16:creationId xmlns:a16="http://schemas.microsoft.com/office/drawing/2014/main" id="{2865EEDD-8285-4D14-A03E-555FA3F192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176" y="3717994"/>
            <a:ext cx="5731510" cy="2990715"/>
          </a:xfrm>
          <a:prstGeom prst="rect">
            <a:avLst/>
          </a:prstGeom>
          <a:noFill/>
          <a:ln>
            <a:noFill/>
          </a:ln>
        </p:spPr>
      </p:pic>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Classifier model and checked for its evaluation metrics. The model giving accuracy as 95.09%</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3C2A9215-7E4A-4118-92B2-106C0472C4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659" y="905788"/>
            <a:ext cx="5690681" cy="2674620"/>
          </a:xfrm>
          <a:prstGeom prst="rect">
            <a:avLst/>
          </a:prstGeom>
          <a:noFill/>
          <a:ln>
            <a:noFill/>
          </a:ln>
        </p:spPr>
      </p:pic>
      <p:pic>
        <p:nvPicPr>
          <p:cNvPr id="4" name="Picture 3">
            <a:extLst>
              <a:ext uri="{FF2B5EF4-FFF2-40B4-BE49-F238E27FC236}">
                <a16:creationId xmlns:a16="http://schemas.microsoft.com/office/drawing/2014/main" id="{F03F19D1-2AFD-40E9-9434-40C68EBBBD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60" y="3580408"/>
            <a:ext cx="5690680" cy="3200400"/>
          </a:xfrm>
          <a:prstGeom prst="rect">
            <a:avLst/>
          </a:prstGeom>
          <a:noFill/>
          <a:ln>
            <a:noFill/>
          </a:ln>
        </p:spPr>
      </p:pic>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Extra Trees Classifier model and checked for its evaluation metrics. The model giving accuracy as 95.84%</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Calibri" panose="020F0502020204030204" pitchFamily="34"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endParaRPr lang="en-IN" dirty="0"/>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816F77E5-A8BC-4FCF-BD4B-44A6530FF0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865" y="714010"/>
            <a:ext cx="5631653" cy="3055620"/>
          </a:xfrm>
          <a:prstGeom prst="rect">
            <a:avLst/>
          </a:prstGeom>
          <a:noFill/>
          <a:ln>
            <a:noFill/>
          </a:ln>
        </p:spPr>
      </p:pic>
      <p:pic>
        <p:nvPicPr>
          <p:cNvPr id="4" name="Picture 3">
            <a:extLst>
              <a:ext uri="{FF2B5EF4-FFF2-40B4-BE49-F238E27FC236}">
                <a16:creationId xmlns:a16="http://schemas.microsoft.com/office/drawing/2014/main" id="{224012D7-8BA1-4ADA-9637-143C747A18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4866" y="3769629"/>
            <a:ext cx="5631652" cy="2959135"/>
          </a:xfrm>
          <a:prstGeom prst="rect">
            <a:avLst/>
          </a:prstGeom>
          <a:noFill/>
          <a:ln>
            <a:noFill/>
          </a:ln>
        </p:spPr>
      </p:pic>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Gradient Boosting Classifier model and checked for its evaluation metrics. The model giving accuracy as 90.05%</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B334497A-51E5-4CDC-AC14-45F8E3A6B0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022" y="662596"/>
            <a:ext cx="5731510" cy="2971800"/>
          </a:xfrm>
          <a:prstGeom prst="rect">
            <a:avLst/>
          </a:prstGeom>
          <a:noFill/>
          <a:ln>
            <a:noFill/>
          </a:ln>
        </p:spPr>
      </p:pic>
      <p:pic>
        <p:nvPicPr>
          <p:cNvPr id="4" name="Picture 3">
            <a:extLst>
              <a:ext uri="{FF2B5EF4-FFF2-40B4-BE49-F238E27FC236}">
                <a16:creationId xmlns:a16="http://schemas.microsoft.com/office/drawing/2014/main" id="{FBAB7C81-FFAF-44D5-8CB8-846A4AFE22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022" y="3634395"/>
            <a:ext cx="5731510" cy="3145783"/>
          </a:xfrm>
          <a:prstGeom prst="rect">
            <a:avLst/>
          </a:prstGeom>
          <a:noFill/>
          <a:ln>
            <a:noFill/>
          </a:ln>
        </p:spPr>
      </p:pic>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Extreme Gradient Boosting Classifier model and checked for its evaluation metrics. The model giving accuracy as 95.03%</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pic>
        <p:nvPicPr>
          <p:cNvPr id="3" name="Picture 2">
            <a:extLst>
              <a:ext uri="{FF2B5EF4-FFF2-40B4-BE49-F238E27FC236}">
                <a16:creationId xmlns:a16="http://schemas.microsoft.com/office/drawing/2014/main" id="{A2BC72AE-6595-4FAF-9DA3-65C478D006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139" y="632623"/>
            <a:ext cx="5731510" cy="3025140"/>
          </a:xfrm>
          <a:prstGeom prst="rect">
            <a:avLst/>
          </a:prstGeom>
          <a:noFill/>
          <a:ln>
            <a:noFill/>
          </a:ln>
        </p:spPr>
      </p:pic>
      <p:pic>
        <p:nvPicPr>
          <p:cNvPr id="4" name="Picture 3">
            <a:extLst>
              <a:ext uri="{FF2B5EF4-FFF2-40B4-BE49-F238E27FC236}">
                <a16:creationId xmlns:a16="http://schemas.microsoft.com/office/drawing/2014/main" id="{524ABC85-462A-4B36-961D-7B969361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39" y="3657763"/>
            <a:ext cx="5731510" cy="3025140"/>
          </a:xfrm>
          <a:prstGeom prst="rect">
            <a:avLst/>
          </a:prstGeom>
          <a:noFill/>
          <a:ln>
            <a:noFill/>
          </a:ln>
        </p:spPr>
      </p:pic>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Bagging Classifier model and checked for its evaluation metrics. The model giving accuracy as 94.11%</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892176" y="172815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RandomizedSearchCV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Gradient Boosting Classifier.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9E4E7BB-4C5F-4485-ACD5-1671B33CA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65" y="1728151"/>
            <a:ext cx="7116888" cy="4983934"/>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pic>
        <p:nvPicPr>
          <p:cNvPr id="2050" name="Picture 2">
            <a:extLst>
              <a:ext uri="{FF2B5EF4-FFF2-40B4-BE49-F238E27FC236}">
                <a16:creationId xmlns:a16="http://schemas.microsoft.com/office/drawing/2014/main" id="{105DAD43-E620-4C88-B248-00FFA1687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1" y="3069989"/>
            <a:ext cx="4143375" cy="3661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3B96451-65BA-46A8-98C8-3BB44C525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1" y="1009244"/>
            <a:ext cx="5646909" cy="1882303"/>
          </a:xfrm>
          <a:prstGeom prst="rect">
            <a:avLst/>
          </a:prstGeom>
        </p:spPr>
      </p:pic>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Gradient Boosting Classifier and the accuracy of the model has been increased by 5% after hyperparameter tuning and received the accuracy score as 95.04%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A5C5CB2F-72DB-4DAB-9C82-B5DE048CD4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899" y="967740"/>
            <a:ext cx="4166114" cy="3137332"/>
          </a:xfrm>
          <a:prstGeom prst="rect">
            <a:avLst/>
          </a:prstGeom>
          <a:noFill/>
          <a:ln>
            <a:noFill/>
          </a:ln>
        </p:spPr>
      </p:pic>
      <p:pic>
        <p:nvPicPr>
          <p:cNvPr id="3074" name="Picture 2">
            <a:extLst>
              <a:ext uri="{FF2B5EF4-FFF2-40B4-BE49-F238E27FC236}">
                <a16:creationId xmlns:a16="http://schemas.microsoft.com/office/drawing/2014/main" id="{7B6918AF-15DB-4DA7-BAA3-2B36A71A7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98785"/>
            <a:ext cx="4526604" cy="35494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99%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B793EC60-F6F1-45B2-87C8-E5127FDEE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779328"/>
            <a:ext cx="9457240" cy="4016088"/>
          </a:xfrm>
          <a:prstGeom prst="rect">
            <a:avLst/>
          </a:prstGeom>
        </p:spPr>
      </p:pic>
      <p:sp>
        <p:nvSpPr>
          <p:cNvPr id="6" name="TextBox 5">
            <a:extLst>
              <a:ext uri="{FF2B5EF4-FFF2-40B4-BE49-F238E27FC236}">
                <a16:creationId xmlns:a16="http://schemas.microsoft.com/office/drawing/2014/main" id="{335AF64E-3883-400A-89DB-17929A801B52}"/>
              </a:ext>
            </a:extLst>
          </p:cNvPr>
          <p:cNvSpPr txBox="1"/>
          <p:nvPr/>
        </p:nvSpPr>
        <p:spPr>
          <a:xfrm>
            <a:off x="949091" y="5010539"/>
            <a:ext cx="10733827"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micro credit loans for defaulters and non-defaulters. From the predictions we can notice both actual values and predicted values are almost same.</a:t>
            </a:r>
            <a:endParaRPr lang="en-IN" sz="18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Century" panose="020406040505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Century" panose="02040604050505020304" pitchFamily="18" charset="0"/>
              </a:rPr>
              <a:t>First, we loaded the dataset and have done data cleaning and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Century" panose="02040604050505020304" pitchFamily="18" charset="0"/>
              </a:rPr>
              <a:t>Then we did the model training, building the model and finding out the best model on the basis of different metrices like Accuracy Score, Cross Validation Score, </a:t>
            </a:r>
            <a:r>
              <a:rPr lang="en-US" b="0" i="0" dirty="0" err="1">
                <a:effectLst/>
                <a:latin typeface="Century" panose="02040604050505020304" pitchFamily="18" charset="0"/>
              </a:rPr>
              <a:t>roc_auc_score</a:t>
            </a:r>
            <a:r>
              <a:rPr lang="en-US" b="0" i="0" dirty="0">
                <a:effectLst/>
                <a:latin typeface="Century" panose="02040604050505020304" pitchFamily="18" charset="0"/>
              </a:rPr>
              <a:t>, precision, recall, f1score etc. We tried ensemble techniques like Random Forest Classifier, Extra Trees Classifier, Gradient Boosting Classifier, Bagging Classifier etc</a:t>
            </a:r>
            <a:r>
              <a:rPr lang="en-US" dirty="0">
                <a:latin typeface="Century" panose="02040604050505020304" pitchFamily="18" charset="0"/>
              </a:rPr>
              <a:t>.</a:t>
            </a:r>
            <a:r>
              <a:rPr lang="en-US" b="0" i="0" dirty="0">
                <a:effectLst/>
                <a:latin typeface="Century" panose="020406040505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Century" panose="020406040505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Century" panose="020406040505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Century" panose="020406040505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Century" panose="02040604050505020304" pitchFamily="18" charset="0"/>
              </a:rPr>
              <a:t>        </a:t>
            </a:r>
            <a:r>
              <a:rPr lang="en-US" dirty="0">
                <a:latin typeface="Century" panose="020406040505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Century" panose="02040604050505020304" pitchFamily="18" charset="0"/>
              <a:ea typeface="Calibri" panose="020F0502020204030204" pitchFamily="34" charset="0"/>
              <a:cs typeface="Times New Roman" panose="02020603050405020304" pitchFamily="18" charset="0"/>
            </a:endParaRPr>
          </a:p>
          <a:p>
            <a:pPr algn="just"/>
            <a:r>
              <a:rPr lang="en-IN" dirty="0">
                <a:effectLst/>
                <a:latin typeface="Century" panose="020406040505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Problem Understanding</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5189626"/>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26" name="Picture 2" descr="Pin on 99 % Loan fraud in PNB scam | Bank loan Fraud | PNB Scam | PNB loan  fraud">
            <a:extLst>
              <a:ext uri="{FF2B5EF4-FFF2-40B4-BE49-F238E27FC236}">
                <a16:creationId xmlns:a16="http://schemas.microsoft.com/office/drawing/2014/main" id="{B14D42CC-C09A-458D-BCFF-B31AE3D95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928" y="1351697"/>
            <a:ext cx="3552047" cy="2520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ud Prevention | Federal Housing Finance Agency">
            <a:extLst>
              <a:ext uri="{FF2B5EF4-FFF2-40B4-BE49-F238E27FC236}">
                <a16:creationId xmlns:a16="http://schemas.microsoft.com/office/drawing/2014/main" id="{6CC3DA48-B3C5-416D-BF3A-4108E4855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1928" y="3872204"/>
            <a:ext cx="3552047" cy="252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Microcredit is a common form of microfinance that involves </a:t>
            </a:r>
            <a:r>
              <a:rPr lang="en-US" b="1" i="0" dirty="0">
                <a:effectLst/>
                <a:latin typeface="Century" panose="02040604050505020304" pitchFamily="18" charset="0"/>
              </a:rPr>
              <a:t>an extremely small loan given to an individual to help them become self-employed or grow a small business</a:t>
            </a:r>
            <a:r>
              <a:rPr lang="en-US" b="0" i="0" dirty="0">
                <a:effectLst/>
                <a:latin typeface="Century" panose="02040604050505020304" pitchFamily="18" charset="0"/>
              </a:rPr>
              <a:t>. These borrowers tend to be low-income individuals, especially from less developed countries (LDCs). Microcredit is also known as </a:t>
            </a:r>
            <a:r>
              <a:rPr lang="en-US" dirty="0">
                <a:latin typeface="Century" panose="02040604050505020304" pitchFamily="18" charset="0"/>
              </a:rPr>
              <a:t>“</a:t>
            </a:r>
            <a:r>
              <a:rPr lang="en-US" b="0" i="0" dirty="0">
                <a:effectLst/>
                <a:latin typeface="Century" panose="02040604050505020304" pitchFamily="18" charset="0"/>
              </a:rPr>
              <a:t>microlending” or “microloan</a:t>
            </a:r>
            <a:r>
              <a:rPr lang="en-US" dirty="0">
                <a:latin typeface="Century" panose="02040604050505020304" pitchFamily="18" charset="0"/>
              </a:rPr>
              <a:t>”.</a:t>
            </a:r>
          </a:p>
          <a:p>
            <a:pPr marL="285750" indent="-285750" algn="just">
              <a:buFont typeface="Wingdings" panose="05000000000000000000" pitchFamily="2" charset="2"/>
              <a:buChar char="v"/>
            </a:pPr>
            <a:r>
              <a:rPr lang="en-US" b="0" i="0" dirty="0">
                <a:effectLst/>
                <a:latin typeface="Century" panose="02040604050505020304" pitchFamily="18" charset="0"/>
              </a:rPr>
              <a:t>It aims to support and kickstart entrepreneurs who are unable to obtain the financial backing needed to start a small business or capitalize on an idea.</a:t>
            </a:r>
          </a:p>
        </p:txBody>
      </p:sp>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661993"/>
          </a:xfrm>
          <a:prstGeom prst="rect">
            <a:avLst/>
          </a:prstGeom>
          <a:noFill/>
        </p:spPr>
        <p:txBody>
          <a:bodyPr wrap="square">
            <a:spAutoFit/>
          </a:bodyPr>
          <a:lstStyle/>
          <a:p>
            <a:pPr algn="just"/>
            <a:r>
              <a:rPr lang="en-US" sz="2800" b="1" dirty="0">
                <a:latin typeface="Century" panose="02040604050505020304" pitchFamily="18" charset="0"/>
              </a:rPr>
              <a:t>Defaulting on Loans: </a:t>
            </a:r>
          </a:p>
          <a:p>
            <a:pPr marL="285750" indent="-285750" algn="just">
              <a:buFont typeface="Wingdings" panose="05000000000000000000" pitchFamily="2" charset="2"/>
              <a:buChar char="v"/>
            </a:pPr>
            <a:r>
              <a:rPr lang="en-US" b="0" i="0" dirty="0">
                <a:effectLst/>
                <a:latin typeface="Century" panose="020406040505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Century" panose="02040604050505020304" pitchFamily="18" charset="0"/>
            </a:endParaRPr>
          </a:p>
        </p:txBody>
      </p:sp>
      <p:pic>
        <p:nvPicPr>
          <p:cNvPr id="3074" name="Picture 2" descr="Micro Loan Services by VA Digital Bharat from Bhagalpur Bihar | ID - 3819114">
            <a:extLst>
              <a:ext uri="{FF2B5EF4-FFF2-40B4-BE49-F238E27FC236}">
                <a16:creationId xmlns:a16="http://schemas.microsoft.com/office/drawing/2014/main" id="{409D6BC8-9B57-466A-9817-5F7CB83EC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453" y="1350376"/>
            <a:ext cx="3606216" cy="2314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Million Student Loan Defaults in 12 Months | IonTuition">
            <a:extLst>
              <a:ext uri="{FF2B5EF4-FFF2-40B4-BE49-F238E27FC236}">
                <a16:creationId xmlns:a16="http://schemas.microsoft.com/office/drawing/2014/main" id="{CD1A0383-C2B5-4191-AEF0-9278C78F0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73" y="4536961"/>
            <a:ext cx="3252811" cy="206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58" y="4256081"/>
            <a:ext cx="5781041" cy="245745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91753" y="1035407"/>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60631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Dataset was free from null values that is I found no missing values.</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Extracted Day, Month and Year features from </a:t>
            </a:r>
            <a:r>
              <a:rPr lang="en-IN" dirty="0" err="1">
                <a:latin typeface="Century" panose="02040604050505020304" pitchFamily="18" charset="0"/>
                <a:cs typeface="Times New Roman" panose="02020603050405020304" pitchFamily="18" charset="0"/>
              </a:rPr>
              <a:t>pdate</a:t>
            </a:r>
            <a:r>
              <a:rPr lang="en-IN" dirty="0">
                <a:latin typeface="Century" panose="02040604050505020304" pitchFamily="18" charset="0"/>
                <a:cs typeface="Times New Roman" panose="02020603050405020304" pitchFamily="18" charset="0"/>
              </a:rPr>
              <a:t> column.</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4092</Words>
  <Application>Microsoft Office PowerPoint</Application>
  <PresentationFormat>Widescreen</PresentationFormat>
  <Paragraphs>192</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Bookman Old Style</vt:lpstr>
      <vt:lpstr>Calibri</vt:lpstr>
      <vt:lpstr>Calibri Light</vt:lpstr>
      <vt:lpstr>Century</vt:lpstr>
      <vt:lpstr>Courier New</vt:lpstr>
      <vt:lpstr>Georgia</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Rekha Adak</cp:lastModifiedBy>
  <cp:revision>53</cp:revision>
  <dcterms:created xsi:type="dcterms:W3CDTF">2021-10-24T08:35:25Z</dcterms:created>
  <dcterms:modified xsi:type="dcterms:W3CDTF">2021-11-23T15:31:47Z</dcterms:modified>
</cp:coreProperties>
</file>