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767623-09F7-4C90-9108-B55DB4F9EACA}">
  <a:tblStyle styleId="{DD767623-09F7-4C90-9108-B55DB4F9EA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3f515c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53f515c2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3f515c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53f515c29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0c41015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40c4101547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3f515c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53f515c29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3f515c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53f515c29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3f515c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53f515c29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–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–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»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5300">
                <a:solidFill>
                  <a:srgbClr val="FFFFFF"/>
                </a:solidFill>
              </a:rPr>
              <a:t>D</a:t>
            </a:r>
            <a:r>
              <a:rPr b="1" lang="en-US" sz="14300">
                <a:solidFill>
                  <a:srgbClr val="FFFFFF"/>
                </a:solidFill>
              </a:rPr>
              <a:t>ATABASES</a:t>
            </a:r>
            <a:endParaRPr b="1" i="0" sz="143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Inconsistency Risk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Consider database that keeps track of airplane seats</a:t>
            </a:r>
            <a:endParaRPr sz="3600"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Two users see 40 seats left</a:t>
            </a:r>
            <a:endParaRPr sz="3600"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One books </a:t>
            </a:r>
            <a:r>
              <a:rPr i="0" lang="en-US" sz="3600" u="none" cap="none" strike="noStrike">
                <a:solidFill>
                  <a:schemeClr val="dk1"/>
                </a:solidFill>
              </a:rPr>
              <a:t>and </a:t>
            </a:r>
            <a:r>
              <a:rPr i="0" lang="en-US" sz="3600" u="none" cap="none" strike="noStrike">
                <a:solidFill>
                  <a:schemeClr val="dk1"/>
                </a:solidFill>
              </a:rPr>
              <a:t>seats update from 40 to 39</a:t>
            </a:r>
            <a:endParaRPr sz="3600"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O</a:t>
            </a:r>
            <a:r>
              <a:rPr i="0" lang="en-US" sz="3600" u="none" cap="none" strike="noStrike">
                <a:solidFill>
                  <a:schemeClr val="dk1"/>
                </a:solidFill>
              </a:rPr>
              <a:t>ther user also updates from 40 to 39 seats</a:t>
            </a:r>
            <a:endParaRPr sz="3600"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Although 2 seats have been booked,</a:t>
            </a:r>
            <a:br>
              <a:rPr lang="en-US" sz="3600">
                <a:solidFill>
                  <a:schemeClr val="dk1"/>
                </a:solidFill>
              </a:rPr>
            </a:br>
            <a:r>
              <a:rPr i="0" lang="en-US" sz="3600" u="none" cap="none" strike="noStrike">
                <a:solidFill>
                  <a:schemeClr val="dk1"/>
                </a:solidFill>
              </a:rPr>
              <a:t>database only records 1 seat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Database is in an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inconsistent state</a:t>
            </a:r>
            <a:endParaRPr b="1" i="1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Concurrency Management...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</a:rPr>
              <a:t>Databases can limit concurrency by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blocking</a:t>
            </a:r>
            <a:r>
              <a:rPr i="0" lang="en-US" sz="3900" u="none" cap="none" strike="noStrike">
                <a:solidFill>
                  <a:schemeClr val="dk1"/>
                </a:solidFill>
              </a:rPr>
              <a:t> or serializing access / update to data records</a:t>
            </a:r>
            <a:endParaRPr i="0" sz="3900" u="none" cap="none" strike="noStrike">
              <a:solidFill>
                <a:schemeClr val="dk1"/>
              </a:solidFill>
            </a:endParaRPr>
          </a:p>
          <a:p>
            <a:pPr indent="-476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</a:rPr>
              <a:t>If one user is reading / updating a record, other users can be blocked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until</a:t>
            </a:r>
            <a:r>
              <a:rPr i="0" lang="en-US" sz="3900" u="none" cap="none" strike="noStrike">
                <a:solidFill>
                  <a:schemeClr val="dk1"/>
                </a:solidFill>
              </a:rPr>
              <a:t> the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first</a:t>
            </a:r>
            <a:r>
              <a:rPr i="0" lang="en-US" sz="3900" u="none" cap="none" strike="noStrike">
                <a:solidFill>
                  <a:schemeClr val="dk1"/>
                </a:solidFill>
              </a:rPr>
              <a:t> one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finishes</a:t>
            </a:r>
            <a:endParaRPr b="1" i="1" sz="3900">
              <a:solidFill>
                <a:schemeClr val="dk1"/>
              </a:solidFill>
            </a:endParaRPr>
          </a:p>
          <a:p>
            <a:pPr indent="-476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</a:rPr>
              <a:t>That way the second user works with a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consistent</a:t>
            </a:r>
            <a:r>
              <a:rPr i="0" lang="en-US" sz="3900" u="none" cap="none" strike="noStrike">
                <a:solidFill>
                  <a:schemeClr val="dk1"/>
                </a:solidFill>
              </a:rPr>
              <a:t> database</a:t>
            </a:r>
            <a:endParaRPr i="0" sz="39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Concurrency Management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b="1" i="1" lang="en-US" sz="3600" u="none" cap="none" strike="noStrike">
                <a:solidFill>
                  <a:schemeClr val="dk1"/>
                </a:solidFill>
              </a:rPr>
              <a:t>Databases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must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detect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when actions from various users conflict with one another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Blocking user action must be limited to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avoid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conflicting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actions that would leave the database in an inconsistent state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Transactional Updates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Database updates need to be undoable</a:t>
            </a:r>
            <a:endParaRPr sz="2500">
              <a:solidFill>
                <a:schemeClr val="dk1"/>
              </a:solidFill>
            </a:endParaRPr>
          </a:p>
          <a:p>
            <a:pPr indent="-469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Consider a user reserving available hotels &amp; flights</a:t>
            </a:r>
            <a:endParaRPr sz="2500">
              <a:solidFill>
                <a:schemeClr val="dk1"/>
              </a:solidFill>
            </a:endParaRPr>
          </a:p>
          <a:p>
            <a:pPr indent="-469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While completing flights, hotels become</a:t>
            </a:r>
            <a:br>
              <a:rPr lang="en-US" sz="3800">
                <a:solidFill>
                  <a:schemeClr val="dk1"/>
                </a:solidFill>
              </a:rPr>
            </a:br>
            <a:r>
              <a:rPr i="0" lang="en-US" sz="3800" u="none" cap="none" strike="noStrike">
                <a:solidFill>
                  <a:schemeClr val="dk1"/>
                </a:solidFill>
              </a:rPr>
              <a:t>unavailable</a:t>
            </a:r>
            <a:endParaRPr sz="2500">
              <a:solidFill>
                <a:schemeClr val="dk1"/>
              </a:solidFill>
            </a:endParaRPr>
          </a:p>
          <a:p>
            <a:pPr indent="-469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The user needs to undo flights and try other dates</a:t>
            </a:r>
            <a:endParaRPr i="0" sz="3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Transactional Updates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While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both flights and hotels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are not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committed</a:t>
            </a:r>
            <a:r>
              <a:rPr i="0" lang="en-US" sz="3600" u="none" cap="none" strike="noStrike">
                <a:solidFill>
                  <a:schemeClr val="dk1"/>
                </a:solidFill>
              </a:rPr>
              <a:t>, updates</a:t>
            </a:r>
            <a:r>
              <a:rPr lang="en-US" sz="3600">
                <a:solidFill>
                  <a:schemeClr val="dk1"/>
                </a:solidFill>
              </a:rPr>
              <a:t> </a:t>
            </a:r>
            <a:r>
              <a:rPr i="0" lang="en-US" sz="3600" u="none" cap="none" strike="noStrike">
                <a:solidFill>
                  <a:schemeClr val="dk1"/>
                </a:solidFill>
              </a:rPr>
              <a:t>should not be visible to other users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Otherwise other users will make decisions on data that is not yet "real"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Committed changes are then visible to other users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Authentication and Authorization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Databases must be able to authenticate users that can access the database through some username / password login mechanism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Users should only be allowed to access / update data to which they have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privileges</a:t>
            </a:r>
            <a:endParaRPr b="1" i="1" sz="36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Users may be allowed to perform only certain types of operations, e.g., read, but not update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Memory Management...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RAM access is 1000 times faster than flash memory, and 100,000 times faster than disk access</a:t>
            </a:r>
            <a:endParaRPr i="0" sz="35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4508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Database systems use </a:t>
            </a:r>
            <a:r>
              <a:rPr b="1" i="1" lang="en-US" sz="3500" u="sng" cap="none" strike="noStrike">
                <a:solidFill>
                  <a:schemeClr val="dk1"/>
                </a:solidFill>
              </a:rPr>
              <a:t>caching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techniques to manage data larger than RAM, while providing reasonable response times</a:t>
            </a:r>
            <a:endParaRPr i="0" sz="35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4508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Current data in use is maintained in RAM as long as possible</a:t>
            </a:r>
            <a:endParaRPr sz="3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Memory Management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All access and updates are done in </a:t>
            </a:r>
            <a:r>
              <a:rPr b="1" i="1" lang="en-US" sz="3600" cap="none" strike="noStrike">
                <a:solidFill>
                  <a:schemeClr val="dk1"/>
                </a:solidFill>
              </a:rPr>
              <a:t>RAM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and is kept </a:t>
            </a:r>
            <a:r>
              <a:rPr b="1" i="1" lang="en-US" sz="3600" u="sng" cap="none" strike="noStrike">
                <a:solidFill>
                  <a:schemeClr val="dk1"/>
                </a:solidFill>
              </a:rPr>
              <a:t>synchronized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with persisted store disk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Risk of </a:t>
            </a:r>
            <a:r>
              <a:rPr b="1" i="1" lang="en-US" sz="3600" cap="none" strike="noStrike">
                <a:solidFill>
                  <a:schemeClr val="dk1"/>
                </a:solidFill>
              </a:rPr>
              <a:t>inconsistency, outdated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data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Must survive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system crash</a:t>
            </a:r>
            <a:endParaRPr b="1" i="1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Data Models and Schemas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A </a:t>
            </a:r>
            <a:r>
              <a:rPr b="1" i="1" lang="en-US" sz="3600" u="sng" cap="none" strike="noStrike">
                <a:solidFill>
                  <a:schemeClr val="dk1"/>
                </a:solidFill>
              </a:rPr>
              <a:t>data model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describes </a:t>
            </a:r>
            <a:r>
              <a:rPr lang="en-US" sz="3600">
                <a:solidFill>
                  <a:schemeClr val="dk1"/>
                </a:solidFill>
              </a:rPr>
              <a:t>the </a:t>
            </a:r>
            <a:r>
              <a:rPr lang="en-US" sz="3600">
                <a:solidFill>
                  <a:schemeClr val="dk1"/>
                </a:solidFill>
              </a:rPr>
              <a:t>structure of the </a:t>
            </a:r>
            <a:r>
              <a:rPr i="0" lang="en-US" sz="3600" u="none" cap="none" strike="noStrike">
                <a:solidFill>
                  <a:schemeClr val="dk1"/>
                </a:solidFill>
              </a:rPr>
              <a:t>data 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A </a:t>
            </a:r>
            <a:r>
              <a:rPr b="1" i="1" lang="en-US" sz="3600" u="sng" cap="none" strike="noStrike">
                <a:solidFill>
                  <a:schemeClr val="dk1"/>
                </a:solidFill>
              </a:rPr>
              <a:t>schema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is the structure of a database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There can be various types of data models including</a:t>
            </a:r>
            <a:endParaRPr sz="3600"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b="1" i="1" lang="en-US" sz="3600" u="sng" cap="none" strike="noStrike">
                <a:solidFill>
                  <a:schemeClr val="dk1"/>
                </a:solidFill>
              </a:rPr>
              <a:t>file-system data model</a:t>
            </a:r>
            <a:endParaRPr sz="3600"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b="1" i="1" lang="en-US" sz="3600" u="sng" cap="none" strike="noStrike">
                <a:solidFill>
                  <a:schemeClr val="dk1"/>
                </a:solidFill>
              </a:rPr>
              <a:t>relational data model</a:t>
            </a:r>
            <a:endParaRPr b="1" i="1" sz="3600" u="sng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Data Models and Schemas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i="1" lang="en-US" sz="3600" u="sng" cap="none" strike="noStrike">
                <a:solidFill>
                  <a:schemeClr val="dk1"/>
                </a:solidFill>
              </a:rPr>
              <a:t>File-system data model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describes the structure of the database (schema) in terms of several files and records encoded in a particular format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i="1" lang="en-US" sz="3600" u="sng" cap="none" strike="noStrike">
                <a:solidFill>
                  <a:schemeClr val="dk1"/>
                </a:solidFill>
              </a:rPr>
              <a:t>Relational data model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describes the schema in terms of tables, records, and relationships between the records</a:t>
            </a:r>
            <a:endParaRPr b="1" i="1" sz="3600" u="sng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Agenda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30925" y="628650"/>
            <a:ext cx="87132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Databases and Database Systems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Record Storage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Multi User Access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Memory Management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Data Models and Schemas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Physical Data Independence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Logical Data Independence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Physical Model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file-system data model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is referred to as a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physical model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Describes how structure is implemented, e.g.:</a:t>
            </a:r>
            <a:endParaRPr/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Student records stored in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students.csv</a:t>
            </a:r>
            <a:endParaRPr/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One record per line</a:t>
            </a:r>
            <a:endParaRPr/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Four fields per record</a:t>
            </a:r>
            <a:endParaRPr/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Field values separated by commas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Software that accesses / updates records need to</a:t>
            </a:r>
            <a:endParaRPr/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read / write file</a:t>
            </a:r>
            <a:endParaRPr/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decode / encode records and fields into file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0" y="0"/>
            <a:ext cx="9505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List&lt;String&gt; get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1997</a:t>
            </a: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Students()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List&lt;String&gt; result=newArrayList&lt;String&gt;();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FileReader rdr=new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FileReader("students.csv");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BufferedReader br = new BufferedReader(rdr);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String line = br.readLine();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while (line != null)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String[] vals = line.split(",");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String gradyear = vals[2];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if (gradyear.equals("1997"))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result.add(vals[1]);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line = br.readLine();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result;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Conceptual Model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b="1" i="1" lang="en-US" sz="3500">
                <a:solidFill>
                  <a:schemeClr val="dk1"/>
                </a:solidFill>
              </a:rPr>
              <a:t>R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elational data model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is a </a:t>
            </a:r>
            <a:r>
              <a:rPr b="1" i="1" lang="en-US" sz="3500" u="sng" cap="none" strike="noStrike">
                <a:solidFill>
                  <a:schemeClr val="dk1"/>
                </a:solidFill>
              </a:rPr>
              <a:t>conceptual model</a:t>
            </a:r>
            <a:endParaRPr sz="1700"/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The conceptual model</a:t>
            </a:r>
            <a:endParaRPr sz="1700"/>
          </a:p>
          <a:p>
            <a:pPr indent="-4254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</a:pPr>
            <a:r>
              <a:rPr i="0" lang="en-US" sz="3100" u="none" cap="none" strike="noStrike">
                <a:solidFill>
                  <a:schemeClr val="dk1"/>
                </a:solidFill>
              </a:rPr>
              <a:t>is not concerned with implementation details</a:t>
            </a:r>
            <a:endParaRPr sz="1700"/>
          </a:p>
          <a:p>
            <a:pPr indent="-4254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</a:pPr>
            <a:r>
              <a:rPr i="0" lang="en-US" sz="3100" u="none" cap="none" strike="noStrike">
                <a:solidFill>
                  <a:schemeClr val="dk1"/>
                </a:solidFill>
              </a:rPr>
              <a:t>uses higher level of abstraction than the physical model</a:t>
            </a:r>
            <a:endParaRPr sz="1700"/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Records are in a </a:t>
            </a:r>
            <a:r>
              <a:rPr b="1" i="1" lang="en-US" sz="3500">
                <a:solidFill>
                  <a:schemeClr val="dk1"/>
                </a:solidFill>
              </a:rPr>
              <a:t>students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table</a:t>
            </a:r>
            <a:endParaRPr sz="1700"/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Each record contains 4 fields</a:t>
            </a:r>
            <a:endParaRPr sz="1700"/>
          </a:p>
          <a:p>
            <a:pPr indent="-4254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</a:pPr>
            <a:r>
              <a:rPr i="0" lang="en-US" sz="3100" u="none" cap="none" strike="noStrike">
                <a:solidFill>
                  <a:schemeClr val="dk1"/>
                </a:solidFill>
              </a:rPr>
              <a:t>an integer </a:t>
            </a:r>
            <a:r>
              <a:rPr b="1" i="1" lang="en-US" sz="3100">
                <a:solidFill>
                  <a:schemeClr val="dk1"/>
                </a:solidFill>
              </a:rPr>
              <a:t>sid</a:t>
            </a:r>
            <a:r>
              <a:rPr i="0" lang="en-US" sz="3100" u="none" cap="none" strike="noStrike">
                <a:solidFill>
                  <a:schemeClr val="dk1"/>
                </a:solidFill>
              </a:rPr>
              <a:t>		an integer </a:t>
            </a:r>
            <a:r>
              <a:rPr b="1" i="1" lang="en-US" sz="3100">
                <a:solidFill>
                  <a:schemeClr val="dk1"/>
                </a:solidFill>
              </a:rPr>
              <a:t>grad_year</a:t>
            </a:r>
            <a:endParaRPr b="1" i="1" sz="3100" u="none" cap="none" strike="noStrike">
              <a:solidFill>
                <a:schemeClr val="dk1"/>
              </a:solidFill>
            </a:endParaRPr>
          </a:p>
          <a:p>
            <a:pPr indent="-4254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</a:pPr>
            <a:r>
              <a:rPr i="0" lang="en-US" sz="3100" u="none" cap="none" strike="noStrike">
                <a:solidFill>
                  <a:schemeClr val="dk1"/>
                </a:solidFill>
              </a:rPr>
              <a:t>a string </a:t>
            </a:r>
            <a:r>
              <a:rPr b="1" i="1" lang="en-US" sz="3100">
                <a:solidFill>
                  <a:schemeClr val="dk1"/>
                </a:solidFill>
              </a:rPr>
              <a:t>name</a:t>
            </a:r>
            <a:r>
              <a:rPr i="0" lang="en-US" sz="3100" u="none" cap="none" strike="noStrike">
                <a:solidFill>
                  <a:schemeClr val="dk1"/>
                </a:solidFill>
              </a:rPr>
              <a:t>		an integer </a:t>
            </a:r>
            <a:r>
              <a:rPr b="1" i="1" lang="en-US" sz="3100">
                <a:solidFill>
                  <a:schemeClr val="dk1"/>
                </a:solidFill>
              </a:rPr>
              <a:t>major_id</a:t>
            </a:r>
            <a:endParaRPr i="0" sz="2900" u="none" cap="none" strike="noStrike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300" u="none" cap="none" strike="noStrike">
                <a:solidFill>
                  <a:schemeClr val="dk1"/>
                </a:solidFill>
              </a:rPr>
              <a:t>select </a:t>
            </a:r>
            <a:r>
              <a:rPr lang="en-US" sz="3300">
                <a:solidFill>
                  <a:schemeClr val="dk1"/>
                </a:solidFill>
              </a:rPr>
              <a:t>name</a:t>
            </a:r>
            <a:r>
              <a:rPr i="0" lang="en-US" sz="3300" u="none" cap="none" strike="noStrike">
                <a:solidFill>
                  <a:schemeClr val="dk1"/>
                </a:solidFill>
              </a:rPr>
              <a:t> from </a:t>
            </a:r>
            <a:r>
              <a:rPr lang="en-US" sz="3300">
                <a:solidFill>
                  <a:schemeClr val="dk1"/>
                </a:solidFill>
              </a:rPr>
              <a:t>student</a:t>
            </a:r>
            <a:br>
              <a:rPr lang="en-US" sz="3300">
                <a:solidFill>
                  <a:schemeClr val="dk1"/>
                </a:solidFill>
              </a:rPr>
            </a:br>
            <a:r>
              <a:rPr i="0" lang="en-US" sz="3300" u="none" cap="none" strike="noStrike">
                <a:solidFill>
                  <a:schemeClr val="dk1"/>
                </a:solidFill>
              </a:rPr>
              <a:t>where </a:t>
            </a:r>
            <a:r>
              <a:rPr lang="en-US" sz="3300">
                <a:solidFill>
                  <a:schemeClr val="dk1"/>
                </a:solidFill>
              </a:rPr>
              <a:t>grad_year</a:t>
            </a:r>
            <a:r>
              <a:rPr i="0" lang="en-US" sz="3300" u="none" cap="none" strike="noStrike">
                <a:solidFill>
                  <a:schemeClr val="dk1"/>
                </a:solidFill>
              </a:rPr>
              <a:t>=1997</a:t>
            </a:r>
            <a:endParaRPr i="0" sz="33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Other Data Models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</a:rPr>
              <a:t>Graph-based models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treats the database in terms of linked records similar to Class Diagrams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</a:rPr>
              <a:t>Object-oriented models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treats the database as a collection of objects that reference each other and implement object specific behaviors as methods. JPA (Java Persistence Architecture) implements such a model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</a:rPr>
              <a:t>Hierarchical models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treat the database as records that contain sub-records in a tree-like structure of values. XML is an example of such a data model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Physical Data Independence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b="1" i="1" lang="en-US" sz="3100" u="sng" cap="none" strike="noStrike">
                <a:solidFill>
                  <a:schemeClr val="dk1"/>
                </a:solidFill>
              </a:rPr>
              <a:t>Conceptual model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is easier to work with than physical model</a:t>
            </a:r>
            <a:endParaRPr sz="1300"/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As we work with the conceptual model, database needs to translate to physical model and back</a:t>
            </a:r>
            <a:endParaRPr sz="1300"/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b="1" i="1" lang="en-US" sz="3100" u="sng" cap="none" strike="noStrike">
                <a:solidFill>
                  <a:schemeClr val="dk1"/>
                </a:solidFill>
              </a:rPr>
              <a:t>Database catalog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describes conceptual and physical schemas</a:t>
            </a:r>
            <a:endParaRPr sz="1300"/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b="1" i="1" lang="en-US" sz="3100" u="sng" cap="none" strike="noStrike">
                <a:solidFill>
                  <a:schemeClr val="dk1"/>
                </a:solidFill>
              </a:rPr>
              <a:t>Physical data independence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allows users to ignore implementation details and has advantages:</a:t>
            </a:r>
            <a:endParaRPr sz="1300"/>
          </a:p>
          <a:p>
            <a:pPr indent="-4000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</a:pPr>
            <a:r>
              <a:rPr i="0" lang="en-US" sz="2700" u="none" cap="none" strike="noStrike">
                <a:solidFill>
                  <a:schemeClr val="dk1"/>
                </a:solidFill>
              </a:rPr>
              <a:t>ease of use, query optimization, isolation from physical schema changes</a:t>
            </a:r>
            <a:endParaRPr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Logical Data Independence...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i="1" lang="en-US" sz="3600" u="sng" cap="none" strike="noStrike">
                <a:solidFill>
                  <a:schemeClr val="dk1"/>
                </a:solidFill>
              </a:rPr>
              <a:t>Different users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want to use database in different ways, creating queries specific to their needs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Users might prefer different schemas for convenience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P</a:t>
            </a:r>
            <a:r>
              <a:rPr i="0" lang="en-US" sz="3600" u="none" cap="none" strike="noStrike">
                <a:solidFill>
                  <a:schemeClr val="dk1"/>
                </a:solidFill>
              </a:rPr>
              <a:t>erhaps a table that contains all data for students in a single table as oppose to spread over several tables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Logical Data Independence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b="1" i="1" lang="en-US" sz="3700" u="sng" cap="none" strike="noStrike">
                <a:solidFill>
                  <a:schemeClr val="dk1"/>
                </a:solidFill>
              </a:rPr>
              <a:t>External schemas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allow creat</a:t>
            </a:r>
            <a:r>
              <a:rPr lang="en-US" sz="3700">
                <a:solidFill>
                  <a:schemeClr val="dk1"/>
                </a:solidFill>
              </a:rPr>
              <a:t>e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personalized tables</a:t>
            </a:r>
            <a:endParaRPr sz="3700">
              <a:solidFill>
                <a:schemeClr val="dk1"/>
              </a:solidFill>
            </a:endParaRPr>
          </a:p>
          <a:p>
            <a:pPr indent="-463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Databases that provide all three types of schemas are said to have a </a:t>
            </a:r>
            <a:r>
              <a:rPr b="1" i="1" lang="en-US" sz="3700" u="sng" cap="none" strike="noStrike">
                <a:solidFill>
                  <a:schemeClr val="dk1"/>
                </a:solidFill>
              </a:rPr>
              <a:t>three-level architecture</a:t>
            </a:r>
            <a:endParaRPr b="1" i="1" sz="3700" u="sng">
              <a:solidFill>
                <a:schemeClr val="dk1"/>
              </a:solidFill>
            </a:endParaRPr>
          </a:p>
          <a:p>
            <a:pPr indent="-463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Benefits: customized external schemas, isolation from changes in conceptual schema, better security</a:t>
            </a:r>
            <a:endParaRPr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Three-Level Architecture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870" y="990600"/>
            <a:ext cx="6865696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 txBox="1"/>
          <p:nvPr/>
        </p:nvSpPr>
        <p:spPr>
          <a:xfrm>
            <a:off x="3673275" y="3010450"/>
            <a:ext cx="7821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students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39"/>
          <p:cNvSpPr txBox="1"/>
          <p:nvPr/>
        </p:nvSpPr>
        <p:spPr>
          <a:xfrm>
            <a:off x="4639975" y="3010450"/>
            <a:ext cx="8520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enrollments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5706775" y="3010450"/>
            <a:ext cx="8520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sections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What is a Database?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A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database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is a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collection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of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data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stored on a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computer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Data in a database is organized into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records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Records are of a certain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type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Example of various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types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of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records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stored in a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database</a:t>
            </a:r>
            <a:r>
              <a:rPr lang="en-US" sz="3200" u="none" cap="none" strike="noStrike">
                <a:solidFill>
                  <a:schemeClr val="dk1"/>
                </a:solidFill>
              </a:rPr>
              <a:t>: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</a:t>
            </a:r>
            <a:endParaRPr/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Employee records</a:t>
            </a:r>
            <a:endParaRPr/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Student records</a:t>
            </a:r>
            <a:endParaRPr/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Medical records</a:t>
            </a:r>
            <a:endParaRPr i="0" sz="2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Example 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University Database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800">
                <a:solidFill>
                  <a:schemeClr val="dk1"/>
                </a:solidFill>
              </a:rPr>
              <a:t>Consider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database contain</a:t>
            </a:r>
            <a:r>
              <a:rPr lang="en-US" sz="3800">
                <a:solidFill>
                  <a:schemeClr val="dk1"/>
                </a:solidFill>
              </a:rPr>
              <a:t>ing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5 types of records</a:t>
            </a:r>
            <a:endParaRPr sz="3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800" u="sng">
                <a:solidFill>
                  <a:schemeClr val="dk1"/>
                </a:solidFill>
              </a:rPr>
              <a:t>Type					Data</a:t>
            </a:r>
            <a:endParaRPr b="1" i="1" sz="3800"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</a:rPr>
              <a:t>s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tudents</a:t>
            </a:r>
            <a:r>
              <a:rPr b="1" i="1" lang="en-US" sz="3600">
                <a:solidFill>
                  <a:schemeClr val="dk1"/>
                </a:solidFill>
              </a:rPr>
              <a:t>			</a:t>
            </a:r>
            <a:r>
              <a:rPr lang="en-US" sz="3600">
                <a:solidFill>
                  <a:schemeClr val="dk1"/>
                </a:solidFill>
              </a:rPr>
              <a:t>id</a:t>
            </a:r>
            <a:r>
              <a:rPr i="0" lang="en-US" sz="3600" u="none" cap="none" strike="noStrike">
                <a:solidFill>
                  <a:schemeClr val="dk1"/>
                </a:solidFill>
              </a:rPr>
              <a:t>, </a:t>
            </a:r>
            <a:r>
              <a:rPr lang="en-US" sz="3600">
                <a:solidFill>
                  <a:schemeClr val="dk1"/>
                </a:solidFill>
              </a:rPr>
              <a:t>name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, </a:t>
            </a:r>
            <a:r>
              <a:rPr lang="en-US" sz="3600">
                <a:solidFill>
                  <a:schemeClr val="dk1"/>
                </a:solidFill>
              </a:rPr>
              <a:t>grad_year</a:t>
            </a:r>
            <a:r>
              <a:rPr i="0" lang="en-US" sz="3600" u="none" cap="none" strike="noStrike">
                <a:solidFill>
                  <a:schemeClr val="dk1"/>
                </a:solidFill>
              </a:rPr>
              <a:t>, </a:t>
            </a:r>
            <a:r>
              <a:rPr lang="en-US" sz="3600">
                <a:solidFill>
                  <a:schemeClr val="dk1"/>
                </a:solidFill>
              </a:rPr>
              <a:t>major_id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</a:rPr>
              <a:t>d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epartments</a:t>
            </a:r>
            <a:r>
              <a:rPr lang="en-US" sz="3600"/>
              <a:t>	</a:t>
            </a:r>
            <a:r>
              <a:rPr lang="en-US" sz="3600">
                <a:solidFill>
                  <a:schemeClr val="dk1"/>
                </a:solidFill>
              </a:rPr>
              <a:t>did</a:t>
            </a:r>
            <a:r>
              <a:rPr i="0" lang="en-US" sz="3600" u="none" cap="none" strike="noStrike">
                <a:solidFill>
                  <a:schemeClr val="dk1"/>
                </a:solidFill>
              </a:rPr>
              <a:t>, </a:t>
            </a:r>
            <a:r>
              <a:rPr lang="en-US" sz="3600">
                <a:solidFill>
                  <a:schemeClr val="dk1"/>
                </a:solidFill>
              </a:rPr>
              <a:t>name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</a:rPr>
              <a:t>c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ourses</a:t>
            </a:r>
            <a:r>
              <a:rPr lang="en-US" sz="3600"/>
              <a:t>			</a:t>
            </a:r>
            <a:r>
              <a:rPr lang="en-US" sz="3600">
                <a:solidFill>
                  <a:schemeClr val="dk1"/>
                </a:solidFill>
              </a:rPr>
              <a:t>cid</a:t>
            </a:r>
            <a:r>
              <a:rPr i="0" lang="en-US" sz="3600" u="none" cap="none" strike="noStrike">
                <a:solidFill>
                  <a:schemeClr val="dk1"/>
                </a:solidFill>
              </a:rPr>
              <a:t>, </a:t>
            </a:r>
            <a:r>
              <a:rPr lang="en-US" sz="3600">
                <a:solidFill>
                  <a:schemeClr val="dk1"/>
                </a:solidFill>
              </a:rPr>
              <a:t>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itle, </a:t>
            </a:r>
            <a:r>
              <a:rPr lang="en-US" sz="3600">
                <a:solidFill>
                  <a:schemeClr val="dk1"/>
                </a:solidFill>
              </a:rPr>
              <a:t>d</a:t>
            </a:r>
            <a:r>
              <a:rPr i="0" lang="en-US" sz="3600" u="none" cap="none" strike="noStrike">
                <a:solidFill>
                  <a:schemeClr val="dk1"/>
                </a:solidFill>
              </a:rPr>
              <a:t>ep</a:t>
            </a:r>
            <a:r>
              <a:rPr lang="en-US" sz="3600">
                <a:solidFill>
                  <a:schemeClr val="dk1"/>
                </a:solidFill>
              </a:rPr>
              <a:t>artment_i</a:t>
            </a:r>
            <a:r>
              <a:rPr i="0" lang="en-US" sz="3600" u="none" cap="none" strike="noStrike">
                <a:solidFill>
                  <a:schemeClr val="dk1"/>
                </a:solidFill>
              </a:rPr>
              <a:t>d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</a:rPr>
              <a:t>s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ectio</a:t>
            </a:r>
            <a:r>
              <a:rPr b="1" i="1" lang="en-US" sz="3600">
                <a:solidFill>
                  <a:schemeClr val="dk1"/>
                </a:solidFill>
              </a:rPr>
              <a:t>ns</a:t>
            </a:r>
            <a:r>
              <a:rPr lang="en-US" sz="3600"/>
              <a:t>			</a:t>
            </a:r>
            <a:r>
              <a:rPr lang="en-US" sz="3600">
                <a:solidFill>
                  <a:schemeClr val="dk1"/>
                </a:solidFill>
              </a:rPr>
              <a:t>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c</a:t>
            </a:r>
            <a:r>
              <a:rPr lang="en-US" sz="3600">
                <a:solidFill>
                  <a:schemeClr val="dk1"/>
                </a:solidFill>
              </a:rPr>
              <a:t>i</a:t>
            </a:r>
            <a:r>
              <a:rPr i="0" lang="en-US" sz="3600" u="none" cap="none" strike="noStrike">
                <a:solidFill>
                  <a:schemeClr val="dk1"/>
                </a:solidFill>
              </a:rPr>
              <a:t>d, </a:t>
            </a:r>
            <a:r>
              <a:rPr lang="en-US" sz="3600">
                <a:solidFill>
                  <a:schemeClr val="dk1"/>
                </a:solidFill>
              </a:rPr>
              <a:t>c</a:t>
            </a:r>
            <a:r>
              <a:rPr i="0" lang="en-US" sz="3600" u="none" cap="none" strike="noStrike">
                <a:solidFill>
                  <a:schemeClr val="dk1"/>
                </a:solidFill>
              </a:rPr>
              <a:t>ourse</a:t>
            </a:r>
            <a:r>
              <a:rPr lang="en-US" sz="3600">
                <a:solidFill>
                  <a:schemeClr val="dk1"/>
                </a:solidFill>
              </a:rPr>
              <a:t>_i</a:t>
            </a:r>
            <a:r>
              <a:rPr i="0" lang="en-US" sz="3600" u="none" cap="none" strike="noStrike">
                <a:solidFill>
                  <a:schemeClr val="dk1"/>
                </a:solidFill>
              </a:rPr>
              <a:t>d, </a:t>
            </a:r>
            <a:r>
              <a:rPr lang="en-US" sz="3600">
                <a:solidFill>
                  <a:schemeClr val="dk1"/>
                </a:solidFill>
              </a:rPr>
              <a:t>p</a:t>
            </a:r>
            <a:r>
              <a:rPr i="0" lang="en-US" sz="3600" u="none" cap="none" strike="noStrike">
                <a:solidFill>
                  <a:schemeClr val="dk1"/>
                </a:solidFill>
              </a:rPr>
              <a:t>rof, </a:t>
            </a:r>
            <a:r>
              <a:rPr lang="en-US" sz="3600">
                <a:solidFill>
                  <a:schemeClr val="dk1"/>
                </a:solidFill>
              </a:rPr>
              <a:t>y</a:t>
            </a:r>
            <a:r>
              <a:rPr i="0" lang="en-US" sz="3600" u="none" cap="none" strike="noStrike">
                <a:solidFill>
                  <a:schemeClr val="dk1"/>
                </a:solidFill>
              </a:rPr>
              <a:t>ear</a:t>
            </a:r>
            <a:r>
              <a:rPr lang="en-US" sz="3600">
                <a:solidFill>
                  <a:schemeClr val="dk1"/>
                </a:solidFill>
              </a:rPr>
              <a:t>_o</a:t>
            </a:r>
            <a:r>
              <a:rPr i="0" lang="en-US" sz="3600" u="none" cap="none" strike="noStrike">
                <a:solidFill>
                  <a:schemeClr val="dk1"/>
                </a:solidFill>
              </a:rPr>
              <a:t>ffered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</a:rPr>
              <a:t>e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nrollments</a:t>
            </a:r>
            <a:r>
              <a:rPr lang="en-US" sz="3600"/>
              <a:t>		</a:t>
            </a:r>
            <a:r>
              <a:rPr lang="en-US" sz="3600">
                <a:solidFill>
                  <a:schemeClr val="dk1"/>
                </a:solidFill>
              </a:rPr>
              <a:t>ei</a:t>
            </a:r>
            <a:r>
              <a:rPr i="0" lang="en-US" sz="3600" u="none" cap="none" strike="noStrike">
                <a:solidFill>
                  <a:schemeClr val="dk1"/>
                </a:solidFill>
              </a:rPr>
              <a:t>d, </a:t>
            </a:r>
            <a:r>
              <a:rPr lang="en-US" sz="3600">
                <a:solidFill>
                  <a:schemeClr val="dk1"/>
                </a:solidFill>
              </a:rPr>
              <a:t>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tudent</a:t>
            </a:r>
            <a:r>
              <a:rPr lang="en-US" sz="3600">
                <a:solidFill>
                  <a:schemeClr val="dk1"/>
                </a:solidFill>
              </a:rPr>
              <a:t>_i</a:t>
            </a:r>
            <a:r>
              <a:rPr i="0" lang="en-US" sz="3600" u="none" cap="none" strike="noStrike">
                <a:solidFill>
                  <a:schemeClr val="dk1"/>
                </a:solidFill>
              </a:rPr>
              <a:t>d, </a:t>
            </a:r>
            <a:r>
              <a:rPr lang="en-US" sz="3600">
                <a:solidFill>
                  <a:schemeClr val="dk1"/>
                </a:solidFill>
              </a:rPr>
              <a:t>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ection</a:t>
            </a:r>
            <a:r>
              <a:rPr lang="en-US" sz="3600">
                <a:solidFill>
                  <a:schemeClr val="dk1"/>
                </a:solidFill>
              </a:rPr>
              <a:t>_i</a:t>
            </a:r>
            <a:r>
              <a:rPr i="0" lang="en-US" sz="3600" u="none" cap="none" strike="noStrike">
                <a:solidFill>
                  <a:schemeClr val="dk1"/>
                </a:solidFill>
              </a:rPr>
              <a:t>d, </a:t>
            </a:r>
            <a:r>
              <a:rPr lang="en-US" sz="3600">
                <a:solidFill>
                  <a:schemeClr val="dk1"/>
                </a:solidFill>
              </a:rPr>
              <a:t>g</a:t>
            </a:r>
            <a:r>
              <a:rPr i="0" lang="en-US" sz="3600" u="none" cap="none" strike="noStrike">
                <a:solidFill>
                  <a:schemeClr val="dk1"/>
                </a:solidFill>
              </a:rPr>
              <a:t>rade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7"/>
          <p:cNvGraphicFramePr/>
          <p:nvPr/>
        </p:nvGraphicFramePr>
        <p:xfrm>
          <a:off x="350500" y="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{DD767623-09F7-4C90-9108-B55DB4F9EACA}</a:tableStyleId>
              </a:tblPr>
              <a:tblGrid>
                <a:gridCol w="1093475"/>
                <a:gridCol w="1093475"/>
                <a:gridCol w="1093475"/>
                <a:gridCol w="1093475"/>
              </a:tblGrid>
              <a:tr h="1497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students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91425">
                    <a:solidFill>
                      <a:srgbClr val="888888"/>
                    </a:solidFill>
                  </a:tcPr>
                </a:tc>
                <a:tc hMerge="1"/>
                <a:tc hMerge="1"/>
                <a:tc hMerge="1"/>
              </a:tr>
              <a:tr h="1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sid</a:t>
                      </a:r>
                      <a:endParaRPr sz="1200"/>
                    </a:p>
                  </a:txBody>
                  <a:tcPr marT="0" marB="0" marR="0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 sz="1200"/>
                    </a:p>
                  </a:txBody>
                  <a:tcPr marT="0" marB="0" marR="0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grad_year</a:t>
                      </a:r>
                      <a:endParaRPr sz="1200"/>
                    </a:p>
                  </a:txBody>
                  <a:tcPr marT="0" marB="0" marR="0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major_id</a:t>
                      </a:r>
                      <a:endParaRPr sz="1200"/>
                    </a:p>
                  </a:txBody>
                  <a:tcPr marT="0" marB="0" marR="0" marL="91425">
                    <a:solidFill>
                      <a:srgbClr val="D9D9D9"/>
                    </a:solidFill>
                  </a:tcPr>
                </a:tc>
              </a:tr>
              <a:tr h="1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joe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2004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0" marB="0" marR="0" marL="91425"/>
                </a:tc>
              </a:tr>
              <a:tr h="1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amy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2004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0" marB="0" marR="0" marL="91425"/>
                </a:tc>
              </a:tr>
              <a:tr h="1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max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2005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0" marB="0" marR="0" marL="91425"/>
                </a:tc>
              </a:tr>
              <a:tr h="1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sue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2005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0" marB="0" marR="0" marL="91425"/>
                </a:tc>
              </a:tr>
              <a:tr h="1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bob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2003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/>
                    </a:p>
                  </a:txBody>
                  <a:tcPr marT="0" marB="0" marR="0" marL="91425"/>
                </a:tc>
              </a:tr>
              <a:tr h="1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kim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2001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0" marB="0" marR="0" marL="91425"/>
                </a:tc>
              </a:tr>
              <a:tr h="1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art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2004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/>
                    </a:p>
                  </a:txBody>
                  <a:tcPr marT="0" marB="0" marR="0" marL="91425"/>
                </a:tc>
              </a:tr>
              <a:tr h="1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pat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2001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0" marB="0" marR="0" marL="91425"/>
                </a:tc>
              </a:tr>
              <a:tr h="1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lee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2004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0" marB="0" marR="0" marL="91425"/>
                </a:tc>
              </a:tr>
            </a:tbl>
          </a:graphicData>
        </a:graphic>
      </p:graphicFrame>
      <p:graphicFrame>
        <p:nvGraphicFramePr>
          <p:cNvPr id="108" name="Google Shape;108;p17"/>
          <p:cNvGraphicFramePr/>
          <p:nvPr/>
        </p:nvGraphicFramePr>
        <p:xfrm>
          <a:off x="5074900" y="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{DD767623-09F7-4C90-9108-B55DB4F9EACA}</a:tableStyleId>
              </a:tblPr>
              <a:tblGrid>
                <a:gridCol w="1886900"/>
                <a:gridCol w="1886900"/>
              </a:tblGrid>
              <a:tr h="1828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departments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91425">
                    <a:solidFill>
                      <a:srgbClr val="888888"/>
                    </a:solidFill>
                  </a:tcPr>
                </a:tc>
                <a:tc hMerge="1"/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did</a:t>
                      </a:r>
                      <a:endParaRPr sz="1200"/>
                    </a:p>
                  </a:txBody>
                  <a:tcPr marT="0" marB="0" marR="0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 sz="1200"/>
                    </a:p>
                  </a:txBody>
                  <a:tcPr marT="0" marB="0" marR="0" marL="91425">
                    <a:solidFill>
                      <a:srgbClr val="D9D9D9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computer science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math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drama</a:t>
                      </a:r>
                      <a:endParaRPr sz="1200"/>
                    </a:p>
                  </a:txBody>
                  <a:tcPr marT="0" marB="0" marR="0" marL="91425"/>
                </a:tc>
              </a:tr>
            </a:tbl>
          </a:graphicData>
        </a:graphic>
      </p:graphicFrame>
      <p:graphicFrame>
        <p:nvGraphicFramePr>
          <p:cNvPr id="109" name="Google Shape;109;p17"/>
          <p:cNvGraphicFramePr/>
          <p:nvPr/>
        </p:nvGraphicFramePr>
        <p:xfrm>
          <a:off x="5058925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{DD767623-09F7-4C90-9108-B55DB4F9EACA}</a:tableStyleId>
              </a:tblPr>
              <a:tblGrid>
                <a:gridCol w="1257925"/>
                <a:gridCol w="1257925"/>
                <a:gridCol w="1257925"/>
              </a:tblGrid>
              <a:tr h="1828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courses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91425">
                    <a:solidFill>
                      <a:srgbClr val="888888"/>
                    </a:solidFill>
                  </a:tcPr>
                </a:tc>
                <a:tc hMerge="1"/>
                <a:tc hMerge="1"/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</a:t>
                      </a:r>
                      <a:r>
                        <a:rPr lang="en-US" sz="1200"/>
                        <a:t>id</a:t>
                      </a:r>
                      <a:endParaRPr sz="1200"/>
                    </a:p>
                  </a:txBody>
                  <a:tcPr marT="0" marB="0" marR="0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title</a:t>
                      </a:r>
                      <a:endParaRPr sz="1200"/>
                    </a:p>
                  </a:txBody>
                  <a:tcPr marT="0" marB="0" marR="0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department_id</a:t>
                      </a:r>
                      <a:endParaRPr sz="1200"/>
                    </a:p>
                  </a:txBody>
                  <a:tcPr marT="0" marB="0" marR="0" marL="91425">
                    <a:solidFill>
                      <a:srgbClr val="D9D9D9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db systems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22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compilers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32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calculus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42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algebra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52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acting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62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elocution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endParaRPr sz="1200"/>
                    </a:p>
                  </a:txBody>
                  <a:tcPr marT="0" marB="0" marR="0" marL="91425"/>
                </a:tc>
              </a:tr>
            </a:tbl>
          </a:graphicData>
        </a:graphic>
      </p:graphicFrame>
      <p:graphicFrame>
        <p:nvGraphicFramePr>
          <p:cNvPr id="110" name="Google Shape;110;p17"/>
          <p:cNvGraphicFramePr/>
          <p:nvPr/>
        </p:nvGraphicFramePr>
        <p:xfrm>
          <a:off x="332625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{DD767623-09F7-4C90-9108-B55DB4F9EACA}</a:tableStyleId>
              </a:tblPr>
              <a:tblGrid>
                <a:gridCol w="1097950"/>
                <a:gridCol w="1097950"/>
                <a:gridCol w="1097950"/>
                <a:gridCol w="1097950"/>
              </a:tblGrid>
              <a:tr h="1828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sections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91425">
                    <a:solidFill>
                      <a:srgbClr val="888888"/>
                    </a:solidFill>
                  </a:tcPr>
                </a:tc>
                <a:tc hMerge="1"/>
                <a:tc hMerge="1"/>
                <a:tc hMerge="1"/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sc</a:t>
                      </a:r>
                      <a:r>
                        <a:rPr lang="en-US" sz="1200"/>
                        <a:t>id</a:t>
                      </a:r>
                      <a:endParaRPr sz="1200"/>
                    </a:p>
                  </a:txBody>
                  <a:tcPr marT="0" marB="0" marR="0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course_id</a:t>
                      </a:r>
                      <a:endParaRPr sz="1200"/>
                    </a:p>
                  </a:txBody>
                  <a:tcPr marT="0" marB="0" marR="0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profersson</a:t>
                      </a:r>
                      <a:endParaRPr sz="1200"/>
                    </a:p>
                  </a:txBody>
                  <a:tcPr marT="0" marB="0" marR="0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year_offered</a:t>
                      </a:r>
                      <a:endParaRPr sz="1200"/>
                    </a:p>
                  </a:txBody>
                  <a:tcPr marT="0" marB="0" marR="0" marL="91425">
                    <a:solidFill>
                      <a:srgbClr val="D9D9D9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13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turing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2004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23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turing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2005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33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32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newton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2000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43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32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einstein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2001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53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62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brando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2001</a:t>
                      </a:r>
                      <a:endParaRPr sz="1200"/>
                    </a:p>
                  </a:txBody>
                  <a:tcPr marT="0" marB="0" marR="0" marL="91425"/>
                </a:tc>
              </a:tr>
            </a:tbl>
          </a:graphicData>
        </a:graphic>
      </p:graphicFrame>
      <p:graphicFrame>
        <p:nvGraphicFramePr>
          <p:cNvPr id="111" name="Google Shape;111;p17"/>
          <p:cNvGraphicFramePr/>
          <p:nvPr/>
        </p:nvGraphicFramePr>
        <p:xfrm>
          <a:off x="332625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{DD767623-09F7-4C90-9108-B55DB4F9EACA}</a:tableStyleId>
              </a:tblPr>
              <a:tblGrid>
                <a:gridCol w="1097950"/>
                <a:gridCol w="1097950"/>
                <a:gridCol w="1097950"/>
                <a:gridCol w="1097950"/>
              </a:tblGrid>
              <a:tr h="1828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enrollments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 hMerge="1"/>
                <a:tc hMerge="1"/>
                <a:tc hMerge="1"/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</a:t>
                      </a:r>
                      <a:r>
                        <a:rPr lang="en-US" sz="1200"/>
                        <a:t>id</a:t>
                      </a:r>
                      <a:endParaRPr sz="1200"/>
                    </a:p>
                  </a:txBody>
                  <a:tcPr marT="0" marB="0" marR="0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student_id</a:t>
                      </a:r>
                      <a:endParaRPr sz="1200"/>
                    </a:p>
                  </a:txBody>
                  <a:tcPr marT="0" marB="0" marR="0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section_id</a:t>
                      </a:r>
                      <a:endParaRPr sz="1200"/>
                    </a:p>
                  </a:txBody>
                  <a:tcPr marT="0" marB="0" marR="0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grade</a:t>
                      </a:r>
                      <a:endParaRPr sz="1200"/>
                    </a:p>
                  </a:txBody>
                  <a:tcPr marT="0" marB="0" marR="0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14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13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24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43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34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43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B+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44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33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54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53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</a:t>
                      </a:r>
                      <a:endParaRPr sz="1200"/>
                    </a:p>
                  </a:txBody>
                  <a:tcPr marT="0" marB="0" marR="0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64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53</a:t>
                      </a:r>
                      <a:endParaRPr sz="1200"/>
                    </a:p>
                  </a:txBody>
                  <a:tcPr marT="0" marB="0" marR="0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</a:t>
                      </a:r>
                      <a:endParaRPr sz="1200"/>
                    </a:p>
                  </a:txBody>
                  <a:tcPr marT="0" marB="0" marR="0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University Database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Each student described by several records of various types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There is a </a:t>
            </a:r>
            <a:r>
              <a:rPr b="1" i="1" lang="en-US" sz="3200" u="sng">
                <a:solidFill>
                  <a:schemeClr val="dk1"/>
                </a:solidFill>
              </a:rPr>
              <a:t>student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record for each student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instance</a:t>
            </a:r>
            <a:endParaRPr b="1" i="1" u="sng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There are several </a:t>
            </a:r>
            <a:r>
              <a:rPr b="1" i="1" lang="en-US" sz="3200" u="sng">
                <a:solidFill>
                  <a:schemeClr val="dk1"/>
                </a:solidFill>
              </a:rPr>
              <a:t>enroll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records for each course a student has taken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Each course has </a:t>
            </a:r>
            <a:r>
              <a:rPr b="1" i="1" lang="en-US" sz="3200" u="sng">
                <a:solidFill>
                  <a:schemeClr val="dk1"/>
                </a:solidFill>
              </a:rPr>
              <a:t>course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record and several </a:t>
            </a:r>
            <a:r>
              <a:rPr b="1" i="1" lang="en-US" sz="3200" u="sng">
                <a:solidFill>
                  <a:schemeClr val="dk1"/>
                </a:solidFill>
              </a:rPr>
              <a:t>section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records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Deciding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structure of database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is referred to as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designing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the database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Database Systems Characteristi</a:t>
            </a:r>
            <a:r>
              <a:rPr b="1" lang="en-US" sz="4400">
                <a:solidFill>
                  <a:schemeClr val="dk1"/>
                </a:solidFill>
              </a:rPr>
              <a:t>cs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b="1" i="1" lang="en-US" sz="3400" u="sng" cap="none" strike="noStrike">
                <a:solidFill>
                  <a:schemeClr val="dk1"/>
                </a:solidFill>
              </a:rPr>
              <a:t>Database system</a:t>
            </a:r>
            <a:r>
              <a:rPr lang="en-US" sz="3400"/>
              <a:t>: </a:t>
            </a:r>
            <a:r>
              <a:rPr lang="en-US" sz="3400">
                <a:solidFill>
                  <a:schemeClr val="dk1"/>
                </a:solidFill>
              </a:rPr>
              <a:t>s</a:t>
            </a:r>
            <a:r>
              <a:rPr i="0" lang="en-US" sz="3400" u="none" cap="none" strike="noStrike">
                <a:solidFill>
                  <a:schemeClr val="dk1"/>
                </a:solidFill>
              </a:rPr>
              <a:t>oftware that manages records of a database</a:t>
            </a:r>
            <a:endParaRPr sz="3400"/>
          </a:p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b="1" i="1" lang="en-US" sz="3400" u="none" cap="none" strike="noStrike">
                <a:solidFill>
                  <a:schemeClr val="dk1"/>
                </a:solidFill>
              </a:rPr>
              <a:t>Persistent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even after the computer is shut down</a:t>
            </a:r>
            <a:endParaRPr sz="3400"/>
          </a:p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b="1" i="1" lang="en-US" sz="3400" u="none" cap="none" strike="noStrike">
                <a:solidFill>
                  <a:schemeClr val="dk1"/>
                </a:solidFill>
              </a:rPr>
              <a:t>Large</a:t>
            </a:r>
            <a:endParaRPr sz="3400"/>
          </a:p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b="1" i="1" lang="en-US" sz="3400" u="none" cap="none" strike="noStrike">
                <a:solidFill>
                  <a:schemeClr val="dk1"/>
                </a:solidFill>
              </a:rPr>
              <a:t>Shared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among several concurrent users</a:t>
            </a:r>
            <a:endParaRPr sz="3400"/>
          </a:p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b="1" i="1" lang="en-US" sz="3400" u="none" cap="none" strike="noStrike">
                <a:solidFill>
                  <a:schemeClr val="dk1"/>
                </a:solidFill>
              </a:rPr>
              <a:t>Accurate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and consistent data.</a:t>
            </a:r>
            <a:r>
              <a:rPr lang="en-US" sz="3400">
                <a:solidFill>
                  <a:schemeClr val="dk1"/>
                </a:solidFill>
              </a:rPr>
              <a:t> Represents reality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</a:t>
            </a:r>
            <a:endParaRPr sz="3400"/>
          </a:p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b="1" i="1" lang="en-US" sz="3400" u="none" cap="none" strike="noStrike">
                <a:solidFill>
                  <a:schemeClr val="dk1"/>
                </a:solidFill>
              </a:rPr>
              <a:t>Usable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allowing easy access and manipulation of data</a:t>
            </a:r>
            <a:endParaRPr sz="3400"/>
          </a:p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b="1" i="1" lang="en-US" sz="3400" u="sng" cap="none" strike="noStrike">
                <a:solidFill>
                  <a:schemeClr val="dk1"/>
                </a:solidFill>
              </a:rPr>
              <a:t>Database administrator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(DBA)</a:t>
            </a:r>
            <a:endParaRPr i="0" sz="3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Record Storage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implementing </a:t>
            </a:r>
            <a:r>
              <a:rPr lang="en-US" sz="3200">
                <a:solidFill>
                  <a:schemeClr val="dk1"/>
                </a:solidFill>
              </a:rPr>
              <a:t>student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records in text file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student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: </a:t>
            </a:r>
            <a:r>
              <a:rPr lang="en-US" sz="3200" cap="none" strike="noStrike">
                <a:solidFill>
                  <a:schemeClr val="dk1"/>
                </a:solidFill>
              </a:rPr>
              <a:t>s</a:t>
            </a:r>
            <a:r>
              <a:rPr lang="en-US" sz="3200">
                <a:solidFill>
                  <a:schemeClr val="dk1"/>
                </a:solidFill>
              </a:rPr>
              <a:t>id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lang="en-US" sz="3200">
                <a:solidFill>
                  <a:schemeClr val="dk1"/>
                </a:solidFill>
              </a:rPr>
              <a:t>name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lang="en-US" sz="3200">
                <a:solidFill>
                  <a:schemeClr val="dk1"/>
                </a:solidFill>
              </a:rPr>
              <a:t>grad_year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lang="en-US" sz="3200">
                <a:solidFill>
                  <a:schemeClr val="dk1"/>
                </a:solidFill>
              </a:rPr>
              <a:t>major_id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1→alice→2012→10→2→bob→2012→20→2</a:t>
            </a:r>
            <a:br>
              <a:rPr i="0" lang="en-US" sz="3200" u="none" cap="none" strike="noStrike">
                <a:solidFill>
                  <a:schemeClr val="dk1"/>
                </a:solidFill>
              </a:rPr>
            </a:br>
            <a:r>
              <a:rPr i="0" lang="en-US" sz="3200" u="none" cap="none" strike="noStrike">
                <a:solidFill>
                  <a:schemeClr val="dk1"/>
                </a:solidFill>
              </a:rPr>
              <a:t>→charlie→2012→20↵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Single file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sequentially, updating and</a:t>
            </a:r>
            <a:br>
              <a:rPr lang="en-US" sz="3200">
                <a:solidFill>
                  <a:schemeClr val="dk1"/>
                </a:solidFill>
              </a:rPr>
            </a:br>
            <a:r>
              <a:rPr i="0" lang="en-US" sz="3200" u="none" cap="none" strike="noStrike">
                <a:solidFill>
                  <a:schemeClr val="dk1"/>
                </a:solidFill>
              </a:rPr>
              <a:t>searching takes too long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Several auxiliary files per record type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</a:rPr>
              <a:t>Index file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auxiliary file allows searching data file efficiently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Multi User Access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</a:pPr>
            <a:r>
              <a:rPr b="1" i="1" lang="en-US" sz="4200" u="none" cap="none" strike="noStrike">
                <a:solidFill>
                  <a:schemeClr val="dk1"/>
                </a:solidFill>
              </a:rPr>
              <a:t>Several users</a:t>
            </a:r>
            <a:r>
              <a:rPr i="0" lang="en-US" sz="4200" u="none" cap="none" strike="noStrike">
                <a:solidFill>
                  <a:schemeClr val="dk1"/>
                </a:solidFill>
              </a:rPr>
              <a:t> need to be able to access the database </a:t>
            </a:r>
            <a:r>
              <a:rPr b="1" i="1" lang="en-US" sz="4200" u="none" cap="none" strike="noStrike">
                <a:solidFill>
                  <a:schemeClr val="dk1"/>
                </a:solidFill>
              </a:rPr>
              <a:t>at the same time</a:t>
            </a:r>
            <a:endParaRPr b="1" i="1" sz="42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3400">
              <a:solidFill>
                <a:schemeClr val="dk1"/>
              </a:solidFill>
            </a:endParaRPr>
          </a:p>
          <a:p>
            <a:pPr indent="-495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</a:rPr>
              <a:t>Could be accessing / updating same data files</a:t>
            </a:r>
            <a:endParaRPr i="0" sz="42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-495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</a:rPr>
              <a:t>Risk of </a:t>
            </a:r>
            <a:r>
              <a:rPr b="1" i="1" lang="en-US" sz="4200" u="none" cap="none" strike="noStrike">
                <a:solidFill>
                  <a:schemeClr val="dk1"/>
                </a:solidFill>
              </a:rPr>
              <a:t>inconsistency</a:t>
            </a:r>
            <a:endParaRPr b="1" i="1" sz="4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