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</p:sldIdLst>
  <p:sldSz cy="5143500" cx="9144000"/>
  <p:notesSz cx="6858000" cy="9144000"/>
  <p:embeddedFontLst>
    <p:embeddedFont>
      <p:font typeface="Oswald"/>
      <p:regular r:id="rId141"/>
      <p:bold r:id="rId1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023480-DF8F-4452-9441-A32E886D3456}">
  <a:tblStyle styleId="{9B023480-DF8F-4452-9441-A32E886D34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B51C9B4-C80C-45BC-91F6-B6E24D47025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5270DD4-CB8C-4106-808D-A9FFD6E1669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2" Type="http://schemas.openxmlformats.org/officeDocument/2006/relationships/font" Target="fonts/Oswald-bold.fntdata"/><Relationship Id="rId141" Type="http://schemas.openxmlformats.org/officeDocument/2006/relationships/font" Target="fonts/Oswald-regular.fntdata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53c9e3d1a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g253c9e3d1a_1_16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7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53c9e3d1a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253c9e3d1a_1_16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8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53c9e3d1a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253c9e3d1a_1_17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8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41c58643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g41c58643b5_0_3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8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8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8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8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8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8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9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9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9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9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41c58643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g41c58643b5_0_3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9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98d2756dcf_2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98d2756d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8d2756dcf_2_1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8d2756dc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9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9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9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0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53c9e3d1a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g253c9e3d1a_1_19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3c9e3d1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53c9e3d1a_1_1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40cf34d5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g40cf34d503_0_2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0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b9149fef45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b9149fe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c5864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1c58643b5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3c9e3d1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53c9e3d1a_1_2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517f2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5517f22da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13e2d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5513e2dbe_0_3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513e2d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5513e2dbe_0_1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513e2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5513e2dbe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513e2d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5513e2dbe_0_5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513e2d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5513e2dbe_0_8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513e2db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5513e2dbe_0_10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1c58643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41c58643b5_0_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3c9e3d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53c9e3d1a_1_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3c9e3d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53c9e3d1a_1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cf34d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0cf34d503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f24714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f24714a6f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1c58643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41c58643b5_0_1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3c9e3d1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53c9e3d1a_1_3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53c9e3d1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53c9e3d1a_1_4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1c58643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41c58643b5_0_1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f906b34e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f906b3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3c9e3d1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53c9e3d1a_1_4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53c9e3d1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253c9e3d1a_1_5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1c58643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41c58643b5_0_2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53c9e3d1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253c9e3d1a_1_5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3c9e3d1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53c9e3d1a_1_1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53c9e3d1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53c9e3d1a_1_6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53c9e3d1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253c9e3d1a_1_6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fd4ec66_00:notes"/>
          <p:cNvSpPr/>
          <p:nvPr>
            <p:ph idx="2" type="sldImg"/>
          </p:nvPr>
        </p:nvSpPr>
        <p:spPr>
          <a:xfrm>
            <a:off x="38117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fd4ec6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53c9e3d1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253c9e3d1a_1_7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53c9e3d1a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253c9e3d1a_1_10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53c9e3d1a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253c9e3d1a_1_12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53c9e3d1a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253c9e3d1a_1_15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aa06f26337e1e4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3aa06f26337e1e4d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48d7ba5079c20ef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48d7ba5079c20ef9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41c58643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41c58643b5_0_2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9882e60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b9882e6069_2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53c9e3d1a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253c9e3d1a_1_15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»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9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2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4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6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7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8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</a:t>
            </a:r>
            <a:endParaRPr b="1" sz="2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5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DESIGN</a:t>
            </a:r>
            <a:endParaRPr b="1" i="0" sz="151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One-One and Optional Relations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A 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one-one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relationship is 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strong-strong</a:t>
            </a:r>
            <a:r>
              <a:rPr i="0" lang="en-US" sz="3500" u="none" cap="none" strike="noStrike">
                <a:solidFill>
                  <a:schemeClr val="dk1"/>
                </a:solidFill>
              </a:rPr>
              <a:t>. Both instances must exist in the relationship</a:t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-4508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0..1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next to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PERMIT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denotes zero or 1, i.e, a PERMIT is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optional</a:t>
            </a:r>
            <a:endParaRPr sz="17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3863340"/>
            <a:ext cx="3371851" cy="1197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00" y="1760220"/>
            <a:ext cx="3385230" cy="121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Classes to Attributes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75" name="Google Shape;875;p112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LICENSE_PLATE &amp; CAR_MODEL are only related to PERMIT</a:t>
            </a:r>
            <a:endParaRPr sz="3600"/>
          </a:p>
          <a:p>
            <a:pPr indent="-3365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</a:rPr>
              <a:t>We add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licensePlate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carModel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to PERMIT and remove those classes</a:t>
            </a:r>
            <a:endParaRPr sz="3600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YEAR related to both STUDENT and SECTION</a:t>
            </a:r>
            <a:endParaRPr sz="3600"/>
          </a:p>
          <a:p>
            <a:pPr indent="-3365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</a:rPr>
              <a:t>We add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year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to both classes and remove the YEAR class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Classes to Attributes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81" name="Google Shape;881;p11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Having converted the following classes to attributes</a:t>
            </a:r>
            <a:endParaRPr sz="1000"/>
          </a:p>
          <a:p>
            <a:pPr indent="-2603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i="0" lang="en-US" sz="2400" u="none" cap="none" strike="noStrike">
                <a:solidFill>
                  <a:schemeClr val="dk1"/>
                </a:solidFill>
              </a:rPr>
              <a:t>GRADE		PROF</a:t>
            </a:r>
            <a:endParaRPr sz="1000"/>
          </a:p>
          <a:p>
            <a:pPr indent="-2603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i="0" lang="en-US" sz="2400" u="none" cap="none" strike="noStrike">
                <a:solidFill>
                  <a:schemeClr val="dk1"/>
                </a:solidFill>
              </a:rPr>
              <a:t>YEAR			LICENSE_PLATE</a:t>
            </a:r>
            <a:endParaRPr sz="1000"/>
          </a:p>
          <a:p>
            <a:pPr indent="-2603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i="0" lang="en-US" sz="2400" u="none" cap="none" strike="noStrike">
                <a:solidFill>
                  <a:schemeClr val="dk1"/>
                </a:solidFill>
              </a:rPr>
              <a:t>CAR_MODEL</a:t>
            </a:r>
            <a:endParaRPr sz="1000"/>
          </a:p>
        </p:txBody>
      </p:sp>
      <p:pic>
        <p:nvPicPr>
          <p:cNvPr id="882" name="Google Shape;88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411730"/>
            <a:ext cx="7144658" cy="273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Adding Additional Attributes...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88" name="Google Shape;888;p11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</a:rPr>
              <a:t>Often requirements are incomplete and do not contain necessary classes or attributes</a:t>
            </a:r>
            <a:endParaRPr sz="4300"/>
          </a:p>
          <a:p>
            <a:pPr indent="-3810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–"/>
            </a:pPr>
            <a:r>
              <a:rPr i="0" lang="en-US" sz="4300" u="none" cap="none" strike="noStrike">
                <a:solidFill>
                  <a:schemeClr val="dk1"/>
                </a:solidFill>
              </a:rPr>
              <a:t>Obvious attributes</a:t>
            </a:r>
            <a:endParaRPr sz="4300"/>
          </a:p>
          <a:p>
            <a:pPr indent="-3810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–"/>
            </a:pPr>
            <a:r>
              <a:rPr i="0" lang="en-US" sz="4300" u="none" cap="none" strike="noStrike">
                <a:solidFill>
                  <a:schemeClr val="dk1"/>
                </a:solidFill>
              </a:rPr>
              <a:t>Assumed attributes</a:t>
            </a:r>
            <a:endParaRPr sz="43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Adding Additional Attributes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894" name="Google Shape;89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50" y="1809900"/>
            <a:ext cx="7365623" cy="2954992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11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E.g., student name, department name, course title</a:t>
            </a:r>
            <a:endParaRPr sz="36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Attribute Cardinality...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01" name="Google Shape;901;p11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Just like classes, attributes have cardinality: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single-valued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or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multi-valued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Consider the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many-one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relationship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teaches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between SECTION and PROF</a:t>
            </a:r>
            <a:endParaRPr b="1" i="1" sz="3600" u="none" cap="none" strike="noStrike">
              <a:solidFill>
                <a:schemeClr val="dk1"/>
              </a:solidFill>
            </a:endParaRPr>
          </a:p>
        </p:txBody>
      </p:sp>
      <p:pic>
        <p:nvPicPr>
          <p:cNvPr id="902" name="Google Shape;90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25" y="3025900"/>
            <a:ext cx="6554116" cy="10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Attribute Cardinality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Each section has a single professor, so the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prof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attribute in SECTION is single valued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If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many-many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then</a:t>
            </a:r>
            <a:r>
              <a:rPr lang="en-US" sz="3600">
                <a:solidFill>
                  <a:schemeClr val="dk1"/>
                </a:solidFill>
              </a:rPr>
              <a:t>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multi-valued</a:t>
            </a:r>
            <a:endParaRPr b="1" i="1" sz="3600" u="none" cap="none" strike="noStrike">
              <a:solidFill>
                <a:schemeClr val="dk1"/>
              </a:solidFill>
            </a:endParaRPr>
          </a:p>
        </p:txBody>
      </p:sp>
      <p:pic>
        <p:nvPicPr>
          <p:cNvPr id="909" name="Google Shape;90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25" y="3060360"/>
            <a:ext cx="7047967" cy="118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Implementing Single / Multi Valued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15" name="Google Shape;915;p11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</a:rPr>
              <a:t>Single-valued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just correspond to</a:t>
            </a:r>
            <a:br>
              <a:rPr lang="en-US" sz="3600">
                <a:solidFill>
                  <a:schemeClr val="dk1"/>
                </a:solidFill>
              </a:rPr>
            </a:br>
            <a:r>
              <a:rPr b="1" i="1" lang="en-US" sz="3600" u="none" cap="none" strike="noStrike">
                <a:solidFill>
                  <a:schemeClr val="dk1"/>
                </a:solidFill>
              </a:rPr>
              <a:t>fields in a table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Many relational databases support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collection types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such as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lists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arrays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These can be used to implement multi-valued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Otherwise, use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reification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to remove the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many-many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relationships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1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AGGREGATION, </a:t>
            </a:r>
            <a:r>
              <a:rPr b="1" lang="en-US" sz="9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COMPOSITION, &amp;</a:t>
            </a:r>
            <a:r>
              <a:rPr b="1" lang="en-US" sz="10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9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GENERALIZATION</a:t>
            </a:r>
            <a:endParaRPr b="1" sz="16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Aggregation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26" name="Google Shape;926;p12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Aggregation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describes 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part-whole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or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part-of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relationship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No lifecycle dependency, i.e., an engine can exist without the car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Implied 0..1 cardinality on the whole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927" name="Google Shape;927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583786"/>
            <a:ext cx="7682063" cy="13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120"/>
          <p:cNvSpPr txBox="1"/>
          <p:nvPr/>
        </p:nvSpPr>
        <p:spPr>
          <a:xfrm>
            <a:off x="5714279" y="3704451"/>
            <a:ext cx="53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0..1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9" name="Google Shape;929;p120"/>
          <p:cNvSpPr txBox="1"/>
          <p:nvPr/>
        </p:nvSpPr>
        <p:spPr>
          <a:xfrm>
            <a:off x="4038600" y="3704451"/>
            <a:ext cx="53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0..1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0" name="Google Shape;930;p120"/>
          <p:cNvSpPr txBox="1"/>
          <p:nvPr/>
        </p:nvSpPr>
        <p:spPr>
          <a:xfrm>
            <a:off x="1599479" y="3695700"/>
            <a:ext cx="53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0..1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Composition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36" name="Google Shape;936;p121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Composition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describes an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owns a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relationship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Strong life cycle dependency, i.e., Hand can’t exist without its Person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Implied 1..1 cardinality on the whole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937" name="Google Shape;93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908177"/>
            <a:ext cx="5715000" cy="1492373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121"/>
          <p:cNvSpPr txBox="1"/>
          <p:nvPr/>
        </p:nvSpPr>
        <p:spPr>
          <a:xfrm>
            <a:off x="4194114" y="309485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9" name="Google Shape;939;p121"/>
          <p:cNvSpPr txBox="1"/>
          <p:nvPr/>
        </p:nvSpPr>
        <p:spPr>
          <a:xfrm>
            <a:off x="2514600" y="309485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Many-Many Relations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</a:pPr>
            <a:r>
              <a:rPr i="0" lang="en-US" sz="4500" u="none" cap="none" strike="noStrike">
                <a:solidFill>
                  <a:schemeClr val="dk1"/>
                </a:solidFill>
              </a:rPr>
              <a:t>If we </a:t>
            </a:r>
            <a:r>
              <a:rPr b="1" i="1" lang="en-US" sz="4500" u="none" cap="none" strike="noStrike">
                <a:solidFill>
                  <a:schemeClr val="dk1"/>
                </a:solidFill>
              </a:rPr>
              <a:t>change</a:t>
            </a:r>
            <a:r>
              <a:rPr i="0" lang="en-US" sz="45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4500" u="none" cap="none" strike="noStrike">
                <a:solidFill>
                  <a:schemeClr val="dk1"/>
                </a:solidFill>
              </a:rPr>
              <a:t>1</a:t>
            </a:r>
            <a:r>
              <a:rPr i="0" lang="en-US" sz="4500" u="none" cap="none" strike="noStrike">
                <a:solidFill>
                  <a:schemeClr val="dk1"/>
                </a:solidFill>
              </a:rPr>
              <a:t> next to </a:t>
            </a:r>
            <a:r>
              <a:rPr b="1" i="1" lang="en-US" sz="4500" u="none" cap="none" strike="noStrike">
                <a:solidFill>
                  <a:schemeClr val="dk1"/>
                </a:solidFill>
              </a:rPr>
              <a:t>DEPT</a:t>
            </a:r>
            <a:r>
              <a:rPr i="0" lang="en-US" sz="4500" u="none" cap="none" strike="noStrike">
                <a:solidFill>
                  <a:schemeClr val="dk1"/>
                </a:solidFill>
              </a:rPr>
              <a:t> to </a:t>
            </a:r>
            <a:r>
              <a:rPr b="1" i="1" lang="en-US" sz="4500" u="none" cap="none" strike="noStrike">
                <a:solidFill>
                  <a:schemeClr val="dk1"/>
                </a:solidFill>
              </a:rPr>
              <a:t>*</a:t>
            </a:r>
            <a:r>
              <a:rPr i="0" lang="en-US" sz="4500" u="none" cap="none" strike="noStrike">
                <a:solidFill>
                  <a:schemeClr val="dk1"/>
                </a:solidFill>
              </a:rPr>
              <a:t>  it means student could declare </a:t>
            </a:r>
            <a:r>
              <a:rPr b="1" i="1" lang="en-US" sz="4500" u="none" cap="none" strike="noStrike">
                <a:solidFill>
                  <a:schemeClr val="dk1"/>
                </a:solidFill>
              </a:rPr>
              <a:t>several majors</a:t>
            </a:r>
            <a:endParaRPr b="1" i="1" sz="45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>
              <a:solidFill>
                <a:schemeClr val="dk1"/>
              </a:solidFill>
            </a:endParaRPr>
          </a:p>
          <a:p>
            <a:pPr indent="-5143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</a:pPr>
            <a:r>
              <a:rPr i="0" lang="en-US" sz="4500" u="none" cap="none" strike="noStrike">
                <a:solidFill>
                  <a:schemeClr val="dk1"/>
                </a:solidFill>
              </a:rPr>
              <a:t>Referred to as </a:t>
            </a:r>
            <a:r>
              <a:rPr b="1" i="1" lang="en-US" sz="4500" u="sng" cap="none" strike="noStrike">
                <a:solidFill>
                  <a:schemeClr val="dk1"/>
                </a:solidFill>
              </a:rPr>
              <a:t>many-many</a:t>
            </a:r>
            <a:r>
              <a:rPr i="0" lang="en-US" sz="4500" u="none" cap="none" strike="noStrike">
                <a:solidFill>
                  <a:schemeClr val="dk1"/>
                </a:solidFill>
              </a:rPr>
              <a:t> relationship</a:t>
            </a:r>
            <a:endParaRPr sz="45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82" y="3808334"/>
            <a:ext cx="4455838" cy="128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Generalizations / Inheritance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945" name="Google Shape;945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666212"/>
            <a:ext cx="3671888" cy="2462048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122"/>
          <p:cNvSpPr txBox="1"/>
          <p:nvPr/>
        </p:nvSpPr>
        <p:spPr>
          <a:xfrm>
            <a:off x="2362200" y="3573780"/>
            <a:ext cx="8190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 a</a:t>
            </a:r>
            <a:endParaRPr sz="900"/>
          </a:p>
        </p:txBody>
      </p:sp>
      <p:sp>
        <p:nvSpPr>
          <p:cNvPr id="947" name="Google Shape;947;p122"/>
          <p:cNvSpPr txBox="1"/>
          <p:nvPr/>
        </p:nvSpPr>
        <p:spPr>
          <a:xfrm>
            <a:off x="4724400" y="3573780"/>
            <a:ext cx="8190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 a</a:t>
            </a:r>
            <a:endParaRPr sz="900"/>
          </a:p>
        </p:txBody>
      </p:sp>
      <p:sp>
        <p:nvSpPr>
          <p:cNvPr id="948" name="Google Shape;948;p122"/>
          <p:cNvSpPr txBox="1"/>
          <p:nvPr>
            <p:ph idx="1" type="body"/>
          </p:nvPr>
        </p:nvSpPr>
        <p:spPr>
          <a:xfrm>
            <a:off x="128425" y="628650"/>
            <a:ext cx="90156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Generalization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describes an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is a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relationship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can be converted to relational model by creating separate tables for base and subclasses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Subclass entities have a strong 1-1 relation with base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Transforming Generalizations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54" name="Google Shape;954;p12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following diagram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PERSON(</a:t>
            </a:r>
            <a:r>
              <a:rPr b="1" i="0" lang="en-US" sz="3200" u="sng" cap="none" strike="noStrike">
                <a:solidFill>
                  <a:schemeClr val="dk1"/>
                </a:solidFill>
              </a:rPr>
              <a:t>PId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Name, Age)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PROFESSOR(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PId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Office)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STUDENT(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PId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Grades)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Base has common fields, but 1-1 with derived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955" name="Google Shape;95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4562"/>
            <a:ext cx="5673915" cy="161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Example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61" name="Google Shape;961;p12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sp>
        <p:nvSpPr>
          <p:cNvPr id="962" name="Google Shape;962;p124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3" name="Google Shape;963;p124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4" name="Google Shape;964;p124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65" name="Google Shape;965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80797"/>
            <a:ext cx="5200651" cy="441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</a:rPr>
              <a:t>Faculty – Course Strong-Weak Relation</a:t>
            </a:r>
            <a:endParaRPr b="1" i="0" sz="4300" u="none" cap="none" strike="noStrike">
              <a:solidFill>
                <a:schemeClr val="dk1"/>
              </a:solidFill>
            </a:endParaRPr>
          </a:p>
        </p:txBody>
      </p:sp>
      <p:sp>
        <p:nvSpPr>
          <p:cNvPr id="971" name="Google Shape;971;p12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create table Faculty(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id int primary key,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office varchar(255) not null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);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create table Course(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number varchar(255) primary key,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name varchar(255),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taughtBy int not null references Faculty(id)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);</a:t>
            </a:r>
            <a:endParaRPr i="0" sz="29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Generalization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77" name="Google Shape;977;p12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create table Student(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id int primary key,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name varchar(255)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);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create table TA(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office varchar(255)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id int primary key references Student(id)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	on delete cascade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);</a:t>
            </a:r>
            <a:endParaRPr sz="11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Reify Weak-Weak Relationship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83" name="Google Shape;983;p127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create table assigned(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ta int references TA(id),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course varchar(255) references Course(number),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primary key(ta, course)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);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create table registered(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student int references Student(id),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course varchar(255) references Course(number), primary key(student, course));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Another Example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89" name="Google Shape;989;p12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Requirements: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Vehicles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may be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parked in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garage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. Every garage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has an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address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. Some vehicles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are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cars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and some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are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boats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. Every vehicle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has a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unique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vin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(vehicle identification number) and a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power rating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(in horsepower). A vehicle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has an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owner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. A car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has a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number of tires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. A boat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has a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number of propellers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and may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have a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name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.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Design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995" name="Google Shape;995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09" y="905009"/>
            <a:ext cx="6516592" cy="360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30"/>
          <p:cNvSpPr txBox="1"/>
          <p:nvPr>
            <p:ph idx="1" type="body"/>
          </p:nvPr>
        </p:nvSpPr>
        <p:spPr>
          <a:xfrm>
            <a:off x="128425" y="150"/>
            <a:ext cx="901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create table Garage(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  id int primary key,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  address varchar(255) not null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);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create table Vehicle(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vin int primary key,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power double not null,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owner varchar(255),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parkedIn int references Garage(id)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);</a:t>
            </a:r>
            <a:endParaRPr sz="30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31"/>
          <p:cNvSpPr txBox="1"/>
          <p:nvPr>
            <p:ph idx="1" type="body"/>
          </p:nvPr>
        </p:nvSpPr>
        <p:spPr>
          <a:xfrm>
            <a:off x="128425" y="150"/>
            <a:ext cx="901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create table Car( /* Subclass of Vehicle */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numberOfTires int not null,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vin int primary key references Vehicle(vin) 		</a:t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on delete cascade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);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create table Boat( /* Subclass of Vehicle */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numberOfPropellers int not null,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name varchar(255),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vin int primary key references Vehicle(vin)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	on delete cascade);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</a:rPr>
              <a:t>Relationship Strength</a:t>
            </a:r>
            <a:endParaRPr b="1" i="0" sz="5000" u="none" cap="none" strike="noStrike">
              <a:solidFill>
                <a:schemeClr val="dk1"/>
              </a:solidFill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The annotation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1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is considered a </a:t>
            </a:r>
            <a:r>
              <a:rPr b="1" i="1" lang="en-US" sz="3600" u="sng" cap="none" strike="noStrike">
                <a:solidFill>
                  <a:schemeClr val="dk1"/>
                </a:solidFill>
              </a:rPr>
              <a:t>strong annotation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because </a:t>
            </a:r>
            <a:r>
              <a:rPr b="1" i="1" lang="en-US" sz="3600" u="sng" cap="none" strike="noStrike">
                <a:solidFill>
                  <a:schemeClr val="dk1"/>
                </a:solidFill>
              </a:rPr>
              <a:t>requires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participation of an entity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*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 and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0..1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annotations </a:t>
            </a:r>
            <a:r>
              <a:rPr b="1" i="1" lang="en-US" sz="3600" u="sng" cap="none" strike="noStrike">
                <a:solidFill>
                  <a:schemeClr val="dk1"/>
                </a:solidFill>
              </a:rPr>
              <a:t>do not require </a:t>
            </a:r>
            <a:r>
              <a:rPr i="0" lang="en-US" sz="3600" u="none" cap="none" strike="noStrike">
                <a:solidFill>
                  <a:schemeClr val="dk1"/>
                </a:solidFill>
              </a:rPr>
              <a:t>participation (they are optional),</a:t>
            </a:r>
            <a:r>
              <a:rPr lang="en-US" sz="3600">
                <a:solidFill>
                  <a:schemeClr val="dk1"/>
                </a:solidFill>
              </a:rPr>
              <a:t> therefore we refer to them as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600" u="sng" cap="none" strike="noStrike">
                <a:solidFill>
                  <a:schemeClr val="dk1"/>
                </a:solidFill>
              </a:rPr>
              <a:t>weak annotations</a:t>
            </a:r>
            <a:endParaRPr b="1" i="1" sz="3600" u="sng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1100" u="sng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Example relationship are all </a:t>
            </a:r>
            <a:r>
              <a:rPr b="1" i="1" lang="en-US" sz="3600" u="sng" cap="none" strike="noStrike">
                <a:solidFill>
                  <a:schemeClr val="dk1"/>
                </a:solidFill>
              </a:rPr>
              <a:t>weak-strong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3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ASSOCIATION </a:t>
            </a:r>
            <a:r>
              <a:rPr b="1" lang="en-US" sz="16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b="1" sz="22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Association Classes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16" name="Google Shape;1016;p13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Use an association class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(AC)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to capture additional attributes about an association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AC's primary key is composition of foreign keys to related classes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sp>
        <p:nvSpPr>
          <p:cNvPr id="1017" name="Google Shape;1017;p133"/>
          <p:cNvSpPr/>
          <p:nvPr/>
        </p:nvSpPr>
        <p:spPr>
          <a:xfrm>
            <a:off x="457200" y="2762250"/>
            <a:ext cx="2133600" cy="12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FLIGHT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flightNumber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departureTime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flightDuration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18" name="Google Shape;1018;p133"/>
          <p:cNvCxnSpPr>
            <a:stCxn id="1017" idx="3"/>
            <a:endCxn id="1019" idx="1"/>
          </p:cNvCxnSpPr>
          <p:nvPr/>
        </p:nvCxnSpPr>
        <p:spPr>
          <a:xfrm>
            <a:off x="2590800" y="3403200"/>
            <a:ext cx="3657600" cy="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0" name="Google Shape;1020;p133"/>
          <p:cNvSpPr/>
          <p:nvPr/>
        </p:nvSpPr>
        <p:spPr>
          <a:xfrm>
            <a:off x="3276600" y="4152900"/>
            <a:ext cx="2286000" cy="91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MILEAGE_CREDIT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baseMiles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bonusMiles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9" name="Google Shape;1019;p133"/>
          <p:cNvSpPr/>
          <p:nvPr/>
        </p:nvSpPr>
        <p:spPr>
          <a:xfrm>
            <a:off x="6248400" y="2762250"/>
            <a:ext cx="2286000" cy="129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FREQUENT_FLYER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firstName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lastName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frequentFlyerNumber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21" name="Google Shape;1021;p133"/>
          <p:cNvCxnSpPr>
            <a:stCxn id="1020" idx="0"/>
          </p:cNvCxnSpPr>
          <p:nvPr/>
        </p:nvCxnSpPr>
        <p:spPr>
          <a:xfrm rot="10800000">
            <a:off x="4419600" y="3409800"/>
            <a:ext cx="0" cy="74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22" name="Google Shape;1022;p133"/>
          <p:cNvSpPr/>
          <p:nvPr/>
        </p:nvSpPr>
        <p:spPr>
          <a:xfrm>
            <a:off x="5029200" y="3067050"/>
            <a:ext cx="12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passengers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3" name="Google Shape;1023;p133"/>
          <p:cNvSpPr/>
          <p:nvPr/>
        </p:nvSpPr>
        <p:spPr>
          <a:xfrm>
            <a:off x="2582531" y="3067050"/>
            <a:ext cx="76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flights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4" name="Google Shape;1024;p133"/>
          <p:cNvSpPr/>
          <p:nvPr/>
        </p:nvSpPr>
        <p:spPr>
          <a:xfrm>
            <a:off x="2591053" y="3361551"/>
            <a:ext cx="29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5" name="Google Shape;1025;p133"/>
          <p:cNvSpPr/>
          <p:nvPr/>
        </p:nvSpPr>
        <p:spPr>
          <a:xfrm>
            <a:off x="5948769" y="3361551"/>
            <a:ext cx="29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Google Shape;1030;p134"/>
          <p:cNvGraphicFramePr/>
          <p:nvPr/>
        </p:nvGraphicFramePr>
        <p:xfrm>
          <a:off x="161200" y="2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986425"/>
                <a:gridCol w="9864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Employee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1" name="Google Shape;1031;p134"/>
          <p:cNvGraphicFramePr/>
          <p:nvPr/>
        </p:nvGraphicFramePr>
        <p:xfrm>
          <a:off x="5575800" y="2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986425"/>
                <a:gridCol w="9864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Company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2" name="Google Shape;1032;p134"/>
          <p:cNvGraphicFramePr/>
          <p:nvPr/>
        </p:nvGraphicFramePr>
        <p:xfrm>
          <a:off x="2142400" y="168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1151175"/>
                <a:gridCol w="13842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EmploymentHistory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33" name="Google Shape;1033;p134"/>
          <p:cNvCxnSpPr/>
          <p:nvPr/>
        </p:nvCxnSpPr>
        <p:spPr>
          <a:xfrm>
            <a:off x="3806200" y="1076175"/>
            <a:ext cx="15900" cy="45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134"/>
          <p:cNvSpPr txBox="1"/>
          <p:nvPr/>
        </p:nvSpPr>
        <p:spPr>
          <a:xfrm>
            <a:off x="3166400" y="1046875"/>
            <a:ext cx="4557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Reify</a:t>
            </a:r>
            <a:endParaRPr/>
          </a:p>
        </p:txBody>
      </p:sp>
      <p:cxnSp>
        <p:nvCxnSpPr>
          <p:cNvPr id="1035" name="Google Shape;1035;p134"/>
          <p:cNvCxnSpPr/>
          <p:nvPr/>
        </p:nvCxnSpPr>
        <p:spPr>
          <a:xfrm rot="10800000">
            <a:off x="878225" y="1424300"/>
            <a:ext cx="1250400" cy="11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134"/>
          <p:cNvCxnSpPr/>
          <p:nvPr/>
        </p:nvCxnSpPr>
        <p:spPr>
          <a:xfrm flipH="1" rot="10800000">
            <a:off x="4708275" y="1463725"/>
            <a:ext cx="2144700" cy="10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Google Shape;1037;p134"/>
          <p:cNvSpPr txBox="1"/>
          <p:nvPr/>
        </p:nvSpPr>
        <p:spPr>
          <a:xfrm>
            <a:off x="3318800" y="3332875"/>
            <a:ext cx="4557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to many mapping table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Google Shape;1042;p135"/>
          <p:cNvGraphicFramePr/>
          <p:nvPr/>
        </p:nvGraphicFramePr>
        <p:xfrm>
          <a:off x="161200" y="2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986425"/>
                <a:gridCol w="9864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Employee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3" name="Google Shape;1043;p135"/>
          <p:cNvGraphicFramePr/>
          <p:nvPr/>
        </p:nvGraphicFramePr>
        <p:xfrm>
          <a:off x="5575800" y="2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986425"/>
                <a:gridCol w="9864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Company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4" name="Google Shape;1044;p135"/>
          <p:cNvCxnSpPr/>
          <p:nvPr/>
        </p:nvCxnSpPr>
        <p:spPr>
          <a:xfrm>
            <a:off x="2152350" y="815050"/>
            <a:ext cx="34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135"/>
          <p:cNvSpPr txBox="1"/>
          <p:nvPr/>
        </p:nvSpPr>
        <p:spPr>
          <a:xfrm>
            <a:off x="2328200" y="437275"/>
            <a:ext cx="4557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						*</a:t>
            </a:r>
            <a:endParaRPr/>
          </a:p>
        </p:txBody>
      </p:sp>
      <p:graphicFrame>
        <p:nvGraphicFramePr>
          <p:cNvPr id="1046" name="Google Shape;1046;p135"/>
          <p:cNvGraphicFramePr/>
          <p:nvPr/>
        </p:nvGraphicFramePr>
        <p:xfrm>
          <a:off x="2142400" y="168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952600"/>
                <a:gridCol w="518500"/>
                <a:gridCol w="1088250"/>
                <a:gridCol w="108825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EmploymentHistory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7" name="Google Shape;1047;p135"/>
          <p:cNvCxnSpPr/>
          <p:nvPr/>
        </p:nvCxnSpPr>
        <p:spPr>
          <a:xfrm>
            <a:off x="3640025" y="838775"/>
            <a:ext cx="23700" cy="83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48" name="Google Shape;1048;p135"/>
          <p:cNvSpPr txBox="1"/>
          <p:nvPr/>
        </p:nvSpPr>
        <p:spPr>
          <a:xfrm>
            <a:off x="2480600" y="3409075"/>
            <a:ext cx="4557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Association table/class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Associated Classes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54" name="Google Shape;1054;p13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create table FLIGHT (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flightNumber int primary key,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departureTime date,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flightDuration time,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);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create table FREQUENT_FLYER (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frequentFlyerNumber int primary key,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firstName varchar(25)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lastName varchar(25));</a:t>
            </a:r>
            <a:endParaRPr i="0" sz="2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Association Class Table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60" name="Google Shape;1060;p137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create table MILEAGE_CREDIT (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baseMiles int,		bonusMiles int,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flightNumber int,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frequentFlyerNumber int,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primary key (flightNumber, frequentFlyerNumber)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foreign key flightNumber references FLIGHT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foreign key frequentFlyerNumber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	references FREQUENT_FLYER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	on delete cascade);</a:t>
            </a:r>
            <a:endParaRPr i="0" sz="2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Another Example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66" name="Google Shape;1066;p13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following class diagram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 person can work at most in one company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 company can have many employees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Employee has a foreign key to company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But what if we want to capture more about that relationship, say the dates of employment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sp>
        <p:nvSpPr>
          <p:cNvPr id="1067" name="Google Shape;1067;p138"/>
          <p:cNvSpPr/>
          <p:nvPr/>
        </p:nvSpPr>
        <p:spPr>
          <a:xfrm>
            <a:off x="457200" y="2617478"/>
            <a:ext cx="2133600" cy="77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PERSON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68" name="Google Shape;1068;p138"/>
          <p:cNvCxnSpPr>
            <a:stCxn id="1067" idx="3"/>
            <a:endCxn id="1069" idx="1"/>
          </p:cNvCxnSpPr>
          <p:nvPr/>
        </p:nvCxnSpPr>
        <p:spPr>
          <a:xfrm>
            <a:off x="2590800" y="3003728"/>
            <a:ext cx="3657600" cy="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9" name="Google Shape;1069;p138"/>
          <p:cNvSpPr/>
          <p:nvPr/>
        </p:nvSpPr>
        <p:spPr>
          <a:xfrm>
            <a:off x="6248400" y="2617478"/>
            <a:ext cx="2286000" cy="77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COMPANY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0" name="Google Shape;1070;p138"/>
          <p:cNvSpPr/>
          <p:nvPr/>
        </p:nvSpPr>
        <p:spPr>
          <a:xfrm>
            <a:off x="2795225" y="2674950"/>
            <a:ext cx="341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						0..1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History...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76" name="Google Shape;1076;p139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We can use association classes to keep a history</a:t>
            </a:r>
            <a:endParaRPr sz="3800">
              <a:solidFill>
                <a:schemeClr val="dk1"/>
              </a:solidFill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Consider a</a:t>
            </a:r>
            <a:r>
              <a:rPr lang="en-US" sz="3800">
                <a:solidFill>
                  <a:schemeClr val="dk1"/>
                </a:solidFill>
              </a:rPr>
              <a:t> seasonal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employee that works at a company at various time intervals over time</a:t>
            </a:r>
            <a:endParaRPr sz="3800">
              <a:solidFill>
                <a:schemeClr val="dk1"/>
              </a:solidFill>
            </a:endParaRP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–"/>
            </a:pPr>
            <a:r>
              <a:rPr i="0" lang="en-US" sz="3800" u="none" cap="none" strike="noStrike">
                <a:solidFill>
                  <a:schemeClr val="dk1"/>
                </a:solidFill>
              </a:rPr>
              <a:t>they leave</a:t>
            </a:r>
            <a:endParaRPr sz="3800">
              <a:solidFill>
                <a:schemeClr val="dk1"/>
              </a:solidFill>
            </a:endParaRP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–"/>
            </a:pPr>
            <a:r>
              <a:rPr i="0" lang="en-US" sz="3800" u="none" cap="none" strike="noStrike">
                <a:solidFill>
                  <a:schemeClr val="dk1"/>
                </a:solidFill>
              </a:rPr>
              <a:t>come back</a:t>
            </a:r>
            <a:endParaRPr sz="3800">
              <a:solidFill>
                <a:schemeClr val="dk1"/>
              </a:solidFill>
            </a:endParaRP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–"/>
            </a:pPr>
            <a:r>
              <a:rPr i="0" lang="en-US" sz="3800" u="none" cap="none" strike="noStrike">
                <a:solidFill>
                  <a:schemeClr val="dk1"/>
                </a:solidFill>
              </a:rPr>
              <a:t>then leaves again</a:t>
            </a:r>
            <a:endParaRPr sz="3800">
              <a:solidFill>
                <a:schemeClr val="dk1"/>
              </a:solidFill>
            </a:endParaRP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–"/>
            </a:pPr>
            <a:r>
              <a:rPr i="0" lang="en-US" sz="3800" u="none" cap="none" strike="noStrike">
                <a:solidFill>
                  <a:schemeClr val="dk1"/>
                </a:solidFill>
              </a:rPr>
              <a:t>and comes back again</a:t>
            </a:r>
            <a:endParaRPr i="0" sz="3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4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Association Classes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82" name="Google Shape;1082;p14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We could capture the extra information in the employee class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But the info is not really about the employee, or the company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History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88" name="Google Shape;1088;p141"/>
          <p:cNvSpPr txBox="1"/>
          <p:nvPr>
            <p:ph idx="1" type="body"/>
          </p:nvPr>
        </p:nvSpPr>
        <p:spPr>
          <a:xfrm>
            <a:off x="128425" y="628650"/>
            <a:ext cx="90156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</a:pPr>
            <a:r>
              <a:rPr lang="en-US" sz="4200">
                <a:solidFill>
                  <a:schemeClr val="dk1"/>
                </a:solidFill>
              </a:rPr>
              <a:t>C</a:t>
            </a:r>
            <a:r>
              <a:rPr i="0" lang="en-US" sz="4200" u="none" cap="none" strike="noStrike">
                <a:solidFill>
                  <a:schemeClr val="dk1"/>
                </a:solidFill>
              </a:rPr>
              <a:t>apture history with association classes where </a:t>
            </a:r>
            <a:r>
              <a:rPr lang="en-US" sz="4200">
                <a:solidFill>
                  <a:schemeClr val="dk1"/>
                </a:solidFill>
              </a:rPr>
              <a:t>e</a:t>
            </a:r>
            <a:r>
              <a:rPr i="0" lang="en-US" sz="4200" u="none" cap="none" strike="noStrike">
                <a:solidFill>
                  <a:schemeClr val="dk1"/>
                </a:solidFill>
              </a:rPr>
              <a:t>ach entry is different perio</a:t>
            </a:r>
            <a:r>
              <a:rPr lang="en-US" sz="4200">
                <a:solidFill>
                  <a:schemeClr val="dk1"/>
                </a:solidFill>
              </a:rPr>
              <a:t>d</a:t>
            </a:r>
            <a:endParaRPr sz="4200">
              <a:solidFill>
                <a:schemeClr val="dk1"/>
              </a:solidFill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</a:pPr>
            <a:r>
              <a:rPr lang="en-US" sz="4200">
                <a:solidFill>
                  <a:schemeClr val="dk1"/>
                </a:solidFill>
              </a:rPr>
              <a:t>It's about the relationship between the two</a:t>
            </a:r>
            <a:endParaRPr sz="4200">
              <a:solidFill>
                <a:schemeClr val="dk1"/>
              </a:solidFill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</a:pPr>
            <a:r>
              <a:rPr lang="en-US" sz="4200">
                <a:solidFill>
                  <a:schemeClr val="dk1"/>
                </a:solidFill>
              </a:rPr>
              <a:t>Use association class EMPLOYMENT</a:t>
            </a:r>
            <a:endParaRPr sz="4200">
              <a:solidFill>
                <a:schemeClr val="dk1"/>
              </a:solidFill>
            </a:endParaRPr>
          </a:p>
        </p:txBody>
      </p:sp>
      <p:sp>
        <p:nvSpPr>
          <p:cNvPr id="1089" name="Google Shape;1089;p141"/>
          <p:cNvSpPr/>
          <p:nvPr/>
        </p:nvSpPr>
        <p:spPr>
          <a:xfrm>
            <a:off x="3276600" y="4030974"/>
            <a:ext cx="2286000" cy="9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EMPLOYMENT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startDate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endDate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90" name="Google Shape;1090;p141"/>
          <p:cNvCxnSpPr>
            <a:stCxn id="1089" idx="0"/>
          </p:cNvCxnSpPr>
          <p:nvPr/>
        </p:nvCxnSpPr>
        <p:spPr>
          <a:xfrm flipH="1" rot="10800000">
            <a:off x="4419600" y="3721074"/>
            <a:ext cx="9600" cy="30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91" name="Google Shape;1091;p141"/>
          <p:cNvSpPr/>
          <p:nvPr/>
        </p:nvSpPr>
        <p:spPr>
          <a:xfrm>
            <a:off x="457200" y="3402324"/>
            <a:ext cx="2133600" cy="62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PERSON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92" name="Google Shape;1092;p141"/>
          <p:cNvCxnSpPr>
            <a:stCxn id="1091" idx="3"/>
            <a:endCxn id="1093" idx="1"/>
          </p:cNvCxnSpPr>
          <p:nvPr/>
        </p:nvCxnSpPr>
        <p:spPr>
          <a:xfrm>
            <a:off x="2590800" y="3713574"/>
            <a:ext cx="3657600" cy="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3" name="Google Shape;1093;p141"/>
          <p:cNvSpPr/>
          <p:nvPr/>
        </p:nvSpPr>
        <p:spPr>
          <a:xfrm>
            <a:off x="6248400" y="3402324"/>
            <a:ext cx="22860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COMPANY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4" name="Google Shape;1094;p141"/>
          <p:cNvSpPr/>
          <p:nvPr/>
        </p:nvSpPr>
        <p:spPr>
          <a:xfrm>
            <a:off x="2591053" y="3402330"/>
            <a:ext cx="29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5" name="Google Shape;1095;p141"/>
          <p:cNvSpPr/>
          <p:nvPr/>
        </p:nvSpPr>
        <p:spPr>
          <a:xfrm>
            <a:off x="5715000" y="3402330"/>
            <a:ext cx="535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0..1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</a:rPr>
              <a:t>Relationship Strength</a:t>
            </a:r>
            <a:endParaRPr b="1" i="0" sz="5000" u="none" cap="none" strike="noStrike">
              <a:solidFill>
                <a:schemeClr val="dk1"/>
              </a:solidFill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b="1" i="1" lang="en-US" sz="4800" u="none" cap="none" strike="noStrike">
                <a:solidFill>
                  <a:schemeClr val="dk1"/>
                </a:solidFill>
              </a:rPr>
              <a:t>Many-many</a:t>
            </a:r>
            <a:r>
              <a:rPr i="0" lang="en-US" sz="4800" u="none" cap="none" strike="noStrike">
                <a:solidFill>
                  <a:schemeClr val="dk1"/>
                </a:solidFill>
              </a:rPr>
              <a:t> relationships are </a:t>
            </a:r>
            <a:r>
              <a:rPr b="1" i="1" lang="en-US" sz="4800" u="sng" cap="none" strike="noStrike">
                <a:solidFill>
                  <a:schemeClr val="dk1"/>
                </a:solidFill>
              </a:rPr>
              <a:t>weak-weak</a:t>
            </a:r>
            <a:r>
              <a:rPr i="0" lang="en-US" sz="4800" u="none" cap="none" strike="noStrike">
                <a:solidFill>
                  <a:schemeClr val="dk1"/>
                </a:solidFill>
              </a:rPr>
              <a:t>, as well as </a:t>
            </a:r>
            <a:r>
              <a:rPr b="1" i="1" lang="en-US" sz="4800" u="none" cap="none" strike="noStrike">
                <a:solidFill>
                  <a:schemeClr val="dk1"/>
                </a:solidFill>
              </a:rPr>
              <a:t>one-one</a:t>
            </a:r>
            <a:r>
              <a:rPr i="0" lang="en-US" sz="4800" u="none" cap="none" strike="noStrike">
                <a:solidFill>
                  <a:schemeClr val="dk1"/>
                </a:solidFill>
              </a:rPr>
              <a:t> relations with </a:t>
            </a:r>
            <a:r>
              <a:rPr b="1" i="1" lang="en-US" sz="4800" u="none" cap="none" strike="noStrike">
                <a:solidFill>
                  <a:schemeClr val="dk1"/>
                </a:solidFill>
              </a:rPr>
              <a:t>0..1</a:t>
            </a:r>
            <a:r>
              <a:rPr i="0" lang="en-US" sz="4800" u="none" cap="none" strike="noStrike">
                <a:solidFill>
                  <a:schemeClr val="dk1"/>
                </a:solidFill>
              </a:rPr>
              <a:t> on both sides</a:t>
            </a:r>
            <a:endParaRPr sz="4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5334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b="1" i="1" lang="en-US" sz="4800" u="none" cap="none" strike="noStrike">
                <a:solidFill>
                  <a:schemeClr val="dk1"/>
                </a:solidFill>
              </a:rPr>
              <a:t>One-one</a:t>
            </a:r>
            <a:r>
              <a:rPr i="0" lang="en-US" sz="4800" u="none" cap="none" strike="noStrike">
                <a:solidFill>
                  <a:schemeClr val="dk1"/>
                </a:solidFill>
              </a:rPr>
              <a:t> relations with </a:t>
            </a:r>
            <a:r>
              <a:rPr b="1" i="1" lang="en-US" sz="4800" u="none" cap="none" strike="noStrike">
                <a:solidFill>
                  <a:schemeClr val="dk1"/>
                </a:solidFill>
              </a:rPr>
              <a:t>1</a:t>
            </a:r>
            <a:r>
              <a:rPr i="0" lang="en-US" sz="4800" u="none" cap="none" strike="noStrike">
                <a:solidFill>
                  <a:schemeClr val="dk1"/>
                </a:solidFill>
              </a:rPr>
              <a:t> on both sides are </a:t>
            </a:r>
            <a:r>
              <a:rPr b="1" i="1" lang="en-US" sz="4800" u="sng" cap="none" strike="noStrike">
                <a:solidFill>
                  <a:schemeClr val="dk1"/>
                </a:solidFill>
              </a:rPr>
              <a:t>strong-strong</a:t>
            </a:r>
            <a:r>
              <a:rPr i="0" lang="en-US" sz="4800" u="none" cap="none" strike="noStrike">
                <a:solidFill>
                  <a:schemeClr val="dk1"/>
                </a:solidFill>
              </a:rPr>
              <a:t> relations</a:t>
            </a:r>
            <a:endParaRPr i="0" sz="4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Associat</a:t>
            </a:r>
            <a:r>
              <a:rPr b="1" lang="en-US" sz="4400">
                <a:solidFill>
                  <a:schemeClr val="dk1"/>
                </a:solidFill>
              </a:rPr>
              <a:t>ion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 Classes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01" name="Google Shape;1101;p142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3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 (</a:t>
            </a:r>
            <a:endParaRPr sz="3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1" lang="en-US" sz="3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not null</a:t>
            </a:r>
            <a:r>
              <a:rPr lang="en-US" sz="3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3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-US" sz="3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3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3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3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3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 (</a:t>
            </a:r>
            <a:endParaRPr sz="3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1" lang="en-US" sz="3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not null</a:t>
            </a:r>
            <a:r>
              <a:rPr lang="en-US" sz="3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3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-US" sz="3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3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3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4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4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Association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 Classes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07" name="Google Shape;1107;p14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employment (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companyId </a:t>
            </a: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not null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employeeId </a:t>
            </a: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not null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startDate </a:t>
            </a: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endDate </a:t>
            </a: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companyId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employeeId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companyId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references 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company,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employeeId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references 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employee);</a:t>
            </a:r>
            <a:endParaRPr b="1" sz="38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4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Promoting Association Class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13" name="Google Shape;1113;p144"/>
          <p:cNvSpPr txBox="1"/>
          <p:nvPr>
            <p:ph idx="1" type="body"/>
          </p:nvPr>
        </p:nvSpPr>
        <p:spPr>
          <a:xfrm>
            <a:off x="128425" y="628650"/>
            <a:ext cx="9015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</a:rPr>
              <a:t>Association Classes can be promoted to full classes</a:t>
            </a:r>
            <a:endParaRPr sz="2200"/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</a:rPr>
              <a:t>The equivalent UML of the relational model would be</a:t>
            </a:r>
            <a:endParaRPr i="0" sz="4000" u="none" cap="none" strike="noStrike">
              <a:solidFill>
                <a:schemeClr val="dk1"/>
              </a:solidFill>
            </a:endParaRPr>
          </a:p>
        </p:txBody>
      </p:sp>
      <p:sp>
        <p:nvSpPr>
          <p:cNvPr id="1114" name="Google Shape;1114;p144"/>
          <p:cNvSpPr/>
          <p:nvPr/>
        </p:nvSpPr>
        <p:spPr>
          <a:xfrm>
            <a:off x="3276601" y="3524250"/>
            <a:ext cx="2286000" cy="9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EMPLOYMENT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startDate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endDate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5" name="Google Shape;1115;p144"/>
          <p:cNvSpPr/>
          <p:nvPr/>
        </p:nvSpPr>
        <p:spPr>
          <a:xfrm>
            <a:off x="228600" y="3525603"/>
            <a:ext cx="1828800" cy="97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EMPLOYEE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16" name="Google Shape;1116;p144"/>
          <p:cNvCxnSpPr>
            <a:stCxn id="1115" idx="3"/>
            <a:endCxn id="1114" idx="1"/>
          </p:cNvCxnSpPr>
          <p:nvPr/>
        </p:nvCxnSpPr>
        <p:spPr>
          <a:xfrm>
            <a:off x="2057400" y="4014003"/>
            <a:ext cx="1219200" cy="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7" name="Google Shape;1117;p144"/>
          <p:cNvSpPr/>
          <p:nvPr/>
        </p:nvSpPr>
        <p:spPr>
          <a:xfrm>
            <a:off x="6803574" y="3524250"/>
            <a:ext cx="1959300" cy="9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COMPANY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8" name="Google Shape;1118;p144"/>
          <p:cNvSpPr/>
          <p:nvPr/>
        </p:nvSpPr>
        <p:spPr>
          <a:xfrm>
            <a:off x="2057400" y="3657600"/>
            <a:ext cx="29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19" name="Google Shape;1119;p144"/>
          <p:cNvCxnSpPr>
            <a:stCxn id="1114" idx="3"/>
            <a:endCxn id="1117" idx="1"/>
          </p:cNvCxnSpPr>
          <p:nvPr/>
        </p:nvCxnSpPr>
        <p:spPr>
          <a:xfrm>
            <a:off x="5562601" y="4017150"/>
            <a:ext cx="1241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0" name="Google Shape;1120;p144"/>
          <p:cNvSpPr/>
          <p:nvPr/>
        </p:nvSpPr>
        <p:spPr>
          <a:xfrm>
            <a:off x="2743200" y="3657600"/>
            <a:ext cx="535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0..1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1" name="Google Shape;1121;p144"/>
          <p:cNvSpPr/>
          <p:nvPr/>
        </p:nvSpPr>
        <p:spPr>
          <a:xfrm>
            <a:off x="5560802" y="3657600"/>
            <a:ext cx="29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2" name="Google Shape;1122;p144"/>
          <p:cNvSpPr/>
          <p:nvPr/>
        </p:nvSpPr>
        <p:spPr>
          <a:xfrm>
            <a:off x="6480140" y="3657600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4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28" name="Google Shape;1128;p14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Student * – * Section * – 1 Course Vs.</a:t>
            </a:r>
            <a:br>
              <a:rPr i="0" lang="en-US" sz="3900" u="none" cap="none" strike="noStrike">
                <a:solidFill>
                  <a:schemeClr val="dk1"/>
                </a:solidFill>
              </a:rPr>
            </a:br>
            <a:r>
              <a:rPr i="0" lang="en-US" sz="3900" u="none" cap="none" strike="noStrike">
                <a:solidFill>
                  <a:schemeClr val="dk1"/>
                </a:solidFill>
              </a:rPr>
              <a:t>Student * – * Course 1 – * Section</a:t>
            </a:r>
            <a:endParaRPr sz="21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129" name="Google Shape;1129;p145"/>
          <p:cNvGraphicFramePr/>
          <p:nvPr/>
        </p:nvGraphicFramePr>
        <p:xfrm>
          <a:off x="463294" y="1885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746250"/>
                <a:gridCol w="478000"/>
                <a:gridCol w="955600"/>
              </a:tblGrid>
              <a:tr h="2781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 hMerge="1"/>
                <a:tc h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…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567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678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789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890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30" name="Google Shape;1130;p145"/>
          <p:cNvGraphicFramePr/>
          <p:nvPr/>
        </p:nvGraphicFramePr>
        <p:xfrm>
          <a:off x="7262262" y="1855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867500"/>
                <a:gridCol w="555650"/>
              </a:tblGrid>
              <a:tr h="278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 h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…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333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444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31" name="Google Shape;1131;p145"/>
          <p:cNvGraphicFramePr/>
          <p:nvPr/>
        </p:nvGraphicFramePr>
        <p:xfrm>
          <a:off x="3551427" y="1874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898925"/>
                <a:gridCol w="449650"/>
                <a:gridCol w="702000"/>
                <a:gridCol w="702000"/>
              </a:tblGrid>
              <a:tr h="2781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…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567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678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789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890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4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37" name="Google Shape;1137;p14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Student * – * Section * – 1 Course Vs.</a:t>
            </a:r>
            <a:br>
              <a:rPr i="0" lang="en-US" sz="3900" u="none" cap="none" strike="noStrike">
                <a:solidFill>
                  <a:schemeClr val="dk1"/>
                </a:solidFill>
              </a:rPr>
            </a:br>
            <a:r>
              <a:rPr i="0" lang="en-US" sz="3900" u="none" cap="none" strike="noStrike">
                <a:solidFill>
                  <a:schemeClr val="dk1"/>
                </a:solidFill>
              </a:rPr>
              <a:t>Student * – * Course 1 – * Section</a:t>
            </a:r>
            <a:endParaRPr sz="21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9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138" name="Google Shape;1138;p146"/>
          <p:cNvGraphicFramePr/>
          <p:nvPr/>
        </p:nvGraphicFramePr>
        <p:xfrm>
          <a:off x="158494" y="22174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756800"/>
                <a:gridCol w="484750"/>
                <a:gridCol w="9691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…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567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678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789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890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39" name="Google Shape;1139;p146"/>
          <p:cNvSpPr/>
          <p:nvPr/>
        </p:nvSpPr>
        <p:spPr>
          <a:xfrm>
            <a:off x="76200" y="1885950"/>
            <a:ext cx="258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 Table</a:t>
            </a:r>
            <a:endParaRPr b="1"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140" name="Google Shape;1140;p146"/>
          <p:cNvGraphicFramePr/>
          <p:nvPr/>
        </p:nvGraphicFramePr>
        <p:xfrm>
          <a:off x="3528462" y="22174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771375"/>
                <a:gridCol w="494075"/>
                <a:gridCol w="771375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…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567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678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789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890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41" name="Google Shape;1141;p146"/>
          <p:cNvGraphicFramePr/>
          <p:nvPr/>
        </p:nvGraphicFramePr>
        <p:xfrm>
          <a:off x="6477317" y="22174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942100"/>
                <a:gridCol w="471250"/>
                <a:gridCol w="735725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…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42" name="Google Shape;1142;p146"/>
          <p:cNvSpPr/>
          <p:nvPr/>
        </p:nvSpPr>
        <p:spPr>
          <a:xfrm>
            <a:off x="3442675" y="1874520"/>
            <a:ext cx="239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 Table</a:t>
            </a:r>
            <a:endParaRPr b="1"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3" name="Google Shape;1143;p146"/>
          <p:cNvSpPr/>
          <p:nvPr/>
        </p:nvSpPr>
        <p:spPr>
          <a:xfrm>
            <a:off x="6395025" y="1874520"/>
            <a:ext cx="2459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 Table</a:t>
            </a:r>
            <a:endParaRPr b="1"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39175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</a:rPr>
              <a:t>Example Relationship Strengths</a:t>
            </a:r>
            <a:endParaRPr b="1" i="0" sz="50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609600" y="1028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3039975"/>
                <a:gridCol w="492235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Relationship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Example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weak-strong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*-1,</a:t>
                      </a: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0..1-1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strong-weak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1-*, 1-0..1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weak-weak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*-*, *-0..1, 0..1-*,</a:t>
                      </a: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0..1-0..1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strong-strong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1-1, 2-4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8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VISUALLY READING</a:t>
            </a:r>
            <a:endParaRPr b="1" sz="8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9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</a:t>
            </a:r>
            <a:r>
              <a:rPr b="1" lang="en-US" sz="9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9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DIAGRAMS</a:t>
            </a:r>
            <a:endParaRPr b="1" i="0" sz="93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By inspecting example class diagram we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can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infer:</a:t>
            </a:r>
            <a:endParaRPr sz="3500"/>
          </a:p>
          <a:p>
            <a:pPr indent="-450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–"/>
            </a:pPr>
            <a:r>
              <a:rPr b="1" i="1" lang="en-US" sz="3500" u="none" cap="none" strike="noStrike">
                <a:solidFill>
                  <a:schemeClr val="dk1"/>
                </a:solidFill>
              </a:rPr>
              <a:t>students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are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enrolled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in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sections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of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courses</a:t>
            </a:r>
            <a:endParaRPr sz="3500"/>
          </a:p>
          <a:p>
            <a:pPr indent="-450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</a:rPr>
              <a:t>we can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determine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all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courses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taken by a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student</a:t>
            </a:r>
            <a:endParaRPr sz="3500"/>
          </a:p>
          <a:p>
            <a:pPr indent="-450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</a:rPr>
              <a:t>all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students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taught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by a given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professor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in a given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year</a:t>
            </a:r>
            <a:endParaRPr sz="3500"/>
          </a:p>
          <a:p>
            <a:pPr indent="-450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</a:rPr>
              <a:t>average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section size </a:t>
            </a:r>
            <a:r>
              <a:rPr i="0" lang="en-US" sz="3500" u="none" cap="none" strike="noStrike">
                <a:solidFill>
                  <a:schemeClr val="dk1"/>
                </a:solidFill>
              </a:rPr>
              <a:t>of a given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course</a:t>
            </a:r>
            <a:endParaRPr i="0" sz="3500" u="none" cap="none" strike="noStrike">
              <a:solidFill>
                <a:schemeClr val="dk1"/>
              </a:solidFill>
            </a:endParaRPr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Visually Reading a Class Diagram...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</a:rPr>
              <a:t>Visually Reading a Class Diagram</a:t>
            </a:r>
            <a:endParaRPr b="1" i="0" sz="5000" u="none" cap="none" strike="noStrike">
              <a:solidFill>
                <a:schemeClr val="dk1"/>
              </a:solidFill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</a:rPr>
              <a:t>We 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cannot</a:t>
            </a:r>
            <a:r>
              <a:rPr i="0" lang="en-US" sz="4300" u="none" cap="none" strike="noStrike">
                <a:solidFill>
                  <a:schemeClr val="dk1"/>
                </a:solidFill>
              </a:rPr>
              <a:t> determine</a:t>
            </a:r>
            <a:endParaRPr sz="4300"/>
          </a:p>
          <a:p>
            <a:pPr indent="-5016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Char char="–"/>
            </a:pPr>
            <a:r>
              <a:rPr i="0" lang="en-US" sz="4300" u="none" cap="none" strike="noStrike">
                <a:solidFill>
                  <a:schemeClr val="dk1"/>
                </a:solidFill>
              </a:rPr>
              <a:t>which students 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changed majors</a:t>
            </a:r>
            <a:endParaRPr sz="4300"/>
          </a:p>
          <a:p>
            <a:pPr indent="-5016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Char char="–"/>
            </a:pPr>
            <a:r>
              <a:rPr i="0" lang="en-US" sz="4300" u="none" cap="none" strike="noStrike">
                <a:solidFill>
                  <a:schemeClr val="dk1"/>
                </a:solidFill>
              </a:rPr>
              <a:t>which professor 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advises</a:t>
            </a:r>
            <a:r>
              <a:rPr i="0" lang="en-US" sz="4300" u="none" cap="none" strike="noStrike">
                <a:solidFill>
                  <a:schemeClr val="dk1"/>
                </a:solidFill>
              </a:rPr>
              <a:t> which student</a:t>
            </a:r>
            <a:endParaRPr sz="43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5016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</a:rPr>
              <a:t>We can add additional annotations to make relationships clearer</a:t>
            </a:r>
            <a:endParaRPr i="0" sz="43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	(Note lack of primary and foreign keys)</a:t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students are enrolled in sections of courses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64" y="590788"/>
            <a:ext cx="6824132" cy="274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75" y="438400"/>
            <a:ext cx="7577749" cy="30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2333413" y="1700733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2733463" y="2461781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5524288" y="2556078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3697694" y="2470353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6631394" y="2564651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7372138" y="1717878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6983819" y="1358786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3126194" y="1350213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128425" y="3604100"/>
            <a:ext cx="90156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	(primary and foreign keys are implied)</a:t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students are enrolled in sections of courses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Tables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cataloging your CD collection</a:t>
            </a:r>
            <a:endParaRPr i="0" sz="4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CD(</a:t>
            </a:r>
            <a:r>
              <a:rPr b="1" lang="en-US" sz="3500" u="sng" cap="none" strike="noStrike">
                <a:solidFill>
                  <a:schemeClr val="dk1"/>
                </a:solidFill>
              </a:rPr>
              <a:t>CDId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Title, ReleaseYear, Band, Genre)</a:t>
            </a:r>
            <a:endParaRPr i="0" sz="3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TRACK(</a:t>
            </a:r>
            <a:r>
              <a:rPr b="1" lang="en-US" sz="3500" u="sng" cap="none" strike="noStrike">
                <a:solidFill>
                  <a:schemeClr val="dk1"/>
                </a:solidFill>
              </a:rPr>
              <a:t>TrackId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CDId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Track#, SongTitle, Duration)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 rot="10800000">
            <a:off x="2221475" y="2367675"/>
            <a:ext cx="1403100" cy="70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75" y="438400"/>
            <a:ext cx="7577749" cy="305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Google Shape;215;p32"/>
          <p:cNvGraphicFramePr/>
          <p:nvPr/>
        </p:nvGraphicFramePr>
        <p:xfrm>
          <a:off x="308412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476650"/>
                <a:gridCol w="632075"/>
                <a:gridCol w="715775"/>
                <a:gridCol w="70380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ENROLL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EID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Google Shape;216;p32"/>
          <p:cNvGraphicFramePr/>
          <p:nvPr/>
        </p:nvGraphicFramePr>
        <p:xfrm>
          <a:off x="3371412" y="-6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512525"/>
                <a:gridCol w="966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STUDENT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SName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Alice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Bob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Chuck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Google Shape;217;p32"/>
          <p:cNvGraphicFramePr/>
          <p:nvPr/>
        </p:nvGraphicFramePr>
        <p:xfrm>
          <a:off x="3997651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888325"/>
                <a:gridCol w="731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SECTION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SCID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5610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432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678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32"/>
          <p:cNvGraphicFramePr/>
          <p:nvPr/>
        </p:nvGraphicFramePr>
        <p:xfrm>
          <a:off x="6942713" y="2214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632650"/>
                <a:gridCol w="847575"/>
                <a:gridCol w="535250"/>
              </a:tblGrid>
              <a:tr h="3429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COURSE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9FC5E8"/>
                    </a:solidFill>
                  </a:tcPr>
                </a:tc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DID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5610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Web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B7B7B7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SoftEng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B7B7B7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3200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DB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B7B7B7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4321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Debate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32"/>
          <p:cNvSpPr txBox="1"/>
          <p:nvPr/>
        </p:nvSpPr>
        <p:spPr>
          <a:xfrm>
            <a:off x="2333413" y="1776933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3126194" y="1502613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6066413" y="260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745725"/>
                <a:gridCol w="8744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DEPT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CCIS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LAW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2"/>
          <p:cNvSpPr txBox="1"/>
          <p:nvPr/>
        </p:nvSpPr>
        <p:spPr>
          <a:xfrm>
            <a:off x="2733463" y="2385581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5524288" y="2479878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3697694" y="2394153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6631394" y="2488451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7372138" y="1794078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6983819" y="1511186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128425" y="4403525"/>
            <a:ext cx="9015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students are enrolled in sections of courses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		(keys are database artifacts)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75" y="438400"/>
            <a:ext cx="7577749" cy="305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Google Shape;235;p33"/>
          <p:cNvGraphicFramePr/>
          <p:nvPr/>
        </p:nvGraphicFramePr>
        <p:xfrm>
          <a:off x="308412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476650"/>
                <a:gridCol w="632075"/>
                <a:gridCol w="715775"/>
                <a:gridCol w="70380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ENROLL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123</a:t>
                      </a:r>
                      <a:endParaRPr b="1"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123</a:t>
                      </a:r>
                      <a:endParaRPr b="1"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33"/>
          <p:cNvGraphicFramePr/>
          <p:nvPr/>
        </p:nvGraphicFramePr>
        <p:xfrm>
          <a:off x="3371412" y="-6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512525"/>
                <a:gridCol w="966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STUDENT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SName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123</a:t>
                      </a:r>
                      <a:endParaRPr b="1"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Alice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Bob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Chuck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33"/>
          <p:cNvGraphicFramePr/>
          <p:nvPr/>
        </p:nvGraphicFramePr>
        <p:xfrm>
          <a:off x="3997651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888325"/>
                <a:gridCol w="731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SECTION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SCID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432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678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33"/>
          <p:cNvSpPr txBox="1"/>
          <p:nvPr/>
        </p:nvSpPr>
        <p:spPr>
          <a:xfrm>
            <a:off x="2333413" y="1776933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126194" y="1502613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3371400" y="698670"/>
            <a:ext cx="519600" cy="369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800100" y="2941245"/>
            <a:ext cx="609600" cy="693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3"/>
          <p:cNvCxnSpPr>
            <a:endCxn id="240" idx="1"/>
          </p:cNvCxnSpPr>
          <p:nvPr/>
        </p:nvCxnSpPr>
        <p:spPr>
          <a:xfrm flipH="1" rot="10800000">
            <a:off x="1323600" y="883620"/>
            <a:ext cx="2047800" cy="2136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3"/>
          <p:cNvCxnSpPr>
            <a:endCxn id="240" idx="2"/>
          </p:cNvCxnSpPr>
          <p:nvPr/>
        </p:nvCxnSpPr>
        <p:spPr>
          <a:xfrm flipH="1" rot="10800000">
            <a:off x="1364700" y="1068570"/>
            <a:ext cx="2266500" cy="243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4" name="Google Shape;244;p33"/>
          <p:cNvGraphicFramePr/>
          <p:nvPr/>
        </p:nvGraphicFramePr>
        <p:xfrm>
          <a:off x="6942713" y="2214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632650"/>
                <a:gridCol w="847575"/>
                <a:gridCol w="535250"/>
              </a:tblGrid>
              <a:tr h="3429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COURSE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DID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Web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SoftEng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Google Shape;245;p33"/>
          <p:cNvGraphicFramePr/>
          <p:nvPr/>
        </p:nvGraphicFramePr>
        <p:xfrm>
          <a:off x="6066413" y="260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745725"/>
                <a:gridCol w="8744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DEPT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CCIS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LAW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33"/>
          <p:cNvSpPr txBox="1"/>
          <p:nvPr/>
        </p:nvSpPr>
        <p:spPr>
          <a:xfrm>
            <a:off x="757475" y="4288028"/>
            <a:ext cx="609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FK</a:t>
            </a:r>
            <a:endParaRPr b="1" sz="2400"/>
          </a:p>
        </p:txBody>
      </p:sp>
      <p:sp>
        <p:nvSpPr>
          <p:cNvPr id="247" name="Google Shape;247;p33"/>
          <p:cNvSpPr txBox="1"/>
          <p:nvPr/>
        </p:nvSpPr>
        <p:spPr>
          <a:xfrm>
            <a:off x="3348275" y="1750568"/>
            <a:ext cx="609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</a:t>
            </a:r>
            <a:r>
              <a:rPr b="1" lang="en-US" sz="2400"/>
              <a:t>K</a:t>
            </a:r>
            <a:endParaRPr b="1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75" y="438400"/>
            <a:ext cx="7577749" cy="305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34"/>
          <p:cNvGraphicFramePr/>
          <p:nvPr/>
        </p:nvGraphicFramePr>
        <p:xfrm>
          <a:off x="308412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476650"/>
                <a:gridCol w="632075"/>
                <a:gridCol w="715775"/>
                <a:gridCol w="70380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ENROLL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567</a:t>
                      </a:r>
                      <a:endParaRPr b="1"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567</a:t>
                      </a:r>
                      <a:endParaRPr b="1"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567</a:t>
                      </a:r>
                      <a:endParaRPr b="1"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34"/>
          <p:cNvGraphicFramePr/>
          <p:nvPr/>
        </p:nvGraphicFramePr>
        <p:xfrm>
          <a:off x="3371412" y="-6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512525"/>
                <a:gridCol w="966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STUDENT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SName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Alice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Bob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Chuck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34"/>
          <p:cNvGraphicFramePr/>
          <p:nvPr/>
        </p:nvGraphicFramePr>
        <p:xfrm>
          <a:off x="3997651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888325"/>
                <a:gridCol w="731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SECTION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SCID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432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567</a:t>
                      </a:r>
                      <a:endParaRPr b="1"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678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34"/>
          <p:cNvSpPr/>
          <p:nvPr/>
        </p:nvSpPr>
        <p:spPr>
          <a:xfrm>
            <a:off x="3981000" y="3630465"/>
            <a:ext cx="905400" cy="369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1409700" y="3284145"/>
            <a:ext cx="723900" cy="1064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4"/>
          <p:cNvCxnSpPr>
            <a:endCxn id="256" idx="1"/>
          </p:cNvCxnSpPr>
          <p:nvPr/>
        </p:nvCxnSpPr>
        <p:spPr>
          <a:xfrm flipH="1" rot="10800000">
            <a:off x="2028900" y="3815415"/>
            <a:ext cx="1952100" cy="20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4"/>
          <p:cNvCxnSpPr>
            <a:endCxn id="256" idx="1"/>
          </p:cNvCxnSpPr>
          <p:nvPr/>
        </p:nvCxnSpPr>
        <p:spPr>
          <a:xfrm flipH="1" rot="10800000">
            <a:off x="2024100" y="3815415"/>
            <a:ext cx="1956900" cy="414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0" name="Google Shape;260;p34"/>
          <p:cNvGraphicFramePr/>
          <p:nvPr/>
        </p:nvGraphicFramePr>
        <p:xfrm>
          <a:off x="6942713" y="2214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632650"/>
                <a:gridCol w="847575"/>
                <a:gridCol w="535250"/>
              </a:tblGrid>
              <a:tr h="3429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COURSE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DID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Web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SoftEng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34"/>
          <p:cNvGraphicFramePr/>
          <p:nvPr/>
        </p:nvGraphicFramePr>
        <p:xfrm>
          <a:off x="6066413" y="260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745725"/>
                <a:gridCol w="8744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DEPT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CCIS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LAW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4"/>
          <p:cNvSpPr txBox="1"/>
          <p:nvPr/>
        </p:nvSpPr>
        <p:spPr>
          <a:xfrm>
            <a:off x="2733463" y="2385581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3697694" y="2394153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cxnSp>
        <p:nvCxnSpPr>
          <p:cNvPr id="264" name="Google Shape;264;p34"/>
          <p:cNvCxnSpPr>
            <a:endCxn id="256" idx="1"/>
          </p:cNvCxnSpPr>
          <p:nvPr/>
        </p:nvCxnSpPr>
        <p:spPr>
          <a:xfrm>
            <a:off x="2024100" y="3463215"/>
            <a:ext cx="1956900" cy="352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4"/>
          <p:cNvSpPr txBox="1"/>
          <p:nvPr/>
        </p:nvSpPr>
        <p:spPr>
          <a:xfrm>
            <a:off x="1443275" y="4288028"/>
            <a:ext cx="609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FK</a:t>
            </a:r>
            <a:endParaRPr b="1" sz="2400"/>
          </a:p>
        </p:txBody>
      </p:sp>
      <p:sp>
        <p:nvSpPr>
          <p:cNvPr id="266" name="Google Shape;266;p34"/>
          <p:cNvSpPr txBox="1"/>
          <p:nvPr/>
        </p:nvSpPr>
        <p:spPr>
          <a:xfrm>
            <a:off x="4110275" y="4288028"/>
            <a:ext cx="609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PK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75" y="438400"/>
            <a:ext cx="7577749" cy="305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2" name="Google Shape;272;p35"/>
          <p:cNvGraphicFramePr/>
          <p:nvPr/>
        </p:nvGraphicFramePr>
        <p:xfrm>
          <a:off x="308412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476650"/>
                <a:gridCol w="632075"/>
                <a:gridCol w="715775"/>
                <a:gridCol w="70380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ENROLL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35"/>
          <p:cNvGraphicFramePr/>
          <p:nvPr/>
        </p:nvGraphicFramePr>
        <p:xfrm>
          <a:off x="3371412" y="-6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512525"/>
                <a:gridCol w="966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STUDENT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SName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Alice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Bob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Chuck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Google Shape;274;p35"/>
          <p:cNvGraphicFramePr/>
          <p:nvPr/>
        </p:nvGraphicFramePr>
        <p:xfrm>
          <a:off x="3997651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888325"/>
                <a:gridCol w="731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SECTION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SCID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5610</a:t>
                      </a:r>
                      <a:endParaRPr b="1"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432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</a:rPr>
                        <a:t>5610</a:t>
                      </a:r>
                      <a:endParaRPr b="1"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678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5"/>
          <p:cNvSpPr/>
          <p:nvPr/>
        </p:nvSpPr>
        <p:spPr>
          <a:xfrm>
            <a:off x="4886325" y="2929275"/>
            <a:ext cx="723900" cy="705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5"/>
          <p:cNvCxnSpPr>
            <a:endCxn id="277" idx="1"/>
          </p:cNvCxnSpPr>
          <p:nvPr/>
        </p:nvCxnSpPr>
        <p:spPr>
          <a:xfrm flipH="1" rot="10800000">
            <a:off x="5515025" y="3121043"/>
            <a:ext cx="1427700" cy="34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8" name="Google Shape;278;p35"/>
          <p:cNvGraphicFramePr/>
          <p:nvPr/>
        </p:nvGraphicFramePr>
        <p:xfrm>
          <a:off x="6942713" y="2214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632650"/>
                <a:gridCol w="847575"/>
                <a:gridCol w="535250"/>
              </a:tblGrid>
              <a:tr h="3429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COURSE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DID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5610</a:t>
                      </a:r>
                      <a:endParaRPr b="1"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Web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SoftEng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35"/>
          <p:cNvGraphicFramePr/>
          <p:nvPr/>
        </p:nvGraphicFramePr>
        <p:xfrm>
          <a:off x="6066413" y="260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745725"/>
                <a:gridCol w="8744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DEPT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CCIS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LAW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35"/>
          <p:cNvSpPr txBox="1"/>
          <p:nvPr/>
        </p:nvSpPr>
        <p:spPr>
          <a:xfrm>
            <a:off x="5524288" y="2479878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6631394" y="2488451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cxnSp>
        <p:nvCxnSpPr>
          <p:cNvPr id="282" name="Google Shape;282;p35"/>
          <p:cNvCxnSpPr>
            <a:endCxn id="277" idx="1"/>
          </p:cNvCxnSpPr>
          <p:nvPr/>
        </p:nvCxnSpPr>
        <p:spPr>
          <a:xfrm>
            <a:off x="5519825" y="3107543"/>
            <a:ext cx="1422900" cy="13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5"/>
          <p:cNvSpPr/>
          <p:nvPr/>
        </p:nvSpPr>
        <p:spPr>
          <a:xfrm>
            <a:off x="6942725" y="2936092"/>
            <a:ext cx="648900" cy="369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4948475" y="4288028"/>
            <a:ext cx="609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FK</a:t>
            </a:r>
            <a:endParaRPr b="1" sz="2400"/>
          </a:p>
        </p:txBody>
      </p:sp>
      <p:sp>
        <p:nvSpPr>
          <p:cNvPr id="284" name="Google Shape;284;p35"/>
          <p:cNvSpPr txBox="1"/>
          <p:nvPr/>
        </p:nvSpPr>
        <p:spPr>
          <a:xfrm>
            <a:off x="7005875" y="3602228"/>
            <a:ext cx="609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PK</a:t>
            </a:r>
            <a:endParaRPr b="1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Often keys included in UML for documentation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75" y="438400"/>
            <a:ext cx="7577749" cy="305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36"/>
          <p:cNvGraphicFramePr/>
          <p:nvPr/>
        </p:nvGraphicFramePr>
        <p:xfrm>
          <a:off x="308412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476650"/>
                <a:gridCol w="632075"/>
                <a:gridCol w="715775"/>
                <a:gridCol w="70380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ENROLL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SCID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Google Shape;292;p36"/>
          <p:cNvGraphicFramePr/>
          <p:nvPr/>
        </p:nvGraphicFramePr>
        <p:xfrm>
          <a:off x="3371412" y="-6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512525"/>
                <a:gridCol w="966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STUDENT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SName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Alice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345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Bob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456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Chuck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Google Shape;293;p36"/>
          <p:cNvGraphicFramePr/>
          <p:nvPr/>
        </p:nvGraphicFramePr>
        <p:xfrm>
          <a:off x="3997651" y="221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888325"/>
                <a:gridCol w="7318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SECTION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SCID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CID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321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678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36"/>
          <p:cNvGraphicFramePr/>
          <p:nvPr/>
        </p:nvGraphicFramePr>
        <p:xfrm>
          <a:off x="6942713" y="2214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632650"/>
                <a:gridCol w="847575"/>
                <a:gridCol w="535250"/>
              </a:tblGrid>
              <a:tr h="3429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COURSE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DID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5610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Web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10</a:t>
                      </a:r>
                      <a:endParaRPr b="1"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4500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SoftEng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10</a:t>
                      </a:r>
                      <a:endParaRPr b="1" sz="1300"/>
                    </a:p>
                  </a:txBody>
                  <a:tcPr marT="82275" marB="8227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36"/>
          <p:cNvGraphicFramePr/>
          <p:nvPr/>
        </p:nvGraphicFramePr>
        <p:xfrm>
          <a:off x="6066413" y="260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745725"/>
                <a:gridCol w="874450"/>
              </a:tblGrid>
              <a:tr h="34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DEPT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10</a:t>
                      </a:r>
                      <a:endParaRPr b="1"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CCIS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LAW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36"/>
          <p:cNvSpPr txBox="1"/>
          <p:nvPr/>
        </p:nvSpPr>
        <p:spPr>
          <a:xfrm>
            <a:off x="7372138" y="1794078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*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6983819" y="1511186"/>
            <a:ext cx="46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1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6066425" y="947273"/>
            <a:ext cx="739200" cy="369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8415350" y="2929275"/>
            <a:ext cx="542700" cy="705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36"/>
          <p:cNvCxnSpPr>
            <a:endCxn id="298" idx="2"/>
          </p:cNvCxnSpPr>
          <p:nvPr/>
        </p:nvCxnSpPr>
        <p:spPr>
          <a:xfrm rot="10800000">
            <a:off x="6436025" y="1317172"/>
            <a:ext cx="2374500" cy="1696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6"/>
          <p:cNvCxnSpPr>
            <a:endCxn id="298" idx="2"/>
          </p:cNvCxnSpPr>
          <p:nvPr/>
        </p:nvCxnSpPr>
        <p:spPr>
          <a:xfrm rot="10800000">
            <a:off x="6436025" y="1317172"/>
            <a:ext cx="2098500" cy="2069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6"/>
          <p:cNvSpPr txBox="1"/>
          <p:nvPr/>
        </p:nvSpPr>
        <p:spPr>
          <a:xfrm>
            <a:off x="8377475" y="3602228"/>
            <a:ext cx="609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FK</a:t>
            </a:r>
            <a:endParaRPr b="1" sz="2400"/>
          </a:p>
        </p:txBody>
      </p:sp>
      <p:sp>
        <p:nvSpPr>
          <p:cNvPr id="303" name="Google Shape;303;p36"/>
          <p:cNvSpPr txBox="1"/>
          <p:nvPr/>
        </p:nvSpPr>
        <p:spPr>
          <a:xfrm>
            <a:off x="6142625" y="1635885"/>
            <a:ext cx="609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PK</a:t>
            </a:r>
            <a:endParaRPr b="1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TABLES TO</a:t>
            </a:r>
            <a:endParaRPr b="1" sz="1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b="1" i="0" sz="175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Transforming Tables to Class Diagrams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Class diagrams consists of / and correspond to</a:t>
            </a:r>
            <a:endParaRPr sz="35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500" u="none" cap="none" strike="noStrike">
                <a:solidFill>
                  <a:schemeClr val="dk1"/>
                </a:solidFill>
              </a:rPr>
              <a:t>Class Diagram    </a:t>
            </a:r>
            <a:r>
              <a:rPr lang="en-US" sz="3500">
                <a:solidFill>
                  <a:schemeClr val="dk1"/>
                </a:solidFill>
              </a:rPr>
              <a:t>		</a:t>
            </a:r>
            <a:r>
              <a:rPr i="0" lang="en-US" sz="3500" u="none" cap="none" strike="noStrike">
                <a:solidFill>
                  <a:schemeClr val="dk1"/>
                </a:solidFill>
              </a:rPr>
              <a:t>		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Relational Model</a:t>
            </a:r>
            <a:endParaRPr sz="35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500" u="none" cap="none" strike="noStrike">
                <a:solidFill>
                  <a:schemeClr val="dk1"/>
                </a:solidFill>
              </a:rPr>
              <a:t>Classes								Tables</a:t>
            </a:r>
            <a:endParaRPr sz="35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500" u="none" cap="none" strike="noStrike">
                <a:solidFill>
                  <a:schemeClr val="dk1"/>
                </a:solidFill>
              </a:rPr>
              <a:t>Attributes							Field</a:t>
            </a:r>
            <a:r>
              <a:rPr lang="en-US" sz="3500">
                <a:solidFill>
                  <a:schemeClr val="dk1"/>
                </a:solidFill>
              </a:rPr>
              <a:t>s/Columns</a:t>
            </a:r>
            <a:endParaRPr sz="35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500" u="none" cap="none" strike="noStrike">
                <a:solidFill>
                  <a:schemeClr val="dk1"/>
                </a:solidFill>
              </a:rPr>
              <a:t>Relationships						Foreign keys &amp;</a:t>
            </a:r>
            <a:br>
              <a:rPr lang="en-US" sz="3500">
                <a:solidFill>
                  <a:schemeClr val="dk1"/>
                </a:solidFill>
              </a:rPr>
            </a:br>
            <a:r>
              <a:rPr lang="en-US" sz="3500">
                <a:solidFill>
                  <a:schemeClr val="dk1"/>
                </a:solidFill>
              </a:rPr>
              <a:t>											</a:t>
            </a:r>
            <a:r>
              <a:rPr i="0" lang="en-US" sz="3500" u="none" cap="none" strike="noStrike">
                <a:solidFill>
                  <a:schemeClr val="dk1"/>
                </a:solidFill>
              </a:rPr>
              <a:t>Primary Keys</a:t>
            </a:r>
            <a:endParaRPr sz="3500"/>
          </a:p>
          <a:p>
            <a:pPr indent="0" lvl="1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-45085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Often need to represent data in many formats</a:t>
            </a:r>
            <a:endParaRPr sz="3500"/>
          </a:p>
        </p:txBody>
      </p:sp>
      <p:sp>
        <p:nvSpPr>
          <p:cNvPr id="315" name="Google Shape;315;p38"/>
          <p:cNvSpPr/>
          <p:nvPr/>
        </p:nvSpPr>
        <p:spPr>
          <a:xfrm>
            <a:off x="3372650" y="2129153"/>
            <a:ext cx="1576200" cy="1212600"/>
          </a:xfrm>
          <a:prstGeom prst="leftRightArrow">
            <a:avLst>
              <a:gd fmla="val 49020" name="adj1"/>
              <a:gd fmla="val 40521" name="adj2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Transforming Tables to Class Diagrams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b="1" i="1" lang="en-US" sz="3500" u="none" cap="none" strike="noStrike">
                <a:solidFill>
                  <a:schemeClr val="dk1"/>
                </a:solidFill>
              </a:rPr>
              <a:t>Foreign keys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correspond to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weak-strong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relations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Consider the CD database we introduced earlier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3500">
                <a:solidFill>
                  <a:schemeClr val="dk1"/>
                </a:solidFill>
              </a:rPr>
              <a:t>The Relational Model:</a:t>
            </a:r>
            <a:endParaRPr sz="3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0" lang="en-US" sz="3500" u="none" cap="none" strike="noStrike">
                <a:solidFill>
                  <a:schemeClr val="dk1"/>
                </a:solidFill>
              </a:rPr>
              <a:t>CD(</a:t>
            </a:r>
            <a:r>
              <a:rPr b="1" i="0" lang="en-US" sz="3500" u="sng" cap="none" strike="noStrike">
                <a:solidFill>
                  <a:schemeClr val="dk1"/>
                </a:solidFill>
              </a:rPr>
              <a:t>CDId</a:t>
            </a:r>
            <a:r>
              <a:rPr i="0" lang="en-US" sz="3500" u="none" cap="none" strike="noStrike">
                <a:solidFill>
                  <a:schemeClr val="dk1"/>
                </a:solidFill>
              </a:rPr>
              <a:t>, Title, ReleaseYear, Band, Genre)</a:t>
            </a:r>
            <a:endParaRPr sz="1700"/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0" lang="en-US" sz="3500" u="none" cap="none" strike="noStrike">
                <a:solidFill>
                  <a:schemeClr val="dk1"/>
                </a:solidFill>
              </a:rPr>
              <a:t>TRACK(</a:t>
            </a:r>
            <a:r>
              <a:rPr b="1" i="0" lang="en-US" sz="3500" u="sng" cap="none" strike="noStrike">
                <a:solidFill>
                  <a:schemeClr val="dk1"/>
                </a:solidFill>
              </a:rPr>
              <a:t>TrackId</a:t>
            </a:r>
            <a:r>
              <a:rPr i="0" lang="en-US" sz="35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CDId</a:t>
            </a:r>
            <a:r>
              <a:rPr i="0" lang="en-US" sz="3500" u="none" cap="none" strike="noStrike">
                <a:solidFill>
                  <a:schemeClr val="dk1"/>
                </a:solidFill>
              </a:rPr>
              <a:t>, Track#, SongTitle, Duration)</a:t>
            </a:r>
            <a:endParaRPr sz="1700"/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0" lang="en-US" sz="3500" u="none" cap="none" strike="noStrike">
                <a:solidFill>
                  <a:schemeClr val="dk1"/>
                </a:solidFill>
              </a:rPr>
              <a:t>LYRICS(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TrackId</a:t>
            </a:r>
            <a:r>
              <a:rPr i="0" lang="en-US" sz="3500" u="none" cap="none" strike="noStrike">
                <a:solidFill>
                  <a:schemeClr val="dk1"/>
                </a:solidFill>
              </a:rPr>
              <a:t>, Lyrics, Author)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Foreign Key Relationships...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">
              <a:solidFill>
                <a:schemeClr val="dk1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i="1" lang="en-US" sz="3500" u="none" cap="none" strike="noStrike">
                <a:solidFill>
                  <a:schemeClr val="dk1"/>
                </a:solidFill>
              </a:rPr>
              <a:t>LYRICS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table holds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lyrics</a:t>
            </a:r>
            <a:r>
              <a:rPr lang="en-US" sz="3500">
                <a:solidFill>
                  <a:schemeClr val="dk1"/>
                </a:solidFill>
              </a:rPr>
              <a:t> </a:t>
            </a:r>
            <a:r>
              <a:rPr i="0" lang="en-US" sz="3500" u="none" cap="none" strike="noStrike">
                <a:solidFill>
                  <a:schemeClr val="dk1"/>
                </a:solidFill>
              </a:rPr>
              <a:t>and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author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for each track</a:t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i="0" lang="en-US" sz="3500" u="none" cap="none" strike="noStrike">
                <a:solidFill>
                  <a:schemeClr val="dk1"/>
                </a:solidFill>
              </a:rPr>
              <a:t>LYRICS.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TrackId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is both</a:t>
            </a:r>
            <a:r>
              <a:rPr lang="en-US" sz="3500">
                <a:solidFill>
                  <a:schemeClr val="dk1"/>
                </a:solidFill>
              </a:rPr>
              <a:t>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primary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</a:t>
            </a:r>
            <a:r>
              <a:rPr lang="en-US" sz="3500">
                <a:solidFill>
                  <a:schemeClr val="dk1"/>
                </a:solidFill>
              </a:rPr>
              <a:t>AND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foreign key</a:t>
            </a:r>
            <a:endParaRPr sz="3500"/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○"/>
            </a:pPr>
            <a:r>
              <a:rPr b="1" i="1" lang="en-US" sz="3500" u="none" cap="none" strike="noStrike">
                <a:solidFill>
                  <a:schemeClr val="dk1"/>
                </a:solidFill>
              </a:rPr>
              <a:t>Each track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can have at most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one lyrics</a:t>
            </a:r>
            <a:endParaRPr b="1" i="1" sz="35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b="1" i="1" sz="2300">
              <a:solidFill>
                <a:schemeClr val="dk1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i="0" lang="en-US" sz="3500" u="none" cap="none" strike="noStrike">
                <a:solidFill>
                  <a:schemeClr val="dk1"/>
                </a:solidFill>
              </a:rPr>
              <a:t>Constraints</a:t>
            </a:r>
            <a:endParaRPr sz="3500"/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○"/>
            </a:pPr>
            <a:r>
              <a:rPr b="1" i="1" lang="en-US" sz="3500" u="sng" cap="none" strike="noStrike">
                <a:solidFill>
                  <a:schemeClr val="dk1"/>
                </a:solidFill>
              </a:rPr>
              <a:t>Many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TRACK records have 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one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CD record</a:t>
            </a:r>
            <a:endParaRPr sz="3500"/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○"/>
            </a:pPr>
            <a:r>
              <a:rPr b="1" i="1" lang="en-US" sz="3500" u="sng" cap="none" strike="noStrike">
                <a:solidFill>
                  <a:schemeClr val="dk1"/>
                </a:solidFill>
              </a:rPr>
              <a:t>One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LYRICS record has 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one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TRACK record</a:t>
            </a:r>
            <a:endParaRPr i="0" sz="35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Foreign Key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i="0" lang="en-US" sz="3500" u="none" cap="none" strike="noStrike">
                <a:solidFill>
                  <a:schemeClr val="dk1"/>
                </a:solidFill>
              </a:rPr>
              <a:t>No constraints, we infer</a:t>
            </a:r>
            <a:endParaRPr sz="3500"/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○"/>
            </a:pPr>
            <a:r>
              <a:rPr b="1" i="1" lang="en-US" sz="3500" u="sng" cap="none" strike="noStrike">
                <a:solidFill>
                  <a:schemeClr val="dk1"/>
                </a:solidFill>
              </a:rPr>
              <a:t>One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CD record can have 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many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(or 0) TRACK records</a:t>
            </a:r>
            <a:endParaRPr sz="3500"/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○"/>
            </a:pPr>
            <a:r>
              <a:rPr b="1" i="1" lang="en-US" sz="3500" u="sng" cap="none" strike="noStrike">
                <a:solidFill>
                  <a:schemeClr val="dk1"/>
                </a:solidFill>
              </a:rPr>
              <a:t>One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TRACK record can have 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one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(or 0) LYRICS records</a:t>
            </a:r>
            <a:endParaRPr sz="1900">
              <a:solidFill>
                <a:schemeClr val="dk1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i="1" lang="en-US" sz="3500" u="none" cap="none" strike="noStrike">
                <a:solidFill>
                  <a:schemeClr val="dk1"/>
                </a:solidFill>
              </a:rPr>
              <a:t>Foreign keys </a:t>
            </a:r>
            <a:r>
              <a:rPr i="0" lang="en-US" sz="3500" u="none" cap="none" strike="noStrike">
                <a:solidFill>
                  <a:schemeClr val="dk1"/>
                </a:solidFill>
              </a:rPr>
              <a:t>express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many-one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relationship between CD and TRACK (* - 1)</a:t>
            </a:r>
            <a:endParaRPr sz="1900">
              <a:solidFill>
                <a:schemeClr val="dk1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i="0" lang="en-US" sz="3500" u="none" cap="none" strike="noStrike">
                <a:solidFill>
                  <a:schemeClr val="dk1"/>
                </a:solidFill>
              </a:rPr>
              <a:t>And optional LYRICS record for TRACK (0..1-1)</a:t>
            </a:r>
            <a:endParaRPr i="0" sz="35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Tables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5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what about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"Best of" CD with tracks from various CDs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Burn own CD with same songs in different order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CDs with songs from various bands, band per track?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CD with various genres, genre per track?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450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Performers in band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42"/>
          <p:cNvGraphicFramePr/>
          <p:nvPr/>
        </p:nvGraphicFramePr>
        <p:xfrm>
          <a:off x="158494" y="74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643625"/>
                <a:gridCol w="652225"/>
                <a:gridCol w="635450"/>
                <a:gridCol w="682500"/>
                <a:gridCol w="885325"/>
              </a:tblGrid>
              <a:tr h="27815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CD</a:t>
                      </a:r>
                      <a:endParaRPr sz="1600"/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  <a:tc h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CDId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Title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Year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Band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Genre</a:t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123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8000"/>
                          </a:solidFill>
                        </a:rPr>
                        <a:t>234</a:t>
                      </a:r>
                      <a:endParaRPr b="1" sz="16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345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39" name="Google Shape;339;p42"/>
          <p:cNvGraphicFramePr/>
          <p:nvPr/>
        </p:nvGraphicFramePr>
        <p:xfrm>
          <a:off x="5191124" y="182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904750"/>
                <a:gridCol w="653900"/>
                <a:gridCol w="861000"/>
                <a:gridCol w="1036800"/>
              </a:tblGrid>
              <a:tr h="2781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TRACK</a:t>
                      </a:r>
                      <a:endParaRPr sz="1600"/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TrackId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CDId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Track#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Duration</a:t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123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123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123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8000"/>
                          </a:solidFill>
                        </a:rPr>
                        <a:t>234</a:t>
                      </a:r>
                      <a:endParaRPr b="1" sz="16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8000"/>
                          </a:solidFill>
                        </a:rPr>
                        <a:t>234</a:t>
                      </a:r>
                      <a:endParaRPr b="1" sz="16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40" name="Google Shape;340;p42"/>
          <p:cNvGraphicFramePr/>
          <p:nvPr/>
        </p:nvGraphicFramePr>
        <p:xfrm>
          <a:off x="6197282" y="276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912250"/>
                <a:gridCol w="753050"/>
                <a:gridCol w="900425"/>
              </a:tblGrid>
              <a:tr h="2781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LYRICS</a:t>
                      </a:r>
                      <a:endParaRPr sz="1600"/>
                    </a:p>
                  </a:txBody>
                  <a:tcPr marT="34300" marB="34300" marR="91450" marL="91450"/>
                </a:tc>
                <a:tc hMerge="1"/>
                <a:tc h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TrackId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Lyrics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Author</a:t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321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432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543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654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765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41" name="Google Shape;341;p42"/>
          <p:cNvSpPr/>
          <p:nvPr/>
        </p:nvSpPr>
        <p:spPr>
          <a:xfrm>
            <a:off x="4876800" y="811530"/>
            <a:ext cx="228600" cy="964200"/>
          </a:xfrm>
          <a:prstGeom prst="leftBrace">
            <a:avLst>
              <a:gd fmla="val 35518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2"/>
          <p:cNvSpPr/>
          <p:nvPr/>
        </p:nvSpPr>
        <p:spPr>
          <a:xfrm>
            <a:off x="4876800" y="1817370"/>
            <a:ext cx="228600" cy="571500"/>
          </a:xfrm>
          <a:prstGeom prst="leftBrace">
            <a:avLst>
              <a:gd fmla="val 43284" name="adj1"/>
              <a:gd fmla="val 50000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42"/>
          <p:cNvCxnSpPr>
            <a:stCxn id="342" idx="1"/>
          </p:cNvCxnSpPr>
          <p:nvPr/>
        </p:nvCxnSpPr>
        <p:spPr>
          <a:xfrm rot="10800000">
            <a:off x="3733800" y="1828920"/>
            <a:ext cx="1143000" cy="2742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4" name="Google Shape;344;p42"/>
          <p:cNvCxnSpPr>
            <a:stCxn id="341" idx="1"/>
          </p:cNvCxnSpPr>
          <p:nvPr/>
        </p:nvCxnSpPr>
        <p:spPr>
          <a:xfrm flipH="1">
            <a:off x="3733800" y="1293630"/>
            <a:ext cx="1143000" cy="19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45" name="Google Shape;345;p42"/>
          <p:cNvGraphicFramePr/>
          <p:nvPr/>
        </p:nvGraphicFramePr>
        <p:xfrm>
          <a:off x="180339" y="2777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{CB51C9B4-C80C-45BC-91F6-B6E24D47025A}</a:tableStyleId>
              </a:tblPr>
              <a:tblGrid>
                <a:gridCol w="912250"/>
                <a:gridCol w="682950"/>
                <a:gridCol w="843975"/>
                <a:gridCol w="1113150"/>
              </a:tblGrid>
              <a:tr h="2781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TRACK</a:t>
                      </a:r>
                      <a:endParaRPr sz="1600"/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TrackId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CDId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Track#</a:t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SongTitle</a:t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321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123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432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123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543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123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654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8000"/>
                          </a:solidFill>
                        </a:rPr>
                        <a:t>234</a:t>
                      </a:r>
                      <a:endParaRPr b="1" sz="16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765</a:t>
                      </a:r>
                      <a:endParaRPr b="1"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8000"/>
                          </a:solidFill>
                        </a:rPr>
                        <a:t>234</a:t>
                      </a:r>
                      <a:endParaRPr b="1" sz="16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cxnSp>
        <p:nvCxnSpPr>
          <p:cNvPr id="346" name="Google Shape;346;p42"/>
          <p:cNvCxnSpPr/>
          <p:nvPr/>
        </p:nvCxnSpPr>
        <p:spPr>
          <a:xfrm rot="10800000">
            <a:off x="3846000" y="3600450"/>
            <a:ext cx="2250000" cy="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7" name="Google Shape;347;p42"/>
          <p:cNvCxnSpPr/>
          <p:nvPr/>
        </p:nvCxnSpPr>
        <p:spPr>
          <a:xfrm rot="10800000">
            <a:off x="3846000" y="3886200"/>
            <a:ext cx="2250000" cy="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8" name="Google Shape;348;p42"/>
          <p:cNvCxnSpPr/>
          <p:nvPr/>
        </p:nvCxnSpPr>
        <p:spPr>
          <a:xfrm rot="10800000">
            <a:off x="3846000" y="4240530"/>
            <a:ext cx="2250000" cy="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9" name="Google Shape;349;p42"/>
          <p:cNvCxnSpPr/>
          <p:nvPr/>
        </p:nvCxnSpPr>
        <p:spPr>
          <a:xfrm rot="10800000">
            <a:off x="3846000" y="4526280"/>
            <a:ext cx="2250000" cy="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0" name="Google Shape;350;p42"/>
          <p:cNvCxnSpPr/>
          <p:nvPr/>
        </p:nvCxnSpPr>
        <p:spPr>
          <a:xfrm rot="10800000">
            <a:off x="3846000" y="4812030"/>
            <a:ext cx="2250000" cy="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CD Database Class Diagram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b="1" i="1" lang="en-US" sz="2900" u="none" cap="none" strike="noStrike">
                <a:solidFill>
                  <a:schemeClr val="dk1"/>
                </a:solidFill>
              </a:rPr>
              <a:t>No attributes for keys </a:t>
            </a:r>
            <a:r>
              <a:rPr i="0" lang="en-US" sz="2900" u="none" cap="none" strike="noStrike">
                <a:solidFill>
                  <a:schemeClr val="dk1"/>
                </a:solidFill>
              </a:rPr>
              <a:t>and foreign keys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Keys and foreign keys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only for relationships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Class diagrams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use lines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for relationships, no need for keys and foreign keys, it's </a:t>
            </a:r>
            <a:r>
              <a:rPr b="1" i="1" lang="en-US" sz="2900" cap="none" strike="noStrike">
                <a:solidFill>
                  <a:schemeClr val="dk1"/>
                </a:solidFill>
              </a:rPr>
              <a:t>impli</a:t>
            </a:r>
            <a:r>
              <a:rPr b="1" i="1" lang="en-US" sz="2900">
                <a:solidFill>
                  <a:schemeClr val="dk1"/>
                </a:solidFill>
              </a:rPr>
              <a:t>ed</a:t>
            </a:r>
            <a:endParaRPr b="1" i="1"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Use: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relationships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correspond to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foreign keys</a:t>
            </a:r>
            <a:endParaRPr sz="1100"/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50" y="3121200"/>
            <a:ext cx="6974573" cy="195043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3"/>
          <p:cNvSpPr txBox="1"/>
          <p:nvPr/>
        </p:nvSpPr>
        <p:spPr>
          <a:xfrm>
            <a:off x="3145400" y="3121200"/>
            <a:ext cx="66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PK</a:t>
            </a:r>
            <a:endParaRPr b="1" sz="2400"/>
          </a:p>
        </p:txBody>
      </p:sp>
      <p:sp>
        <p:nvSpPr>
          <p:cNvPr id="359" name="Google Shape;359;p43"/>
          <p:cNvSpPr txBox="1"/>
          <p:nvPr/>
        </p:nvSpPr>
        <p:spPr>
          <a:xfrm>
            <a:off x="2516800" y="4605210"/>
            <a:ext cx="66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</a:t>
            </a:r>
            <a:r>
              <a:rPr b="1" lang="en-US" sz="2400"/>
              <a:t>K</a:t>
            </a:r>
            <a:endParaRPr b="1" sz="2400"/>
          </a:p>
        </p:txBody>
      </p:sp>
      <p:sp>
        <p:nvSpPr>
          <p:cNvPr id="360" name="Google Shape;360;p43"/>
          <p:cNvSpPr txBox="1"/>
          <p:nvPr/>
        </p:nvSpPr>
        <p:spPr>
          <a:xfrm>
            <a:off x="2491074" y="3520103"/>
            <a:ext cx="3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1</a:t>
            </a:r>
            <a:endParaRPr b="1" sz="2400"/>
          </a:p>
        </p:txBody>
      </p:sp>
      <p:sp>
        <p:nvSpPr>
          <p:cNvPr id="361" name="Google Shape;361;p43"/>
          <p:cNvSpPr txBox="1"/>
          <p:nvPr/>
        </p:nvSpPr>
        <p:spPr>
          <a:xfrm>
            <a:off x="3235763" y="3545569"/>
            <a:ext cx="46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*</a:t>
            </a:r>
            <a:endParaRPr b="1" sz="3000"/>
          </a:p>
        </p:txBody>
      </p:sp>
      <p:cxnSp>
        <p:nvCxnSpPr>
          <p:cNvPr id="362" name="Google Shape;362;p43"/>
          <p:cNvCxnSpPr>
            <a:stCxn id="358" idx="1"/>
          </p:cNvCxnSpPr>
          <p:nvPr/>
        </p:nvCxnSpPr>
        <p:spPr>
          <a:xfrm flipH="1">
            <a:off x="2786600" y="3398250"/>
            <a:ext cx="358800" cy="33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3"/>
          <p:cNvCxnSpPr>
            <a:stCxn id="359" idx="0"/>
            <a:endCxn id="361" idx="1"/>
          </p:cNvCxnSpPr>
          <p:nvPr/>
        </p:nvCxnSpPr>
        <p:spPr>
          <a:xfrm flipH="1" rot="10800000">
            <a:off x="2850250" y="3822510"/>
            <a:ext cx="385500" cy="7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Relational Schema ➔ Class Diagram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i="0" lang="en-US" sz="3100" u="none" cap="none" strike="noStrike">
                <a:solidFill>
                  <a:schemeClr val="dk1"/>
                </a:solidFill>
              </a:rPr>
              <a:t>Create a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class for each table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in the schema.</a:t>
            </a:r>
            <a:endParaRPr sz="900">
              <a:solidFill>
                <a:schemeClr val="dk1"/>
              </a:solidFill>
            </a:endParaRPr>
          </a:p>
          <a:p>
            <a:pPr indent="-50800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i="0" lang="en-US" sz="3100" u="none" cap="none" strike="noStrike">
                <a:solidFill>
                  <a:schemeClr val="dk1"/>
                </a:solidFill>
              </a:rPr>
              <a:t>If table T1 contains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foreign key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</a:t>
            </a:r>
            <a:r>
              <a:rPr lang="en-US" sz="3100">
                <a:solidFill>
                  <a:schemeClr val="dk1"/>
                </a:solidFill>
              </a:rPr>
              <a:t>to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table T2, then create relationship between classes T1 and T2. </a:t>
            </a:r>
            <a:r>
              <a:rPr lang="en-US" sz="3100">
                <a:solidFill>
                  <a:schemeClr val="dk1"/>
                </a:solidFill>
              </a:rPr>
              <a:t>A</a:t>
            </a:r>
            <a:r>
              <a:rPr i="0" lang="en-US" sz="3100" u="none" cap="none" strike="noStrike">
                <a:solidFill>
                  <a:schemeClr val="dk1"/>
                </a:solidFill>
              </a:rPr>
              <a:t>nnotation next to T2 </a:t>
            </a:r>
            <a:r>
              <a:rPr lang="en-US" sz="3100">
                <a:solidFill>
                  <a:schemeClr val="dk1"/>
                </a:solidFill>
              </a:rPr>
              <a:t>is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“1”</a:t>
            </a:r>
            <a:endParaRPr sz="3100">
              <a:solidFill>
                <a:schemeClr val="dk1"/>
              </a:solidFill>
            </a:endParaRPr>
          </a:p>
          <a:p>
            <a:pPr indent="0" lvl="0" marL="51435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A</a:t>
            </a:r>
            <a:r>
              <a:rPr i="0" lang="en-US" sz="3100" u="none" cap="none" strike="noStrike">
                <a:solidFill>
                  <a:schemeClr val="dk1"/>
                </a:solidFill>
              </a:rPr>
              <a:t>nnotation next to T1 </a:t>
            </a:r>
            <a:r>
              <a:rPr lang="en-US" sz="3100">
                <a:solidFill>
                  <a:schemeClr val="dk1"/>
                </a:solidFill>
              </a:rPr>
              <a:t>is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“0..1” if foreign key also a key; otherwise, annotation </a:t>
            </a:r>
            <a:r>
              <a:rPr lang="en-US" sz="3100">
                <a:solidFill>
                  <a:schemeClr val="dk1"/>
                </a:solidFill>
              </a:rPr>
              <a:t>is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“*”</a:t>
            </a:r>
            <a:endParaRPr sz="900">
              <a:solidFill>
                <a:schemeClr val="dk1"/>
              </a:solidFill>
            </a:endParaRPr>
          </a:p>
          <a:p>
            <a:pPr indent="-50800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AutoNum type="arabicPeriod"/>
            </a:pPr>
            <a:r>
              <a:rPr i="0" lang="en-US" sz="3100" u="none" cap="none" strike="noStrike">
                <a:solidFill>
                  <a:schemeClr val="dk1"/>
                </a:solidFill>
              </a:rPr>
              <a:t>Add attributes to each class.</a:t>
            </a:r>
            <a:r>
              <a:rPr lang="en-US" sz="3100">
                <a:solidFill>
                  <a:schemeClr val="dk1"/>
                </a:solidFill>
              </a:rPr>
              <a:t> A</a:t>
            </a:r>
            <a:r>
              <a:rPr i="0" lang="en-US" sz="3100" u="none" cap="none" strike="noStrike">
                <a:solidFill>
                  <a:schemeClr val="dk1"/>
                </a:solidFill>
              </a:rPr>
              <a:t>ttributes should include all fields of </a:t>
            </a:r>
            <a:r>
              <a:rPr i="0" lang="en-US" sz="3100" u="none" cap="none" strike="noStrike">
                <a:solidFill>
                  <a:schemeClr val="dk1"/>
                </a:solidFill>
              </a:rPr>
              <a:t>its </a:t>
            </a:r>
            <a:r>
              <a:rPr i="0" lang="en-US" sz="3100" u="none" cap="none" strike="noStrike">
                <a:solidFill>
                  <a:schemeClr val="dk1"/>
                </a:solidFill>
              </a:rPr>
              <a:t>table, except for foreign keys and artificial key fields</a:t>
            </a:r>
            <a:endParaRPr i="0" sz="3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Applying the Algorithm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100" u="none" cap="none" strike="noStrike">
                <a:solidFill>
                  <a:schemeClr val="dk1"/>
                </a:solidFill>
              </a:rPr>
              <a:t>STUDENT(</a:t>
            </a:r>
            <a:r>
              <a:rPr b="1" i="0" lang="en-US" sz="4100" u="sng" cap="none" strike="noStrike">
                <a:solidFill>
                  <a:schemeClr val="dk1"/>
                </a:solidFill>
              </a:rPr>
              <a:t>SId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SName, GradYear,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MajorId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)</a:t>
            </a:r>
            <a:endParaRPr sz="2300"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100" u="none" cap="none" strike="noStrike">
                <a:solidFill>
                  <a:schemeClr val="dk1"/>
                </a:solidFill>
              </a:rPr>
              <a:t>DEPT(</a:t>
            </a:r>
            <a:r>
              <a:rPr b="1" i="0" lang="en-US" sz="4100" u="sng" cap="none" strike="noStrike">
                <a:solidFill>
                  <a:schemeClr val="dk1"/>
                </a:solidFill>
              </a:rPr>
              <a:t>DId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DName)</a:t>
            </a:r>
            <a:endParaRPr sz="2300"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100" u="none" cap="none" strike="noStrike">
                <a:solidFill>
                  <a:schemeClr val="dk1"/>
                </a:solidFill>
              </a:rPr>
              <a:t>COURSE(</a:t>
            </a:r>
            <a:r>
              <a:rPr b="1" i="0" lang="en-US" sz="4100" u="sng" cap="none" strike="noStrike">
                <a:solidFill>
                  <a:schemeClr val="dk1"/>
                </a:solidFill>
              </a:rPr>
              <a:t>CId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Title,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DeptId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)</a:t>
            </a:r>
            <a:endParaRPr sz="2300"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100" u="none" cap="none" strike="noStrike">
                <a:solidFill>
                  <a:schemeClr val="dk1"/>
                </a:solidFill>
              </a:rPr>
              <a:t>SECTION(</a:t>
            </a:r>
            <a:r>
              <a:rPr b="1" i="0" lang="en-US" sz="4100" u="sng" cap="none" strike="noStrike">
                <a:solidFill>
                  <a:schemeClr val="dk1"/>
                </a:solidFill>
              </a:rPr>
              <a:t>SectId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CourseId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Prof, YearOffered)</a:t>
            </a:r>
            <a:endParaRPr sz="2300"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100" u="none" cap="none" strike="noStrike">
                <a:solidFill>
                  <a:schemeClr val="dk1"/>
                </a:solidFill>
              </a:rPr>
              <a:t>ENROLL(</a:t>
            </a:r>
            <a:r>
              <a:rPr b="1" i="0" lang="en-US" sz="4100" u="sng" cap="none" strike="noStrike">
                <a:solidFill>
                  <a:schemeClr val="dk1"/>
                </a:solidFill>
              </a:rPr>
              <a:t>EId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StudentId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SectionId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Grade)</a:t>
            </a:r>
            <a:endParaRPr i="0" sz="4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Resulting Class Diagram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57300"/>
            <a:ext cx="6857999" cy="2963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Class Diagrams Easier Than Relational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b="1" i="1" lang="en-US" sz="3800" u="none" cap="none" strike="noStrike">
                <a:solidFill>
                  <a:schemeClr val="dk1"/>
                </a:solidFill>
              </a:rPr>
              <a:t>Class </a:t>
            </a:r>
            <a:r>
              <a:rPr i="0" lang="en-US" sz="3800" u="none" cap="none" strike="noStrike">
                <a:solidFill>
                  <a:schemeClr val="dk1"/>
                </a:solidFill>
              </a:rPr>
              <a:t>diagrams represent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schemas visually</a:t>
            </a:r>
            <a:endParaRPr sz="2000"/>
          </a:p>
          <a:p>
            <a:pPr indent="-444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b="1" i="1" lang="en-US" sz="3400" u="none" cap="none" strike="noStrike">
                <a:solidFill>
                  <a:schemeClr val="dk1"/>
                </a:solidFill>
              </a:rPr>
              <a:t>Tables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represent relationships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via foreign keys</a:t>
            </a:r>
            <a:endParaRPr sz="2000"/>
          </a:p>
          <a:p>
            <a:pPr indent="-444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lang="en-US" sz="3400" u="none" cap="none" strike="noStrike">
                <a:solidFill>
                  <a:schemeClr val="dk1"/>
                </a:solidFill>
              </a:rPr>
              <a:t>A picture is worth 1000 words</a:t>
            </a:r>
            <a:endParaRPr sz="2000"/>
          </a:p>
          <a:p>
            <a:pPr indent="-444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i="0" lang="en-US" sz="3400" u="none" cap="none" strike="noStrike">
                <a:solidFill>
                  <a:schemeClr val="dk1"/>
                </a:solidFill>
              </a:rPr>
              <a:t>It’s easier to work graphically</a:t>
            </a:r>
            <a:endParaRPr sz="2000"/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4699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Easiest way to change a relational schema is to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transform it to class </a:t>
            </a:r>
            <a:r>
              <a:rPr i="0" lang="en-US" sz="3800" u="none" cap="none" strike="noStrike">
                <a:solidFill>
                  <a:schemeClr val="dk1"/>
                </a:solidFill>
              </a:rPr>
              <a:t>diagram, modify it, and then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transform it back</a:t>
            </a:r>
            <a:endParaRPr i="0" sz="3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Class Diagrams Easier Than Relational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</a:pPr>
            <a:r>
              <a:rPr i="0" lang="en-US" sz="4900" u="none" cap="none" strike="noStrike">
                <a:solidFill>
                  <a:schemeClr val="dk1"/>
                </a:solidFill>
              </a:rPr>
              <a:t>It’s easier to understand what tables are involved and how they are related</a:t>
            </a:r>
            <a:endParaRPr i="0" sz="49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</a:endParaRPr>
          </a:p>
          <a:p>
            <a:pPr indent="-5397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</a:pPr>
            <a:r>
              <a:rPr i="0" lang="en-US" sz="4900" u="none" cap="none" strike="noStrike">
                <a:solidFill>
                  <a:schemeClr val="dk1"/>
                </a:solidFill>
              </a:rPr>
              <a:t>Easier to create queries</a:t>
            </a:r>
            <a:endParaRPr i="0" sz="49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7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b="1" sz="17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</a:t>
            </a:r>
            <a:r>
              <a:rPr b="1" lang="en-US" sz="1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TABLES</a:t>
            </a:r>
            <a:endParaRPr b="1" i="0" sz="175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Class Diagrams ➔ Relational Schema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Create 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table for each class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whose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fields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are 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attributes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of that class.</a:t>
            </a:r>
            <a:endParaRPr sz="1500">
              <a:solidFill>
                <a:schemeClr val="dk1"/>
              </a:solidFill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Choose 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primary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key for each table. If there is no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natural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key, then add a field to the table to serve as an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artificial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key.</a:t>
            </a:r>
            <a:endParaRPr sz="1500">
              <a:solidFill>
                <a:schemeClr val="dk1"/>
              </a:solidFill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For each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weak-strong relationship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add 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foreign key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field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to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its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weak-side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table to correspond to 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primary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key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of 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strong-side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table.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Example Transformation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410" name="Google Shape;4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0" y="965850"/>
            <a:ext cx="8804350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 Diagrams...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Let's not think of tables at first, instead think of </a:t>
            </a:r>
            <a:r>
              <a:rPr b="1" i="1" lang="en-US" sz="3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entities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relationships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&amp; </a:t>
            </a:r>
            <a:r>
              <a:rPr b="1" i="1" lang="en-US" sz="3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b="1" i="1" sz="24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b="1" i="1" lang="en-US" sz="3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 diagram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describes the world in terms of entities and how they relate to one another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b="1" i="1" lang="en-US" sz="3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 type of entity and is represented by box; they correspond to tables</a:t>
            </a:r>
            <a:endParaRPr i="0" sz="3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 sz="3900">
                <a:solidFill>
                  <a:schemeClr val="dk1"/>
                </a:solidFill>
              </a:rPr>
              <a:t>Easier think </a:t>
            </a:r>
            <a:r>
              <a:rPr b="1" i="1" lang="en-US" sz="3900" u="sng">
                <a:solidFill>
                  <a:schemeClr val="dk1"/>
                </a:solidFill>
              </a:rPr>
              <a:t>graphically</a:t>
            </a:r>
            <a:r>
              <a:rPr lang="en-US" sz="3900">
                <a:solidFill>
                  <a:schemeClr val="dk1"/>
                </a:solidFill>
              </a:rPr>
              <a:t> than bunch of tables</a:t>
            </a: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Resulting Schema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16" name="Google Shape;416;p52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400" u="none" cap="none" strike="noStrike">
                <a:solidFill>
                  <a:schemeClr val="dk1"/>
                </a:solidFill>
              </a:rPr>
              <a:t>DEPT(</a:t>
            </a:r>
            <a:r>
              <a:rPr b="1" i="0" lang="en-US" sz="3400" u="sng" cap="none" strike="noStrike">
                <a:solidFill>
                  <a:schemeClr val="dk1"/>
                </a:solidFill>
              </a:rPr>
              <a:t>DId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DName)</a:t>
            </a:r>
            <a:endParaRPr sz="34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400" u="none" cap="none" strike="noStrike">
                <a:solidFill>
                  <a:schemeClr val="dk1"/>
                </a:solidFill>
              </a:rPr>
              <a:t>COURSE(</a:t>
            </a:r>
            <a:r>
              <a:rPr b="1" i="0" lang="en-US" sz="3400" u="sng" cap="none" strike="noStrike">
                <a:solidFill>
                  <a:schemeClr val="dk1"/>
                </a:solidFill>
              </a:rPr>
              <a:t>Cid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Title,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 DeptId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)</a:t>
            </a:r>
            <a:endParaRPr sz="34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400" u="none" cap="none" strike="noStrike">
                <a:solidFill>
                  <a:schemeClr val="dk1"/>
                </a:solidFill>
              </a:rPr>
              <a:t>SECTION(</a:t>
            </a:r>
            <a:r>
              <a:rPr b="1" i="0" lang="en-US" sz="3400" u="sng" cap="none" strike="noStrike">
                <a:solidFill>
                  <a:schemeClr val="dk1"/>
                </a:solidFill>
              </a:rPr>
              <a:t>SectId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YearOffered, Prof,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CourseId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)</a:t>
            </a:r>
            <a:endParaRPr sz="34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400" u="none" cap="none" strike="noStrike">
                <a:solidFill>
                  <a:schemeClr val="dk1"/>
                </a:solidFill>
              </a:rPr>
              <a:t>STUDENT(</a:t>
            </a:r>
            <a:r>
              <a:rPr b="1" i="0" lang="en-US" sz="3400" u="sng" cap="none" strike="noStrike">
                <a:solidFill>
                  <a:schemeClr val="dk1"/>
                </a:solidFill>
              </a:rPr>
              <a:t>SId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SName, GradYear,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MajorId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)</a:t>
            </a:r>
            <a:endParaRPr sz="34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400" u="none" cap="none" strike="noStrike">
                <a:solidFill>
                  <a:schemeClr val="dk1"/>
                </a:solidFill>
              </a:rPr>
              <a:t>ENROLL(</a:t>
            </a:r>
            <a:r>
              <a:rPr b="1" i="0" lang="en-US" sz="3400" u="sng" cap="none" strike="noStrike">
                <a:solidFill>
                  <a:schemeClr val="dk1"/>
                </a:solidFill>
              </a:rPr>
              <a:t>EId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Grade,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StudentId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SectionId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)</a:t>
            </a:r>
            <a:endParaRPr sz="34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400" u="none" cap="none" strike="noStrike">
                <a:solidFill>
                  <a:schemeClr val="dk1"/>
                </a:solidFill>
              </a:rPr>
              <a:t>PERMIT(</a:t>
            </a:r>
            <a:r>
              <a:rPr b="1" i="0" lang="en-US" sz="3400" u="sng" cap="none" strike="noStrike">
                <a:solidFill>
                  <a:schemeClr val="dk1"/>
                </a:solidFill>
              </a:rPr>
              <a:t>PermitId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LicensePlate, CarModel,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StudentId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)</a:t>
            </a:r>
            <a:endParaRPr sz="3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Natural Keys and Strong Relations...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22" name="Google Shape;422;p5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Alternatively,</a:t>
            </a:r>
            <a:endParaRPr sz="2400"/>
          </a:p>
          <a:p>
            <a:pPr indent="-349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–"/>
            </a:pPr>
            <a:r>
              <a:rPr i="0" lang="en-US" sz="3800" u="none" cap="none" strike="noStrike">
                <a:solidFill>
                  <a:schemeClr val="dk1"/>
                </a:solidFill>
              </a:rPr>
              <a:t>if we consider natural keys, and</a:t>
            </a:r>
            <a:endParaRPr sz="2400"/>
          </a:p>
          <a:p>
            <a:pPr indent="-349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–"/>
            </a:pPr>
            <a:r>
              <a:rPr i="0" lang="en-US" sz="3800" u="none" cap="none" strike="noStrike">
                <a:solidFill>
                  <a:schemeClr val="dk1"/>
                </a:solidFill>
              </a:rPr>
              <a:t>One-one relationships</a:t>
            </a:r>
            <a:endParaRPr sz="2400"/>
          </a:p>
          <a:p>
            <a:pPr indent="-4064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Department name is already unique</a:t>
            </a:r>
            <a:endParaRPr sz="4200">
              <a:solidFill>
                <a:schemeClr val="dk1"/>
              </a:solidFill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200" u="none" cap="none" strike="noStrike">
                <a:solidFill>
                  <a:schemeClr val="dk1"/>
                </a:solidFill>
              </a:rPr>
              <a:t>DEPT(</a:t>
            </a:r>
            <a:r>
              <a:rPr b="1" i="0" lang="en-US" sz="4200" u="sng" cap="none" strike="sngStrike">
                <a:solidFill>
                  <a:schemeClr val="dk1"/>
                </a:solidFill>
              </a:rPr>
              <a:t>DId</a:t>
            </a:r>
            <a:r>
              <a:rPr i="0" lang="en-US" sz="4200" u="none" cap="none" strike="sngStrike">
                <a:solidFill>
                  <a:schemeClr val="dk1"/>
                </a:solidFill>
              </a:rPr>
              <a:t>, DName</a:t>
            </a:r>
            <a:r>
              <a:rPr i="0" lang="en-US" sz="4200" u="none" cap="none" strike="noStrike">
                <a:solidFill>
                  <a:schemeClr val="dk1"/>
                </a:solidFill>
              </a:rPr>
              <a:t>)</a:t>
            </a:r>
            <a:endParaRPr sz="24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200" u="none" cap="none" strike="noStrike">
                <a:solidFill>
                  <a:schemeClr val="dk1"/>
                </a:solidFill>
              </a:rPr>
              <a:t>DEPT(</a:t>
            </a:r>
            <a:r>
              <a:rPr b="1" i="0" lang="en-US" sz="4200" u="sng" cap="none" strike="noStrike">
                <a:solidFill>
                  <a:schemeClr val="dk1"/>
                </a:solidFill>
              </a:rPr>
              <a:t>DName</a:t>
            </a:r>
            <a:r>
              <a:rPr i="0" lang="en-US" sz="4200" u="none" cap="none" strike="noStrike">
                <a:solidFill>
                  <a:schemeClr val="dk1"/>
                </a:solidFill>
              </a:rPr>
              <a:t>)</a:t>
            </a:r>
            <a:endParaRPr i="0" sz="4200" u="none" cap="none" strike="noStrike">
              <a:solidFill>
                <a:schemeClr val="dk1"/>
              </a:solidFill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Natural Keys and Strong Relations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Therefore foreign key is now the department name</a:t>
            </a:r>
            <a:endParaRPr sz="23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STUDENT(</a:t>
            </a:r>
            <a:r>
              <a:rPr b="1" i="0" lang="en-US" sz="3900" u="sng" cap="none" strike="noStrike">
                <a:solidFill>
                  <a:schemeClr val="dk1"/>
                </a:solidFill>
              </a:rPr>
              <a:t>SId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SName, GradYear,</a:t>
            </a:r>
            <a:r>
              <a:rPr b="1" i="0" lang="en-US" sz="39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900" u="none" cap="none" strike="sngStrike">
                <a:solidFill>
                  <a:schemeClr val="dk1"/>
                </a:solidFill>
              </a:rPr>
              <a:t>MajorId</a:t>
            </a:r>
            <a:r>
              <a:rPr b="1" i="0" lang="en-US" sz="3900" u="none" cap="none" strike="noStrike">
                <a:solidFill>
                  <a:schemeClr val="dk1"/>
                </a:solidFill>
              </a:rPr>
              <a:t>)</a:t>
            </a:r>
            <a:endParaRPr sz="39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STUDENT(</a:t>
            </a:r>
            <a:r>
              <a:rPr b="1" i="0" lang="en-US" sz="3900" u="sng" cap="none" strike="noStrike">
                <a:solidFill>
                  <a:schemeClr val="dk1"/>
                </a:solidFill>
              </a:rPr>
              <a:t>SId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SName, GradYear,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MajorName</a:t>
            </a:r>
            <a:r>
              <a:rPr i="0" lang="en-US" sz="3900" u="none" cap="none" strike="noStrike">
                <a:solidFill>
                  <a:schemeClr val="dk1"/>
                </a:solidFill>
              </a:rPr>
              <a:t>)</a:t>
            </a:r>
            <a:endParaRPr sz="3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Using Natural Keys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34" name="Google Shape;434;p5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chemeClr val="dk1"/>
                </a:solidFill>
              </a:rPr>
              <a:t>There’s a 1-1 relationship, we can use the same student ID</a:t>
            </a:r>
            <a:endParaRPr sz="2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300" u="none" cap="none" strike="noStrike">
                <a:solidFill>
                  <a:schemeClr val="dk1"/>
                </a:solidFill>
              </a:rPr>
              <a:t>PERMIT(</a:t>
            </a:r>
            <a:r>
              <a:rPr b="1" i="0" lang="en-US" sz="4300" u="sng" cap="none" strike="sngStrike">
                <a:solidFill>
                  <a:schemeClr val="dk1"/>
                </a:solidFill>
              </a:rPr>
              <a:t>PermitId</a:t>
            </a:r>
            <a:r>
              <a:rPr i="0" lang="en-US" sz="4300" u="none" cap="none" strike="noStrike">
                <a:solidFill>
                  <a:schemeClr val="dk1"/>
                </a:solidFill>
              </a:rPr>
              <a:t>, LicensePlate,</a:t>
            </a:r>
            <a:endParaRPr sz="4300">
              <a:solidFill>
                <a:schemeClr val="dk1"/>
              </a:solidFill>
            </a:endParaRPr>
          </a:p>
          <a:p>
            <a:pPr indent="-342900" lvl="0" marL="21717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300" u="none" cap="none" strike="noStrike">
                <a:solidFill>
                  <a:schemeClr val="dk1"/>
                </a:solidFill>
              </a:rPr>
              <a:t>CarModel, </a:t>
            </a:r>
            <a:r>
              <a:rPr b="1" i="1" lang="en-US" sz="4300" u="none" cap="none" strike="sngStrike">
                <a:solidFill>
                  <a:schemeClr val="dk1"/>
                </a:solidFill>
              </a:rPr>
              <a:t>StudentId</a:t>
            </a:r>
            <a:r>
              <a:rPr i="0" lang="en-US" sz="4300" u="none" cap="none" strike="noStrike">
                <a:solidFill>
                  <a:schemeClr val="dk1"/>
                </a:solidFill>
              </a:rPr>
              <a:t>)</a:t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300" u="none" cap="none" strike="noStrike">
                <a:solidFill>
                  <a:schemeClr val="dk1"/>
                </a:solidFill>
              </a:rPr>
              <a:t>PERMIT(</a:t>
            </a:r>
            <a:r>
              <a:rPr b="1" i="1" lang="en-US" sz="4300" u="sng" cap="none" strike="noStrike">
                <a:solidFill>
                  <a:schemeClr val="dk1"/>
                </a:solidFill>
              </a:rPr>
              <a:t>StudentId</a:t>
            </a:r>
            <a:r>
              <a:rPr i="0" lang="en-US" sz="4300" u="none" cap="none" strike="noStrike">
                <a:solidFill>
                  <a:schemeClr val="dk1"/>
                </a:solidFill>
              </a:rPr>
              <a:t>, LicensePlate,</a:t>
            </a:r>
            <a:r>
              <a:rPr lang="en-US" sz="4300">
                <a:solidFill>
                  <a:schemeClr val="dk1"/>
                </a:solidFill>
              </a:rPr>
              <a:t> </a:t>
            </a:r>
            <a:r>
              <a:rPr i="0" lang="en-US" sz="4300" u="none" cap="none" strike="noStrike">
                <a:solidFill>
                  <a:schemeClr val="dk1"/>
                </a:solidFill>
              </a:rPr>
              <a:t>CarModel)</a:t>
            </a:r>
            <a:endParaRPr sz="27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Using Natural Keys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40" name="Google Shape;440;p5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Since students can enroll in a section only once,</a:t>
            </a:r>
            <a:r>
              <a:rPr lang="en-US" sz="4100">
                <a:solidFill>
                  <a:schemeClr val="dk1"/>
                </a:solidFill>
              </a:rPr>
              <a:t> </a:t>
            </a:r>
            <a:r>
              <a:rPr i="0" lang="en-US" sz="4100" u="none" cap="none" strike="noStrike">
                <a:solidFill>
                  <a:schemeClr val="dk1"/>
                </a:solidFill>
              </a:rPr>
              <a:t>the compound key is already unique</a:t>
            </a:r>
            <a:endParaRPr sz="2300"/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Also, no one refers to ENROLL</a:t>
            </a:r>
            <a:endParaRPr sz="23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ENROLL(</a:t>
            </a:r>
            <a:r>
              <a:rPr b="1" i="0" lang="en-US" sz="3900" u="sng" cap="none" strike="sngStrike">
                <a:solidFill>
                  <a:schemeClr val="dk1"/>
                </a:solidFill>
              </a:rPr>
              <a:t>EId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StudentId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SectionId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Grade)</a:t>
            </a:r>
            <a:endParaRPr sz="39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ENROLL({</a:t>
            </a:r>
            <a:r>
              <a:rPr b="1" i="1" lang="en-US" sz="3900" u="sng" cap="none" strike="noStrike">
                <a:solidFill>
                  <a:schemeClr val="dk1"/>
                </a:solidFill>
              </a:rPr>
              <a:t>StudentId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900" u="sng" cap="none" strike="noStrike">
                <a:solidFill>
                  <a:schemeClr val="dk1"/>
                </a:solidFill>
              </a:rPr>
              <a:t>SectionId</a:t>
            </a:r>
            <a:r>
              <a:rPr lang="en-US" sz="3900" cap="none" strike="noStrike">
                <a:solidFill>
                  <a:schemeClr val="dk1"/>
                </a:solidFill>
              </a:rPr>
              <a:t>}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Grade)</a:t>
            </a:r>
            <a:endParaRPr sz="3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Using Natural Keys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46" name="Google Shape;446;p57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Title is already unique, and foreign key is the department name </a:t>
            </a:r>
            <a:endParaRPr sz="39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COURSE(</a:t>
            </a:r>
            <a:r>
              <a:rPr b="1" i="0" lang="en-US" sz="3900" u="sng" cap="none" strike="sngStrike">
                <a:solidFill>
                  <a:schemeClr val="dk1"/>
                </a:solidFill>
              </a:rPr>
              <a:t>Cid</a:t>
            </a:r>
            <a:r>
              <a:rPr i="0" lang="en-US" sz="3900" u="none" cap="none" strike="sngStrike">
                <a:solidFill>
                  <a:schemeClr val="dk1"/>
                </a:solidFill>
              </a:rPr>
              <a:t>, Title,</a:t>
            </a:r>
            <a:r>
              <a:rPr b="1" i="1" lang="en-US" sz="3900" u="none" cap="none" strike="sngStrike">
                <a:solidFill>
                  <a:schemeClr val="dk1"/>
                </a:solidFill>
              </a:rPr>
              <a:t> DeptId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)</a:t>
            </a:r>
            <a:endParaRPr sz="39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COURSE(</a:t>
            </a:r>
            <a:r>
              <a:rPr b="1" i="0" lang="en-US" sz="3900" u="sng" cap="none" strike="noStrike">
                <a:solidFill>
                  <a:schemeClr val="dk1"/>
                </a:solidFill>
              </a:rPr>
              <a:t>Title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DeptName</a:t>
            </a:r>
            <a:r>
              <a:rPr i="0" lang="en-US" sz="3900" u="none" cap="none" strike="noStrike">
                <a:solidFill>
                  <a:schemeClr val="dk1"/>
                </a:solidFill>
              </a:rPr>
              <a:t>)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Foreign key is now the course title</a:t>
            </a:r>
            <a:endParaRPr sz="39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SECTION(</a:t>
            </a:r>
            <a:r>
              <a:rPr b="1" i="0" lang="en-US" sz="3900" u="sng" cap="none" strike="noStrike">
                <a:solidFill>
                  <a:schemeClr val="dk1"/>
                </a:solidFill>
              </a:rPr>
              <a:t>SectId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,YearOffered,Prof,</a:t>
            </a:r>
            <a:r>
              <a:rPr b="1" i="1" lang="en-US" sz="3900" u="none" cap="none" strike="sngStrike">
                <a:solidFill>
                  <a:schemeClr val="dk1"/>
                </a:solidFill>
              </a:rPr>
              <a:t>CourseId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)</a:t>
            </a:r>
            <a:endParaRPr sz="39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SECTION(</a:t>
            </a:r>
            <a:r>
              <a:rPr b="1" i="0" lang="en-US" sz="3900" u="sng" cap="none" strike="noStrike">
                <a:solidFill>
                  <a:schemeClr val="dk1"/>
                </a:solidFill>
              </a:rPr>
              <a:t>SectId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,YearOffered,Prof,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Title</a:t>
            </a:r>
            <a:r>
              <a:rPr i="0" lang="en-US" sz="3900" u="none" cap="none" strike="noStrike">
                <a:solidFill>
                  <a:schemeClr val="dk1"/>
                </a:solidFill>
              </a:rPr>
              <a:t>)</a:t>
            </a:r>
            <a:endParaRPr sz="39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Algorithm Limitations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52" name="Google Shape;452;p5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i="0" lang="en-US" sz="4400" u="none" cap="none" strike="noStrike">
                <a:solidFill>
                  <a:schemeClr val="dk1"/>
                </a:solidFill>
              </a:rPr>
              <a:t>The algorithm only deals with </a:t>
            </a:r>
            <a:r>
              <a:rPr b="1" i="1" lang="en-US" sz="4400" u="none" cap="none" strike="noStrike">
                <a:solidFill>
                  <a:schemeClr val="dk1"/>
                </a:solidFill>
              </a:rPr>
              <a:t>weak-strong</a:t>
            </a:r>
            <a:r>
              <a:rPr i="0" lang="en-US" sz="4400" u="none" cap="none" strike="noStrike">
                <a:solidFill>
                  <a:schemeClr val="dk1"/>
                </a:solidFill>
              </a:rPr>
              <a:t> relationships</a:t>
            </a:r>
            <a:endParaRPr i="0" sz="44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508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i="0" lang="en-US" sz="4400" u="none" cap="none" strike="noStrike">
                <a:solidFill>
                  <a:schemeClr val="dk1"/>
                </a:solidFill>
              </a:rPr>
              <a:t>No </a:t>
            </a:r>
            <a:r>
              <a:rPr b="1" i="1" lang="en-US" sz="4400" u="none" cap="none" strike="noStrike">
                <a:solidFill>
                  <a:schemeClr val="dk1"/>
                </a:solidFill>
              </a:rPr>
              <a:t>strong-strong</a:t>
            </a:r>
            <a:r>
              <a:rPr i="0" lang="en-US" sz="4400" u="none" cap="none" strike="noStrike">
                <a:solidFill>
                  <a:schemeClr val="dk1"/>
                </a:solidFill>
              </a:rPr>
              <a:t> or </a:t>
            </a:r>
            <a:r>
              <a:rPr b="1" i="1" lang="en-US" sz="4400" u="none" cap="none" strike="noStrike">
                <a:solidFill>
                  <a:schemeClr val="dk1"/>
                </a:solidFill>
              </a:rPr>
              <a:t>weak-weak</a:t>
            </a:r>
            <a:r>
              <a:rPr i="0" lang="en-US" sz="4400" u="none" cap="none" strike="noStrike">
                <a:solidFill>
                  <a:schemeClr val="dk1"/>
                </a:solidFill>
              </a:rPr>
              <a:t> relationships yet</a:t>
            </a:r>
            <a:endParaRPr i="0" sz="44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508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i="0" lang="en-US" sz="4400" u="none" cap="none" strike="noStrike">
                <a:solidFill>
                  <a:schemeClr val="dk1"/>
                </a:solidFill>
              </a:rPr>
              <a:t>We’ll work on those later</a:t>
            </a:r>
            <a:endParaRPr sz="2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REQUIREMENTS</a:t>
            </a:r>
            <a:endParaRPr b="1" sz="1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7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ANALYSIS</a:t>
            </a:r>
            <a:endParaRPr b="1" sz="17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Design Good Class Diagrams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63" name="Google Shape;463;p6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Create 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requirements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specification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Create 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preliminary class diagram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from 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nouns and verbs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of the specification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Check for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inadequate relationships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in the diagram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Remove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redundant relationships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from the diagram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Revise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weak-weak and strong-strong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relationships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Identify 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attributes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for each class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>
                <a:solidFill>
                  <a:schemeClr val="dk1"/>
                </a:solidFill>
              </a:rPr>
              <a:t>A</a:t>
            </a:r>
            <a:r>
              <a:rPr i="0" lang="en-US" sz="3200" u="none" cap="none" strike="noStrike">
                <a:solidFill>
                  <a:schemeClr val="dk1"/>
                </a:solidFill>
              </a:rPr>
              <a:t>pply 3-6 in any order. </a:t>
            </a:r>
            <a:r>
              <a:rPr lang="en-US" sz="3200">
                <a:solidFill>
                  <a:schemeClr val="dk1"/>
                </a:solidFill>
              </a:rPr>
              <a:t>Might need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revisit other steps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</a:rPr>
              <a:t>Determine the data to store</a:t>
            </a:r>
            <a:endParaRPr sz="2500"/>
          </a:p>
          <a:p>
            <a:pPr indent="-3556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–"/>
            </a:pPr>
            <a:r>
              <a:rPr b="1" i="1" lang="en-US" sz="3900" u="none" cap="none" strike="noStrike">
                <a:solidFill>
                  <a:schemeClr val="dk1"/>
                </a:solidFill>
              </a:rPr>
              <a:t>Interview users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how they’ll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use the database</a:t>
            </a:r>
            <a:endParaRPr sz="2500"/>
          </a:p>
          <a:p>
            <a:pPr indent="-3556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–"/>
            </a:pPr>
            <a:r>
              <a:rPr i="0" lang="en-US" sz="3900" u="none" cap="none" strike="noStrike">
                <a:solidFill>
                  <a:schemeClr val="dk1"/>
                </a:solidFill>
              </a:rPr>
              <a:t>Examine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data-entry forms</a:t>
            </a:r>
            <a:endParaRPr sz="2500"/>
          </a:p>
          <a:p>
            <a:pPr indent="-3556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–"/>
            </a:pPr>
            <a:r>
              <a:rPr i="0" lang="en-US" sz="3900" u="none" cap="none" strike="noStrike">
                <a:solidFill>
                  <a:schemeClr val="dk1"/>
                </a:solidFill>
              </a:rPr>
              <a:t>Determine intended database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queries</a:t>
            </a:r>
            <a:endParaRPr sz="2500"/>
          </a:p>
          <a:p>
            <a:pPr indent="-3556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–"/>
            </a:pPr>
            <a:r>
              <a:rPr i="0" lang="en-US" sz="3900" u="none" cap="none" strike="noStrike">
                <a:solidFill>
                  <a:schemeClr val="dk1"/>
                </a:solidFill>
              </a:rPr>
              <a:t>Examine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reports </a:t>
            </a:r>
            <a:r>
              <a:rPr i="0" lang="en-US" sz="3900" u="none" cap="none" strike="noStrike">
                <a:solidFill>
                  <a:schemeClr val="dk1"/>
                </a:solidFill>
              </a:rPr>
              <a:t>generated from database</a:t>
            </a:r>
            <a:endParaRPr sz="600">
              <a:solidFill>
                <a:schemeClr val="dk1"/>
              </a:solidFill>
            </a:endParaRP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</a:rPr>
              <a:t>Result is a </a:t>
            </a:r>
            <a:r>
              <a:rPr b="1" i="1" lang="en-US" sz="4300" u="sng" cap="none" strike="noStrike">
                <a:solidFill>
                  <a:schemeClr val="dk1"/>
                </a:solidFill>
              </a:rPr>
              <a:t>requirements specification</a:t>
            </a:r>
            <a:endParaRPr i="0" sz="4300" u="none" cap="none" strike="noStrike">
              <a:solidFill>
                <a:schemeClr val="dk1"/>
              </a:solidFill>
            </a:endParaRPr>
          </a:p>
        </p:txBody>
      </p:sp>
      <p:sp>
        <p:nvSpPr>
          <p:cNvPr id="469" name="Google Shape;469;p6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Requirements Analysis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Oswald"/>
                <a:ea typeface="Oswald"/>
                <a:cs typeface="Oswald"/>
                <a:sym typeface="Oswald"/>
              </a:rPr>
              <a:t>Many Ways to Represent Data</a:t>
            </a:r>
            <a:endParaRPr b="1" sz="440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123600" y="76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{9B023480-DF8F-4452-9441-A32E886D3456}</a:tableStyleId>
              </a:tblPr>
              <a:tblGrid>
                <a:gridCol w="2226450"/>
                <a:gridCol w="2226450"/>
                <a:gridCol w="2369825"/>
                <a:gridCol w="2083075"/>
              </a:tblGrid>
              <a:tr h="23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English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Graphical (UML, ERD)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SQL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Object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1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Actors are cast in movies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 table actors (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id int;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name varchar(50);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primary key(id);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create table movies (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id int;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name varchar(50);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primary key(id);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 table casting (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actor_id int;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movie_id int;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foreign key actor_id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references actors.id;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foreign key movie_id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references movies.id;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 Actor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Movie[] movies;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 Movie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Actor[] actors;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7"/>
          <p:cNvSpPr/>
          <p:nvPr/>
        </p:nvSpPr>
        <p:spPr>
          <a:xfrm>
            <a:off x="2553825" y="1376375"/>
            <a:ext cx="1827900" cy="7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Actor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553825" y="3921525"/>
            <a:ext cx="1827900" cy="7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Movie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2" name="Google Shape;112;p17"/>
          <p:cNvCxnSpPr>
            <a:stCxn id="110" idx="2"/>
            <a:endCxn id="111" idx="0"/>
          </p:cNvCxnSpPr>
          <p:nvPr/>
        </p:nvCxnSpPr>
        <p:spPr>
          <a:xfrm>
            <a:off x="3467775" y="2129075"/>
            <a:ext cx="0" cy="17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>
            <a:off x="3499300" y="2129075"/>
            <a:ext cx="96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casting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Example Requirements Spec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75" name="Google Shape;475;p62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000" u="none" cap="none" strike="noStrike">
                <a:solidFill>
                  <a:schemeClr val="dk1"/>
                </a:solidFill>
              </a:rPr>
              <a:t>The </a:t>
            </a:r>
            <a:r>
              <a:rPr b="1" i="0" lang="en-US" sz="4000" u="none" cap="none" strike="noStrike">
                <a:solidFill>
                  <a:schemeClr val="dk1"/>
                </a:solidFill>
              </a:rPr>
              <a:t>university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is </a:t>
            </a:r>
            <a:r>
              <a:rPr b="1" i="0" lang="en-US" sz="4000" u="none" cap="none" strike="noStrike">
                <a:solidFill>
                  <a:schemeClr val="dk1"/>
                </a:solidFill>
              </a:rPr>
              <a:t>composed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of </a:t>
            </a:r>
            <a:r>
              <a:rPr b="1" i="0" lang="en-US" sz="4000" u="none" cap="none" strike="noStrike">
                <a:solidFill>
                  <a:schemeClr val="dk1"/>
                </a:solidFill>
              </a:rPr>
              <a:t>departments</a:t>
            </a:r>
            <a:r>
              <a:rPr i="0" lang="en-US" sz="4000" u="none" cap="none" strike="noStrike">
                <a:solidFill>
                  <a:schemeClr val="dk1"/>
                </a:solidFill>
              </a:rPr>
              <a:t>. Academic departments (such as the Mathematics and Drama departments) are responsible for </a:t>
            </a:r>
            <a:r>
              <a:rPr b="1" i="0" lang="en-US" sz="4000" u="none" cap="none" strike="noStrike">
                <a:solidFill>
                  <a:schemeClr val="dk1"/>
                </a:solidFill>
              </a:rPr>
              <a:t>offering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4000" u="none" cap="none" strike="noStrike">
                <a:solidFill>
                  <a:schemeClr val="dk1"/>
                </a:solidFill>
              </a:rPr>
              <a:t>courses</a:t>
            </a:r>
            <a:r>
              <a:rPr i="0" lang="en-US" sz="4000" u="none" cap="none" strike="noStrike">
                <a:solidFill>
                  <a:schemeClr val="dk1"/>
                </a:solidFill>
              </a:rPr>
              <a:t>. Non-academic departments (such as the Admissions and Dining Hall departments) are responsible for the other tasks that keep the university running.</a:t>
            </a:r>
            <a:endParaRPr i="0" sz="4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Example Requirements Spec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81" name="Google Shape;481;p6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</a:rPr>
              <a:t>Each </a:t>
            </a:r>
            <a:r>
              <a:rPr b="1" i="0" lang="en-US" sz="3600" u="none" cap="none" strike="noStrike">
                <a:solidFill>
                  <a:schemeClr val="dk1"/>
                </a:solidFill>
                <a:highlight>
                  <a:srgbClr val="FFFF00"/>
                </a:highlight>
              </a:rPr>
              <a:t>student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 </a:t>
            </a:r>
            <a:r>
              <a:rPr i="0" lang="en-US" sz="3600" u="none" cap="none" strike="noStrike">
                <a:solidFill>
                  <a:schemeClr val="dk1"/>
                </a:solidFill>
              </a:rPr>
              <a:t>in the university has a graduation </a:t>
            </a:r>
            <a:r>
              <a:rPr b="1" i="0" lang="en-US" sz="3600" u="none" cap="none" strike="noStrike">
                <a:solidFill>
                  <a:schemeClr val="dk1"/>
                </a:solidFill>
                <a:highlight>
                  <a:srgbClr val="FFFF00"/>
                </a:highlight>
              </a:rPr>
              <a:t>year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and </a:t>
            </a:r>
            <a:r>
              <a:rPr b="1" i="0" lang="en-US" sz="3600" u="none" cap="none" strike="noStrike">
                <a:solidFill>
                  <a:schemeClr val="dk1"/>
                </a:solidFill>
                <a:highlight>
                  <a:srgbClr val="FFFF00"/>
                </a:highlight>
              </a:rPr>
              <a:t>majors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 </a:t>
            </a:r>
            <a:r>
              <a:rPr i="1" lang="en-US" sz="3600" u="none" cap="none" strike="noStrike">
                <a:solidFill>
                  <a:schemeClr val="dk1"/>
                </a:solidFill>
              </a:rPr>
              <a:t>in a particular department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. Each year, the students who have not yet graduated </a:t>
            </a:r>
            <a:r>
              <a:rPr i="1" lang="en-US" sz="3600" u="sng" cap="none" strike="noStrike">
                <a:solidFill>
                  <a:schemeClr val="dk1"/>
                </a:solidFill>
              </a:rPr>
              <a:t>enroll in zero or more </a:t>
            </a:r>
            <a:r>
              <a:rPr i="1" lang="en-US" sz="3600" u="sng" cap="none" strike="noStrike">
                <a:solidFill>
                  <a:schemeClr val="dk1"/>
                </a:solidFill>
                <a:highlight>
                  <a:srgbClr val="FFFF00"/>
                </a:highlight>
              </a:rPr>
              <a:t>courses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. A course may not be offered in a given year; but if it is offered, </a:t>
            </a:r>
            <a:r>
              <a:rPr i="1" lang="en-US" sz="3600" u="sng" cap="none" strike="noStrike">
                <a:solidFill>
                  <a:schemeClr val="dk1"/>
                </a:solidFill>
              </a:rPr>
              <a:t>it can have one or more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sections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each of which is </a:t>
            </a:r>
            <a:r>
              <a:rPr i="1" lang="en-US" sz="3600" u="sng" cap="none" strike="noStrike">
                <a:solidFill>
                  <a:schemeClr val="dk1"/>
                </a:solidFill>
              </a:rPr>
              <a:t>taught by a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professor</a:t>
            </a:r>
            <a:r>
              <a:rPr i="0" lang="en-US" sz="3600" u="none" cap="none" strike="noStrike">
                <a:solidFill>
                  <a:schemeClr val="dk1"/>
                </a:solidFill>
              </a:rPr>
              <a:t>. A student </a:t>
            </a:r>
            <a:r>
              <a:rPr i="1" lang="en-US" sz="3600" u="sng" cap="none" strike="noStrike">
                <a:solidFill>
                  <a:schemeClr val="dk1"/>
                </a:solidFill>
              </a:rPr>
              <a:t>enrolls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in a particular section of each desired course.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Example Requirements Spec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87" name="Google Shape;487;p6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Each student is allowed to have one 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car</a:t>
            </a:r>
            <a:r>
              <a:rPr i="0" lang="en-US" sz="4400" u="none" cap="none" strike="noStrike">
                <a:solidFill>
                  <a:schemeClr val="dk1"/>
                </a:solidFill>
              </a:rPr>
              <a:t> on 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campus</a:t>
            </a:r>
            <a:r>
              <a:rPr i="0" lang="en-US" sz="4400" u="none" cap="none" strike="noStrike">
                <a:solidFill>
                  <a:schemeClr val="dk1"/>
                </a:solidFill>
              </a:rPr>
              <a:t>. In order to park on campus, the student must request a parking 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permit </a:t>
            </a:r>
            <a:r>
              <a:rPr i="0" lang="en-US" sz="4400" u="none" cap="none" strike="noStrike">
                <a:solidFill>
                  <a:schemeClr val="dk1"/>
                </a:solidFill>
              </a:rPr>
              <a:t>from the Campus Security department. To avoid misuse, a parking permit lists the 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license plate </a:t>
            </a:r>
            <a:r>
              <a:rPr i="0" lang="en-US" sz="4400" u="none" cap="none" strike="noStrike">
                <a:solidFill>
                  <a:schemeClr val="dk1"/>
                </a:solidFill>
              </a:rPr>
              <a:t>and model of the car.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Example Requirements Spec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93" name="Google Shape;493;p6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The database should:</a:t>
            </a:r>
            <a:endParaRPr sz="1700"/>
          </a:p>
          <a:p>
            <a:pPr indent="-36195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allow students to declare and change major department;</a:t>
            </a:r>
            <a:endParaRPr sz="1700"/>
          </a:p>
          <a:p>
            <a:pPr indent="-36195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keep track of parking permits;</a:t>
            </a:r>
            <a:endParaRPr sz="1700"/>
          </a:p>
          <a:p>
            <a:pPr indent="-36195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allow departments, at the beginning of each year, to specify how many sections of each course it will offer for that year, and who will teach each section;</a:t>
            </a:r>
            <a:endParaRPr sz="1700"/>
          </a:p>
          <a:p>
            <a:pPr indent="-36195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allow current students to enroll in sections each year;</a:t>
            </a:r>
            <a:endParaRPr sz="1700"/>
          </a:p>
          <a:p>
            <a:pPr indent="-36195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allow professors to assign grades to students in their sections.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Preliminary Class Diagram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99" name="Google Shape;499;p6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Extract relevant concepts from requirements spec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Nouns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describe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entities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Verbs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describe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relationships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between entities</a:t>
            </a:r>
            <a:endParaRPr sz="1000"/>
          </a:p>
        </p:txBody>
      </p:sp>
      <p:pic>
        <p:nvPicPr>
          <p:cNvPr id="500" name="Google Shape;50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1930792"/>
            <a:ext cx="6858001" cy="323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Database Scope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i="0" lang="en-US" sz="3800" u="none" cap="none" strike="noStrike">
                <a:solidFill>
                  <a:schemeClr val="dk1"/>
                </a:solidFill>
              </a:rPr>
              <a:t>Requirements spec defines the </a:t>
            </a:r>
            <a:r>
              <a:rPr b="1" i="1" lang="en-US" sz="3800" u="sng" cap="none" strike="noStrike">
                <a:solidFill>
                  <a:schemeClr val="dk1"/>
                </a:solidFill>
              </a:rPr>
              <a:t>scope</a:t>
            </a:r>
            <a:endParaRPr i="0" sz="3800" u="none" cap="none" strike="noStrike">
              <a:solidFill>
                <a:schemeClr val="dk1"/>
              </a:solidFill>
            </a:endParaRPr>
          </a:p>
          <a:p>
            <a:pPr indent="-469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○"/>
            </a:pPr>
            <a:r>
              <a:rPr i="0" lang="en-US" sz="3800" u="none" cap="none" strike="noStrike">
                <a:solidFill>
                  <a:schemeClr val="dk1"/>
                </a:solidFill>
              </a:rPr>
              <a:t>Only student enrollment</a:t>
            </a:r>
            <a:endParaRPr sz="2000"/>
          </a:p>
          <a:p>
            <a:pPr indent="-469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○"/>
            </a:pPr>
            <a:r>
              <a:rPr i="0" lang="en-US" sz="3800" u="none" cap="none" strike="noStrike">
                <a:solidFill>
                  <a:schemeClr val="dk1"/>
                </a:solidFill>
              </a:rPr>
              <a:t>No employee, financial, or resources issues</a:t>
            </a:r>
            <a:endParaRPr sz="2000"/>
          </a:p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i="0" lang="en-US" sz="3800" u="none" cap="none" strike="noStrike">
                <a:solidFill>
                  <a:schemeClr val="dk1"/>
                </a:solidFill>
              </a:rPr>
              <a:t>Some </a:t>
            </a:r>
            <a:r>
              <a:rPr b="1" i="1" lang="en-US" sz="3800" u="sng" cap="none" strike="noStrike">
                <a:solidFill>
                  <a:schemeClr val="dk1"/>
                </a:solidFill>
              </a:rPr>
              <a:t>nouns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are </a:t>
            </a:r>
            <a:r>
              <a:rPr b="1" i="1" lang="en-US" sz="3800" u="sng" cap="none" strike="noStrike">
                <a:solidFill>
                  <a:schemeClr val="dk1"/>
                </a:solidFill>
              </a:rPr>
              <a:t>irrelevant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or </a:t>
            </a:r>
            <a:r>
              <a:rPr b="1" i="1" lang="en-US" sz="3800" u="sng" cap="none" strike="noStrike">
                <a:solidFill>
                  <a:schemeClr val="dk1"/>
                </a:solidFill>
              </a:rPr>
              <a:t>redundant</a:t>
            </a:r>
            <a:endParaRPr b="1" i="1" sz="2000" u="sng"/>
          </a:p>
          <a:p>
            <a:pPr indent="-444500" lvl="1" marL="914400" marR="0" rtl="0" algn="l">
              <a:spcBef>
                <a:spcPts val="0"/>
              </a:spcBef>
              <a:spcAft>
                <a:spcPts val="0"/>
              </a:spcAft>
              <a:buSzPts val="3400"/>
              <a:buChar char="○"/>
            </a:pPr>
            <a:r>
              <a:rPr i="0" lang="en-US" sz="3400" u="none" cap="none" strike="noStrike">
                <a:solidFill>
                  <a:schemeClr val="dk1"/>
                </a:solidFill>
              </a:rPr>
              <a:t>University and campus</a:t>
            </a:r>
            <a:r>
              <a:rPr lang="en-US" sz="3400"/>
              <a:t>		</a:t>
            </a:r>
            <a:r>
              <a:rPr lang="en-US" sz="3400">
                <a:solidFill>
                  <a:schemeClr val="dk1"/>
                </a:solidFill>
              </a:rPr>
              <a:t>‒</a:t>
            </a:r>
            <a:r>
              <a:rPr lang="en-US" sz="3400"/>
              <a:t> </a:t>
            </a:r>
            <a:r>
              <a:rPr i="0" lang="en-US" sz="3400" u="none" cap="none" strike="noStrike">
                <a:solidFill>
                  <a:schemeClr val="dk1"/>
                </a:solidFill>
              </a:rPr>
              <a:t>Composed of</a:t>
            </a:r>
            <a:endParaRPr sz="3400"/>
          </a:p>
          <a:p>
            <a:pPr indent="-444500" lvl="1" marL="914400" marR="0" rtl="0" algn="l">
              <a:spcBef>
                <a:spcPts val="0"/>
              </a:spcBef>
              <a:spcAft>
                <a:spcPts val="0"/>
              </a:spcAft>
              <a:buSzPts val="3400"/>
              <a:buChar char="○"/>
            </a:pPr>
            <a:r>
              <a:rPr i="0" lang="en-US" sz="3400" u="none" cap="none" strike="noStrike">
                <a:solidFill>
                  <a:schemeClr val="dk1"/>
                </a:solidFill>
              </a:rPr>
              <a:t>Car</a:t>
            </a:r>
            <a:r>
              <a:rPr lang="en-US" sz="3400"/>
              <a:t>								‒ </a:t>
            </a:r>
            <a:r>
              <a:rPr i="0" lang="en-US" sz="3400" u="none" cap="none" strike="noStrike">
                <a:solidFill>
                  <a:schemeClr val="dk1"/>
                </a:solidFill>
              </a:rPr>
              <a:t>Requests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Non-academic department</a:t>
            </a:r>
            <a:endParaRPr sz="3400">
              <a:solidFill>
                <a:schemeClr val="dk1"/>
              </a:solidFill>
            </a:endParaRPr>
          </a:p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i="0" lang="en-US" sz="3800" u="none" cap="none" strike="noStrike">
                <a:solidFill>
                  <a:schemeClr val="dk1"/>
                </a:solidFill>
              </a:rPr>
              <a:t>Interview and discuss with </a:t>
            </a:r>
            <a:r>
              <a:rPr lang="en-US" sz="3800">
                <a:solidFill>
                  <a:schemeClr val="dk1"/>
                </a:solidFill>
              </a:rPr>
              <a:t>stakeholders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Preliminary Class Diagram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12" name="Google Shape;512;p6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Revised list of nouns and verbs yields initial diagram</a:t>
            </a:r>
            <a:endParaRPr sz="1700"/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Relationships derived from verbs</a:t>
            </a:r>
            <a:endParaRPr i="0" sz="3500" u="none" cap="none" strike="noStrike">
              <a:solidFill>
                <a:schemeClr val="dk1"/>
              </a:solidFill>
            </a:endParaRPr>
          </a:p>
        </p:txBody>
      </p:sp>
      <p:pic>
        <p:nvPicPr>
          <p:cNvPr id="513" name="Google Shape;5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28800"/>
            <a:ext cx="7613528" cy="311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4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ANALYZING</a:t>
            </a:r>
            <a:r>
              <a:rPr b="1" lang="en-US" sz="1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10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RELATIONSHIPS</a:t>
            </a:r>
            <a:endParaRPr b="1" sz="16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Inadequate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24" name="Google Shape;524;p7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Relationships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describe how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entities connect</a:t>
            </a:r>
            <a:br>
              <a:rPr b="1" i="1" lang="en-US" sz="3700" u="none" cap="none" strike="noStrike">
                <a:solidFill>
                  <a:schemeClr val="dk1"/>
                </a:solidFill>
              </a:rPr>
            </a:br>
            <a:endParaRPr sz="3700"/>
          </a:p>
          <a:p>
            <a:pPr indent="-3746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From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record we can follow relationships</a:t>
            </a:r>
            <a:endParaRPr sz="3700"/>
          </a:p>
          <a:p>
            <a:pPr indent="-3429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–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majors in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to get to corresponding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DEPT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entity</a:t>
            </a:r>
            <a:endParaRPr sz="3700"/>
          </a:p>
          <a:p>
            <a:pPr indent="-3429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–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enrolls in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to get all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SECTION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entities</a:t>
            </a:r>
            <a:endParaRPr sz="3700"/>
          </a:p>
          <a:p>
            <a:pPr indent="-3429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–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enrolls in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has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to get all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COURSE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entities</a:t>
            </a:r>
            <a:endParaRPr b="1" i="1" sz="3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Inadequate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30" name="Google Shape;530;p71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What if we had chosen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STUDENT enrolls in COURSE</a:t>
            </a:r>
            <a:endParaRPr sz="3600"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3683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This relationship is </a:t>
            </a:r>
            <a:r>
              <a:rPr b="1" i="1" lang="en-US" sz="3600" u="sng" cap="none" strike="noStrike">
                <a:solidFill>
                  <a:schemeClr val="dk1"/>
                </a:solidFill>
              </a:rPr>
              <a:t>inadequate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because we can’t tell which section the student is in</a:t>
            </a:r>
            <a:endParaRPr sz="3600"/>
          </a:p>
          <a:p>
            <a:pPr indent="-3683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Make sure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relationships convey intended meaning</a:t>
            </a:r>
            <a:endParaRPr b="1" i="1" sz="3600" u="none" cap="none" strike="noStrike">
              <a:solidFill>
                <a:schemeClr val="dk1"/>
              </a:solidFill>
            </a:endParaRPr>
          </a:p>
        </p:txBody>
      </p:sp>
      <p:pic>
        <p:nvPicPr>
          <p:cNvPr id="531" name="Google Shape;53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19774"/>
            <a:ext cx="8241976" cy="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UML Class Diagrams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b="1" i="1" lang="en-US" sz="4000" u="sng" cap="none" strike="noStrike">
                <a:solidFill>
                  <a:schemeClr val="dk1"/>
                </a:solidFill>
              </a:rPr>
              <a:t>Relationships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are represented by </a:t>
            </a:r>
            <a:r>
              <a:rPr b="1" i="1" lang="en-US" sz="4000" u="sng" cap="none" strike="noStrike">
                <a:solidFill>
                  <a:schemeClr val="dk1"/>
                </a:solidFill>
              </a:rPr>
              <a:t>lines</a:t>
            </a:r>
            <a:r>
              <a:rPr i="0" lang="en-US" sz="4000" u="none" cap="none" strike="noStrike">
                <a:solidFill>
                  <a:schemeClr val="dk1"/>
                </a:solidFill>
              </a:rPr>
              <a:t>; they correspond to foreign keys</a:t>
            </a:r>
            <a:endParaRPr sz="1000">
              <a:solidFill>
                <a:schemeClr val="dk1"/>
              </a:solidFill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b="1" i="1" lang="en-US" sz="4000" u="sng" cap="none" strike="noStrike">
                <a:solidFill>
                  <a:schemeClr val="dk1"/>
                </a:solidFill>
              </a:rPr>
              <a:t>Attributes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describe entities and have </a:t>
            </a:r>
            <a:r>
              <a:rPr b="1" i="1" lang="en-US" sz="4000" u="sng" cap="none" strike="noStrike">
                <a:solidFill>
                  <a:schemeClr val="dk1"/>
                </a:solidFill>
              </a:rPr>
              <a:t>values</a:t>
            </a:r>
            <a:r>
              <a:rPr i="0" lang="en-US" sz="4000" u="none" cap="none" strike="noStrike">
                <a:solidFill>
                  <a:schemeClr val="dk1"/>
                </a:solidFill>
              </a:rPr>
              <a:t>; they correspond to </a:t>
            </a:r>
            <a:r>
              <a:rPr b="1" i="1" lang="en-US" sz="4000" u="sng" cap="none" strike="noStrike">
                <a:solidFill>
                  <a:schemeClr val="dk1"/>
                </a:solidFill>
              </a:rPr>
              <a:t>fields</a:t>
            </a:r>
            <a:endParaRPr b="1" i="1" sz="1000" u="sng">
              <a:solidFill>
                <a:schemeClr val="dk1"/>
              </a:solidFill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</a:rPr>
              <a:t>Eventually </a:t>
            </a:r>
            <a:r>
              <a:rPr b="1" i="1" lang="en-US" sz="4000" u="sng" cap="none" strike="noStrike">
                <a:solidFill>
                  <a:schemeClr val="dk1"/>
                </a:solidFill>
              </a:rPr>
              <a:t>convert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class diagrams </a:t>
            </a:r>
            <a:r>
              <a:rPr b="1" i="1" lang="en-US" sz="4000" u="sng" cap="none" strike="noStrike">
                <a:solidFill>
                  <a:schemeClr val="dk1"/>
                </a:solidFill>
              </a:rPr>
              <a:t>to tables</a:t>
            </a:r>
            <a:endParaRPr b="1" i="1" sz="4000" u="sng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800" u="sng">
              <a:solidFill>
                <a:schemeClr val="dk1"/>
              </a:solidFill>
            </a:endParaRPr>
          </a:p>
          <a:p>
            <a: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>
                <a:solidFill>
                  <a:schemeClr val="dk1"/>
                </a:solidFill>
              </a:rPr>
              <a:t>Use </a:t>
            </a:r>
            <a:r>
              <a:rPr b="1" i="1" lang="en-US" sz="4000" u="sng">
                <a:solidFill>
                  <a:schemeClr val="dk1"/>
                </a:solidFill>
              </a:rPr>
              <a:t>UML</a:t>
            </a:r>
            <a:r>
              <a:rPr lang="en-US" sz="4000">
                <a:solidFill>
                  <a:schemeClr val="dk1"/>
                </a:solidFill>
              </a:rPr>
              <a:t> (Unified Modeling Language)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Inadequate Relationships...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37" name="Google Shape;537;p72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</a:pPr>
            <a:r>
              <a:rPr i="0" lang="en-US" sz="5400" u="none" cap="none" strike="noStrike">
                <a:solidFill>
                  <a:schemeClr val="dk1"/>
                </a:solidFill>
              </a:rPr>
              <a:t>Exhaustively consider</a:t>
            </a:r>
            <a:br>
              <a:rPr lang="en-US" sz="5400">
                <a:solidFill>
                  <a:schemeClr val="dk1"/>
                </a:solidFill>
              </a:rPr>
            </a:br>
            <a:r>
              <a:rPr b="1" i="1" lang="en-US" sz="5400" u="none" cap="none" strike="noStrike">
                <a:solidFill>
                  <a:schemeClr val="dk1"/>
                </a:solidFill>
              </a:rPr>
              <a:t>every path</a:t>
            </a:r>
            <a:endParaRPr sz="5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</a:endParaRPr>
          </a:p>
          <a:p>
            <a:pPr indent="-571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</a:pPr>
            <a:r>
              <a:rPr i="0" lang="en-US" sz="5400" u="none" cap="none" strike="noStrike">
                <a:solidFill>
                  <a:schemeClr val="dk1"/>
                </a:solidFill>
              </a:rPr>
              <a:t>Make sure diagram captures desired information</a:t>
            </a:r>
            <a:endParaRPr sz="5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280870"/>
            <a:ext cx="7004452" cy="286263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Inadequate Relationships...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44" name="Google Shape;544;p7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A couple more inadequate relationships: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i="1" lang="en-US" sz="2800" u="sng" cap="none" strike="noStrike">
                <a:solidFill>
                  <a:srgbClr val="FF0000"/>
                </a:solidFill>
              </a:rPr>
              <a:t>receives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captures grade for each student but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not section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i="1" lang="en-US" sz="2800" u="sng" cap="none" strike="noStrike">
                <a:solidFill>
                  <a:srgbClr val="FF0000"/>
                </a:solidFill>
              </a:rPr>
              <a:t>assigns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captures grades prof gave but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no student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or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section</a:t>
            </a:r>
            <a:endParaRPr/>
          </a:p>
        </p:txBody>
      </p:sp>
      <p:sp>
        <p:nvSpPr>
          <p:cNvPr id="545" name="Google Shape;545;p73"/>
          <p:cNvSpPr txBox="1"/>
          <p:nvPr/>
        </p:nvSpPr>
        <p:spPr>
          <a:xfrm>
            <a:off x="4562488" y="2671775"/>
            <a:ext cx="847800" cy="20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u="sng">
                <a:solidFill>
                  <a:srgbClr val="FF0000"/>
                </a:solidFill>
              </a:rPr>
              <a:t>receives</a:t>
            </a:r>
            <a:endParaRPr b="1" i="1" u="sng">
              <a:solidFill>
                <a:srgbClr val="FF0000"/>
              </a:solidFill>
            </a:endParaRPr>
          </a:p>
        </p:txBody>
      </p:sp>
      <p:sp>
        <p:nvSpPr>
          <p:cNvPr id="546" name="Google Shape;546;p73"/>
          <p:cNvSpPr txBox="1"/>
          <p:nvPr/>
        </p:nvSpPr>
        <p:spPr>
          <a:xfrm>
            <a:off x="6696098" y="3281375"/>
            <a:ext cx="734400" cy="20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u="sng">
                <a:solidFill>
                  <a:srgbClr val="FF0000"/>
                </a:solidFill>
              </a:rPr>
              <a:t>assigns</a:t>
            </a:r>
            <a:endParaRPr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Inadequate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52" name="Google Shape;552;p7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This happened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because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we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oversimplified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requirement spec interpretation</a:t>
            </a:r>
            <a:endParaRPr sz="3500"/>
          </a:p>
          <a:p>
            <a:pPr indent="-3302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</a:rPr>
              <a:t>“student receives grades”</a:t>
            </a:r>
            <a:endParaRPr sz="3500"/>
          </a:p>
          <a:p>
            <a:pPr indent="-29845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“student receives grade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for an enrolled section”</a:t>
            </a:r>
            <a:endParaRPr sz="3500"/>
          </a:p>
          <a:p>
            <a:pPr indent="-3302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i="0" lang="en-US" sz="3500" u="none" cap="none" strike="noStrike">
                <a:solidFill>
                  <a:schemeClr val="dk1"/>
                </a:solidFill>
              </a:rPr>
              <a:t>“professor assigns grade”</a:t>
            </a:r>
            <a:endParaRPr sz="3500"/>
          </a:p>
          <a:p>
            <a:pPr indent="-29845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“professors to assign grades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to students in their sections”</a:t>
            </a:r>
            <a:endParaRPr b="1" i="1" sz="35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Multi-Way Relationships...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58" name="Google Shape;558;p7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Involve three or more classes, (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&gt;2 nouns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) e.g.:</a:t>
            </a:r>
            <a:endParaRPr sz="3600"/>
          </a:p>
          <a:p>
            <a:pPr indent="-3365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</a:rPr>
              <a:t>“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receives a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grade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for an enrolled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section</a:t>
            </a:r>
            <a:r>
              <a:rPr i="0" lang="en-US" sz="3600" u="none" cap="none" strike="noStrike">
                <a:solidFill>
                  <a:schemeClr val="dk1"/>
                </a:solidFill>
              </a:rPr>
              <a:t>”</a:t>
            </a:r>
            <a:endParaRPr sz="3600"/>
          </a:p>
          <a:p>
            <a:pPr indent="-3365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</a:rPr>
              <a:t>“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professor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assigns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grade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to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in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section</a:t>
            </a:r>
            <a:r>
              <a:rPr i="0" lang="en-US" sz="3600" u="none" cap="none" strike="noStrike">
                <a:solidFill>
                  <a:schemeClr val="dk1"/>
                </a:solidFill>
              </a:rPr>
              <a:t>”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Consider</a:t>
            </a:r>
            <a:endParaRPr b="1" i="1" sz="3600" u="none" cap="none" strike="noStrike">
              <a:solidFill>
                <a:schemeClr val="dk1"/>
              </a:solidFill>
            </a:endParaRPr>
          </a:p>
        </p:txBody>
      </p:sp>
      <p:pic>
        <p:nvPicPr>
          <p:cNvPr id="559" name="Google Shape;55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3600450"/>
            <a:ext cx="513792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Multi-Way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Two ways to represent multi-way relationships</a:t>
            </a:r>
            <a:endParaRPr sz="3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</a:rPr>
              <a:t>	Line connects all		New class relates all</a:t>
            </a:r>
            <a:endParaRPr b="1" i="1" sz="36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3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3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3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36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600">
                <a:solidFill>
                  <a:schemeClr val="dk1"/>
                </a:solidFill>
              </a:rPr>
              <a:t>			Conceptual			Concrete (Reified)</a:t>
            </a:r>
            <a:endParaRPr b="1" i="1" sz="3600">
              <a:solidFill>
                <a:schemeClr val="dk1"/>
              </a:solidFill>
            </a:endParaRPr>
          </a:p>
        </p:txBody>
      </p:sp>
      <p:pic>
        <p:nvPicPr>
          <p:cNvPr id="566" name="Google Shape;56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480310"/>
            <a:ext cx="3444008" cy="141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2503596"/>
            <a:ext cx="3940199" cy="139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Lines Connecting Various Classes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573" name="Google Shape;5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665189"/>
            <a:ext cx="5886450" cy="2421162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7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“1” next to GRADE → one grade/student/section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“*” next to STUDENT means many students in a section with same grade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“*” next to SECTION means many sections/student with same grade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Use 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Class as Relationship t</a:t>
            </a:r>
            <a:r>
              <a:rPr b="1" lang="en-US" sz="4400">
                <a:solidFill>
                  <a:schemeClr val="dk1"/>
                </a:solidFill>
              </a:rPr>
              <a:t>o Reify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80" name="Google Shape;580;p7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Replace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receives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with class GRADE_ASSIGNMENT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GRADE_ASSIGNMENT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record per grade assigned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This will eventually become 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ENROLL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table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581" name="Google Shape;58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400300"/>
            <a:ext cx="7423133" cy="26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400" u="sng" cap="none" strike="noStrike">
                <a:solidFill>
                  <a:schemeClr val="dk1"/>
                </a:solidFill>
              </a:rPr>
              <a:t>Reification</a:t>
            </a:r>
            <a:r>
              <a:rPr lang="en-US" sz="4400" cap="none" strike="noStrike">
                <a:solidFill>
                  <a:schemeClr val="dk1"/>
                </a:solidFill>
              </a:rPr>
              <a:t> </a:t>
            </a:r>
            <a:r>
              <a:rPr lang="en-US" sz="4400">
                <a:solidFill>
                  <a:schemeClr val="dk1"/>
                </a:solidFill>
              </a:rPr>
              <a:t>:</a:t>
            </a:r>
            <a:r>
              <a:rPr i="0" lang="en-US" sz="4400" u="none" cap="none" strike="noStrike">
                <a:solidFill>
                  <a:schemeClr val="dk1"/>
                </a:solidFill>
              </a:rPr>
              <a:t> To Make Concrete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587" name="Google Shape;587;p79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reification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converts relations → classes</a:t>
            </a:r>
            <a:endParaRPr b="1" i="1" sz="3200" u="sng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Relation → class, similar to verb → noun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“Receives” → “reception” or “receiving”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Reification is easier than 3-way relations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It’s easier to deal with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binary relations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It’s more flexible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Each new class can have it’s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own attributes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Apply reification to relationship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assigns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New class has one record per grade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But we have class already: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GRADE_ASSIGNMENT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7142"/>
            <a:ext cx="6857999" cy="224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0"/>
            <a:ext cx="6115050" cy="2499142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/>
          <p:nvPr/>
        </p:nvSpPr>
        <p:spPr>
          <a:xfrm>
            <a:off x="2823829" y="2523351"/>
            <a:ext cx="357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Reifying Inadequate Relations</a:t>
            </a:r>
            <a:endParaRPr b="1" i="1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80"/>
          <p:cNvSpPr/>
          <p:nvPr/>
        </p:nvSpPr>
        <p:spPr>
          <a:xfrm>
            <a:off x="6553200" y="2457450"/>
            <a:ext cx="533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80"/>
          <p:cNvSpPr/>
          <p:nvPr/>
        </p:nvSpPr>
        <p:spPr>
          <a:xfrm>
            <a:off x="4620901" y="506802"/>
            <a:ext cx="701100" cy="3258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GRADE</a:t>
            </a:r>
            <a:endParaRPr b="1" sz="1100"/>
          </a:p>
        </p:txBody>
      </p:sp>
      <p:sp>
        <p:nvSpPr>
          <p:cNvPr id="597" name="Google Shape;597;p80"/>
          <p:cNvSpPr/>
          <p:nvPr/>
        </p:nvSpPr>
        <p:spPr>
          <a:xfrm>
            <a:off x="3451848" y="3173800"/>
            <a:ext cx="1629600" cy="3258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GRADE_ASSIGNMENT</a:t>
            </a:r>
            <a:endParaRPr b="1"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Redundant Relationships...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603" name="Google Shape;603;p81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</a:rPr>
              <a:t>Consider the query “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all sections a student is enrolled in</a:t>
            </a:r>
            <a:r>
              <a:rPr i="0" lang="en-US" sz="3400" u="none" cap="none" strike="noStrike">
                <a:solidFill>
                  <a:schemeClr val="dk1"/>
                </a:solidFill>
              </a:rPr>
              <a:t>”</a:t>
            </a:r>
            <a:endParaRPr sz="1600"/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</a:rPr>
              <a:t>Obvious solution is to use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enrolls in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relationship</a:t>
            </a:r>
            <a:endParaRPr sz="1600"/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</a:rPr>
              <a:t>But another solution is path from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to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GRADE_ASSIGNMENT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to 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SECTION</a:t>
            </a:r>
            <a:endParaRPr sz="1600"/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1" i="1" lang="en-US" sz="3400" u="none" cap="none" strike="noStrike">
                <a:solidFill>
                  <a:schemeClr val="dk1"/>
                </a:solidFill>
              </a:rPr>
              <a:t>Enrolls in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relationship is </a:t>
            </a:r>
            <a:r>
              <a:rPr b="1" i="1" lang="en-US" sz="3400" u="sng" cap="none" strike="noStrike">
                <a:solidFill>
                  <a:schemeClr val="dk1"/>
                </a:solidFill>
              </a:rPr>
              <a:t>redundant</a:t>
            </a:r>
            <a:r>
              <a:rPr i="0" lang="en-US" sz="3400" u="none" cap="none" strike="noStrike">
                <a:solidFill>
                  <a:schemeClr val="dk1"/>
                </a:solidFill>
              </a:rPr>
              <a:t>.</a:t>
            </a:r>
            <a:endParaRPr sz="1600"/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</a:rPr>
              <a:t>A relationship is </a:t>
            </a:r>
            <a:r>
              <a:rPr b="1" i="1" lang="en-US" sz="3400" u="sng" cap="none" strike="noStrike">
                <a:solidFill>
                  <a:schemeClr val="dk1"/>
                </a:solidFill>
              </a:rPr>
              <a:t>redundant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if removing it does not change the information content of the class diagram</a:t>
            </a:r>
            <a:endParaRPr i="0" sz="3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UML 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Class Diagram Example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STUDENT participates in 3 relationships</a:t>
            </a:r>
            <a:endParaRPr sz="1700"/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Classes have zero or more attributes</a:t>
            </a:r>
            <a:endParaRPr i="0" sz="3500" u="none" cap="none" strike="noStrike">
              <a:solidFill>
                <a:schemeClr val="dk1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264" y="796528"/>
            <a:ext cx="6824132" cy="274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Redundant Relationships</a:t>
            </a:r>
            <a:endParaRPr b="1"/>
          </a:p>
        </p:txBody>
      </p:sp>
      <p:sp>
        <p:nvSpPr>
          <p:cNvPr id="609" name="Google Shape;609;p82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“</a:t>
            </a:r>
            <a:r>
              <a:rPr b="1" i="1" lang="en-US" sz="2800">
                <a:solidFill>
                  <a:schemeClr val="dk1"/>
                </a:solidFill>
              </a:rPr>
              <a:t>all sections a student is enrolled in</a:t>
            </a:r>
            <a:r>
              <a:rPr lang="en-US" sz="2800">
                <a:solidFill>
                  <a:schemeClr val="dk1"/>
                </a:solidFill>
              </a:rPr>
              <a:t>”</a:t>
            </a:r>
            <a:endParaRPr sz="28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</a:rPr>
              <a:t>STUDENT</a:t>
            </a:r>
            <a:r>
              <a:rPr lang="en-US" sz="2800">
                <a:solidFill>
                  <a:schemeClr val="dk1"/>
                </a:solidFill>
              </a:rPr>
              <a:t> -- enrolls in -- </a:t>
            </a:r>
            <a:r>
              <a:rPr b="1" i="1" lang="en-US" sz="2800">
                <a:solidFill>
                  <a:schemeClr val="dk1"/>
                </a:solidFill>
              </a:rPr>
              <a:t>SECTION</a:t>
            </a:r>
            <a:endParaRPr b="1" i="1" sz="28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Redundant with</a:t>
            </a:r>
            <a:endParaRPr sz="28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</a:rPr>
              <a:t>STUDENT</a:t>
            </a:r>
            <a:r>
              <a:rPr lang="en-US" sz="2800">
                <a:solidFill>
                  <a:schemeClr val="dk1"/>
                </a:solidFill>
              </a:rPr>
              <a:t>   -- </a:t>
            </a:r>
            <a:r>
              <a:rPr b="1" i="1" lang="en-US" sz="2800">
                <a:solidFill>
                  <a:schemeClr val="dk1"/>
                </a:solidFill>
              </a:rPr>
              <a:t>GRADE_ASSIGNMENT	</a:t>
            </a:r>
            <a:r>
              <a:rPr lang="en-US" sz="2800">
                <a:solidFill>
                  <a:schemeClr val="dk1"/>
                </a:solidFill>
              </a:rPr>
              <a:t>  --  </a:t>
            </a:r>
            <a:r>
              <a:rPr b="1" i="1" lang="en-US" sz="2800">
                <a:solidFill>
                  <a:schemeClr val="dk1"/>
                </a:solidFill>
              </a:rPr>
              <a:t>SECTION</a:t>
            </a:r>
            <a:endParaRPr b="1" i="1" sz="28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graphicFrame>
        <p:nvGraphicFramePr>
          <p:cNvPr id="610" name="Google Shape;610;p82"/>
          <p:cNvGraphicFramePr/>
          <p:nvPr/>
        </p:nvGraphicFramePr>
        <p:xfrm>
          <a:off x="512275" y="2731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{65270DD4-CB8C-4106-808D-A9FFD6E1669F}</a:tableStyleId>
              </a:tblPr>
              <a:tblGrid>
                <a:gridCol w="11264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</a:t>
                      </a:r>
                      <a:endParaRPr b="1" i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FFFF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...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graphicFrame>
        <p:nvGraphicFramePr>
          <p:cNvPr id="611" name="Google Shape;611;p82"/>
          <p:cNvGraphicFramePr/>
          <p:nvPr/>
        </p:nvGraphicFramePr>
        <p:xfrm>
          <a:off x="2451475" y="2733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{65270DD4-CB8C-4106-808D-A9FFD6E1669F}</a:tableStyleId>
              </a:tblPr>
              <a:tblGrid>
                <a:gridCol w="759250"/>
                <a:gridCol w="759250"/>
                <a:gridCol w="759250"/>
              </a:tblGrid>
              <a:tr h="285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GRADE_ASSIGNMENT</a:t>
                      </a:r>
                      <a:endParaRPr b="1" i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 hMerge="1"/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GID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SECID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00FF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00FF00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graphicFrame>
        <p:nvGraphicFramePr>
          <p:cNvPr id="612" name="Google Shape;612;p82"/>
          <p:cNvGraphicFramePr/>
          <p:nvPr/>
        </p:nvGraphicFramePr>
        <p:xfrm>
          <a:off x="5610725" y="2733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{65270DD4-CB8C-4106-808D-A9FFD6E1669F}</a:tableStyleId>
              </a:tblPr>
              <a:tblGrid>
                <a:gridCol w="759250"/>
                <a:gridCol w="759250"/>
              </a:tblGrid>
              <a:tr h="285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</a:t>
                      </a:r>
                      <a:endParaRPr b="1" i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SECID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FF00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333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FF00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006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333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graphicFrame>
        <p:nvGraphicFramePr>
          <p:cNvPr id="613" name="Google Shape;613;p82"/>
          <p:cNvGraphicFramePr/>
          <p:nvPr/>
        </p:nvGraphicFramePr>
        <p:xfrm>
          <a:off x="7782125" y="2733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{65270DD4-CB8C-4106-808D-A9FFD6E1669F}</a:tableStyleId>
              </a:tblPr>
              <a:tblGrid>
                <a:gridCol w="10045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</a:t>
                      </a:r>
                      <a:endParaRPr b="1" i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solidFill>
                      <a:srgbClr val="FF00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333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444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555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777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Redundant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619" name="Google Shape;619;p8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i="0" lang="en-US" sz="29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assigns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relationship is also redundant</a:t>
            </a:r>
            <a:endParaRPr i="0" sz="2900" u="none" cap="none" strike="noStrike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700">
                <a:solidFill>
                  <a:schemeClr val="dk1"/>
                </a:solidFill>
              </a:rPr>
            </a:br>
            <a:br>
              <a:rPr lang="en-US" sz="2700">
                <a:solidFill>
                  <a:schemeClr val="dk1"/>
                </a:solidFill>
              </a:rPr>
            </a:br>
            <a:br>
              <a:rPr lang="en-US" sz="2700">
                <a:solidFill>
                  <a:schemeClr val="dk1"/>
                </a:solidFill>
              </a:rPr>
            </a:br>
            <a:endParaRPr sz="27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i="0" lang="en-US" sz="2900" u="none" cap="none" strike="noStrike">
                <a:solidFill>
                  <a:schemeClr val="dk1"/>
                </a:solidFill>
              </a:rPr>
              <a:t>Describes who assigned each grade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●"/>
            </a:pPr>
            <a:r>
              <a:rPr i="0" lang="en-US" sz="2900" u="none" cap="none" strike="noStrike">
                <a:solidFill>
                  <a:schemeClr val="dk1"/>
                </a:solidFill>
              </a:rPr>
              <a:t>But PROF assigns all the grades of a SECTION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●"/>
            </a:pPr>
            <a:r>
              <a:rPr i="0" lang="en-US" sz="2900" u="none" cap="none" strike="noStrike">
                <a:solidFill>
                  <a:schemeClr val="dk1"/>
                </a:solidFill>
              </a:rPr>
              <a:t>We know PROF of each SECTION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●"/>
            </a:pPr>
            <a:r>
              <a:rPr i="0" lang="en-US" sz="2900" u="none" cap="none" strike="noStrike">
                <a:solidFill>
                  <a:schemeClr val="dk1"/>
                </a:solidFill>
              </a:rPr>
              <a:t>Don’t need each assignment, just PROF of section</a:t>
            </a:r>
            <a:endParaRPr sz="1100"/>
          </a:p>
        </p:txBody>
      </p:sp>
      <p:cxnSp>
        <p:nvCxnSpPr>
          <p:cNvPr id="620" name="Google Shape;620;p83"/>
          <p:cNvCxnSpPr>
            <a:stCxn id="621" idx="0"/>
            <a:endCxn id="622" idx="2"/>
          </p:cNvCxnSpPr>
          <p:nvPr/>
        </p:nvCxnSpPr>
        <p:spPr>
          <a:xfrm rot="10800000">
            <a:off x="4267200" y="1657500"/>
            <a:ext cx="1638300" cy="9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1" name="Google Shape;621;p83"/>
          <p:cNvSpPr/>
          <p:nvPr/>
        </p:nvSpPr>
        <p:spPr>
          <a:xfrm>
            <a:off x="5181600" y="2628900"/>
            <a:ext cx="1447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PROF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3" name="Google Shape;623;p83"/>
          <p:cNvSpPr txBox="1"/>
          <p:nvPr/>
        </p:nvSpPr>
        <p:spPr>
          <a:xfrm>
            <a:off x="5867400" y="235190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2" name="Google Shape;622;p83"/>
          <p:cNvSpPr/>
          <p:nvPr/>
        </p:nvSpPr>
        <p:spPr>
          <a:xfrm>
            <a:off x="2971800" y="1257300"/>
            <a:ext cx="2590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GRADE_ASSIGNMENT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4" name="Google Shape;624;p83"/>
          <p:cNvSpPr txBox="1"/>
          <p:nvPr/>
        </p:nvSpPr>
        <p:spPr>
          <a:xfrm>
            <a:off x="3581400" y="1657350"/>
            <a:ext cx="138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	   *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Google Shape;625;p83"/>
          <p:cNvSpPr txBox="1"/>
          <p:nvPr/>
        </p:nvSpPr>
        <p:spPr>
          <a:xfrm>
            <a:off x="5095291" y="1893585"/>
            <a:ext cx="1263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assigns</a:t>
            </a:r>
            <a:endParaRPr b="1" i="1" sz="1800" u="none" cap="none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6" name="Google Shape;626;p83"/>
          <p:cNvSpPr/>
          <p:nvPr/>
        </p:nvSpPr>
        <p:spPr>
          <a:xfrm>
            <a:off x="1905000" y="2628900"/>
            <a:ext cx="1447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27" name="Google Shape;627;p83"/>
          <p:cNvCxnSpPr>
            <a:stCxn id="626" idx="0"/>
            <a:endCxn id="622" idx="2"/>
          </p:cNvCxnSpPr>
          <p:nvPr/>
        </p:nvCxnSpPr>
        <p:spPr>
          <a:xfrm flipH="1" rot="10800000">
            <a:off x="2628900" y="1657500"/>
            <a:ext cx="1638300" cy="9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83"/>
          <p:cNvCxnSpPr>
            <a:stCxn id="626" idx="3"/>
            <a:endCxn id="621" idx="1"/>
          </p:cNvCxnSpPr>
          <p:nvPr/>
        </p:nvCxnSpPr>
        <p:spPr>
          <a:xfrm>
            <a:off x="3352800" y="2829000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p83"/>
          <p:cNvSpPr txBox="1"/>
          <p:nvPr/>
        </p:nvSpPr>
        <p:spPr>
          <a:xfrm>
            <a:off x="2517714" y="235190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0" name="Google Shape;630;p83"/>
          <p:cNvSpPr txBox="1"/>
          <p:nvPr/>
        </p:nvSpPr>
        <p:spPr>
          <a:xfrm>
            <a:off x="3810000" y="2809101"/>
            <a:ext cx="90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teaches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1" name="Google Shape;631;p83"/>
          <p:cNvSpPr txBox="1"/>
          <p:nvPr/>
        </p:nvSpPr>
        <p:spPr>
          <a:xfrm>
            <a:off x="2922130" y="1951851"/>
            <a:ext cx="50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2" name="Google Shape;632;p83"/>
          <p:cNvSpPr txBox="1"/>
          <p:nvPr/>
        </p:nvSpPr>
        <p:spPr>
          <a:xfrm>
            <a:off x="4876800" y="258050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3" name="Google Shape;633;p83"/>
          <p:cNvSpPr txBox="1"/>
          <p:nvPr/>
        </p:nvSpPr>
        <p:spPr>
          <a:xfrm>
            <a:off x="3352800" y="258050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</a:rPr>
              <a:t>Check All Relationships for Redundancy</a:t>
            </a:r>
            <a:endParaRPr b="1" i="0" sz="4300" u="none" cap="none" strike="noStrike">
              <a:solidFill>
                <a:schemeClr val="dk1"/>
              </a:solidFill>
            </a:endParaRPr>
          </a:p>
        </p:txBody>
      </p:sp>
      <p:sp>
        <p:nvSpPr>
          <p:cNvPr id="639" name="Google Shape;639;p8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●"/>
            </a:pPr>
            <a:r>
              <a:rPr i="0" lang="en-US" sz="4200" u="none" cap="none" strike="noStrike">
                <a:solidFill>
                  <a:schemeClr val="dk1"/>
                </a:solidFill>
              </a:rPr>
              <a:t>Consider relationship </a:t>
            </a:r>
            <a:r>
              <a:rPr b="1" i="1" lang="en-US" sz="4200" u="none" cap="none" strike="noStrike">
                <a:solidFill>
                  <a:schemeClr val="dk1"/>
                </a:solidFill>
              </a:rPr>
              <a:t>majors in</a:t>
            </a:r>
            <a:endParaRPr b="1" i="1" sz="4200" u="sng" cap="none" strike="noStrike">
              <a:solidFill>
                <a:schemeClr val="dk1"/>
              </a:solidFill>
            </a:endParaRPr>
          </a:p>
        </p:txBody>
      </p:sp>
      <p:sp>
        <p:nvSpPr>
          <p:cNvPr id="640" name="Google Shape;640;p84"/>
          <p:cNvSpPr/>
          <p:nvPr/>
        </p:nvSpPr>
        <p:spPr>
          <a:xfrm>
            <a:off x="6629400" y="1614309"/>
            <a:ext cx="1447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1" name="Google Shape;641;p84"/>
          <p:cNvSpPr/>
          <p:nvPr/>
        </p:nvSpPr>
        <p:spPr>
          <a:xfrm>
            <a:off x="381000" y="1614309"/>
            <a:ext cx="1447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2" name="Google Shape;642;p84"/>
          <p:cNvCxnSpPr>
            <a:stCxn id="641" idx="3"/>
            <a:endCxn id="640" idx="1"/>
          </p:cNvCxnSpPr>
          <p:nvPr/>
        </p:nvCxnSpPr>
        <p:spPr>
          <a:xfrm>
            <a:off x="1828800" y="1814409"/>
            <a:ext cx="4800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p84"/>
          <p:cNvSpPr txBox="1"/>
          <p:nvPr/>
        </p:nvSpPr>
        <p:spPr>
          <a:xfrm>
            <a:off x="3810000" y="1565910"/>
            <a:ext cx="107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majors in</a:t>
            </a:r>
            <a:endParaRPr b="1" i="1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4" name="Google Shape;644;p84"/>
          <p:cNvSpPr txBox="1"/>
          <p:nvPr/>
        </p:nvSpPr>
        <p:spPr>
          <a:xfrm>
            <a:off x="6324600" y="1565910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Google Shape;645;p84"/>
          <p:cNvSpPr txBox="1"/>
          <p:nvPr/>
        </p:nvSpPr>
        <p:spPr>
          <a:xfrm>
            <a:off x="1828800" y="1565910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6" name="Google Shape;646;p84"/>
          <p:cNvSpPr/>
          <p:nvPr/>
        </p:nvSpPr>
        <p:spPr>
          <a:xfrm>
            <a:off x="6400800" y="2880360"/>
            <a:ext cx="1447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7" name="Google Shape;647;p84"/>
          <p:cNvSpPr/>
          <p:nvPr/>
        </p:nvSpPr>
        <p:spPr>
          <a:xfrm>
            <a:off x="381000" y="2880360"/>
            <a:ext cx="1447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8" name="Google Shape;648;p84"/>
          <p:cNvCxnSpPr>
            <a:stCxn id="647" idx="3"/>
            <a:endCxn id="646" idx="1"/>
          </p:cNvCxnSpPr>
          <p:nvPr/>
        </p:nvCxnSpPr>
        <p:spPr>
          <a:xfrm>
            <a:off x="1828800" y="3080460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9" name="Google Shape;649;p84"/>
          <p:cNvCxnSpPr>
            <a:stCxn id="646" idx="0"/>
            <a:endCxn id="640" idx="2"/>
          </p:cNvCxnSpPr>
          <p:nvPr/>
        </p:nvCxnSpPr>
        <p:spPr>
          <a:xfrm flipH="1" rot="10800000">
            <a:off x="7124700" y="2014560"/>
            <a:ext cx="228600" cy="865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0" name="Google Shape;650;p84"/>
          <p:cNvSpPr txBox="1"/>
          <p:nvPr/>
        </p:nvSpPr>
        <p:spPr>
          <a:xfrm>
            <a:off x="3912730" y="3060561"/>
            <a:ext cx="50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1" name="Google Shape;651;p84"/>
          <p:cNvSpPr txBox="1"/>
          <p:nvPr/>
        </p:nvSpPr>
        <p:spPr>
          <a:xfrm>
            <a:off x="7280097" y="2308860"/>
            <a:ext cx="72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offers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Google Shape;652;p84"/>
          <p:cNvSpPr txBox="1"/>
          <p:nvPr/>
        </p:nvSpPr>
        <p:spPr>
          <a:xfrm>
            <a:off x="7394514" y="197471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3" name="Google Shape;653;p84"/>
          <p:cNvSpPr txBox="1"/>
          <p:nvPr/>
        </p:nvSpPr>
        <p:spPr>
          <a:xfrm>
            <a:off x="7162800" y="266051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4" name="Google Shape;654;p84"/>
          <p:cNvSpPr txBox="1"/>
          <p:nvPr/>
        </p:nvSpPr>
        <p:spPr>
          <a:xfrm>
            <a:off x="1831914" y="311771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5" name="Google Shape;655;p84"/>
          <p:cNvSpPr txBox="1"/>
          <p:nvPr/>
        </p:nvSpPr>
        <p:spPr>
          <a:xfrm>
            <a:off x="6099114" y="306056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Google Shape;656;p84"/>
          <p:cNvSpPr txBox="1"/>
          <p:nvPr/>
        </p:nvSpPr>
        <p:spPr>
          <a:xfrm>
            <a:off x="3355914" y="254621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7" name="Google Shape;657;p84"/>
          <p:cNvSpPr/>
          <p:nvPr/>
        </p:nvSpPr>
        <p:spPr>
          <a:xfrm>
            <a:off x="3733800" y="2194560"/>
            <a:ext cx="2590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GRADE_ASSIGNMENT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58" name="Google Shape;658;p84"/>
          <p:cNvCxnSpPr>
            <a:stCxn id="641" idx="3"/>
            <a:endCxn id="657" idx="1"/>
          </p:cNvCxnSpPr>
          <p:nvPr/>
        </p:nvCxnSpPr>
        <p:spPr>
          <a:xfrm>
            <a:off x="1828800" y="1814409"/>
            <a:ext cx="1905000" cy="5802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Google Shape;659;p84"/>
          <p:cNvCxnSpPr>
            <a:stCxn id="647" idx="3"/>
            <a:endCxn id="657" idx="1"/>
          </p:cNvCxnSpPr>
          <p:nvPr/>
        </p:nvCxnSpPr>
        <p:spPr>
          <a:xfrm flipH="1" rot="10800000">
            <a:off x="1828800" y="2394660"/>
            <a:ext cx="1905000" cy="685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0" name="Google Shape;660;p84"/>
          <p:cNvSpPr txBox="1"/>
          <p:nvPr/>
        </p:nvSpPr>
        <p:spPr>
          <a:xfrm>
            <a:off x="3355914" y="208901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1" name="Google Shape;661;p84"/>
          <p:cNvSpPr txBox="1"/>
          <p:nvPr/>
        </p:nvSpPr>
        <p:spPr>
          <a:xfrm>
            <a:off x="1831914" y="271766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2" name="Google Shape;662;p84"/>
          <p:cNvSpPr txBox="1"/>
          <p:nvPr/>
        </p:nvSpPr>
        <p:spPr>
          <a:xfrm>
            <a:off x="1831914" y="1917561"/>
            <a:ext cx="30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3" name="Google Shape;663;p84"/>
          <p:cNvSpPr txBox="1"/>
          <p:nvPr/>
        </p:nvSpPr>
        <p:spPr>
          <a:xfrm>
            <a:off x="2630947" y="1851660"/>
            <a:ext cx="95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receives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Google Shape;664;p84"/>
          <p:cNvSpPr txBox="1"/>
          <p:nvPr/>
        </p:nvSpPr>
        <p:spPr>
          <a:xfrm>
            <a:off x="2286000" y="2546211"/>
            <a:ext cx="50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</a:t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</a:rPr>
              <a:t>Check All Relationships for Redundancy</a:t>
            </a:r>
            <a:endParaRPr b="1" i="0" sz="4300" u="none" cap="none" strike="noStrike">
              <a:solidFill>
                <a:schemeClr val="dk1"/>
              </a:solidFill>
            </a:endParaRPr>
          </a:p>
        </p:txBody>
      </p:sp>
      <p:sp>
        <p:nvSpPr>
          <p:cNvPr id="670" name="Google Shape;670;p8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●"/>
            </a:pPr>
            <a:r>
              <a:rPr i="0" lang="en-US" sz="4000" u="none" cap="none" strike="noStrike">
                <a:solidFill>
                  <a:schemeClr val="dk1"/>
                </a:solidFill>
              </a:rPr>
              <a:t>Check redundancy with STUDENT, GRADE_ASSIGNMENT, SECTION, COURSE, DEPT</a:t>
            </a:r>
            <a:endParaRPr i="0" sz="4000" u="none" cap="none" strike="noStrike">
              <a:solidFill>
                <a:schemeClr val="dk1"/>
              </a:solidFill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93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●"/>
            </a:pPr>
            <a:r>
              <a:rPr i="0" lang="en-US" sz="4000" u="none" cap="none" strike="noStrike">
                <a:solidFill>
                  <a:schemeClr val="dk1"/>
                </a:solidFill>
              </a:rPr>
              <a:t>But this path describes the DEPT, offering the COURSE, as opposed to the STUDENT’s major</a:t>
            </a:r>
            <a:endParaRPr i="0" sz="4000" u="none" cap="none" strike="noStrike">
              <a:solidFill>
                <a:schemeClr val="dk1"/>
              </a:solidFill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93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i="0" lang="en-US" sz="4000" u="none" cap="none" strike="noStrike">
                <a:solidFill>
                  <a:schemeClr val="dk1"/>
                </a:solidFill>
              </a:rPr>
              <a:t>So, </a:t>
            </a:r>
            <a:r>
              <a:rPr b="1" i="1" lang="en-US" sz="4000" u="none" cap="none" strike="noStrike">
                <a:solidFill>
                  <a:schemeClr val="dk1"/>
                </a:solidFill>
              </a:rPr>
              <a:t>majors in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4000" u="sng" cap="none" strike="noStrike">
                <a:solidFill>
                  <a:schemeClr val="dk1"/>
                </a:solidFill>
              </a:rPr>
              <a:t>is not redundant</a:t>
            </a:r>
            <a:endParaRPr b="1" i="1" sz="4000" u="sng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2198"/>
            <a:ext cx="6858001" cy="222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2542"/>
            <a:ext cx="6857999" cy="2246358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6"/>
          <p:cNvSpPr/>
          <p:nvPr/>
        </p:nvSpPr>
        <p:spPr>
          <a:xfrm>
            <a:off x="5257800" y="2343150"/>
            <a:ext cx="533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8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50" u="none" cap="none" strike="noStrike">
                <a:solidFill>
                  <a:schemeClr val="dk1"/>
                </a:solidFill>
              </a:rPr>
              <a:t>Having Removed all Redundancies</a:t>
            </a:r>
            <a:endParaRPr b="1" i="0" sz="3950" u="none" cap="none" strike="noStrike">
              <a:solidFill>
                <a:schemeClr val="dk1"/>
              </a:solidFill>
            </a:endParaRPr>
          </a:p>
        </p:txBody>
      </p:sp>
      <p:sp>
        <p:nvSpPr>
          <p:cNvPr id="679" name="Google Shape;679;p86"/>
          <p:cNvSpPr txBox="1"/>
          <p:nvPr/>
        </p:nvSpPr>
        <p:spPr>
          <a:xfrm>
            <a:off x="2879500" y="990775"/>
            <a:ext cx="657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</a:rPr>
              <a:t>✕</a:t>
            </a:r>
            <a:endParaRPr sz="2300">
              <a:solidFill>
                <a:srgbClr val="FF0000"/>
              </a:solidFill>
            </a:endParaRPr>
          </a:p>
        </p:txBody>
      </p:sp>
      <p:sp>
        <p:nvSpPr>
          <p:cNvPr id="680" name="Google Shape;680;p86"/>
          <p:cNvSpPr txBox="1"/>
          <p:nvPr/>
        </p:nvSpPr>
        <p:spPr>
          <a:xfrm>
            <a:off x="5013100" y="1066975"/>
            <a:ext cx="657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</a:rPr>
              <a:t>✕</a:t>
            </a:r>
            <a:endParaRPr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Handling Weak-Weak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686" name="Google Shape;686;p87"/>
          <p:cNvSpPr txBox="1"/>
          <p:nvPr>
            <p:ph idx="1" type="body"/>
          </p:nvPr>
        </p:nvSpPr>
        <p:spPr>
          <a:xfrm>
            <a:off x="128425" y="628650"/>
            <a:ext cx="90156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So far algorithm works with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weak-strong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relations</a:t>
            </a:r>
            <a:endParaRPr sz="1700"/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Convert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weak-weak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relationships to 2 weak-strong</a:t>
            </a:r>
            <a:endParaRPr sz="1700"/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Consider the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many-one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relationship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majors in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between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DEPT</a:t>
            </a:r>
            <a:endParaRPr i="0" sz="3500" u="none" cap="none" strike="noStrike">
              <a:solidFill>
                <a:schemeClr val="dk1"/>
              </a:solidFill>
            </a:endParaRPr>
          </a:p>
        </p:txBody>
      </p:sp>
      <p:sp>
        <p:nvSpPr>
          <p:cNvPr id="687" name="Google Shape;687;p87"/>
          <p:cNvSpPr/>
          <p:nvPr/>
        </p:nvSpPr>
        <p:spPr>
          <a:xfrm>
            <a:off x="6060404" y="3305151"/>
            <a:ext cx="1718400" cy="86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</a:t>
            </a:r>
            <a:endParaRPr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8" name="Google Shape;688;p87"/>
          <p:cNvSpPr/>
          <p:nvPr/>
        </p:nvSpPr>
        <p:spPr>
          <a:xfrm>
            <a:off x="1447800" y="3305151"/>
            <a:ext cx="1718400" cy="86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endParaRPr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9" name="Google Shape;689;p87"/>
          <p:cNvCxnSpPr>
            <a:stCxn id="688" idx="3"/>
            <a:endCxn id="687" idx="1"/>
          </p:cNvCxnSpPr>
          <p:nvPr/>
        </p:nvCxnSpPr>
        <p:spPr>
          <a:xfrm>
            <a:off x="3166200" y="3738201"/>
            <a:ext cx="2894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87"/>
          <p:cNvSpPr txBox="1"/>
          <p:nvPr/>
        </p:nvSpPr>
        <p:spPr>
          <a:xfrm>
            <a:off x="3889777" y="3329940"/>
            <a:ext cx="15702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majors in</a:t>
            </a:r>
            <a:endParaRPr b="1" i="1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1" name="Google Shape;691;p87"/>
          <p:cNvSpPr txBox="1"/>
          <p:nvPr/>
        </p:nvSpPr>
        <p:spPr>
          <a:xfrm>
            <a:off x="5698631" y="3406140"/>
            <a:ext cx="3582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87"/>
          <p:cNvSpPr txBox="1"/>
          <p:nvPr/>
        </p:nvSpPr>
        <p:spPr>
          <a:xfrm>
            <a:off x="3166221" y="3406140"/>
            <a:ext cx="3582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Handling Weak-Weak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698" name="Google Shape;698;p8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States each student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only has one major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lang="en-US" sz="3700">
                <a:solidFill>
                  <a:schemeClr val="dk1"/>
                </a:solidFill>
              </a:rPr>
              <a:t>What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 if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students could declare various majors?</a:t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lang="en-US" sz="3700">
                <a:solidFill>
                  <a:schemeClr val="dk1"/>
                </a:solidFill>
              </a:rPr>
              <a:t>W</a:t>
            </a:r>
            <a:r>
              <a:rPr i="0" lang="en-US" sz="3700" u="none" cap="none" strike="noStrike">
                <a:solidFill>
                  <a:schemeClr val="dk1"/>
                </a:solidFill>
              </a:rPr>
              <a:t>e would have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many-many</a:t>
            </a:r>
            <a:r>
              <a:rPr i="0" lang="en-US" sz="37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weak-weak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relationship</a:t>
            </a:r>
            <a:endParaRPr i="0" sz="3700" u="none" cap="none" strike="noStrike">
              <a:solidFill>
                <a:schemeClr val="dk1"/>
              </a:solidFill>
            </a:endParaRPr>
          </a:p>
        </p:txBody>
      </p:sp>
      <p:sp>
        <p:nvSpPr>
          <p:cNvPr id="699" name="Google Shape;699;p88"/>
          <p:cNvSpPr/>
          <p:nvPr/>
        </p:nvSpPr>
        <p:spPr>
          <a:xfrm>
            <a:off x="5941270" y="3254730"/>
            <a:ext cx="1740600" cy="10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</a:t>
            </a:r>
            <a:endParaRPr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0" name="Google Shape;700;p88"/>
          <p:cNvSpPr/>
          <p:nvPr/>
        </p:nvSpPr>
        <p:spPr>
          <a:xfrm>
            <a:off x="1268850" y="3254730"/>
            <a:ext cx="1740600" cy="10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endParaRPr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01" name="Google Shape;701;p88"/>
          <p:cNvCxnSpPr>
            <a:stCxn id="700" idx="3"/>
            <a:endCxn id="699" idx="1"/>
          </p:cNvCxnSpPr>
          <p:nvPr/>
        </p:nvCxnSpPr>
        <p:spPr>
          <a:xfrm>
            <a:off x="3009450" y="3757680"/>
            <a:ext cx="2931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2" name="Google Shape;702;p88"/>
          <p:cNvSpPr txBox="1"/>
          <p:nvPr/>
        </p:nvSpPr>
        <p:spPr>
          <a:xfrm>
            <a:off x="3742474" y="3338775"/>
            <a:ext cx="1464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majors in</a:t>
            </a:r>
            <a:endParaRPr b="1" i="1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3" name="Google Shape;703;p88"/>
          <p:cNvSpPr txBox="1"/>
          <p:nvPr/>
        </p:nvSpPr>
        <p:spPr>
          <a:xfrm>
            <a:off x="5574805" y="3338777"/>
            <a:ext cx="360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4" name="Google Shape;704;p88"/>
          <p:cNvSpPr txBox="1"/>
          <p:nvPr/>
        </p:nvSpPr>
        <p:spPr>
          <a:xfrm>
            <a:off x="3009555" y="3338777"/>
            <a:ext cx="3630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Use Reification To Remove Many-Many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710" name="Google Shape;710;p89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Students can declare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several majors</a:t>
            </a:r>
            <a:endParaRPr sz="36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</a:rPr>
              <a:t>Reifying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the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many-many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relationship we get</a:t>
            </a:r>
            <a:endParaRPr b="1" i="1" sz="36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711" name="Google Shape;711;p89"/>
          <p:cNvCxnSpPr>
            <a:stCxn id="712" idx="3"/>
            <a:endCxn id="713" idx="1"/>
          </p:cNvCxnSpPr>
          <p:nvPr/>
        </p:nvCxnSpPr>
        <p:spPr>
          <a:xfrm>
            <a:off x="5562600" y="3853423"/>
            <a:ext cx="1371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4" name="Google Shape;714;p89"/>
          <p:cNvCxnSpPr>
            <a:stCxn id="715" idx="3"/>
            <a:endCxn id="712" idx="1"/>
          </p:cNvCxnSpPr>
          <p:nvPr/>
        </p:nvCxnSpPr>
        <p:spPr>
          <a:xfrm>
            <a:off x="1905000" y="3853423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6" name="Google Shape;716;p89"/>
          <p:cNvGrpSpPr/>
          <p:nvPr/>
        </p:nvGrpSpPr>
        <p:grpSpPr>
          <a:xfrm>
            <a:off x="457200" y="3452238"/>
            <a:ext cx="7924800" cy="802370"/>
            <a:chOff x="457200" y="2857500"/>
            <a:chExt cx="7924800" cy="444600"/>
          </a:xfrm>
        </p:grpSpPr>
        <p:sp>
          <p:nvSpPr>
            <p:cNvPr id="713" name="Google Shape;713;p89"/>
            <p:cNvSpPr/>
            <p:nvPr/>
          </p:nvSpPr>
          <p:spPr>
            <a:xfrm>
              <a:off x="6934200" y="2857500"/>
              <a:ext cx="1447800" cy="44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DEPT</a:t>
              </a:r>
              <a:endParaRPr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5" name="Google Shape;715;p89"/>
            <p:cNvSpPr/>
            <p:nvPr/>
          </p:nvSpPr>
          <p:spPr>
            <a:xfrm>
              <a:off x="457200" y="2857500"/>
              <a:ext cx="1447800" cy="44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STUDENT</a:t>
              </a:r>
              <a:endParaRPr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7" name="Google Shape;717;p89"/>
            <p:cNvSpPr txBox="1"/>
            <p:nvPr/>
          </p:nvSpPr>
          <p:spPr>
            <a:xfrm>
              <a:off x="6632514" y="2878446"/>
              <a:ext cx="301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8" name="Google Shape;718;p89"/>
            <p:cNvSpPr txBox="1"/>
            <p:nvPr/>
          </p:nvSpPr>
          <p:spPr>
            <a:xfrm>
              <a:off x="1905000" y="2878446"/>
              <a:ext cx="301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2" name="Google Shape;712;p89"/>
            <p:cNvSpPr/>
            <p:nvPr/>
          </p:nvSpPr>
          <p:spPr>
            <a:xfrm>
              <a:off x="3200400" y="2857500"/>
              <a:ext cx="2362200" cy="44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STUDENT_MAJOR</a:t>
              </a:r>
              <a:endParaRPr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9" name="Google Shape;719;p89"/>
            <p:cNvSpPr txBox="1"/>
            <p:nvPr/>
          </p:nvSpPr>
          <p:spPr>
            <a:xfrm>
              <a:off x="2898714" y="2878446"/>
              <a:ext cx="301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*</a:t>
              </a:r>
              <a:endParaRPr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20" name="Google Shape;720;p89"/>
            <p:cNvSpPr txBox="1"/>
            <p:nvPr/>
          </p:nvSpPr>
          <p:spPr>
            <a:xfrm>
              <a:off x="5565714" y="2878446"/>
              <a:ext cx="301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*</a:t>
              </a:r>
              <a:endParaRPr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cxnSp>
        <p:nvCxnSpPr>
          <p:cNvPr id="721" name="Google Shape;721;p89"/>
          <p:cNvCxnSpPr>
            <a:stCxn id="722" idx="3"/>
            <a:endCxn id="723" idx="1"/>
          </p:cNvCxnSpPr>
          <p:nvPr/>
        </p:nvCxnSpPr>
        <p:spPr>
          <a:xfrm>
            <a:off x="3048000" y="1818212"/>
            <a:ext cx="2438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24" name="Google Shape;724;p89"/>
          <p:cNvGrpSpPr/>
          <p:nvPr/>
        </p:nvGrpSpPr>
        <p:grpSpPr>
          <a:xfrm>
            <a:off x="1600200" y="1483273"/>
            <a:ext cx="5334000" cy="642469"/>
            <a:chOff x="1600200" y="1343223"/>
            <a:chExt cx="5334000" cy="464413"/>
          </a:xfrm>
        </p:grpSpPr>
        <p:sp>
          <p:nvSpPr>
            <p:cNvPr id="723" name="Google Shape;723;p89"/>
            <p:cNvSpPr/>
            <p:nvPr/>
          </p:nvSpPr>
          <p:spPr>
            <a:xfrm>
              <a:off x="5486400" y="1363037"/>
              <a:ext cx="1447800" cy="44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DEPT</a:t>
              </a:r>
              <a:endParaRPr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22" name="Google Shape;722;p89"/>
            <p:cNvSpPr/>
            <p:nvPr/>
          </p:nvSpPr>
          <p:spPr>
            <a:xfrm>
              <a:off x="1600200" y="1363037"/>
              <a:ext cx="1447800" cy="44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STUDENT</a:t>
              </a:r>
              <a:endParaRPr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25" name="Google Shape;725;p89"/>
            <p:cNvSpPr txBox="1"/>
            <p:nvPr/>
          </p:nvSpPr>
          <p:spPr>
            <a:xfrm>
              <a:off x="3657600" y="1343223"/>
              <a:ext cx="10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majors in</a:t>
              </a:r>
              <a:endParaRPr b="1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26" name="Google Shape;726;p89"/>
            <p:cNvSpPr txBox="1"/>
            <p:nvPr/>
          </p:nvSpPr>
          <p:spPr>
            <a:xfrm>
              <a:off x="5181600" y="1343223"/>
              <a:ext cx="30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89"/>
            <p:cNvSpPr txBox="1"/>
            <p:nvPr/>
          </p:nvSpPr>
          <p:spPr>
            <a:xfrm>
              <a:off x="3048000" y="1343223"/>
              <a:ext cx="301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Use Reification To Remove Many-Many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733" name="Google Shape;733;p9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dk1"/>
                </a:solidFill>
              </a:rPr>
              <a:t>There’s a STUDENT_MAJOR record for each major a STUDENT declares</a:t>
            </a:r>
            <a:endParaRPr i="0" sz="4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chemeClr val="dk1"/>
                </a:solidFill>
              </a:rPr>
              <a:t>Reifying a many-many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relationships creates an </a:t>
            </a:r>
            <a:r>
              <a:rPr b="1" i="1" lang="en-US" sz="4000" u="none" cap="none" strike="noStrike">
                <a:solidFill>
                  <a:schemeClr val="dk1"/>
                </a:solidFill>
              </a:rPr>
              <a:t>equivalent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diagram </a:t>
            </a:r>
            <a:r>
              <a:rPr b="1" i="1" lang="en-US" sz="4000" u="none" cap="none" strike="noStrike">
                <a:solidFill>
                  <a:schemeClr val="dk1"/>
                </a:solidFill>
              </a:rPr>
              <a:t>without many-many</a:t>
            </a:r>
            <a:endParaRPr b="1" i="1" sz="4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Another Example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739" name="Google Shape;739;p91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Consider storing both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GPA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2700">
                <a:solidFill>
                  <a:schemeClr val="dk1"/>
                </a:solidFill>
              </a:rPr>
              <a:t>M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ajor GPA</a:t>
            </a:r>
            <a:endParaRPr sz="9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If STUDENT has several majors then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has major gpa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is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many-many</a:t>
            </a:r>
            <a:endParaRPr sz="9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But MAJOR_GPA doesn’t know which DEPT</a:t>
            </a:r>
            <a:endParaRPr i="0" sz="2700" u="none" cap="none" strike="noStrike">
              <a:solidFill>
                <a:schemeClr val="dk1"/>
              </a:solidFill>
            </a:endParaRPr>
          </a:p>
        </p:txBody>
      </p:sp>
      <p:pic>
        <p:nvPicPr>
          <p:cNvPr id="740" name="Google Shape;74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148715"/>
            <a:ext cx="6688082" cy="116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371850"/>
            <a:ext cx="6637883" cy="116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Relationship Cardinality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b="1" i="1" lang="en-US" sz="3300" u="sng" cap="none" strike="noStrike">
                <a:solidFill>
                  <a:schemeClr val="dk1"/>
                </a:solidFill>
              </a:rPr>
              <a:t>Cardinality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denotes how many entities participate in the relationship</a:t>
            </a:r>
            <a:endParaRPr sz="1500"/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i="0" lang="en-US" sz="3300" u="none" cap="none" strike="noStrike">
                <a:solidFill>
                  <a:schemeClr val="dk1"/>
                </a:solidFill>
              </a:rPr>
              <a:t>In general cardinality is denoted as </a:t>
            </a:r>
            <a:r>
              <a:rPr b="1" i="1" lang="en-US" sz="3300" u="none" cap="none" strike="noStrike">
                <a:solidFill>
                  <a:schemeClr val="dk1"/>
                </a:solidFill>
              </a:rPr>
              <a:t>N..M</a:t>
            </a:r>
            <a:endParaRPr sz="1500"/>
          </a:p>
          <a:p>
            <a:pPr indent="-4381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</a:pPr>
            <a:r>
              <a:rPr b="1" i="1" lang="en-US" sz="3300" u="none" cap="none" strike="noStrike">
                <a:solidFill>
                  <a:schemeClr val="dk1"/>
                </a:solidFill>
              </a:rPr>
              <a:t>*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denotes zero or more participants</a:t>
            </a:r>
            <a:endParaRPr sz="1500"/>
          </a:p>
          <a:p>
            <a:pPr indent="-4381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</a:pPr>
            <a:r>
              <a:rPr b="1" i="1" lang="en-US" sz="3300" u="none" cap="none" strike="noStrike">
                <a:solidFill>
                  <a:schemeClr val="dk1"/>
                </a:solidFill>
              </a:rPr>
              <a:t>*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is a shorthand for </a:t>
            </a:r>
            <a:r>
              <a:rPr b="1" i="1" lang="en-US" sz="3300" u="none" cap="none" strike="noStrike">
                <a:solidFill>
                  <a:schemeClr val="dk1"/>
                </a:solidFill>
              </a:rPr>
              <a:t>0..*</a:t>
            </a:r>
            <a:endParaRPr sz="1500"/>
          </a:p>
          <a:p>
            <a:pPr indent="-4381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</a:pPr>
            <a:r>
              <a:rPr b="1" i="1" lang="en-US" sz="3300" u="none" cap="none" strike="noStrike">
                <a:solidFill>
                  <a:schemeClr val="dk1"/>
                </a:solidFill>
              </a:rPr>
              <a:t>1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is a shorthand for </a:t>
            </a:r>
            <a:r>
              <a:rPr b="1" i="1" lang="en-US" sz="3300" u="none" cap="none" strike="noStrike">
                <a:solidFill>
                  <a:schemeClr val="dk1"/>
                </a:solidFill>
              </a:rPr>
              <a:t>1..1</a:t>
            </a:r>
            <a:endParaRPr sz="1500"/>
          </a:p>
          <a:p>
            <a:pPr indent="-4381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</a:pPr>
            <a:r>
              <a:rPr b="1" i="1" lang="en-US" sz="3300" u="none" cap="none" strike="noStrike">
                <a:solidFill>
                  <a:schemeClr val="dk1"/>
                </a:solidFill>
              </a:rPr>
              <a:t>1</a:t>
            </a:r>
            <a:r>
              <a:rPr i="0" lang="en-US" sz="33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300" u="none" cap="none" strike="noStrike">
                <a:solidFill>
                  <a:schemeClr val="dk1"/>
                </a:solidFill>
              </a:rPr>
              <a:t>*</a:t>
            </a:r>
            <a:r>
              <a:rPr i="0" lang="en-US" sz="3300" u="none" cap="none" strike="noStrike">
                <a:solidFill>
                  <a:schemeClr val="dk1"/>
                </a:solidFill>
              </a:rPr>
              <a:t>, and </a:t>
            </a:r>
            <a:r>
              <a:rPr b="1" i="1" lang="en-US" sz="3300" u="none" cap="none" strike="noStrike">
                <a:solidFill>
                  <a:schemeClr val="dk1"/>
                </a:solidFill>
              </a:rPr>
              <a:t>0..1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are the most common</a:t>
            </a:r>
            <a:endParaRPr sz="1500"/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i="0" lang="en-US" sz="3300" u="none" cap="none" strike="noStrike">
                <a:solidFill>
                  <a:schemeClr val="dk1"/>
                </a:solidFill>
              </a:rPr>
              <a:t>These are referred to as </a:t>
            </a:r>
            <a:r>
              <a:rPr b="1" i="1" lang="en-US" sz="3300" u="sng" cap="none" strike="noStrike">
                <a:solidFill>
                  <a:schemeClr val="dk1"/>
                </a:solidFill>
              </a:rPr>
              <a:t>annotations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Reify Multi-Way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747" name="Google Shape;747;p92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We can combine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majors in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has major gpa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into multi-way relationship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Reifying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the multi-way relationship we get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748" name="Google Shape;74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643892"/>
            <a:ext cx="5642483" cy="122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451" y="3587918"/>
            <a:ext cx="4742844" cy="155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Reifying Weak-Weak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755" name="Google Shape;755;p9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If students can have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at most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one major we have</a:t>
            </a:r>
            <a:endParaRPr sz="10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Where we have 0..1 next to MAJOR_GPA &amp; DEPT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The major is now optional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Now we DO know which MAJOR_GPA for DEPT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But there shouldn’t be a MAJOR_GPA with no DEPT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There should be MAJOR_GPA only if there is a DEPT</a:t>
            </a:r>
            <a:endParaRPr sz="1000"/>
          </a:p>
        </p:txBody>
      </p:sp>
      <p:pic>
        <p:nvPicPr>
          <p:cNvPr id="756" name="Google Shape;75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200150"/>
            <a:ext cx="6942848" cy="121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4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Since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one should not exist without the other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they really should be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part of the same thing</a:t>
            </a:r>
            <a:endParaRPr b="1" i="1"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It should be part of a multi-way relationship</a:t>
            </a:r>
            <a:endParaRPr sz="4100"/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Then we can apply reification on the multi-way relationship and end up with</a:t>
            </a:r>
            <a:endParaRPr i="0" sz="4100" u="none" cap="none" strike="noStrike">
              <a:solidFill>
                <a:schemeClr val="dk1"/>
              </a:solidFill>
            </a:endParaRPr>
          </a:p>
        </p:txBody>
      </p:sp>
      <p:sp>
        <p:nvSpPr>
          <p:cNvPr id="762" name="Google Shape;762;p9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Reifying Weak-Weak Relationships</a:t>
            </a:r>
            <a:endParaRPr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0..1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indicates that the relation is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optional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but if there is, then there’s 1 DEPT and one MAJOR_GPA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768" name="Google Shape;76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5" y="2184576"/>
            <a:ext cx="7536104" cy="249754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9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Reifying Weak-Weak Relationships</a:t>
            </a:r>
            <a:endParaRPr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Weak-Weak With 0..1 Annotations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775" name="Google Shape;775;p96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PERMIT --- STUDENT relationship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Suppose PERMITs are given to STUDENTS and STAFF and student’s can expire</a:t>
            </a:r>
            <a:endParaRPr/>
          </a:p>
        </p:txBody>
      </p:sp>
      <p:pic>
        <p:nvPicPr>
          <p:cNvPr id="776" name="Google Shape;77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41843"/>
            <a:ext cx="7912980" cy="255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Weak-Weak With 0..1 Annotations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782" name="Google Shape;782;p97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A symmetrical relationship</a:t>
            </a:r>
            <a:endParaRPr sz="4200"/>
          </a:p>
          <a:p>
            <a:pPr indent="-3746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–"/>
            </a:pPr>
            <a:r>
              <a:rPr i="0" lang="en-US" sz="4200" u="none" cap="none" strike="noStrike">
                <a:solidFill>
                  <a:schemeClr val="dk1"/>
                </a:solidFill>
              </a:rPr>
              <a:t>Students can have at most one permit, but some students will have no permits</a:t>
            </a:r>
            <a:endParaRPr sz="4200"/>
          </a:p>
          <a:p>
            <a:pPr indent="-3746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–"/>
            </a:pPr>
            <a:r>
              <a:rPr i="0" lang="en-US" sz="4200" u="none" cap="none" strike="noStrike">
                <a:solidFill>
                  <a:schemeClr val="dk1"/>
                </a:solidFill>
              </a:rPr>
              <a:t>Each permit can be issued to at most one student, but only some permits will be issued to students</a:t>
            </a:r>
            <a:endParaRPr i="0" sz="4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dk1"/>
                </a:solidFill>
              </a:rPr>
              <a:t>Both sides have 0..1 annotations:</a:t>
            </a:r>
            <a:endParaRPr i="0" sz="4000" u="none" cap="none" strike="noStrike">
              <a:solidFill>
                <a:schemeClr val="dk1"/>
              </a:solidFill>
            </a:endParaRPr>
          </a:p>
        </p:txBody>
      </p:sp>
      <p:sp>
        <p:nvSpPr>
          <p:cNvPr id="788" name="Google Shape;788;p9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Weak-Weak With 0..1 Annotations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789" name="Google Shape;78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4" y="2321682"/>
            <a:ext cx="7497877" cy="212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9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But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expires on</a:t>
            </a:r>
            <a:r>
              <a:rPr i="0" lang="en-US" sz="4100" u="none" cap="none" strike="noStrike">
                <a:solidFill>
                  <a:schemeClr val="dk1"/>
                </a:solidFill>
              </a:rPr>
              <a:t> depends on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receives</a:t>
            </a:r>
            <a:r>
              <a:rPr i="0" lang="en-US" sz="4100" u="none" cap="none" strike="noStrike">
                <a:solidFill>
                  <a:schemeClr val="dk1"/>
                </a:solidFill>
              </a:rPr>
              <a:t>, i.e., only want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EXPIRATION_DATE if</a:t>
            </a:r>
            <a:r>
              <a:rPr i="0" lang="en-US" sz="4100" u="none" cap="none" strike="noStrike">
                <a:solidFill>
                  <a:schemeClr val="dk1"/>
                </a:solidFill>
              </a:rPr>
              <a:t> the student gets a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permit</a:t>
            </a:r>
            <a:endParaRPr b="1" i="1" sz="4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b="1" i="1" lang="en-US" sz="4100" u="none" cap="none" strike="noStrike">
                <a:solidFill>
                  <a:schemeClr val="dk1"/>
                </a:solidFill>
              </a:rPr>
              <a:t>One can't exist without the other</a:t>
            </a:r>
            <a:r>
              <a:rPr i="0" lang="en-US" sz="4100" u="none" cap="none" strike="noStrike">
                <a:solidFill>
                  <a:schemeClr val="dk1"/>
                </a:solidFill>
              </a:rPr>
              <a:t>. They are part of the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same multi-way relationship</a:t>
            </a:r>
            <a:endParaRPr i="0" sz="4100" u="none" cap="none" strike="noStrike">
              <a:solidFill>
                <a:schemeClr val="dk1"/>
              </a:solidFill>
            </a:endParaRPr>
          </a:p>
        </p:txBody>
      </p:sp>
      <p:sp>
        <p:nvSpPr>
          <p:cNvPr id="795" name="Google Shape;795;p9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But...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We can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combine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the relations and then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reify</a:t>
            </a:r>
            <a:r>
              <a:rPr i="0" lang="en-US" sz="3900" u="none" cap="none" strike="noStrike">
                <a:solidFill>
                  <a:schemeClr val="dk1"/>
                </a:solidFill>
              </a:rPr>
              <a:t>:</a:t>
            </a:r>
            <a:endParaRPr i="0" sz="3900" u="none" cap="none" strike="noStrike">
              <a:solidFill>
                <a:schemeClr val="dk1"/>
              </a:solidFill>
            </a:endParaRPr>
          </a:p>
        </p:txBody>
      </p:sp>
      <p:sp>
        <p:nvSpPr>
          <p:cNvPr id="801" name="Google Shape;801;p10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...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But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802" name="Google Shape;80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2118717"/>
            <a:ext cx="7463788" cy="2506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08" name="Google Shape;808;p101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Oswald"/>
              <a:buChar char="•"/>
            </a:pPr>
            <a:r>
              <a:rPr i="0" lang="en-US" sz="5100" u="none" cap="none" strike="noStrike">
                <a:solidFill>
                  <a:schemeClr val="dk1"/>
                </a:solidFill>
              </a:rPr>
              <a:t>Reify weak-weak relations to remove them so our algorithm works</a:t>
            </a:r>
            <a:endParaRPr sz="5100">
              <a:solidFill>
                <a:schemeClr val="dk1"/>
              </a:solidFill>
            </a:endParaRPr>
          </a:p>
          <a:p>
            <a:pPr indent="-4635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Oswald"/>
              <a:buChar char="•"/>
            </a:pPr>
            <a:r>
              <a:rPr i="0" lang="en-US" sz="5100" u="none" cap="none" strike="noStrike">
                <a:solidFill>
                  <a:schemeClr val="dk1"/>
                </a:solidFill>
              </a:rPr>
              <a:t>Weak-weak relations are often part of a multi-way relationship</a:t>
            </a:r>
            <a:endParaRPr sz="33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5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One-</a:t>
            </a:r>
            <a:r>
              <a:rPr b="1" lang="en-US" sz="4400">
                <a:solidFill>
                  <a:schemeClr val="dk1"/>
                </a:solidFill>
              </a:rPr>
              <a:t>Many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 Relations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*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next to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indicates record in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DEPT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can be related to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zero or more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records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1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next to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DEPT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indicates that each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record must have exactly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one major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department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This is referred to as a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one</a:t>
            </a:r>
            <a:r>
              <a:rPr b="1" i="1" lang="en-US" sz="3200" u="sng">
                <a:solidFill>
                  <a:schemeClr val="dk1"/>
                </a:solidFill>
              </a:rPr>
              <a:t>-many</a:t>
            </a:r>
            <a:r>
              <a:rPr lang="en-US" sz="3200">
                <a:solidFill>
                  <a:schemeClr val="dk1"/>
                </a:solidFill>
              </a:rPr>
              <a:t> or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many-one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relationship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3680460"/>
            <a:ext cx="4157189" cy="119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Strong-Strong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14" name="Google Shape;814;p102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Strong-strong relations have 1 on both sides, that is, entities are in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one-to-one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correspondence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If University required all students to get a permit, then STUDENT, PERMIT would be in a 1-to-1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815" name="Google Shape;81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58051"/>
            <a:ext cx="7929967" cy="97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Strong-Strong Relationships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21" name="Google Shape;821;p103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We can either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none" cap="none" strike="noStrike">
                <a:solidFill>
                  <a:schemeClr val="dk1"/>
                </a:solidFill>
              </a:rPr>
              <a:t>merge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the classes together or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leave the relationship alone and then treat it as weak and maybe treat it as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attribute of the other class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Below we merged PERMIT into STUDENT and left LICENSE_PLATE alone</a:t>
            </a:r>
            <a:endParaRPr/>
          </a:p>
        </p:txBody>
      </p:sp>
      <p:pic>
        <p:nvPicPr>
          <p:cNvPr id="822" name="Google Shape;82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718560"/>
            <a:ext cx="7328430" cy="1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b="1" sz="12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VS CLASSES</a:t>
            </a:r>
            <a:endParaRPr b="1" sz="19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Adding Attributes to Classes...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33" name="Google Shape;833;p105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All nouns can't be classes.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Nouns for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real life entities are classes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e.g., student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Nouns for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values are attributes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e.g., year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But it really depends on the level of abstraction we choose</a:t>
            </a:r>
            <a:endParaRPr sz="36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61375"/>
            <a:ext cx="9000726" cy="2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Adding Attributes to Classes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44" name="Google Shape;844;p107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Consider a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license plate</a:t>
            </a:r>
            <a:endParaRPr sz="3600"/>
          </a:p>
          <a:p>
            <a:pPr indent="-3365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</a:rPr>
              <a:t>Do we just care about the value of plate (attribute)</a:t>
            </a:r>
            <a:endParaRPr sz="3600"/>
          </a:p>
          <a:p>
            <a:pPr indent="-3365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</a:rPr>
              <a:t>Or do we care about several aspects, i.e., state, design, physical condition (class)</a:t>
            </a:r>
            <a:endParaRPr sz="36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Depends on the requirements and domain to decide whether we care about this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minutia</a:t>
            </a:r>
            <a:endParaRPr sz="36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Classes Vs. Attributes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50" name="Google Shape;850;p108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Depending on domain, noun can be class or attribute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Consider a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professor</a:t>
            </a:r>
            <a:endParaRPr sz="1200"/>
          </a:p>
          <a:p>
            <a:pPr indent="-273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i="0" lang="en-US" sz="2600" u="none" cap="none" strike="noStrike">
                <a:solidFill>
                  <a:schemeClr val="dk1"/>
                </a:solidFill>
              </a:rPr>
              <a:t>If it’s just the name we care as part of a course, then attribute</a:t>
            </a:r>
            <a:endParaRPr sz="1200"/>
          </a:p>
          <a:p>
            <a:pPr indent="-273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i="0" lang="en-US" sz="2600" u="none" cap="none" strike="noStrike">
                <a:solidFill>
                  <a:schemeClr val="dk1"/>
                </a:solidFill>
              </a:rPr>
              <a:t>If we need to maintain an official list of professors, then it’s a class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Same thing for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departments</a:t>
            </a:r>
            <a:endParaRPr sz="1200"/>
          </a:p>
          <a:p>
            <a:pPr indent="-273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i="0" lang="en-US" sz="2600" u="none" cap="none" strike="noStrike">
                <a:solidFill>
                  <a:schemeClr val="dk1"/>
                </a:solidFill>
              </a:rPr>
              <a:t>If we want to keep track of all departments, it’s a class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b="1" i="1" lang="en-US" sz="3000" u="none" cap="none" strike="noStrike">
                <a:solidFill>
                  <a:schemeClr val="dk1"/>
                </a:solidFill>
              </a:rPr>
              <a:t>Represent a noun as a class if we want to keep an explicit list of its entities</a:t>
            </a:r>
            <a:endParaRPr b="1" i="1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Transforming Classes into Attributes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56" name="Google Shape;856;p109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59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AutoNum type="arabicPeriod"/>
            </a:pPr>
            <a:r>
              <a:rPr i="0" lang="en-US" sz="4800" u="none" cap="none" strike="noStrike">
                <a:solidFill>
                  <a:schemeClr val="dk1"/>
                </a:solidFill>
              </a:rPr>
              <a:t>Let C be the class that we want to turn into an attribute</a:t>
            </a:r>
            <a:endParaRPr sz="3000"/>
          </a:p>
          <a:p>
            <a:pPr indent="-6159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AutoNum type="arabicPeriod"/>
            </a:pPr>
            <a:r>
              <a:rPr i="0" lang="en-US" sz="4800" u="none" cap="none" strike="noStrike">
                <a:solidFill>
                  <a:schemeClr val="dk1"/>
                </a:solidFill>
              </a:rPr>
              <a:t>Add an attribute to each class that is directly related to C</a:t>
            </a:r>
            <a:endParaRPr sz="3000"/>
          </a:p>
          <a:p>
            <a:pPr indent="-6159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AutoNum type="arabicPeriod"/>
            </a:pPr>
            <a:r>
              <a:rPr i="0" lang="en-US" sz="4800" u="none" cap="none" strike="noStrike">
                <a:solidFill>
                  <a:schemeClr val="dk1"/>
                </a:solidFill>
              </a:rPr>
              <a:t>Remove C (and its relationships) from the class diagram</a:t>
            </a:r>
            <a:endParaRPr i="0" sz="4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Consider the Following Class Diagram</a:t>
            </a:r>
            <a:endParaRPr b="1"/>
          </a:p>
        </p:txBody>
      </p:sp>
      <p:sp>
        <p:nvSpPr>
          <p:cNvPr id="862" name="Google Shape;862;p110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Let’s convert the following classes to attributes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GRADE					PROF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YEAR					LICENSE_PLATE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CAR_MODEL</a:t>
            </a:r>
            <a:endParaRPr/>
          </a:p>
        </p:txBody>
      </p:sp>
      <p:pic>
        <p:nvPicPr>
          <p:cNvPr id="863" name="Google Shape;86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14400"/>
            <a:ext cx="6629398" cy="214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Classes to Attributes...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69" name="Google Shape;869;p111"/>
          <p:cNvSpPr txBox="1"/>
          <p:nvPr>
            <p:ph idx="1" type="body"/>
          </p:nvPr>
        </p:nvSpPr>
        <p:spPr>
          <a:xfrm>
            <a:off x="128425" y="628650"/>
            <a:ext cx="90156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GRADE is only related to ENROLL</a:t>
            </a:r>
            <a:endParaRPr sz="3600"/>
          </a:p>
          <a:p>
            <a:pPr indent="-3365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</a:rPr>
              <a:t>We add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grade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to ENROLL and remove the GRADE class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PROF is only related to SECTION</a:t>
            </a:r>
            <a:endParaRPr sz="3600"/>
          </a:p>
          <a:p>
            <a:pPr indent="-3365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</a:rPr>
              <a:t>We add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prof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to SECTION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 </a:t>
            </a:r>
            <a:r>
              <a:rPr i="0" lang="en-US" sz="3600" u="none" cap="none" strike="noStrike">
                <a:solidFill>
                  <a:schemeClr val="dk1"/>
                </a:solidFill>
              </a:rPr>
              <a:t>and remove the SECTION class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