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05F34D-84FD-4355-BD03-C02C3CA2057A}">
  <a:tblStyle styleId="{A005F34D-84FD-4355-BD03-C02C3CA20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01f201b369fb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e201f201b369fb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ELATIONSHIPS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b="1" lang="en-US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ONSTRAINTS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508975"/>
            <a:ext cx="64008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Recall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relationship between STUDENT &amp; SECTION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new database requirement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A student can enroll in a section of a course only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if the student has not taken that course before</a:t>
            </a:r>
            <a:endParaRPr b="1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forces a 3-way</a:t>
            </a:r>
            <a:b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 with</a:t>
            </a: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602831"/>
            <a:ext cx="3393281" cy="140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609600" y="1270000"/>
            <a:ext cx="14478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267200" y="1270000"/>
            <a:ext cx="15240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2"/>
          <p:cNvCxnSpPr>
            <a:stCxn id="160" idx="3"/>
            <a:endCxn id="161" idx="1"/>
          </p:cNvCxnSpPr>
          <p:nvPr/>
        </p:nvCxnSpPr>
        <p:spPr>
          <a:xfrm>
            <a:off x="2057400" y="1540000"/>
            <a:ext cx="2209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2057400" y="1143000"/>
            <a:ext cx="224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enrolls 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7086600" y="1270000"/>
            <a:ext cx="15240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2"/>
          <p:cNvCxnSpPr>
            <a:stCxn id="161" idx="3"/>
            <a:endCxn id="164" idx="1"/>
          </p:cNvCxnSpPr>
          <p:nvPr/>
        </p:nvCxnSpPr>
        <p:spPr>
          <a:xfrm>
            <a:off x="5791200" y="1540000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5791200" y="1143000"/>
            <a:ext cx="130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Reifying can Introduce a Conundrum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Reifying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enrolls in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produces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Applying princip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we get corresponding schema: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ENROLL({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b="1" lang="en-US" sz="32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SECTION(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STUDENT(SId)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COURSE(CId)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609600" y="1270000"/>
            <a:ext cx="14478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810000" y="1270000"/>
            <a:ext cx="15240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7086600" y="1270000"/>
            <a:ext cx="15240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3"/>
          <p:cNvCxnSpPr>
            <a:stCxn id="174" idx="3"/>
            <a:endCxn id="175" idx="1"/>
          </p:cNvCxnSpPr>
          <p:nvPr/>
        </p:nvCxnSpPr>
        <p:spPr>
          <a:xfrm>
            <a:off x="5334000" y="1540000"/>
            <a:ext cx="175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3"/>
          <p:cNvSpPr txBox="1"/>
          <p:nvPr/>
        </p:nvSpPr>
        <p:spPr>
          <a:xfrm>
            <a:off x="5410200" y="1143000"/>
            <a:ext cx="188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810000" y="2336800"/>
            <a:ext cx="15240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3"/>
          <p:cNvCxnSpPr>
            <a:stCxn id="178" idx="3"/>
            <a:endCxn id="175" idx="2"/>
          </p:cNvCxnSpPr>
          <p:nvPr/>
        </p:nvCxnSpPr>
        <p:spPr>
          <a:xfrm flipH="1" rot="10800000">
            <a:off x="5334000" y="1810000"/>
            <a:ext cx="2514600" cy="796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>
            <a:stCxn id="178" idx="0"/>
            <a:endCxn id="174" idx="2"/>
          </p:cNvCxnSpPr>
          <p:nvPr/>
        </p:nvCxnSpPr>
        <p:spPr>
          <a:xfrm rot="-5400000">
            <a:off x="4308900" y="2073100"/>
            <a:ext cx="526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>
            <a:stCxn id="178" idx="1"/>
            <a:endCxn id="173" idx="2"/>
          </p:cNvCxnSpPr>
          <p:nvPr/>
        </p:nvCxnSpPr>
        <p:spPr>
          <a:xfrm rot="10800000">
            <a:off x="1333500" y="1810000"/>
            <a:ext cx="2476500" cy="796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3"/>
          <p:cNvSpPr txBox="1"/>
          <p:nvPr/>
        </p:nvSpPr>
        <p:spPr>
          <a:xfrm>
            <a:off x="1524000" y="2209800"/>
            <a:ext cx="224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		*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410200" y="2209800"/>
            <a:ext cx="224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			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191000" y="1784350"/>
            <a:ext cx="8595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Reifying Introduces a Problem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 principle, primary key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{StudentId, CourseId} enforces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many-one constraint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ENROLL → COURSE is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redundant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can get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same info 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ENROLL → SECTION → COURSE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Should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 redundant 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relationships, otherwise we run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inconsistencies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if we remove it, can't enforce many-one constraint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1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Conundrum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no clear solution</a:t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No Good Options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leave redundant field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ENROLL.CourseId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then we risk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inconsistent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Inconsistency risk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we can update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ENROLL.CourseId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wrong value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different from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SECTION.CourseId</a:t>
            </a:r>
            <a:endParaRPr b="1" sz="3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 redundant field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ENROLL.CourseId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then we can't enforce Many-one relationship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Unenforced Many-one constraint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we could insert multiple records with same student and course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Solve at Application Level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i="0" lang="en-US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Must choose between </a:t>
            </a:r>
            <a:r>
              <a:rPr b="1" i="1" lang="en-US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 evils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i="0" lang="en-US" sz="2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Keep redundancy + handle potential inconsistencies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i="0" lang="en-US" sz="2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 redundancy + handle constraint violations</a:t>
            </a:r>
            <a:endParaRPr i="0" sz="2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0005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i="0" lang="en-US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Deal with it at the application level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i="0" lang="en-US" sz="2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Keep redundancy and avoid inconsistency by managing CourseId at app level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i="0" lang="en-US" sz="2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 redundancy and enforce constraints with assertions</a:t>
            </a:r>
            <a:endParaRPr i="0" sz="2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Relationships as Constraints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Many-one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relationships have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implied constraint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majors in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relation between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&amp;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implies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 has exactly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major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Relational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must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implied constraint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Many-one relationships are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implemented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by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foreign-key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on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weak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side table referencing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</a:t>
            </a:r>
            <a:r>
              <a:rPr b="1" i="1"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strong side table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 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satisfies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implied constraint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447800" y="1924050"/>
            <a:ext cx="1447800" cy="5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019800" y="1924050"/>
            <a:ext cx="1295400" cy="5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>
            <a:stCxn id="92" idx="3"/>
            <a:endCxn id="93" idx="1"/>
          </p:cNvCxnSpPr>
          <p:nvPr/>
        </p:nvCxnSpPr>
        <p:spPr>
          <a:xfrm>
            <a:off x="2895600" y="2220150"/>
            <a:ext cx="312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2895600" y="1828800"/>
            <a:ext cx="311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	majors in		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Multi-way Relations Constraints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reification to remove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3-way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relation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receives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between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3-way relation implies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grade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a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particular student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a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particular section</a:t>
            </a:r>
            <a:endParaRPr b="1" i="1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2047875"/>
            <a:ext cx="340756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Relationships as Constraints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0" y="628650"/>
            <a:ext cx="91440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when we reify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lose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implied constraint</a:t>
            </a:r>
            <a:endParaRPr b="1" i="1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381125"/>
            <a:ext cx="3407569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95688"/>
            <a:ext cx="3893344" cy="135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 rot="5400000">
            <a:off x="1690163" y="2804315"/>
            <a:ext cx="571500" cy="7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763015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{A005F34D-84FD-4355-BD03-C02C3CA2057A}</a:tableStyleId>
              </a:tblPr>
              <a:tblGrid>
                <a:gridCol w="1094750"/>
              </a:tblGrid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GRADES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A4C2F4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43926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{A005F34D-84FD-4355-BD03-C02C3CA2057A}</a:tableStyleId>
              </a:tblPr>
              <a:tblGrid>
                <a:gridCol w="977275"/>
                <a:gridCol w="977275"/>
                <a:gridCol w="977275"/>
              </a:tblGrid>
              <a:tr h="2133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GRADING_ASSIGNMENT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STUDENT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GRADE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Alice</a:t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0" marB="0" marR="0" marL="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CFE2F3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Alice</a:t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0" marB="0" marR="0" marL="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9FC5E8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Alice</a:t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0" marB="0" marR="0" marL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CFE2F3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T="0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T="0" marB="0" marR="0" marL="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9FC5E8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T="0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T="0" marB="0" marR="0" marL="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CFE2F3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T="0" marB="0" marR="0" marL="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0" marB="0" marR="0" marL="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9FC5E8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Charlie</a:t>
                      </a:r>
                      <a:endParaRPr/>
                    </a:p>
                  </a:txBody>
                  <a:tcPr marT="0" marB="0" marR="0" marL="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0" marB="0" marR="0" marL="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9FC5E8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Charlie</a:t>
                      </a:r>
                      <a:endParaRPr/>
                    </a:p>
                  </a:txBody>
                  <a:tcPr marT="0" marB="0" marR="0" marL="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0" marB="0" marR="0" marL="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CFE2F3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Charlie</a:t>
                      </a:r>
                      <a:endParaRPr/>
                    </a:p>
                  </a:txBody>
                  <a:tcPr marT="0" marB="0" marR="0" marL="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0" marB="0" marR="0" marL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763015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{A005F34D-84FD-4355-BD03-C02C3CA2057A}</a:tableStyleId>
              </a:tblPr>
              <a:tblGrid>
                <a:gridCol w="1094750"/>
              </a:tblGrid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STUDENTS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Alice</a:t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T="0" marB="0" marR="0" marL="0">
                    <a:solidFill>
                      <a:srgbClr val="EA999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Charlie</a:t>
                      </a:r>
                      <a:endParaRPr/>
                    </a:p>
                  </a:txBody>
                  <a:tcPr marT="0" marB="0" marR="0" marL="0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7630150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{A005F34D-84FD-4355-BD03-C02C3CA2057A}</a:tableStyleId>
              </a:tblPr>
              <a:tblGrid>
                <a:gridCol w="1094750"/>
              </a:tblGrid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SECTIONS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>
                    <a:solidFill>
                      <a:srgbClr val="666666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T="0" marB="0" marR="0" marL="0">
                    <a:solidFill>
                      <a:srgbClr val="FFF2CC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T="0" marB="0" marR="0" marL="0">
                    <a:solidFill>
                      <a:srgbClr val="FFE59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T="0" marB="0" marR="0" marL="0">
                    <a:solidFill>
                      <a:srgbClr val="FFD966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T="0" marB="0" marR="0" marL="0"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6"/>
          <p:cNvSpPr/>
          <p:nvPr/>
        </p:nvSpPr>
        <p:spPr>
          <a:xfrm>
            <a:off x="5369875" y="2381250"/>
            <a:ext cx="1954800" cy="42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369875" y="3019425"/>
            <a:ext cx="1954800" cy="426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92675" y="4000500"/>
            <a:ext cx="2931900" cy="9525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Bob has 2 different</a:t>
            </a:r>
            <a:r>
              <a:rPr lang="en-US" sz="1300"/>
              <a:t> </a:t>
            </a:r>
            <a:r>
              <a:rPr lang="en-US" sz="1300"/>
              <a:t>grades for S4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Charlie</a:t>
            </a:r>
            <a:r>
              <a:rPr lang="en-US" sz="1300">
                <a:solidFill>
                  <a:schemeClr val="dk1"/>
                </a:solidFill>
              </a:rPr>
              <a:t> has 2 different grades for S2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Reified Class </a:t>
            </a:r>
            <a:r>
              <a:rPr b="1" lang="en-US" sz="4400">
                <a:solidFill>
                  <a:schemeClr val="dk1"/>
                </a:solidFill>
              </a:rPr>
              <a:t>Loses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 Implied Constraint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new class diagram states that each grade assignment has a student, a section, and a grade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class diagram does not disallow (or imply) a student can't have 2 grades for the same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was implied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the original class diagram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771650"/>
            <a:ext cx="3893344" cy="135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But We Can Fix It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Similarly, the ENROLL schema we were considering with an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artificial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key, would have allowed multiple entries with same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endParaRPr b="1" i="1"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ENROLL(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Grade,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But We Can Fix It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18756" y="62850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fixed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this by removing artificial key and using natural keys as primary (and foreign) keys</a:t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ENROLL({</a:t>
            </a:r>
            <a:r>
              <a:rPr b="1" i="1" lang="en-US" sz="38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8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lang="en-US" sz="38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Grade)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Ensures student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enroll in same section twice</a:t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1457325"/>
            <a:ext cx="3407569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600" y="3671888"/>
            <a:ext cx="3893344" cy="135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 rot="5400000">
            <a:off x="5195363" y="2880515"/>
            <a:ext cx="571500" cy="7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General Principle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0" y="628650"/>
            <a:ext cx="91440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primary key of a reified table should consist of foreign keys of original many side tables</a:t>
            </a:r>
            <a:endParaRPr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Limits of Princip</a:t>
            </a:r>
            <a:r>
              <a:rPr b="1" lang="en-US" sz="4400">
                <a:solidFill>
                  <a:schemeClr val="dk1"/>
                </a:solidFill>
              </a:rPr>
              <a:t>le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General principle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assumes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reified table has all foreign keys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Implies class diagram has all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original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relationships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But, not always true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Might have been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removed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eliminate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redundancy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Let's </a:t>
            </a:r>
            <a:r>
              <a:rPr b="1" i="1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look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at an example where we remove redundancy, but then we can't enforce implied constraints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