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4EA246-DD25-4E97-AF41-271EF55E0DE8}">
  <a:tblStyle styleId="{474EA246-DD25-4E97-AF41-271EF55E0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5abfb9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5abfb9b8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5abfb9b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5abfb9b8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5abfb9b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55abfb9b8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abfb9b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55abfb9b8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5abfb9b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55abfb9b8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5abfb9b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55abfb9b8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5abfb9b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55abfb9b8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5abfb9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55abfb9b8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5abfb9b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55abfb9b8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5abfb9b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55abfb9b8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8fbb8539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b8fbb85396_2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8fbb8539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b8fbb85396_2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fbb8539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b8fbb85396_2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5abfb9b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55abfb9b8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8fbb8539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b8fbb85396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5abfb9b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55abfb9b8_0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fbb853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b8fbb85396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5abfb9b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55abfb9b8_0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8fbb853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b8fbb85396_2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8fbb853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b8fbb85396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e6bdecd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7e6bde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8fbb853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b8fbb85396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8fbb853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b8fbb85396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5abfb9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55abfb9b8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f87ed5b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f87ed5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4114045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411404578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5abfb9b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55abfb9b8_0_2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5abfb9b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5abfb9b8_0_3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5abfb9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5abfb9b8_0_2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UML CLASS</a:t>
            </a:r>
            <a:endParaRPr b="1" sz="13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4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DIAGRAMS</a:t>
            </a:r>
            <a:endParaRPr b="1" i="0" sz="141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564856"/>
            <a:ext cx="6400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0" y="628650"/>
            <a:ext cx="4572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•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Attributes have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type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multiplicity</a:t>
            </a:r>
            <a:endParaRPr b="1" i="1" sz="26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•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Built-in types include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Integer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Double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Boolean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Date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26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Time</a:t>
            </a: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…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•"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type can also be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class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same class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enumeration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custom datatype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4701325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41949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Person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username</a:t>
                      </a:r>
                      <a:r>
                        <a:rPr lang="en-US" sz="2300"/>
                        <a:t>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password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dob[0..1] : Date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email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phones[0..*] : Phone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Multiplicity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0" y="628650"/>
            <a:ext cx="49035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•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many values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•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Written [m..n]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–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 is the minimum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–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 is the maximum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–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 means unlimited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•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 is [1..1]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•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 common: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–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[0..1] At most one value (optional)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–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[1..1] Exactly one value (mandatory)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4701325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41949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Person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username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password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dob[0..1] : Date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email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phones[0..*] : Phone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3"/>
          <p:cNvSpPr txBox="1"/>
          <p:nvPr/>
        </p:nvSpPr>
        <p:spPr>
          <a:xfrm>
            <a:off x="4522500" y="2893500"/>
            <a:ext cx="46215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–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[0..*] Any number of values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–"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[1..*] At least one value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Enumeration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0" y="628650"/>
            <a:ext cx="49035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Finite (usually small) number of instances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Specified as a class with the 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Enumeration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stereotype</a:t>
            </a:r>
            <a:endParaRPr b="1" i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Instances are called literals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5021750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38744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&lt;&lt;enumeration&gt;&gt;</a:t>
                      </a:r>
                      <a:endParaRPr sz="2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MovieGenre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Horror</a:t>
                      </a:r>
                      <a:endParaRPr sz="2300"/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Comedy</a:t>
                      </a:r>
                      <a:endParaRPr sz="2300"/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SciFi</a:t>
                      </a:r>
                      <a:endParaRPr sz="2300"/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Fantasy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Specialization/Generalization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0" y="628650"/>
            <a:ext cx="49035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AKA: Subclass/Superclass, Inheritance, Derivation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Widget is too generic (abstract)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Also specified as “is a”, “is a kind of”, ...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7083050" y="3705863"/>
            <a:ext cx="4026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6594938" y="2425181"/>
            <a:ext cx="4026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035038" y="3707348"/>
            <a:ext cx="402600" cy="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5"/>
          <p:cNvCxnSpPr>
            <a:stCxn id="168" idx="0"/>
            <a:endCxn id="167" idx="2"/>
          </p:cNvCxnSpPr>
          <p:nvPr/>
        </p:nvCxnSpPr>
        <p:spPr>
          <a:xfrm rot="-5400000">
            <a:off x="4481788" y="1392998"/>
            <a:ext cx="1068900" cy="35598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>
            <a:stCxn id="166" idx="0"/>
            <a:endCxn id="167" idx="2"/>
          </p:cNvCxnSpPr>
          <p:nvPr/>
        </p:nvCxnSpPr>
        <p:spPr>
          <a:xfrm flipH="1" rot="5400000">
            <a:off x="6506600" y="2928113"/>
            <a:ext cx="1067400" cy="4881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1" name="Google Shape;171;p25"/>
          <p:cNvGraphicFramePr/>
          <p:nvPr/>
        </p:nvGraphicFramePr>
        <p:xfrm>
          <a:off x="5101500" y="6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33894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&lt;&lt;abstract&gt;&gt;</a:t>
                      </a:r>
                      <a:endParaRPr sz="2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300"/>
                        <a:t>Widget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name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width : Integer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height : Integer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5"/>
          <p:cNvGraphicFramePr/>
          <p:nvPr/>
        </p:nvGraphicFramePr>
        <p:xfrm>
          <a:off x="5837850" y="36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30341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Heading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size : Integer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text : Integer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25"/>
          <p:cNvGraphicFramePr/>
          <p:nvPr/>
        </p:nvGraphicFramePr>
        <p:xfrm>
          <a:off x="1639325" y="36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31940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Image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width</a:t>
                      </a:r>
                      <a:r>
                        <a:rPr lang="en-US" sz="2300"/>
                        <a:t> : Integer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src : String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5"/>
          <p:cNvSpPr/>
          <p:nvPr/>
        </p:nvSpPr>
        <p:spPr>
          <a:xfrm>
            <a:off x="6652271" y="2659613"/>
            <a:ext cx="284400" cy="213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Multivalued Attribute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0" y="628650"/>
            <a:ext cx="49035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 have a set of values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 common are: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[0..*] Any number of values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[1..*] At least one value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Indicated by using the plural with a singular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1" name="Google Shape;181;p26"/>
          <p:cNvGraphicFramePr/>
          <p:nvPr/>
        </p:nvGraphicFramePr>
        <p:xfrm>
          <a:off x="510150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38837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Post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title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body : String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b="1" lang="en-US" sz="2300"/>
                        <a:t>tags [0..*] : String</a:t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0" y="628650"/>
            <a:ext cx="49035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AKA: Relations, connections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Specified with a line between the two classes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association has two names (called roles)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roles are verbs or verb phrases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8" name="Google Shape;188;p27"/>
          <p:cNvGraphicFramePr/>
          <p:nvPr/>
        </p:nvGraphicFramePr>
        <p:xfrm>
          <a:off x="510150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32333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Author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7"/>
          <p:cNvGraphicFramePr/>
          <p:nvPr/>
        </p:nvGraphicFramePr>
        <p:xfrm>
          <a:off x="5101500" y="32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32333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Book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0" name="Google Shape;190;p27"/>
          <p:cNvCxnSpPr/>
          <p:nvPr/>
        </p:nvCxnSpPr>
        <p:spPr>
          <a:xfrm>
            <a:off x="6795550" y="2279063"/>
            <a:ext cx="0" cy="9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/>
        </p:nvSpPr>
        <p:spPr>
          <a:xfrm>
            <a:off x="5562600" y="2135531"/>
            <a:ext cx="1380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6788500" y="2707031"/>
            <a:ext cx="2292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by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0" y="628650"/>
            <a:ext cx="5715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Roles should allow one to form a sentence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“An Author writes a book”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“A book is written by an author”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role is attached to the object of the sentence: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Subject (Verb Object)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99" name="Google Shape;199;p28"/>
          <p:cNvGraphicFramePr/>
          <p:nvPr/>
        </p:nvGraphicFramePr>
        <p:xfrm>
          <a:off x="624555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Author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28"/>
          <p:cNvGraphicFramePr/>
          <p:nvPr/>
        </p:nvGraphicFramePr>
        <p:xfrm>
          <a:off x="6292375" y="32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Book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01" name="Google Shape;201;p28"/>
          <p:cNvCxnSpPr/>
          <p:nvPr/>
        </p:nvCxnSpPr>
        <p:spPr>
          <a:xfrm>
            <a:off x="8014750" y="2279063"/>
            <a:ext cx="0" cy="9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8"/>
          <p:cNvSpPr txBox="1"/>
          <p:nvPr/>
        </p:nvSpPr>
        <p:spPr>
          <a:xfrm>
            <a:off x="6781800" y="2135531"/>
            <a:ext cx="1380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5715000" y="2707031"/>
            <a:ext cx="2299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written by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 Multiplicities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0" y="628650"/>
            <a:ext cx="5715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Associations have multiplicities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end (role) has a multiplicity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Note where the multiplicity is placed: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“An author writes one or more books”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624555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Author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29"/>
          <p:cNvGraphicFramePr/>
          <p:nvPr/>
        </p:nvGraphicFramePr>
        <p:xfrm>
          <a:off x="6292375" y="32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Book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2" name="Google Shape;212;p29"/>
          <p:cNvCxnSpPr/>
          <p:nvPr/>
        </p:nvCxnSpPr>
        <p:spPr>
          <a:xfrm>
            <a:off x="8014750" y="2279063"/>
            <a:ext cx="0" cy="9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6702800" y="2135531"/>
            <a:ext cx="2194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	0..*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5775350" y="2707031"/>
            <a:ext cx="3245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written by	1..*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 Multiplicities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0" y="628650"/>
            <a:ext cx="5715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Multiplicity is usually only specified in requirements document on only one end.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won't say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“a book is written by more than one author”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such a case, the multiplicity will normally be [0..*]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624555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Author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30"/>
          <p:cNvGraphicFramePr/>
          <p:nvPr/>
        </p:nvGraphicFramePr>
        <p:xfrm>
          <a:off x="6292375" y="32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Book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23" name="Google Shape;223;p30"/>
          <p:cNvCxnSpPr/>
          <p:nvPr/>
        </p:nvCxnSpPr>
        <p:spPr>
          <a:xfrm>
            <a:off x="8014750" y="2279063"/>
            <a:ext cx="0" cy="9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0"/>
          <p:cNvSpPr txBox="1"/>
          <p:nvPr/>
        </p:nvSpPr>
        <p:spPr>
          <a:xfrm>
            <a:off x="6702800" y="2135531"/>
            <a:ext cx="2194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	0..*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5775350" y="2707031"/>
            <a:ext cx="3245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written by	1..*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 Multiplicities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0" y="628650"/>
            <a:ext cx="5715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in doubt, then ask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“Can a book be written by more than one author?”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Don't ask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“Is the multiplicity for is written by [0..*]?”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32" name="Google Shape;232;p31"/>
          <p:cNvGraphicFramePr/>
          <p:nvPr/>
        </p:nvGraphicFramePr>
        <p:xfrm>
          <a:off x="624555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Author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Google Shape;233;p31"/>
          <p:cNvGraphicFramePr/>
          <p:nvPr/>
        </p:nvGraphicFramePr>
        <p:xfrm>
          <a:off x="6292375" y="32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Book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34" name="Google Shape;234;p31"/>
          <p:cNvCxnSpPr/>
          <p:nvPr/>
        </p:nvCxnSpPr>
        <p:spPr>
          <a:xfrm>
            <a:off x="8014750" y="2279063"/>
            <a:ext cx="0" cy="9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1"/>
          <p:cNvSpPr txBox="1"/>
          <p:nvPr/>
        </p:nvSpPr>
        <p:spPr>
          <a:xfrm>
            <a:off x="6702800" y="2135531"/>
            <a:ext cx="2194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	0..*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5775350" y="2707031"/>
            <a:ext cx="3245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written by	1..*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 Oriented Fundamentals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 Diagrams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Attributes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Multiplicity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Enumerations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Generalizations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Aggregations and Compositions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 to Many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0" y="628650"/>
            <a:ext cx="5715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 to many establishes that one instance might be related to many other instances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Annotate 1 on the one side and * on the many side of the association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43" name="Google Shape;243;p32"/>
          <p:cNvGraphicFramePr/>
          <p:nvPr/>
        </p:nvGraphicFramePr>
        <p:xfrm>
          <a:off x="624555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Person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" name="Google Shape;244;p32"/>
          <p:cNvGraphicFramePr/>
          <p:nvPr/>
        </p:nvGraphicFramePr>
        <p:xfrm>
          <a:off x="6292375" y="32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Phone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45" name="Google Shape;245;p32"/>
          <p:cNvCxnSpPr/>
          <p:nvPr/>
        </p:nvCxnSpPr>
        <p:spPr>
          <a:xfrm>
            <a:off x="8014750" y="2279063"/>
            <a:ext cx="0" cy="9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2"/>
          <p:cNvSpPr txBox="1"/>
          <p:nvPr/>
        </p:nvSpPr>
        <p:spPr>
          <a:xfrm>
            <a:off x="7607050" y="2211725"/>
            <a:ext cx="129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7616675" y="2707025"/>
            <a:ext cx="1480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 to Many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0" y="628650"/>
            <a:ext cx="5715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 to many establishes that many instances might be related to many other instances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Annotate * on both ends of the association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54" name="Google Shape;254;p33"/>
          <p:cNvGraphicFramePr/>
          <p:nvPr/>
        </p:nvGraphicFramePr>
        <p:xfrm>
          <a:off x="6245550" y="8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Actor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33"/>
          <p:cNvGraphicFramePr/>
          <p:nvPr/>
        </p:nvGraphicFramePr>
        <p:xfrm>
          <a:off x="6292375" y="32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Movie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56" name="Google Shape;256;p33"/>
          <p:cNvCxnSpPr/>
          <p:nvPr/>
        </p:nvCxnSpPr>
        <p:spPr>
          <a:xfrm>
            <a:off x="8014750" y="2279063"/>
            <a:ext cx="0" cy="9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3"/>
          <p:cNvSpPr txBox="1"/>
          <p:nvPr/>
        </p:nvSpPr>
        <p:spPr>
          <a:xfrm>
            <a:off x="7607050" y="2211725"/>
            <a:ext cx="129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7616675" y="2707025"/>
            <a:ext cx="1480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Reifying (make concrete)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b="1" i="1" lang="en-US" sz="32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 to many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relationships can't be implemented readily in SQL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b="1" i="1" lang="en-US" sz="32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Convert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many to many </a:t>
            </a:r>
            <a:r>
              <a:rPr b="1" i="1" lang="en-US" sz="32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 two 1 to many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associations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 class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sometimes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referred to as a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mapping class</a:t>
            </a:r>
            <a:endParaRPr b="1" i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975" y="2407427"/>
            <a:ext cx="6014623" cy="259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 Classes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0" y="628650"/>
            <a:ext cx="34863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Allows one to add attributes to the links of an association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looks like a class but it is still an association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72" name="Google Shape;272;p35"/>
          <p:cNvGraphicFramePr/>
          <p:nvPr/>
        </p:nvGraphicFramePr>
        <p:xfrm>
          <a:off x="6245550" y="54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Author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35"/>
          <p:cNvGraphicFramePr/>
          <p:nvPr/>
        </p:nvGraphicFramePr>
        <p:xfrm>
          <a:off x="6292375" y="397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Book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74" name="Google Shape;274;p35"/>
          <p:cNvCxnSpPr/>
          <p:nvPr/>
        </p:nvCxnSpPr>
        <p:spPr>
          <a:xfrm>
            <a:off x="8033950" y="1514175"/>
            <a:ext cx="10500" cy="24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5"/>
          <p:cNvSpPr txBox="1"/>
          <p:nvPr/>
        </p:nvSpPr>
        <p:spPr>
          <a:xfrm>
            <a:off x="6702800" y="1392581"/>
            <a:ext cx="2194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	0..*</a:t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775350" y="3449981"/>
            <a:ext cx="3245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written by	1..*</a:t>
            </a:r>
            <a:endParaRPr/>
          </a:p>
        </p:txBody>
      </p:sp>
      <p:graphicFrame>
        <p:nvGraphicFramePr>
          <p:cNvPr id="277" name="Google Shape;277;p35"/>
          <p:cNvGraphicFramePr/>
          <p:nvPr/>
        </p:nvGraphicFramePr>
        <p:xfrm>
          <a:off x="4087650" y="212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EditLog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edit : String</a:t>
                      </a:r>
                      <a:endParaRPr sz="2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date : Date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78" name="Google Shape;278;p35"/>
          <p:cNvCxnSpPr/>
          <p:nvPr/>
        </p:nvCxnSpPr>
        <p:spPr>
          <a:xfrm flipH="1" rot="10800000">
            <a:off x="6649875" y="2942194"/>
            <a:ext cx="14049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Mappings vs Associations Classes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0" y="628650"/>
            <a:ext cx="36453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Mapping and Association classes are many to many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Mappings only establish relation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Associations also describe relationship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with added fields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300" y="1132661"/>
            <a:ext cx="5657702" cy="114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300" y="2964325"/>
            <a:ext cx="5657702" cy="2154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6"/>
          <p:cNvCxnSpPr/>
          <p:nvPr/>
        </p:nvCxnSpPr>
        <p:spPr>
          <a:xfrm rot="10800000">
            <a:off x="6549950" y="4460900"/>
            <a:ext cx="982200" cy="24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6"/>
          <p:cNvSpPr txBox="1"/>
          <p:nvPr/>
        </p:nvSpPr>
        <p:spPr>
          <a:xfrm>
            <a:off x="4888075" y="476100"/>
            <a:ext cx="29859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Mapping Class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 Class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7390450" y="4101500"/>
            <a:ext cx="175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added</a:t>
            </a:r>
            <a:b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0" y="628650"/>
            <a:ext cx="60672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page consists of widgets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containment relationship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widget is part of a page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Shown as an open diamond on the container end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need to show role names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 role names: “contains”,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“part of”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Default multiplicities: [1..1], [0..*]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96" name="Google Shape;296;p37"/>
          <p:cNvGraphicFramePr/>
          <p:nvPr/>
        </p:nvGraphicFramePr>
        <p:xfrm>
          <a:off x="6245550" y="54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Post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37"/>
          <p:cNvGraphicFramePr/>
          <p:nvPr/>
        </p:nvGraphicFramePr>
        <p:xfrm>
          <a:off x="6292375" y="397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Comment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98" name="Google Shape;298;p37"/>
          <p:cNvCxnSpPr/>
          <p:nvPr/>
        </p:nvCxnSpPr>
        <p:spPr>
          <a:xfrm>
            <a:off x="8033950" y="1514175"/>
            <a:ext cx="10500" cy="24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7"/>
          <p:cNvSpPr txBox="1"/>
          <p:nvPr/>
        </p:nvSpPr>
        <p:spPr>
          <a:xfrm>
            <a:off x="7312400" y="1392581"/>
            <a:ext cx="602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146950" y="3449981"/>
            <a:ext cx="927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..*</a:t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7716800" y="1503188"/>
            <a:ext cx="636600" cy="611400"/>
          </a:xfrm>
          <a:prstGeom prst="diamond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 instance consider capturing orders for products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might not make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sense to remove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products even if we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remove the orders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delete orders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keep the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products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Aggregation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852" y="1396950"/>
            <a:ext cx="5748276" cy="36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Composition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0" y="628650"/>
            <a:ext cx="54114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lifecycle of parts depends on container, then use composition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I.e., a page is </a:t>
            </a:r>
            <a:r>
              <a:rPr b="1" i="1" lang="en-US" sz="32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composed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widgets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container is removed, so are the parts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Called cascading deletion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Denoted with filled in diamond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315" name="Google Shape;315;p39"/>
          <p:cNvGraphicFramePr/>
          <p:nvPr/>
        </p:nvGraphicFramePr>
        <p:xfrm>
          <a:off x="6245550" y="54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5465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Page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39"/>
          <p:cNvGraphicFramePr/>
          <p:nvPr/>
        </p:nvGraphicFramePr>
        <p:xfrm>
          <a:off x="6292375" y="397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4996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Widget</a:t>
                      </a:r>
                      <a:endParaRPr i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8033950" y="1514175"/>
            <a:ext cx="10500" cy="24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9"/>
          <p:cNvSpPr txBox="1"/>
          <p:nvPr/>
        </p:nvSpPr>
        <p:spPr>
          <a:xfrm>
            <a:off x="7312400" y="1392581"/>
            <a:ext cx="602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7146950" y="3449981"/>
            <a:ext cx="927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0..*</a:t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7716800" y="1503188"/>
            <a:ext cx="636600" cy="611400"/>
          </a:xfrm>
          <a:prstGeom prst="diamond">
            <a:avLst/>
          </a:prstGeom>
          <a:solidFill>
            <a:srgbClr val="00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Composition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0" y="628650"/>
            <a:ext cx="9144000" cy="30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 instance consider capturing people's phones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might not make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sense to keep their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phones around if the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 doesn't exist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anymore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we delete person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then also delete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their phones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848" y="1387325"/>
            <a:ext cx="5634449" cy="36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/>
        </p:nvSpPr>
        <p:spPr>
          <a:xfrm>
            <a:off x="4029410" y="3529102"/>
            <a:ext cx="8790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Phone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Audience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target audience and technology stack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Pure UML does not care on technology implementation 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many to many relationship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Note lack of keys and arrays already implied in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association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lines and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multiplicity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5" name="Google Shape;3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850" y="3080725"/>
            <a:ext cx="5638750" cy="19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25" y="0"/>
            <a:ext cx="70700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Same Diagram for Java/C#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Audience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Implemented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with arrays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Implemented 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with mapping class "Casting"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2" name="Google Shape;3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00" y="1210550"/>
            <a:ext cx="4989251" cy="1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425" y="3511947"/>
            <a:ext cx="6946775" cy="16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Same Diagram for SQL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Audience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Reify w/mapping class. Keys implied by lines/multiplicity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primary and foreign keys for clarity if necessary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25" y="3528700"/>
            <a:ext cx="7006753" cy="16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25" y="1221825"/>
            <a:ext cx="7029595" cy="1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 are infinite ways to represent data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</a:pP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 in high-level language (Java, C++, C#)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</a:pP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Document formats: XML, JSON, CSV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</a:pP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Spreadsheet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Relational database tables/records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</a:pP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with high-level modeling language (UML)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Need a standard across implementations: UML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Many Ways to Represent Data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Oswald"/>
                <a:ea typeface="Oswald"/>
                <a:cs typeface="Oswald"/>
                <a:sym typeface="Oswald"/>
              </a:rPr>
              <a:t>Many Ways to Represent Data</a:t>
            </a:r>
            <a:endParaRPr b="1" sz="440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123600" y="76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2226450"/>
                <a:gridCol w="2226450"/>
                <a:gridCol w="2369825"/>
                <a:gridCol w="2083075"/>
              </a:tblGrid>
              <a:tr h="23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English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Graphical (UML, ERD)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SQL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Object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1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Actors are cast in movies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 table actors (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id int;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name varchar(50);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primary key(id);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create table movies (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id int;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name varchar(50);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primary key(id);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 table casting (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actor_id int;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movie_id int;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foreign key actor_id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references actors.id;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foreign key movie_id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references movies.id;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 Actor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Movie[] movies;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 Movie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Actor[] actors;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17"/>
          <p:cNvSpPr/>
          <p:nvPr/>
        </p:nvSpPr>
        <p:spPr>
          <a:xfrm>
            <a:off x="2553825" y="1376375"/>
            <a:ext cx="1827900" cy="7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Actor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553825" y="3921525"/>
            <a:ext cx="1827900" cy="7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swald"/>
                <a:ea typeface="Oswald"/>
                <a:cs typeface="Oswald"/>
                <a:sym typeface="Oswald"/>
              </a:rPr>
              <a:t>Movie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1" name="Google Shape;111;p17"/>
          <p:cNvCxnSpPr>
            <a:stCxn id="109" idx="2"/>
            <a:endCxn id="110" idx="0"/>
          </p:cNvCxnSpPr>
          <p:nvPr/>
        </p:nvCxnSpPr>
        <p:spPr>
          <a:xfrm>
            <a:off x="3467775" y="2129075"/>
            <a:ext cx="0" cy="17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3499300" y="2129075"/>
            <a:ext cx="96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casting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lang="en-US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Best approach for developing programs</a:t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with high-level modeling language (UML)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 in high-level language (Java, C++, C#)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Execute on run-time environment (JRE, CLR, ...)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lang="en-US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Best approach for developing databases</a:t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with high-level modeling language (UML)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Translate to low-level language (SQL, ER model)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Execute on run-time environment (DBMS)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swald"/>
              <a:buChar char="•"/>
            </a:pPr>
            <a:r>
              <a:rPr lang="en-US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Both approaches start with UML</a:t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swald"/>
              <a:buChar char="–"/>
            </a:pPr>
            <a:r>
              <a:rPr lang="en-U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Improves compatibility between programs and databases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Databases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object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 object </a:t>
            </a:r>
            <a:r>
              <a:rPr b="1" i="1" lang="en-US" sz="32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identity</a:t>
            </a:r>
            <a:endParaRPr b="1" i="1" sz="32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remains the same even when its properties change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Examples: Person, Company, Tree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value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has </a:t>
            </a:r>
            <a:r>
              <a:rPr b="1" i="1" lang="en-US" sz="32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object identity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changing a value produces a different value with no connection to the previous value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–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Examples: 5, 3:30pm, “Hello, world!”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Object-Orientation Fundamentals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b="1" i="1" lang="en-US" sz="35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Describes</a:t>
            </a:r>
            <a: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collection of objects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class has a name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should be a </a:t>
            </a:r>
            <a:r>
              <a:rPr b="1" i="1" lang="en-US" sz="35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singular noun</a:t>
            </a:r>
            <a: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noun phrase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b="1" i="1" lang="en-US" sz="35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Abstract</a:t>
            </a:r>
            <a: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classes have italicized names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Attributes are the data values of each object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Methods define the behavior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–"/>
            </a:pPr>
            <a:r>
              <a:rPr lang="en-US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used in database design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Visually Reading a Class Diagram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0" y="628650"/>
            <a:ext cx="47013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b="1" i="1" lang="en-US" sz="28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Describes</a:t>
            </a: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collection of objects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Each class has a name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b="1" i="1" lang="en-US" sz="28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singular noun</a:t>
            </a: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noun phrase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Abstract are italicized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Attributes are the data values of each object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Methods define the behavior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used in database design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4701325" y="94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{474EA246-DD25-4E97-AF41-271EF55E0DE8}</a:tableStyleId>
              </a:tblPr>
              <a:tblGrid>
                <a:gridCol w="41238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Name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+"/>
                      </a:pPr>
                      <a:r>
                        <a:rPr lang="en-US" sz="2300"/>
                        <a:t>attribute1 : Type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+"/>
                      </a:pPr>
                      <a:r>
                        <a:rPr lang="en-US" sz="2300"/>
                        <a:t>attribute2 : Type</a:t>
                      </a:r>
                      <a:endParaRPr sz="2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#  attribute3 : Type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attribute4 : Type</a:t>
                      </a:r>
                      <a:endParaRPr sz="2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+"/>
                      </a:pPr>
                      <a:r>
                        <a:rPr lang="en-US" sz="2300"/>
                        <a:t>method1() : Type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+"/>
                      </a:pPr>
                      <a:r>
                        <a:rPr lang="en-US" sz="2300"/>
                        <a:t>method2() : Type</a:t>
                      </a:r>
                      <a:endParaRPr sz="2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#  method3() : Type</a:t>
                      </a:r>
                      <a:endParaRPr sz="2300"/>
                    </a:p>
                    <a:p>
                      <a:pPr indent="-3111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-"/>
                      </a:pPr>
                      <a:r>
                        <a:rPr lang="en-US" sz="2300"/>
                        <a:t>method4() : Type</a:t>
                      </a:r>
                      <a:endParaRPr sz="2300"/>
                    </a:p>
                  </a:txBody>
                  <a:tcPr marT="68575" marB="6857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