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</p:sldIdLst>
  <p:sldSz cy="5143500" cx="9144000"/>
  <p:notesSz cx="6858000" cy="9144000"/>
  <p:embeddedFontLst>
    <p:embeddedFont>
      <p:font typeface="Oswald"/>
      <p:regular r:id="rId94"/>
      <p:bold r:id="rId9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C90A64-0F2C-4749-9DA5-302C98FB41D2}">
  <a:tblStyle styleId="{C1C90A64-0F2C-4749-9DA5-302C98FB41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429575E-E9FE-451B-A5D3-9451A01FD80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68E47A7-0599-4BFF-82B1-98B321050FC2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95" Type="http://schemas.openxmlformats.org/officeDocument/2006/relationships/font" Target="fonts/Oswald-bold.fntdata"/><Relationship Id="rId50" Type="http://schemas.openxmlformats.org/officeDocument/2006/relationships/slide" Target="slides/slide45.xml"/><Relationship Id="rId94" Type="http://schemas.openxmlformats.org/officeDocument/2006/relationships/font" Target="fonts/Oswald-regular.fntdata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20b777b3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420b777b3e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7bc3f5c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57bc3f5c9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7bc3f5c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57bc3f5c9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bc3f5c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57bc3f5c9_0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7bc3f5c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57bc3f5c9_0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7bc3f5c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57bc3f5c9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20b777b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420b777b3e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20b777b3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420b777b3e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57bc3f5c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257bc3f5c9_0_1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57bc3f5c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57bc3f5c9_0_1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bb4e35380c_1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bb4e35380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20b777b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420b777b3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bb4e35380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bb4e35380c_1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420b777b3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420b777b3e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420b777b3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420b777b3e_0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bb4e35380c_1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bb4e35380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20b777b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420b777b3e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ae765473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g2ae765473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bb4e35380c_1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bb4e35380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20b777b3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420b777b3e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420b777b3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g420b777b3e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420b777b3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g420b777b3e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420b777b3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g420b777b3e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420b777b3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g420b777b3e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420b777b3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g420b777b3e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420b777b3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g420b777b3e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420b777b3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g420b777b3e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–"/>
              <a:defRPr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–"/>
              <a:defRPr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»"/>
              <a:defRPr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8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2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RELATIONAL</a:t>
            </a:r>
            <a:endParaRPr b="1" sz="12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2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ALGEBRA</a:t>
            </a:r>
            <a:endParaRPr b="1" i="0" sz="127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4599150"/>
            <a:ext cx="64008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Nested Queries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</a:rPr>
              <a:t>Output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of one query can be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input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of another query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Example: </a:t>
            </a:r>
            <a:r>
              <a:rPr b="1" i="1" lang="en-US" sz="3200" u="none" cap="none" strike="noStrike">
                <a:highlight>
                  <a:srgbClr val="F4CCCC"/>
                </a:highlight>
              </a:rPr>
              <a:t>Students who graduated in 2004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 </a:t>
            </a:r>
            <a:r>
              <a:rPr b="1" i="1" lang="en-US" sz="3200" u="none" cap="none" strike="noStrike">
                <a:highlight>
                  <a:srgbClr val="CFE2F3"/>
                </a:highlight>
              </a:rPr>
              <a:t>with a major of 10 or 20</a:t>
            </a:r>
            <a:endParaRPr>
              <a:highlight>
                <a:srgbClr val="CFE2F3"/>
              </a:highlight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Q3 = </a:t>
            </a:r>
            <a:r>
              <a:rPr b="1" i="0" lang="en-US" sz="3200" u="none" cap="none" strike="noStrike">
                <a:highlight>
                  <a:srgbClr val="CFE2F3"/>
                </a:highlight>
              </a:rPr>
              <a:t>select(</a:t>
            </a:r>
            <a:r>
              <a:rPr b="1" i="0" lang="en-US" sz="3200" u="none" cap="none" strike="noStrike">
                <a:highlight>
                  <a:srgbClr val="F4CCCC"/>
                </a:highlight>
              </a:rPr>
              <a:t>select(STUDENT, GradYear=2004)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,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			</a:t>
            </a:r>
            <a:r>
              <a:rPr b="1" i="0" lang="en-US" sz="3200" u="none" cap="none" strike="noStrike">
                <a:highlight>
                  <a:srgbClr val="CFE2F3"/>
                </a:highlight>
              </a:rPr>
              <a:t>MajorId=10 or MajorId=20)</a:t>
            </a:r>
            <a:endParaRPr>
              <a:highlight>
                <a:srgbClr val="CFE2F3"/>
              </a:highlight>
            </a:endParaRPr>
          </a:p>
          <a:p>
            <a:pPr indent="-342900" lvl="0" marL="34290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OR</a:t>
            </a:r>
            <a:endParaRPr b="1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highlight>
                  <a:srgbClr val="F4CCCC"/>
                </a:highlight>
              </a:rPr>
              <a:t>	Q1 = select(STUDENT, GradYear=2004)</a:t>
            </a:r>
            <a:endParaRPr>
              <a:highlight>
                <a:srgbClr val="F4CCCC"/>
              </a:highlight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Q4 = </a:t>
            </a:r>
            <a:r>
              <a:rPr b="1" i="0" lang="en-US" sz="3200" u="none" cap="none" strike="noStrike">
                <a:highlight>
                  <a:srgbClr val="CFE2F3"/>
                </a:highlight>
              </a:rPr>
              <a:t>select(</a:t>
            </a:r>
            <a:r>
              <a:rPr b="1" i="0" lang="en-US" sz="3200" u="none" cap="none" strike="noStrike">
                <a:highlight>
                  <a:srgbClr val="F4CCCC"/>
                </a:highlight>
              </a:rPr>
              <a:t>Q1</a:t>
            </a:r>
            <a:r>
              <a:rPr b="1" i="0" lang="en-US" sz="3200" u="none" cap="none" strike="noStrike">
                <a:highlight>
                  <a:srgbClr val="CFE2F3"/>
                </a:highlight>
              </a:rPr>
              <a:t>, MajorId=10 or MajorId=20)</a:t>
            </a:r>
            <a:endParaRPr>
              <a:highlight>
                <a:srgbClr val="CFE2F3"/>
              </a:highlight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Query Tree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Express queries graphically using a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query tree</a:t>
            </a:r>
            <a:endParaRPr/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Q3 = </a:t>
            </a:r>
            <a:r>
              <a:rPr b="1" i="0" lang="en-US" sz="3200" u="none" cap="none" strike="noStrike">
                <a:solidFill>
                  <a:srgbClr val="0000FF"/>
                </a:solidFill>
              </a:rPr>
              <a:t>select(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select(</a:t>
            </a:r>
            <a:r>
              <a:rPr b="1" i="0" lang="en-US" sz="3200" u="none" cap="none" strike="noStrike">
                <a:solidFill>
                  <a:srgbClr val="6AA84F"/>
                </a:solidFill>
              </a:rPr>
              <a:t>STUDENT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, GradYear=2004)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,</a:t>
            </a:r>
            <a:endParaRPr/>
          </a:p>
          <a:p>
            <a:pPr indent="0" lvl="0" marL="18288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FF"/>
                </a:solidFill>
              </a:rPr>
              <a:t>MajorId=10 or MajorId=20)</a:t>
            </a:r>
            <a:endParaRPr>
              <a:solidFill>
                <a:srgbClr val="0000FF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Can be represented graphically as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63" y="3048000"/>
            <a:ext cx="3764756" cy="189309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/>
          <p:nvPr/>
        </p:nvSpPr>
        <p:spPr>
          <a:xfrm>
            <a:off x="2590000" y="3810575"/>
            <a:ext cx="2688600" cy="3993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2102525" y="3094475"/>
            <a:ext cx="3724500" cy="3993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3300600" y="4512800"/>
            <a:ext cx="1321800" cy="399300"/>
          </a:xfrm>
          <a:prstGeom prst="rect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Projecting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b="1" i="1" lang="en-US" sz="3200" u="none" cap="none" strike="noStrike">
                <a:solidFill>
                  <a:schemeClr val="dk1"/>
                </a:solidFill>
              </a:rPr>
              <a:t>Project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returns</a:t>
            </a:r>
            <a:endParaRPr sz="3200">
              <a:solidFill>
                <a:schemeClr val="dk1"/>
              </a:solidFill>
            </a:endParaRPr>
          </a:p>
          <a:p>
            <a:pPr indent="-311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○"/>
            </a:pPr>
            <a:r>
              <a:rPr i="0" lang="en-US" sz="3200" u="none" cap="none" strike="noStrike">
                <a:solidFill>
                  <a:schemeClr val="dk1"/>
                </a:solidFill>
              </a:rPr>
              <a:t>a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subset of columns</a:t>
            </a:r>
            <a:endParaRPr sz="3200"/>
          </a:p>
          <a:p>
            <a:pPr indent="-3111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○"/>
            </a:pPr>
            <a:r>
              <a:rPr i="0" lang="en-US" sz="3200" u="none" cap="none" strike="noStrike">
                <a:solidFill>
                  <a:schemeClr val="dk1"/>
                </a:solidFill>
              </a:rPr>
              <a:t>same records as input table,</a:t>
            </a:r>
            <a:br>
              <a:rPr lang="en-US" sz="3200">
                <a:solidFill>
                  <a:schemeClr val="dk1"/>
                </a:solidFill>
              </a:rPr>
            </a:br>
            <a:r>
              <a:rPr i="0" lang="en-US" sz="3200" u="none" cap="none" strike="noStrike">
                <a:solidFill>
                  <a:schemeClr val="dk1"/>
                </a:solidFill>
              </a:rPr>
              <a:t>but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only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the argument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columns</a:t>
            </a:r>
            <a:endParaRPr sz="32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i="0" lang="en-US" sz="3200" u="none" cap="none" strike="noStrike">
                <a:solidFill>
                  <a:schemeClr val="dk1"/>
                </a:solidFill>
              </a:rPr>
              <a:t>The following query returns columns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SName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and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GradYear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from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STUDENT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table</a:t>
            </a:r>
            <a:endParaRPr sz="3200"/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Q5 = 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project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(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STUDENT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, {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SName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, 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GradYear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})</a:t>
            </a:r>
            <a:endParaRPr b="1" i="0" sz="3200" u="none" cap="none" strike="noStrike">
              <a:solidFill>
                <a:schemeClr val="dk1"/>
              </a:solidFill>
            </a:endParaRPr>
          </a:p>
          <a:p>
            <a:pPr indent="45720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</a:rPr>
              <a:t>Q5 = </a:t>
            </a:r>
            <a:r>
              <a:rPr i="1" lang="en-US" sz="3200">
                <a:solidFill>
                  <a:schemeClr val="dk1"/>
                </a:solidFill>
              </a:rPr>
              <a:t>π</a:t>
            </a:r>
            <a:r>
              <a:rPr baseline="-25000" i="1" lang="en-US" sz="3200">
                <a:solidFill>
                  <a:schemeClr val="dk1"/>
                </a:solidFill>
              </a:rPr>
              <a:t>SName,GradYear</a:t>
            </a:r>
            <a:r>
              <a:rPr lang="en-US" sz="3200">
                <a:solidFill>
                  <a:schemeClr val="dk1"/>
                </a:solidFill>
              </a:rPr>
              <a:t>(</a:t>
            </a:r>
            <a:r>
              <a:rPr i="1" lang="en-US" sz="3200">
                <a:solidFill>
                  <a:schemeClr val="dk1"/>
                </a:solidFill>
              </a:rPr>
              <a:t>STUDENT</a:t>
            </a:r>
            <a:r>
              <a:rPr lang="en-US" sz="3200">
                <a:solidFill>
                  <a:schemeClr val="dk1"/>
                </a:solidFill>
              </a:rPr>
              <a:t>)</a:t>
            </a:r>
            <a:endParaRPr b="1"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Nest Queries to Combine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Nest output of one query as input to another query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Example: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The </a:t>
            </a:r>
            <a:r>
              <a:rPr b="1" i="1" lang="en-US" sz="3200" u="none" cap="none" strike="noStrike">
                <a:solidFill>
                  <a:srgbClr val="FF0000"/>
                </a:solidFill>
              </a:rPr>
              <a:t>name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 of </a:t>
            </a:r>
            <a:r>
              <a:rPr b="1" i="1" lang="en-US" sz="3200" u="none" cap="none" strike="noStrike">
                <a:solidFill>
                  <a:srgbClr val="0000FF"/>
                </a:solidFill>
              </a:rPr>
              <a:t>students having major 10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Q6 = 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project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(</a:t>
            </a:r>
            <a:r>
              <a:rPr b="1" i="0" lang="en-US" sz="3200" u="none" cap="none" strike="noStrike">
                <a:solidFill>
                  <a:srgbClr val="0000FF"/>
                </a:solidFill>
              </a:rPr>
              <a:t>select(STUDENT, MajorId=10)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,</a:t>
            </a:r>
            <a:r>
              <a:rPr b="1" lang="en-US" sz="3200">
                <a:solidFill>
                  <a:schemeClr val="dk1"/>
                </a:solidFill>
              </a:rPr>
              <a:t> 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{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SName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})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</a:rPr>
              <a:t>Q6 = </a:t>
            </a:r>
            <a:r>
              <a:rPr i="1" lang="en-US" sz="3200">
                <a:solidFill>
                  <a:schemeClr val="dk1"/>
                </a:solidFill>
              </a:rPr>
              <a:t>π</a:t>
            </a:r>
            <a:r>
              <a:rPr baseline="-25000" i="1" lang="en-US" sz="3200">
                <a:solidFill>
                  <a:schemeClr val="dk1"/>
                </a:solidFill>
              </a:rPr>
              <a:t>SName</a:t>
            </a:r>
            <a:r>
              <a:rPr lang="en-US" sz="3200">
                <a:solidFill>
                  <a:schemeClr val="dk1"/>
                </a:solidFill>
              </a:rPr>
              <a:t>(</a:t>
            </a:r>
            <a:r>
              <a:rPr i="1" lang="en-US" sz="3000">
                <a:solidFill>
                  <a:schemeClr val="dk1"/>
                </a:solidFill>
              </a:rPr>
              <a:t>σ</a:t>
            </a:r>
            <a:r>
              <a:rPr baseline="-25000" lang="en-US" sz="3200">
                <a:solidFill>
                  <a:schemeClr val="dk1"/>
                </a:solidFill>
              </a:rPr>
              <a:t>MajorId=10</a:t>
            </a:r>
            <a:r>
              <a:rPr lang="en-US" sz="3000">
                <a:solidFill>
                  <a:schemeClr val="dk1"/>
                </a:solidFill>
              </a:rPr>
              <a:t>(</a:t>
            </a:r>
            <a:r>
              <a:rPr i="1" lang="en-US" sz="3000">
                <a:solidFill>
                  <a:schemeClr val="dk1"/>
                </a:solidFill>
              </a:rPr>
              <a:t>STUDENT</a:t>
            </a:r>
            <a:r>
              <a:rPr lang="en-US" sz="3000">
                <a:solidFill>
                  <a:schemeClr val="dk1"/>
                </a:solidFill>
              </a:rPr>
              <a:t>)</a:t>
            </a:r>
            <a:r>
              <a:rPr lang="en-US" sz="3200">
                <a:solidFill>
                  <a:schemeClr val="dk1"/>
                </a:solidFill>
              </a:rPr>
              <a:t>)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Graphically: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3169444"/>
            <a:ext cx="2543175" cy="165020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7289800" y="2486025"/>
            <a:ext cx="1282800" cy="62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π</a:t>
            </a:r>
            <a:r>
              <a:rPr baseline="-25000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SName</a:t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6950225" y="3533775"/>
            <a:ext cx="1952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baseline="-25000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MajorId=10</a:t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6985000" y="4581525"/>
            <a:ext cx="19176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</a:t>
            </a:r>
            <a:endParaRPr/>
          </a:p>
        </p:txBody>
      </p:sp>
      <p:cxnSp>
        <p:nvCxnSpPr>
          <p:cNvPr id="166" name="Google Shape;166;p25"/>
          <p:cNvCxnSpPr>
            <a:stCxn id="163" idx="2"/>
            <a:endCxn id="164" idx="0"/>
          </p:cNvCxnSpPr>
          <p:nvPr/>
        </p:nvCxnSpPr>
        <p:spPr>
          <a:xfrm flipH="1">
            <a:off x="7926400" y="3114525"/>
            <a:ext cx="4800" cy="41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5"/>
          <p:cNvCxnSpPr>
            <a:stCxn id="164" idx="2"/>
            <a:endCxn id="165" idx="0"/>
          </p:cNvCxnSpPr>
          <p:nvPr/>
        </p:nvCxnSpPr>
        <p:spPr>
          <a:xfrm>
            <a:off x="7926425" y="4162275"/>
            <a:ext cx="17400" cy="41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Meaningless Queries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The following query is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meaningless</a:t>
            </a:r>
            <a:endParaRPr sz="3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lang="en-US" sz="3200">
                <a:solidFill>
                  <a:srgbClr val="0000FF"/>
                </a:solidFill>
              </a:rPr>
              <a:t>O</a:t>
            </a:r>
            <a:r>
              <a:rPr b="1" i="0" lang="en-US" sz="3200" u="none" cap="none" strike="noStrike">
                <a:solidFill>
                  <a:srgbClr val="0000FF"/>
                </a:solidFill>
              </a:rPr>
              <a:t>uter query's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predicate depends</a:t>
            </a:r>
            <a:br>
              <a:rPr lang="en-US" sz="3200">
                <a:solidFill>
                  <a:schemeClr val="dk1"/>
                </a:solidFill>
              </a:rPr>
            </a:br>
            <a:r>
              <a:rPr i="0" lang="en-US" sz="3200" u="none" cap="none" strike="noStrike">
                <a:solidFill>
                  <a:schemeClr val="dk1"/>
                </a:solidFill>
              </a:rPr>
              <a:t>on field not provided by 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inner query</a:t>
            </a:r>
            <a:endParaRPr b="1">
              <a:solidFill>
                <a:srgbClr val="FF0000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Q7=</a:t>
            </a:r>
            <a:r>
              <a:rPr b="1" i="0" lang="en-US" sz="3200" u="none" cap="none" strike="noStrike">
                <a:solidFill>
                  <a:srgbClr val="0000FF"/>
                </a:solidFill>
              </a:rPr>
              <a:t>select</a:t>
            </a:r>
            <a:r>
              <a:rPr b="1" i="0" lang="en-US" sz="3200" u="none" cap="none" strike="noStrike"/>
              <a:t>(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project(STUDENT,{SName})</a:t>
            </a:r>
            <a:r>
              <a:rPr b="1" i="0" lang="en-US" sz="3200" u="none" cap="none" strike="noStrike"/>
              <a:t>,</a:t>
            </a:r>
            <a:r>
              <a:rPr b="1" i="0" lang="en-US" sz="3200" u="none" cap="none" strike="noStrike">
                <a:solidFill>
                  <a:srgbClr val="0000FF"/>
                </a:solidFill>
              </a:rPr>
              <a:t>MajorId=10</a:t>
            </a:r>
            <a:r>
              <a:rPr b="1" i="0" lang="en-US" sz="3200" u="none" cap="none" strike="noStrike"/>
              <a:t>)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Nested query returns column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SName</a:t>
            </a:r>
            <a:endParaRPr b="1" i="1" sz="3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Predicate of outer query expects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MajorId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column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Sort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>
                <a:solidFill>
                  <a:schemeClr val="dk1"/>
                </a:solidFill>
              </a:rPr>
              <a:t>S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orts result</a:t>
            </a:r>
            <a:r>
              <a:rPr b="1" i="1" lang="en-US" sz="3200">
                <a:solidFill>
                  <a:schemeClr val="dk1"/>
                </a:solidFill>
              </a:rPr>
              <a:t> sets from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 table </a:t>
            </a:r>
            <a:r>
              <a:rPr i="0" lang="en-US" sz="3200" u="none" cap="none" strike="noStrike">
                <a:solidFill>
                  <a:schemeClr val="dk1"/>
                </a:solidFill>
              </a:rPr>
              <a:t>based on field names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Following query returns STUDENT records sorted by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GradYear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and then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SName</a:t>
            </a:r>
            <a:endParaRPr b="1" i="1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That is, sorts 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first by GradYear</a:t>
            </a:r>
            <a:r>
              <a:rPr i="0" lang="en-US" sz="3200" u="none" cap="none" strike="noStrike">
                <a:solidFill>
                  <a:schemeClr val="dk1"/>
                </a:solidFill>
              </a:rPr>
              <a:t>, then if students have 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same GradYear</a:t>
            </a:r>
            <a:r>
              <a:rPr i="0" lang="en-US" sz="3200" u="none" cap="none" strike="noStrike">
                <a:solidFill>
                  <a:schemeClr val="dk1"/>
                </a:solidFill>
              </a:rPr>
              <a:t>, they are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sorted by SName</a:t>
            </a:r>
            <a:endParaRPr b="1" i="1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10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Q8 = 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sort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(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STUDENT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, [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GradYear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, 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SName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])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10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</a:rPr>
              <a:t>Only sorts results, not the actual records on the table</a:t>
            </a:r>
            <a:endParaRPr b="1"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Rename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Rename operator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renames a field </a:t>
            </a:r>
            <a:r>
              <a:rPr i="0" lang="en-US" sz="3200" u="none" cap="none" strike="noStrike">
                <a:solidFill>
                  <a:schemeClr val="dk1"/>
                </a:solidFill>
              </a:rPr>
              <a:t>from a table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Following query returns all records from Q6, and renames field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SName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to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CSMajors</a:t>
            </a:r>
            <a:endParaRPr b="1" i="1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10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Q9 = 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rename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(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Q6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, 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SName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, 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CSMajors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)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1" sz="10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Useful for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–"/>
            </a:pPr>
            <a:r>
              <a:rPr lang="en-US" sz="2800">
                <a:solidFill>
                  <a:schemeClr val="dk1"/>
                </a:solidFill>
              </a:rPr>
              <a:t>Joins and products where fields must appear twice</a:t>
            </a:r>
            <a:endParaRPr sz="2800">
              <a:solidFill>
                <a:schemeClr val="dk1"/>
              </a:solidFill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</a:rPr>
              <a:t>Display purpose</a:t>
            </a:r>
            <a:r>
              <a:rPr lang="en-US" sz="2800">
                <a:solidFill>
                  <a:schemeClr val="dk1"/>
                </a:solidFill>
              </a:rPr>
              <a:t>s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Extend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•"/>
            </a:pPr>
            <a:r>
              <a:rPr i="0" lang="en-US" sz="3100" u="none" cap="none" strike="noStrike">
                <a:solidFill>
                  <a:schemeClr val="dk1"/>
                </a:solidFill>
              </a:rPr>
              <a:t>Extend </a:t>
            </a:r>
            <a:r>
              <a:rPr b="1" i="1" lang="en-US" sz="3100" u="none" cap="none" strike="noStrike">
                <a:solidFill>
                  <a:srgbClr val="0000FF"/>
                </a:solidFill>
              </a:rPr>
              <a:t>adds a new field</a:t>
            </a:r>
            <a:r>
              <a:rPr b="1" i="1" lang="en-US" sz="3100" u="none" cap="none" strike="noStrike">
                <a:solidFill>
                  <a:schemeClr val="dk1"/>
                </a:solidFill>
              </a:rPr>
              <a:t> </a:t>
            </a:r>
            <a:r>
              <a:rPr i="0" lang="en-US" sz="3100" u="none" cap="none" strike="noStrike">
                <a:solidFill>
                  <a:schemeClr val="dk1"/>
                </a:solidFill>
              </a:rPr>
              <a:t>whose</a:t>
            </a:r>
            <a:br>
              <a:rPr lang="en-US" sz="3100">
                <a:solidFill>
                  <a:schemeClr val="dk1"/>
                </a:solidFill>
              </a:rPr>
            </a:br>
            <a:r>
              <a:rPr i="0" lang="en-US" sz="3100" u="none" cap="none" strike="noStrike">
                <a:solidFill>
                  <a:schemeClr val="dk1"/>
                </a:solidFill>
              </a:rPr>
              <a:t>value can be </a:t>
            </a:r>
            <a:r>
              <a:rPr b="1" i="1" lang="en-US" sz="3100" u="none" cap="none" strike="noStrike">
                <a:solidFill>
                  <a:srgbClr val="FF0000"/>
                </a:solidFill>
              </a:rPr>
              <a:t>calculated</a:t>
            </a:r>
            <a:r>
              <a:rPr i="0" lang="en-US" sz="3100" u="none" cap="none" strike="noStrike">
                <a:solidFill>
                  <a:schemeClr val="dk1"/>
                </a:solidFill>
              </a:rPr>
              <a:t> from other fields</a:t>
            </a:r>
            <a:endParaRPr i="0" sz="3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•"/>
            </a:pPr>
            <a:r>
              <a:rPr i="0" lang="en-US" sz="3100" u="none" cap="none" strike="noStrike">
                <a:solidFill>
                  <a:schemeClr val="dk1"/>
                </a:solidFill>
              </a:rPr>
              <a:t>Following query calculates graduation year from year of foundation</a:t>
            </a:r>
            <a:endParaRPr sz="1300"/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9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Q10 = </a:t>
            </a:r>
            <a:r>
              <a:rPr b="1" i="0" lang="en-US" sz="3000" u="none" cap="none" strike="noStrike">
                <a:solidFill>
                  <a:srgbClr val="6AA84F"/>
                </a:solidFill>
              </a:rPr>
              <a:t>extend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(STUDENT, </a:t>
            </a:r>
            <a:r>
              <a:rPr b="1" i="0" lang="en-US" sz="3000" u="none" cap="none" strike="noStrike">
                <a:solidFill>
                  <a:srgbClr val="FF0000"/>
                </a:solidFill>
              </a:rPr>
              <a:t>GradYear - 1863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, </a:t>
            </a:r>
            <a:r>
              <a:rPr b="1" i="0" lang="en-US" sz="3000" u="none" cap="none" strike="noStrike">
                <a:solidFill>
                  <a:srgbClr val="0000FF"/>
                </a:solidFill>
              </a:rPr>
              <a:t>GradClass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)</a:t>
            </a:r>
            <a:endParaRPr sz="1200"/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900" u="none" cap="none" strike="noStrike">
              <a:solidFill>
                <a:schemeClr val="dk1"/>
              </a:solidFill>
            </a:endParaRPr>
          </a:p>
          <a:p>
            <a:pPr indent="-3365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•"/>
            </a:pPr>
            <a:r>
              <a:rPr i="0" lang="en-US" sz="3100" u="none" cap="none" strike="noStrike">
                <a:solidFill>
                  <a:schemeClr val="dk1"/>
                </a:solidFill>
              </a:rPr>
              <a:t>Expressions can contain arithmetic functions</a:t>
            </a:r>
            <a:r>
              <a:rPr lang="en-US" sz="1300"/>
              <a:t>, </a:t>
            </a:r>
            <a:r>
              <a:rPr i="0" lang="en-US" sz="3100" u="none" cap="none" strike="noStrike">
                <a:solidFill>
                  <a:schemeClr val="dk1"/>
                </a:solidFill>
              </a:rPr>
              <a:t>constant/literal number, string, date</a:t>
            </a: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2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GROUP BY</a:t>
            </a:r>
            <a:endParaRPr b="1" i="0" sz="127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7" name="Google Shape;197;p30"/>
          <p:cNvSpPr txBox="1"/>
          <p:nvPr>
            <p:ph idx="1" type="subTitle"/>
          </p:nvPr>
        </p:nvSpPr>
        <p:spPr>
          <a:xfrm>
            <a:off x="1371600" y="4599150"/>
            <a:ext cx="64008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 By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</a:rPr>
              <a:t>Extend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combines fields in same record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horizontally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</a:rPr>
              <a:t>GroupBy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combines fields </a:t>
            </a:r>
            <a:r>
              <a:rPr i="0" lang="en-US" sz="3200" u="none" cap="none" strike="noStrike">
                <a:solidFill>
                  <a:schemeClr val="dk1"/>
                </a:solidFill>
              </a:rPr>
              <a:t>several records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vertically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Records are grouped if fields have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same values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Fields from grouped records are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aggregated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Syntax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groupby(TABLE, {group, fields}, {aggegate, funcs}</a:t>
            </a:r>
            <a:r>
              <a:rPr b="1" lang="en-US" sz="3200">
                <a:solidFill>
                  <a:schemeClr val="dk1"/>
                </a:solidFill>
              </a:rPr>
              <a:t>)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Relational Algebra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54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swald"/>
              <a:buChar char="•"/>
            </a:pPr>
            <a:r>
              <a:rPr lang="en-US" sz="4500">
                <a:solidFill>
                  <a:schemeClr val="dk1"/>
                </a:solidFill>
              </a:rPr>
              <a:t>Created in 1970 by Edgar F. Codd while at IBM</a:t>
            </a:r>
            <a:endParaRPr sz="4500">
              <a:solidFill>
                <a:schemeClr val="dk1"/>
              </a:solidFill>
            </a:endParaRPr>
          </a:p>
          <a:p>
            <a:pPr indent="-4254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swald"/>
              <a:buChar char="•"/>
            </a:pPr>
            <a:r>
              <a:rPr lang="en-US" sz="4500">
                <a:solidFill>
                  <a:schemeClr val="dk1"/>
                </a:solidFill>
              </a:rPr>
              <a:t>Theoretical foundation for relational database queries, i.e., SQL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GroupBy - Example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•"/>
            </a:pPr>
            <a:r>
              <a:rPr i="0" lang="en-US" sz="3700" u="none" cap="none" strike="noStrike">
                <a:solidFill>
                  <a:schemeClr val="dk1"/>
                </a:solidFill>
              </a:rPr>
              <a:t>Following query </a:t>
            </a:r>
            <a:r>
              <a:rPr b="1" i="1" lang="en-US" sz="3700" u="none" cap="none" strike="noStrike">
                <a:solidFill>
                  <a:schemeClr val="dk1"/>
                </a:solidFill>
              </a:rPr>
              <a:t>groups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students </a:t>
            </a:r>
            <a:r>
              <a:rPr b="1" i="1" lang="en-US" sz="3700" u="none" cap="none" strike="noStrike">
                <a:solidFill>
                  <a:schemeClr val="dk1"/>
                </a:solidFill>
              </a:rPr>
              <a:t>by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</a:t>
            </a:r>
            <a:r>
              <a:rPr b="1" i="1" lang="en-US" sz="3700" u="none" cap="none" strike="noStrike">
                <a:solidFill>
                  <a:schemeClr val="dk1"/>
                </a:solidFill>
              </a:rPr>
              <a:t>MajorId</a:t>
            </a:r>
            <a:endParaRPr b="1" i="1" sz="3700">
              <a:solidFill>
                <a:schemeClr val="dk1"/>
              </a:solidFill>
            </a:endParaRPr>
          </a:p>
          <a:p>
            <a:pPr indent="-3746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•"/>
            </a:pPr>
            <a:r>
              <a:rPr b="1" i="0" lang="en-US" sz="3700" u="none" cap="none" strike="noStrike">
                <a:solidFill>
                  <a:schemeClr val="dk1"/>
                </a:solidFill>
              </a:rPr>
              <a:t>GradYear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aggregated to </a:t>
            </a:r>
            <a:r>
              <a:rPr b="1" i="0" lang="en-US" sz="3700" u="none" cap="none" strike="noStrike">
                <a:solidFill>
                  <a:schemeClr val="dk1"/>
                </a:solidFill>
              </a:rPr>
              <a:t>min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and </a:t>
            </a:r>
            <a:r>
              <a:rPr b="1" i="0" lang="en-US" sz="3700" u="none" cap="none" strike="noStrike">
                <a:solidFill>
                  <a:schemeClr val="dk1"/>
                </a:solidFill>
              </a:rPr>
              <a:t>max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GradYear</a:t>
            </a:r>
            <a:endParaRPr i="0" sz="37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7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700" u="none" cap="none" strike="noStrike">
                <a:solidFill>
                  <a:schemeClr val="dk1"/>
                </a:solidFill>
              </a:rPr>
              <a:t>	Q12 = </a:t>
            </a:r>
            <a:r>
              <a:rPr b="1" i="0" lang="en-US" sz="3700" u="none" cap="none" strike="noStrike">
                <a:solidFill>
                  <a:srgbClr val="FF0000"/>
                </a:solidFill>
              </a:rPr>
              <a:t>groupby</a:t>
            </a:r>
            <a:r>
              <a:rPr b="1" i="0" lang="en-US" sz="3700" u="none" cap="none" strike="noStrike">
                <a:solidFill>
                  <a:schemeClr val="dk1"/>
                </a:solidFill>
              </a:rPr>
              <a:t>(</a:t>
            </a:r>
            <a:r>
              <a:rPr b="1" i="0" lang="en-US" sz="3700" u="none" cap="none" strike="noStrike">
                <a:solidFill>
                  <a:srgbClr val="FF0000"/>
                </a:solidFill>
              </a:rPr>
              <a:t>STUDENT</a:t>
            </a:r>
            <a:r>
              <a:rPr b="1" i="0" lang="en-US" sz="3700" u="none" cap="none" strike="noStrike">
                <a:solidFill>
                  <a:schemeClr val="dk1"/>
                </a:solidFill>
              </a:rPr>
              <a:t>, {</a:t>
            </a:r>
            <a:r>
              <a:rPr b="1" i="0" lang="en-US" sz="3700" u="none" cap="none" strike="noStrike">
                <a:solidFill>
                  <a:srgbClr val="FF0000"/>
                </a:solidFill>
              </a:rPr>
              <a:t>MajorId</a:t>
            </a:r>
            <a:r>
              <a:rPr b="1" i="0" lang="en-US" sz="3700" u="none" cap="none" strike="noStrike">
                <a:solidFill>
                  <a:schemeClr val="dk1"/>
                </a:solidFill>
              </a:rPr>
              <a:t>},</a:t>
            </a:r>
            <a:endParaRPr sz="19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700" u="none" cap="none" strike="noStrike">
                <a:solidFill>
                  <a:schemeClr val="dk1"/>
                </a:solidFill>
              </a:rPr>
              <a:t>			{</a:t>
            </a:r>
            <a:r>
              <a:rPr b="1" i="0" lang="en-US" sz="3700" u="none" cap="none" strike="noStrike">
                <a:solidFill>
                  <a:schemeClr val="dk1"/>
                </a:solidFill>
              </a:rPr>
              <a:t>Min(GradYear)</a:t>
            </a:r>
            <a:r>
              <a:rPr i="0" lang="en-US" sz="3700" u="none" cap="none" strike="noStrike">
                <a:solidFill>
                  <a:schemeClr val="dk1"/>
                </a:solidFill>
              </a:rPr>
              <a:t>, </a:t>
            </a:r>
            <a:r>
              <a:rPr b="1" i="0" lang="en-US" sz="3700" u="none" cap="none" strike="noStrike">
                <a:solidFill>
                  <a:schemeClr val="dk1"/>
                </a:solidFill>
              </a:rPr>
              <a:t>Max(GradYear)</a:t>
            </a:r>
            <a:r>
              <a:rPr i="0" lang="en-US" sz="3700" u="none" cap="none" strike="noStrike">
                <a:solidFill>
                  <a:schemeClr val="dk1"/>
                </a:solidFill>
              </a:rPr>
              <a:t>})</a:t>
            </a:r>
            <a:endParaRPr sz="1900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7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Google Shape;214;p33"/>
          <p:cNvGraphicFramePr/>
          <p:nvPr/>
        </p:nvGraphicFramePr>
        <p:xfrm>
          <a:off x="978175" y="330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{C1C90A64-0F2C-4749-9DA5-302C98FB41D2}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57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  <a:tc hMerge="1"/>
                <a:tc hMerge="1"/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SId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SName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GradYear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MajorId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joe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2004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DD7E6B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amy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2004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F9CB9C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max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2005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DD7E6B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sue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2005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F9CB9C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bob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2003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B6D7A8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kim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2001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F9CB9C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art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2004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B6D7A8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pat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2001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F9CB9C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lee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2004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DD7E6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34"/>
          <p:cNvGraphicFramePr/>
          <p:nvPr/>
        </p:nvGraphicFramePr>
        <p:xfrm>
          <a:off x="978175" y="330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{C1C90A64-0F2C-4749-9DA5-302C98FB41D2}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57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  <a:tc hMerge="1"/>
                <a:tc hMerge="1"/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SId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SName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GradYear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MajorId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joe</a:t>
                      </a:r>
                      <a:endParaRPr sz="18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2004</a:t>
                      </a:r>
                      <a:endParaRPr b="1" sz="18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lee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2004</a:t>
                      </a:r>
                      <a:endParaRPr b="1"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max</a:t>
                      </a:r>
                      <a:endParaRPr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2005</a:t>
                      </a:r>
                      <a:endParaRPr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amy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2004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sue</a:t>
                      </a:r>
                      <a:endParaRPr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2005</a:t>
                      </a:r>
                      <a:endParaRPr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kim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2001</a:t>
                      </a:r>
                      <a:endParaRPr b="1" sz="1800"/>
                    </a:p>
                  </a:txBody>
                  <a:tcPr marT="68575" marB="6857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F9CB9C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pat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2001</a:t>
                      </a:r>
                      <a:endParaRPr b="1" sz="1800"/>
                    </a:p>
                  </a:txBody>
                  <a:tcPr marT="68575" marB="6857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F9CB9C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bob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2003</a:t>
                      </a:r>
                      <a:endParaRPr b="1"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art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2004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20" name="Google Shape;220;p34"/>
          <p:cNvSpPr/>
          <p:nvPr/>
        </p:nvSpPr>
        <p:spPr>
          <a:xfrm>
            <a:off x="4608850" y="1152281"/>
            <a:ext cx="1808700" cy="812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1" name="Google Shape;221;p34"/>
          <p:cNvSpPr/>
          <p:nvPr/>
        </p:nvSpPr>
        <p:spPr>
          <a:xfrm>
            <a:off x="4608850" y="3194531"/>
            <a:ext cx="1808700" cy="8124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4"/>
          <p:cNvSpPr/>
          <p:nvPr/>
        </p:nvSpPr>
        <p:spPr>
          <a:xfrm>
            <a:off x="4608850" y="4064907"/>
            <a:ext cx="1808700" cy="402000"/>
          </a:xfrm>
          <a:prstGeom prst="rect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GroupBy - Example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•"/>
            </a:pPr>
            <a:r>
              <a:rPr i="0" lang="en-US" sz="3700" u="none" cap="none" strike="noStrike">
                <a:solidFill>
                  <a:schemeClr val="dk1"/>
                </a:solidFill>
              </a:rPr>
              <a:t>Following query </a:t>
            </a:r>
            <a:r>
              <a:rPr b="1" i="1" lang="en-US" sz="3700" u="none" cap="none" strike="noStrike">
                <a:solidFill>
                  <a:schemeClr val="dk1"/>
                </a:solidFill>
              </a:rPr>
              <a:t>groups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students </a:t>
            </a:r>
            <a:r>
              <a:rPr b="1" i="1" lang="en-US" sz="3700" u="none" cap="none" strike="noStrike">
                <a:solidFill>
                  <a:schemeClr val="dk1"/>
                </a:solidFill>
              </a:rPr>
              <a:t>by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</a:t>
            </a:r>
            <a:r>
              <a:rPr b="1" i="1" lang="en-US" sz="3700" u="none" cap="none" strike="noStrike">
                <a:solidFill>
                  <a:schemeClr val="dk1"/>
                </a:solidFill>
              </a:rPr>
              <a:t>MajorId</a:t>
            </a:r>
            <a:endParaRPr b="1" i="1" sz="3700">
              <a:solidFill>
                <a:schemeClr val="dk1"/>
              </a:solidFill>
            </a:endParaRPr>
          </a:p>
          <a:p>
            <a:pPr indent="-3746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•"/>
            </a:pPr>
            <a:r>
              <a:rPr b="1" i="0" lang="en-US" sz="3700" u="none" cap="none" strike="noStrike">
                <a:solidFill>
                  <a:schemeClr val="dk1"/>
                </a:solidFill>
              </a:rPr>
              <a:t>GradYear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aggregated to </a:t>
            </a:r>
            <a:r>
              <a:rPr b="1" i="0" lang="en-US" sz="3700" u="none" cap="none" strike="noStrike">
                <a:solidFill>
                  <a:schemeClr val="dk1"/>
                </a:solidFill>
              </a:rPr>
              <a:t>min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and </a:t>
            </a:r>
            <a:r>
              <a:rPr b="1" i="0" lang="en-US" sz="3700" u="none" cap="none" strike="noStrike">
                <a:solidFill>
                  <a:schemeClr val="dk1"/>
                </a:solidFill>
              </a:rPr>
              <a:t>max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GradYear</a:t>
            </a:r>
            <a:endParaRPr i="0" sz="37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Q12 = 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groupby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(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STUDENT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, {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MajorId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},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		{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Min(GradYear)</a:t>
            </a:r>
            <a:r>
              <a:rPr i="0" lang="en-US" sz="3200" u="none" cap="none" strike="noStrike">
                <a:solidFill>
                  <a:schemeClr val="dk1"/>
                </a:solidFill>
              </a:rPr>
              <a:t>, 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Max(GradYear)</a:t>
            </a:r>
            <a:r>
              <a:rPr i="0" lang="en-US" sz="3200" u="none" cap="none" strike="noStrike">
                <a:solidFill>
                  <a:schemeClr val="dk1"/>
                </a:solidFill>
              </a:rPr>
              <a:t>})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1" y="3200400"/>
            <a:ext cx="6753114" cy="152663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5"/>
          <p:cNvSpPr/>
          <p:nvPr/>
        </p:nvSpPr>
        <p:spPr>
          <a:xfrm>
            <a:off x="2193400" y="3589750"/>
            <a:ext cx="942900" cy="337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1" name="Google Shape;231;p35"/>
          <p:cNvSpPr/>
          <p:nvPr/>
        </p:nvSpPr>
        <p:spPr>
          <a:xfrm>
            <a:off x="2193400" y="3960194"/>
            <a:ext cx="942900" cy="3375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2193400" y="4289324"/>
            <a:ext cx="942900" cy="337500"/>
          </a:xfrm>
          <a:prstGeom prst="rect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2362200"/>
            <a:ext cx="5372101" cy="275744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Multiple Grouping Fields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•"/>
            </a:pPr>
            <a:r>
              <a:rPr i="0" lang="en-US" sz="2700" u="none" cap="none" strike="noStrike">
                <a:solidFill>
                  <a:schemeClr val="dk1"/>
                </a:solidFill>
              </a:rPr>
              <a:t>Grouped if same values for all grouping fields</a:t>
            </a:r>
            <a:endParaRPr sz="900"/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700">
              <a:solidFill>
                <a:schemeClr val="dk1"/>
              </a:solidFill>
            </a:endParaRPr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00">
                <a:solidFill>
                  <a:schemeClr val="dk1"/>
                </a:solidFill>
              </a:rPr>
              <a:t>"</a:t>
            </a:r>
            <a:r>
              <a:rPr b="1" i="1" lang="en-US" sz="2700" u="none" cap="none" strike="noStrike">
                <a:solidFill>
                  <a:schemeClr val="dk1"/>
                </a:solidFill>
              </a:rPr>
              <a:t>Number of students in each major, per graduation year"</a:t>
            </a:r>
            <a:endParaRPr sz="9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2700" u="none" cap="none" strike="noStrike">
                <a:solidFill>
                  <a:schemeClr val="dk1"/>
                </a:solidFill>
              </a:rPr>
              <a:t>Q13 = groupby(STUDENT, {</a:t>
            </a:r>
            <a:r>
              <a:rPr b="1" i="0" lang="en-US" sz="2700" u="none" cap="none" strike="noStrike">
                <a:solidFill>
                  <a:srgbClr val="FF0000"/>
                </a:solidFill>
              </a:rPr>
              <a:t>MajorId,GradYear</a:t>
            </a:r>
            <a:r>
              <a:rPr b="1" i="0" lang="en-US" sz="2700" u="none" cap="none" strike="noStrike">
                <a:solidFill>
                  <a:schemeClr val="dk1"/>
                </a:solidFill>
              </a:rPr>
              <a:t>},</a:t>
            </a:r>
            <a:r>
              <a:rPr b="1" lang="en-US" sz="2700">
                <a:solidFill>
                  <a:schemeClr val="dk1"/>
                </a:solidFill>
              </a:rPr>
              <a:t> </a:t>
            </a:r>
            <a:r>
              <a:rPr b="1" i="0" lang="en-US" sz="2700" u="none" cap="none" strike="noStrike">
                <a:solidFill>
                  <a:schemeClr val="dk1"/>
                </a:solidFill>
              </a:rPr>
              <a:t>{Count(SId)})</a:t>
            </a:r>
            <a:endParaRPr sz="900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27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27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2362200"/>
            <a:ext cx="5372101" cy="275744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Multiple Grouping Fields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swald"/>
              <a:buChar char="•"/>
            </a:pPr>
            <a:r>
              <a:rPr i="0" lang="en-US" sz="2700" u="none" cap="none" strike="noStrike">
                <a:solidFill>
                  <a:schemeClr val="dk1"/>
                </a:solidFill>
              </a:rPr>
              <a:t>Grouped if same values for all grouping fields</a:t>
            </a:r>
            <a:br>
              <a:rPr i="0" lang="en-US" sz="2700" u="none" cap="none" strike="noStrike">
                <a:solidFill>
                  <a:schemeClr val="dk1"/>
                </a:solidFill>
              </a:rPr>
            </a:br>
            <a:endParaRPr sz="2700"/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00">
                <a:solidFill>
                  <a:schemeClr val="dk1"/>
                </a:solidFill>
              </a:rPr>
              <a:t>"</a:t>
            </a:r>
            <a:r>
              <a:rPr b="1" i="1" lang="en-US" sz="2700" u="none" cap="none" strike="noStrike">
                <a:solidFill>
                  <a:schemeClr val="dk1"/>
                </a:solidFill>
              </a:rPr>
              <a:t>Number of students in each major, per graduation year"</a:t>
            </a:r>
            <a:endParaRPr sz="27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2700" u="none" cap="none" strike="noStrike">
                <a:solidFill>
                  <a:schemeClr val="dk1"/>
                </a:solidFill>
              </a:rPr>
              <a:t>Q13 = groupby(STUDENT, {</a:t>
            </a:r>
            <a:r>
              <a:rPr b="1" i="0" lang="en-US" sz="2700" u="none" cap="none" strike="noStrike">
                <a:solidFill>
                  <a:srgbClr val="FF0000"/>
                </a:solidFill>
              </a:rPr>
              <a:t>MajorId,GradYear</a:t>
            </a:r>
            <a:r>
              <a:rPr b="1" i="0" lang="en-US" sz="2700" u="none" cap="none" strike="noStrike">
                <a:solidFill>
                  <a:schemeClr val="dk1"/>
                </a:solidFill>
              </a:rPr>
              <a:t>}, {Count(SId)})</a:t>
            </a:r>
            <a:endParaRPr i="0" sz="2700" u="none" cap="none" strike="noStrike">
              <a:solidFill>
                <a:schemeClr val="dk1"/>
              </a:solidFill>
            </a:endParaRPr>
          </a:p>
        </p:txBody>
      </p:sp>
      <p:sp>
        <p:nvSpPr>
          <p:cNvPr id="247" name="Google Shape;247;p37"/>
          <p:cNvSpPr/>
          <p:nvPr/>
        </p:nvSpPr>
        <p:spPr>
          <a:xfrm>
            <a:off x="1996025" y="2798381"/>
            <a:ext cx="4388400" cy="323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</a:rPr>
              <a:t>2	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248" name="Google Shape;248;p37"/>
          <p:cNvSpPr/>
          <p:nvPr/>
        </p:nvSpPr>
        <p:spPr>
          <a:xfrm>
            <a:off x="1996025" y="3427031"/>
            <a:ext cx="4388400" cy="3237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0FF"/>
                </a:solidFill>
              </a:rPr>
              <a:t>2	</a:t>
            </a:r>
            <a:endParaRPr b="1" sz="3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" name="Google Shape;253;p38"/>
          <p:cNvGraphicFramePr/>
          <p:nvPr/>
        </p:nvGraphicFramePr>
        <p:xfrm>
          <a:off x="978175" y="330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{C1C90A64-0F2C-4749-9DA5-302C98FB41D2}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57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STUDENT</a:t>
                      </a:r>
                      <a:endParaRPr b="1"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  <a:tc hMerge="1"/>
                <a:tc hMerge="1"/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SId</a:t>
                      </a:r>
                      <a:endParaRPr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SName</a:t>
                      </a:r>
                      <a:endParaRPr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GradYear</a:t>
                      </a:r>
                      <a:endParaRPr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MajorId</a:t>
                      </a:r>
                      <a:endParaRPr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joe</a:t>
                      </a:r>
                      <a:endParaRPr sz="18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2004</a:t>
                      </a:r>
                      <a:endParaRPr b="1" sz="18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lee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2004</a:t>
                      </a:r>
                      <a:endParaRPr b="1"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max</a:t>
                      </a:r>
                      <a:endParaRPr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2005</a:t>
                      </a:r>
                      <a:endParaRPr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amy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2004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sue</a:t>
                      </a:r>
                      <a:endParaRPr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2005</a:t>
                      </a:r>
                      <a:endParaRPr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kim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2001</a:t>
                      </a:r>
                      <a:endParaRPr b="1" sz="1800"/>
                    </a:p>
                  </a:txBody>
                  <a:tcPr marT="68575" marB="6857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F9CB9C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pat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2001</a:t>
                      </a:r>
                      <a:endParaRPr b="1" sz="1800"/>
                    </a:p>
                  </a:txBody>
                  <a:tcPr marT="68575" marB="6857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68575" marB="68575" marR="91425" marL="91425">
                    <a:solidFill>
                      <a:srgbClr val="F9CB9C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bob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2003</a:t>
                      </a:r>
                      <a:endParaRPr b="1"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art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2004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54" name="Google Shape;254;p38"/>
          <p:cNvSpPr/>
          <p:nvPr/>
        </p:nvSpPr>
        <p:spPr>
          <a:xfrm>
            <a:off x="4608850" y="1152275"/>
            <a:ext cx="3608400" cy="812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</a:rPr>
              <a:t>2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255" name="Google Shape;255;p38"/>
          <p:cNvSpPr/>
          <p:nvPr/>
        </p:nvSpPr>
        <p:spPr>
          <a:xfrm>
            <a:off x="4608850" y="3194525"/>
            <a:ext cx="3608400" cy="8124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</a:rPr>
              <a:t>2</a:t>
            </a:r>
            <a:endParaRPr b="1" sz="2400">
              <a:solidFill>
                <a:srgbClr val="0000FF"/>
              </a:solidFill>
            </a:endParaRPr>
          </a:p>
        </p:txBody>
      </p:sp>
      <p:sp>
        <p:nvSpPr>
          <p:cNvPr id="256" name="Google Shape;256;p38"/>
          <p:cNvSpPr/>
          <p:nvPr/>
        </p:nvSpPr>
        <p:spPr>
          <a:xfrm>
            <a:off x="4608850" y="4007000"/>
            <a:ext cx="3608400" cy="402000"/>
          </a:xfrm>
          <a:prstGeom prst="rect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1</a:t>
            </a:r>
            <a:endParaRPr b="1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Grouping Whole Table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If </a:t>
            </a:r>
            <a:r>
              <a:rPr b="1" i="0" lang="en-US" sz="3200" u="none" cap="none" strike="noStrike">
                <a:solidFill>
                  <a:srgbClr val="FF0000"/>
                </a:solidFill>
                <a:highlight>
                  <a:srgbClr val="FFF2CC"/>
                </a:highlight>
              </a:rPr>
              <a:t>no grouping field</a:t>
            </a:r>
            <a:r>
              <a:rPr i="0" lang="en-US" sz="3200" u="none" cap="none" strike="noStrike">
                <a:solidFill>
                  <a:schemeClr val="dk1"/>
                </a:solidFill>
              </a:rPr>
              <a:t>, then whole table is grouped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Example: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Earliest graduation year of any student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Q14 = groupby(STUDENT, </a:t>
            </a:r>
            <a:r>
              <a:rPr b="1" i="0" lang="en-US" sz="3200" u="none" cap="none" strike="noStrike">
                <a:solidFill>
                  <a:srgbClr val="FF0000"/>
                </a:solidFill>
                <a:highlight>
                  <a:srgbClr val="FFF2CC"/>
                </a:highlight>
              </a:rPr>
              <a:t>{}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, {Min(GradYear)} )</a:t>
            </a:r>
            <a:r>
              <a:rPr b="1" lang="en-US" sz="3200">
                <a:solidFill>
                  <a:schemeClr val="dk1"/>
                </a:solidFill>
              </a:rPr>
              <a:t>	</a:t>
            </a:r>
            <a:endParaRPr b="1" sz="3200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263" name="Google Shape;263;p39"/>
          <p:cNvGraphicFramePr/>
          <p:nvPr/>
        </p:nvGraphicFramePr>
        <p:xfrm>
          <a:off x="3026394" y="3778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{C1C90A64-0F2C-4749-9DA5-302C98FB41D2}</a:tableStyleId>
              </a:tblPr>
              <a:tblGrid>
                <a:gridCol w="2778450"/>
              </a:tblGrid>
              <a:tr h="285750">
                <a:tc>
                  <a:txBody>
                    <a:bodyPr/>
                    <a:lstStyle/>
                    <a:p>
                      <a:pPr indent="-254000" lvl="0" marL="254000" rtl="0" algn="ctr"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MinGradYear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2001</a:t>
                      </a:r>
                      <a:endParaRPr b="1"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 Aggregate Functions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If </a:t>
            </a:r>
            <a:r>
              <a:rPr b="1" i="0" lang="en-US" sz="3200" u="none" cap="none" strike="noStrike">
                <a:solidFill>
                  <a:srgbClr val="FF0000"/>
                </a:solidFill>
                <a:highlight>
                  <a:srgbClr val="FFF2CC"/>
                </a:highlight>
              </a:rPr>
              <a:t>no aggregate functions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are provided, then result just lists distinct grouping fields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Q15 = groupby(STUDENT, {MajorId}, </a:t>
            </a:r>
            <a:r>
              <a:rPr b="1" i="0" lang="en-US" sz="3200" u="none" cap="none" strike="noStrike">
                <a:solidFill>
                  <a:srgbClr val="FF0000"/>
                </a:solidFill>
                <a:highlight>
                  <a:srgbClr val="FFF2CC"/>
                </a:highlight>
              </a:rPr>
              <a:t>{}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 )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Distinct Aggregate Functions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5" name="Google Shape;275;p41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Aggregate functions have two versions:</a:t>
            </a:r>
            <a:endParaRPr sz="1200"/>
          </a:p>
          <a:p>
            <a:pPr indent="-2730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–"/>
            </a:pPr>
            <a:r>
              <a:rPr i="0" lang="en-US" sz="2600" u="none" cap="none" strike="noStrike">
                <a:solidFill>
                  <a:schemeClr val="dk1"/>
                </a:solidFill>
              </a:rPr>
              <a:t>Count		Count</a:t>
            </a:r>
            <a:r>
              <a:rPr b="1" i="0" lang="en-US" sz="2600" u="sng" cap="none" strike="noStrike">
                <a:solidFill>
                  <a:schemeClr val="dk1"/>
                </a:solidFill>
              </a:rPr>
              <a:t>Distinct</a:t>
            </a:r>
            <a:endParaRPr b="1" i="0" sz="2600" u="sng" cap="none" strike="noStrike">
              <a:solidFill>
                <a:schemeClr val="dk1"/>
              </a:solidFill>
            </a:endParaRPr>
          </a:p>
          <a:p>
            <a:pPr indent="-2730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–"/>
            </a:pPr>
            <a:r>
              <a:rPr i="0" lang="en-US" sz="2600" u="none" cap="none" strike="noStrike">
                <a:solidFill>
                  <a:schemeClr val="dk1"/>
                </a:solidFill>
              </a:rPr>
              <a:t>Sum			Sum</a:t>
            </a:r>
            <a:r>
              <a:rPr b="1" i="0" lang="en-US" sz="2600" u="sng" cap="none" strike="noStrike">
                <a:solidFill>
                  <a:schemeClr val="dk1"/>
                </a:solidFill>
              </a:rPr>
              <a:t>Distinct</a:t>
            </a:r>
            <a:r>
              <a:rPr i="0" lang="en-US" sz="2600" u="none" cap="none" strike="noStrike">
                <a:solidFill>
                  <a:schemeClr val="dk1"/>
                </a:solidFill>
              </a:rPr>
              <a:t>		etc…</a:t>
            </a:r>
            <a:endParaRPr sz="3000">
              <a:solidFill>
                <a:schemeClr val="dk1"/>
              </a:solidFill>
            </a:endParaRPr>
          </a:p>
          <a:p>
            <a:pPr indent="0" lvl="0" marL="3429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114300" lvl="0" marL="3429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chemeClr val="dk1"/>
                </a:solidFill>
              </a:rPr>
              <a:t>"</a:t>
            </a:r>
            <a:r>
              <a:rPr b="1" i="1" lang="en-US" sz="3000" cap="none" strike="noStrike">
                <a:solidFill>
                  <a:schemeClr val="dk1"/>
                </a:solidFill>
              </a:rPr>
              <a:t>Number of students having a major"</a:t>
            </a:r>
            <a:endParaRPr b="1" i="1" sz="12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Q16 = groupby(STUDENT, {}, {Count(MajId)} )</a:t>
            </a:r>
            <a:endParaRPr sz="1200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800" u="none" cap="none" strike="noStrike">
              <a:solidFill>
                <a:schemeClr val="dk1"/>
              </a:solidFill>
            </a:endParaRPr>
          </a:p>
          <a:p>
            <a:pPr indent="114300" lvl="0" marL="3429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chemeClr val="dk1"/>
                </a:solidFill>
              </a:rPr>
              <a:t>"</a:t>
            </a:r>
            <a:r>
              <a:rPr b="1" i="1" lang="en-US" sz="3000" u="none" cap="none" strike="noStrike">
                <a:solidFill>
                  <a:schemeClr val="dk1"/>
                </a:solidFill>
              </a:rPr>
              <a:t>Number of different majors"</a:t>
            </a:r>
            <a:endParaRPr b="1" i="1" sz="12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</a:rPr>
              <a:t>	Q17=groupby(STUDENT, {},{Count</a:t>
            </a:r>
            <a:r>
              <a:rPr b="1" i="0" lang="en-US" sz="3000" u="sng" cap="none" strike="noStrike">
                <a:solidFill>
                  <a:schemeClr val="dk1"/>
                </a:solidFill>
              </a:rPr>
              <a:t>Distinct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(MajId)})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Single Table Operators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Calibri"/>
              <a:buChar char="•"/>
            </a:pPr>
            <a:r>
              <a:rPr b="1" i="1" lang="en-US" sz="4600" u="none" cap="none" strike="noStrike">
                <a:solidFill>
                  <a:schemeClr val="dk1"/>
                </a:solidFill>
              </a:rPr>
              <a:t>Select</a:t>
            </a:r>
            <a:r>
              <a:rPr i="0" lang="en-US" sz="4600" u="none" cap="none" strike="noStrike">
                <a:solidFill>
                  <a:schemeClr val="dk1"/>
                </a:solidFill>
              </a:rPr>
              <a:t> </a:t>
            </a:r>
            <a:r>
              <a:rPr lang="en-US" sz="4600">
                <a:solidFill>
                  <a:schemeClr val="dk1"/>
                </a:solidFill>
              </a:rPr>
              <a:t>–</a:t>
            </a:r>
            <a:r>
              <a:rPr i="0" lang="en-US" sz="4600" u="none" cap="none" strike="noStrike">
                <a:solidFill>
                  <a:schemeClr val="dk1"/>
                </a:solidFill>
              </a:rPr>
              <a:t> returns same columns as input table, removes some rows</a:t>
            </a:r>
            <a:endParaRPr sz="2800"/>
          </a:p>
          <a:p>
            <a:pPr indent="-4318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Calibri"/>
              <a:buChar char="•"/>
            </a:pPr>
            <a:r>
              <a:rPr b="1" i="1" lang="en-US" sz="4600" u="none" cap="none" strike="noStrike">
                <a:solidFill>
                  <a:schemeClr val="dk1"/>
                </a:solidFill>
              </a:rPr>
              <a:t>Project</a:t>
            </a:r>
            <a:r>
              <a:rPr i="0" lang="en-US" sz="4600" u="none" cap="none" strike="noStrike">
                <a:solidFill>
                  <a:schemeClr val="dk1"/>
                </a:solidFill>
              </a:rPr>
              <a:t> – returns same rows as input table, removes some columns</a:t>
            </a:r>
            <a:endParaRPr sz="2800"/>
          </a:p>
          <a:p>
            <a:pPr indent="-4318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Calibri"/>
              <a:buChar char="•"/>
            </a:pPr>
            <a:r>
              <a:rPr b="1" i="1" lang="en-US" sz="4600" u="none" cap="none" strike="noStrike">
                <a:solidFill>
                  <a:schemeClr val="dk1"/>
                </a:solidFill>
              </a:rPr>
              <a:t>Sort</a:t>
            </a:r>
            <a:r>
              <a:rPr i="0" lang="en-US" sz="4600" u="none" cap="none" strike="noStrike">
                <a:solidFill>
                  <a:schemeClr val="dk1"/>
                </a:solidFill>
              </a:rPr>
              <a:t> – returns same input table, rows in different order</a:t>
            </a:r>
            <a:endParaRPr i="0" sz="46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 Counting Nulls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1" name="Google Shape;281;p42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b="1" i="1" lang="en-US" sz="3800" u="none" cap="none" strike="noStrike">
                <a:solidFill>
                  <a:schemeClr val="dk1"/>
                </a:solidFill>
              </a:rPr>
              <a:t>Null</a:t>
            </a:r>
            <a:r>
              <a:rPr i="0" lang="en-US" sz="3800" u="none" cap="none" strike="noStrike">
                <a:solidFill>
                  <a:schemeClr val="dk1"/>
                </a:solidFill>
              </a:rPr>
              <a:t> values are </a:t>
            </a:r>
            <a:r>
              <a:rPr b="1" i="1" lang="en-US" sz="3800" u="none" cap="none" strike="noStrike">
                <a:solidFill>
                  <a:schemeClr val="dk1"/>
                </a:solidFill>
              </a:rPr>
              <a:t>ignored</a:t>
            </a:r>
            <a:endParaRPr sz="2000"/>
          </a:p>
          <a:p>
            <a:pPr indent="-381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i="0" lang="en-US" sz="3800" u="none" cap="none" strike="noStrike">
                <a:solidFill>
                  <a:schemeClr val="dk1"/>
                </a:solidFill>
              </a:rPr>
              <a:t>If table has </a:t>
            </a:r>
            <a:r>
              <a:rPr b="1" i="1" lang="en-US" sz="3800" u="none" cap="none" strike="noStrike">
                <a:solidFill>
                  <a:schemeClr val="dk1"/>
                </a:solidFill>
              </a:rPr>
              <a:t>no nulls</a:t>
            </a:r>
            <a:r>
              <a:rPr i="0" lang="en-US" sz="3800" u="none" cap="none" strike="noStrike">
                <a:solidFill>
                  <a:schemeClr val="dk1"/>
                </a:solidFill>
              </a:rPr>
              <a:t>, </a:t>
            </a:r>
            <a:r>
              <a:rPr b="1" i="1" lang="en-US" sz="3800" u="none" cap="none" strike="noStrike">
                <a:solidFill>
                  <a:schemeClr val="dk1"/>
                </a:solidFill>
              </a:rPr>
              <a:t>doesn’t</a:t>
            </a:r>
            <a:r>
              <a:rPr i="0" lang="en-US" sz="3800" u="none" cap="none" strike="noStrike">
                <a:solidFill>
                  <a:schemeClr val="dk1"/>
                </a:solidFill>
              </a:rPr>
              <a:t> </a:t>
            </a:r>
            <a:r>
              <a:rPr b="1" i="1" lang="en-US" sz="3800" u="none" cap="none" strike="noStrike">
                <a:solidFill>
                  <a:schemeClr val="dk1"/>
                </a:solidFill>
              </a:rPr>
              <a:t>matter</a:t>
            </a:r>
            <a:r>
              <a:rPr i="0" lang="en-US" sz="3800" u="none" cap="none" strike="noStrike">
                <a:solidFill>
                  <a:schemeClr val="dk1"/>
                </a:solidFill>
              </a:rPr>
              <a:t> </a:t>
            </a:r>
            <a:r>
              <a:rPr b="1" i="1" lang="en-US" sz="3800" u="none" cap="none" strike="noStrike">
                <a:solidFill>
                  <a:schemeClr val="dk1"/>
                </a:solidFill>
              </a:rPr>
              <a:t>which</a:t>
            </a:r>
            <a:r>
              <a:rPr i="0" lang="en-US" sz="3800" u="none" cap="none" strike="noStrike">
                <a:solidFill>
                  <a:schemeClr val="dk1"/>
                </a:solidFill>
              </a:rPr>
              <a:t> field we count</a:t>
            </a:r>
            <a:endParaRPr sz="2000"/>
          </a:p>
          <a:p>
            <a:pPr indent="-381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i="0" lang="en-US" sz="3800" u="none" cap="none" strike="noStrike">
                <a:solidFill>
                  <a:schemeClr val="dk1"/>
                </a:solidFill>
              </a:rPr>
              <a:t>If table can have nulls, then </a:t>
            </a:r>
            <a:r>
              <a:rPr b="1" i="1" lang="en-US" sz="3800" u="none" cap="none" strike="noStrike">
                <a:solidFill>
                  <a:schemeClr val="dk1"/>
                </a:solidFill>
              </a:rPr>
              <a:t>careful which field is count</a:t>
            </a:r>
            <a:r>
              <a:rPr b="1" i="1" lang="en-US" sz="3800">
                <a:solidFill>
                  <a:schemeClr val="dk1"/>
                </a:solidFill>
              </a:rPr>
              <a:t>ed</a:t>
            </a:r>
            <a:endParaRPr sz="2000"/>
          </a:p>
          <a:p>
            <a:pPr indent="-381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b="1" i="1" lang="en-US" sz="3800" u="none" cap="none" strike="noStrike">
                <a:solidFill>
                  <a:schemeClr val="dk1"/>
                </a:solidFill>
              </a:rPr>
              <a:t>Count primary keys </a:t>
            </a:r>
            <a:r>
              <a:rPr i="0" lang="en-US" sz="3800" u="none" cap="none" strike="noStrike">
                <a:solidFill>
                  <a:schemeClr val="dk1"/>
                </a:solidFill>
              </a:rPr>
              <a:t>if counting number of records in groups, since the</a:t>
            </a:r>
            <a:r>
              <a:rPr lang="en-US" sz="3800">
                <a:solidFill>
                  <a:schemeClr val="dk1"/>
                </a:solidFill>
              </a:rPr>
              <a:t>y can't be null</a:t>
            </a:r>
            <a:endParaRPr i="0" sz="3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latin typeface="Oswald"/>
                <a:ea typeface="Oswald"/>
                <a:cs typeface="Oswald"/>
                <a:sym typeface="Oswald"/>
              </a:rPr>
              <a:t>Combining GroupBy (1/2)</a:t>
            </a:r>
            <a:endParaRPr b="1" i="0" sz="44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7" name="Google Shape;287;p43"/>
          <p:cNvSpPr txBox="1"/>
          <p:nvPr>
            <p:ph idx="1" type="body"/>
          </p:nvPr>
        </p:nvSpPr>
        <p:spPr>
          <a:xfrm>
            <a:off x="0" y="628650"/>
            <a:ext cx="9144000" cy="21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•"/>
            </a:pPr>
            <a:r>
              <a:rPr i="0" lang="en-US" sz="2900" u="none" cap="none" strike="noStrike">
                <a:solidFill>
                  <a:schemeClr val="dk1"/>
                </a:solidFill>
              </a:rPr>
              <a:t>Consider question: </a:t>
            </a:r>
            <a:r>
              <a:rPr b="1" i="1" lang="en-US" sz="2900" u="none" cap="none" strike="noStrike">
                <a:solidFill>
                  <a:schemeClr val="dk1"/>
                </a:solidFill>
              </a:rPr>
              <a:t>"Most “A” grades in any section?"</a:t>
            </a:r>
            <a:endParaRPr sz="11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00" u="none" cap="none" strike="noStrike">
                <a:solidFill>
                  <a:schemeClr val="dk1"/>
                </a:solidFill>
                <a:highlight>
                  <a:srgbClr val="FFF2CC"/>
                </a:highlight>
              </a:rPr>
              <a:t>	</a:t>
            </a:r>
            <a:r>
              <a:rPr b="1" i="0" lang="en-US" sz="2900" u="none" cap="none" strike="noStrike">
                <a:solidFill>
                  <a:schemeClr val="dk1"/>
                </a:solidFill>
                <a:highlight>
                  <a:srgbClr val="FFF2CC"/>
                </a:highlight>
              </a:rPr>
              <a:t>Q18 = select(ENROLL, Grade='A') -- enrollments with </a:t>
            </a:r>
            <a:r>
              <a:rPr b="1" lang="en-US" sz="2900">
                <a:solidFill>
                  <a:schemeClr val="dk1"/>
                </a:solidFill>
                <a:highlight>
                  <a:srgbClr val="FFF2CC"/>
                </a:highlight>
              </a:rPr>
              <a:t>'</a:t>
            </a:r>
            <a:r>
              <a:rPr b="1" i="0" lang="en-US" sz="2900" u="none" cap="none" strike="noStrike">
                <a:solidFill>
                  <a:schemeClr val="dk1"/>
                </a:solidFill>
                <a:highlight>
                  <a:srgbClr val="FFF2CC"/>
                </a:highlight>
              </a:rPr>
              <a:t>A</a:t>
            </a:r>
            <a:r>
              <a:rPr b="1" lang="en-US" sz="2900">
                <a:solidFill>
                  <a:schemeClr val="dk1"/>
                </a:solidFill>
                <a:highlight>
                  <a:srgbClr val="FFF2CC"/>
                </a:highlight>
              </a:rPr>
              <a:t>'</a:t>
            </a:r>
            <a:endParaRPr sz="1100">
              <a:highlight>
                <a:srgbClr val="FFF2CC"/>
              </a:highlight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  <a:highlight>
                  <a:srgbClr val="CFE2F3"/>
                </a:highlight>
              </a:rPr>
              <a:t>	Q19 = groupby(Q18, {SectionId}, {Count(EId)} ) </a:t>
            </a:r>
            <a:r>
              <a:rPr b="1" lang="en-US" sz="2900">
                <a:solidFill>
                  <a:schemeClr val="dk1"/>
                </a:solidFill>
                <a:highlight>
                  <a:srgbClr val="CFE2F3"/>
                </a:highlight>
              </a:rPr>
              <a:t>-- count</a:t>
            </a:r>
            <a:endParaRPr sz="1100">
              <a:highlight>
                <a:srgbClr val="CFE2F3"/>
              </a:highlight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  <a:highlight>
                  <a:srgbClr val="F4CCCC"/>
                </a:highlight>
              </a:rPr>
              <a:t>	Q20 = groupby(Q19, {}, {Max(CountOfEId)} ) -- count</a:t>
            </a:r>
            <a:endParaRPr sz="1100">
              <a:highlight>
                <a:srgbClr val="F4CCCC"/>
              </a:highlight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2900" u="none" cap="none" strike="noStrike">
              <a:solidFill>
                <a:schemeClr val="dk1"/>
              </a:solidFill>
            </a:endParaRPr>
          </a:p>
        </p:txBody>
      </p:sp>
      <p:pic>
        <p:nvPicPr>
          <p:cNvPr id="288" name="Google Shape;28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13" y="2762250"/>
            <a:ext cx="6650831" cy="2386013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3"/>
          <p:cNvSpPr/>
          <p:nvPr/>
        </p:nvSpPr>
        <p:spPr>
          <a:xfrm>
            <a:off x="1693100" y="2792425"/>
            <a:ext cx="4284900" cy="1147500"/>
          </a:xfrm>
          <a:prstGeom prst="rect">
            <a:avLst/>
          </a:prstGeom>
          <a:noFill/>
          <a:ln cap="flat" cmpd="sng" w="7620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3"/>
          <p:cNvSpPr/>
          <p:nvPr/>
        </p:nvSpPr>
        <p:spPr>
          <a:xfrm>
            <a:off x="657925" y="4220725"/>
            <a:ext cx="3354300" cy="866700"/>
          </a:xfrm>
          <a:prstGeom prst="rect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3"/>
          <p:cNvSpPr/>
          <p:nvPr/>
        </p:nvSpPr>
        <p:spPr>
          <a:xfrm>
            <a:off x="4315525" y="4220725"/>
            <a:ext cx="2930700" cy="8667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Combining GroupBy (2/2)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7" name="Google Shape;297;p44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Q2</a:t>
            </a:r>
            <a:r>
              <a:rPr b="1" lang="en-US" sz="3200">
                <a:solidFill>
                  <a:schemeClr val="dk1"/>
                </a:solidFill>
              </a:rPr>
              <a:t>0a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 = </a:t>
            </a:r>
            <a:r>
              <a:rPr b="1" i="0" lang="en-US" sz="3200" u="none" cap="none" strike="noStrike">
                <a:solidFill>
                  <a:srgbClr val="6AA84F"/>
                </a:solidFill>
              </a:rPr>
              <a:t>groupby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(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groupby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(</a:t>
            </a:r>
            <a:r>
              <a:rPr b="1" i="0" lang="en-US" sz="3200" u="none" cap="none" strike="noStrike">
                <a:solidFill>
                  <a:srgbClr val="0000FF"/>
                </a:solidFill>
              </a:rPr>
              <a:t>select(</a:t>
            </a:r>
            <a:r>
              <a:rPr b="1" i="0" lang="en-US" sz="3200" u="none" cap="none" strike="noStrike"/>
              <a:t>ENROLL</a:t>
            </a:r>
            <a:r>
              <a:rPr b="1" i="0" lang="en-US" sz="3200" u="none" cap="none" strike="noStrike">
                <a:solidFill>
                  <a:srgbClr val="0000FF"/>
                </a:solidFill>
              </a:rPr>
              <a:t>,</a:t>
            </a:r>
            <a:endParaRPr>
              <a:solidFill>
                <a:srgbClr val="0000FF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rgbClr val="0000FF"/>
                </a:solidFill>
              </a:rPr>
              <a:t>  </a:t>
            </a:r>
            <a:r>
              <a:rPr b="1" i="0" lang="en-US" sz="3200" u="none" cap="none" strike="noStrike">
                <a:solidFill>
                  <a:srgbClr val="0000FF"/>
                </a:solidFill>
              </a:rPr>
              <a:t>Grade='A'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), </a:t>
            </a:r>
            <a:r>
              <a:rPr b="1" i="0" lang="en-US" sz="3200" u="none" cap="none" strike="noStrike">
                <a:solidFill>
                  <a:srgbClr val="FF0000"/>
                </a:solidFill>
              </a:rPr>
              <a:t>{SectionId}, {Count(EId)}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 ), {},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	</a:t>
            </a:r>
            <a:r>
              <a:rPr b="1" i="0" lang="en-US" sz="3200" u="none" cap="none" strike="noStrike">
                <a:solidFill>
                  <a:srgbClr val="6AA84F"/>
                </a:solidFill>
              </a:rPr>
              <a:t>{Max(CountOfEId)}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 )</a:t>
            </a:r>
            <a:endParaRPr/>
          </a:p>
        </p:txBody>
      </p:sp>
      <p:pic>
        <p:nvPicPr>
          <p:cNvPr id="298" name="Google Shape;29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0" y="1890713"/>
            <a:ext cx="4500563" cy="310038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4"/>
          <p:cNvSpPr/>
          <p:nvPr/>
        </p:nvSpPr>
        <p:spPr>
          <a:xfrm>
            <a:off x="5662800" y="3643925"/>
            <a:ext cx="2498700" cy="4611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4"/>
          <p:cNvSpPr/>
          <p:nvPr/>
        </p:nvSpPr>
        <p:spPr>
          <a:xfrm>
            <a:off x="4736450" y="2787375"/>
            <a:ext cx="4380600" cy="461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4"/>
          <p:cNvSpPr/>
          <p:nvPr/>
        </p:nvSpPr>
        <p:spPr>
          <a:xfrm>
            <a:off x="4904450" y="1930825"/>
            <a:ext cx="4038600" cy="461100"/>
          </a:xfrm>
          <a:prstGeom prst="rect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4"/>
          <p:cNvSpPr/>
          <p:nvPr/>
        </p:nvSpPr>
        <p:spPr>
          <a:xfrm>
            <a:off x="6213650" y="4500500"/>
            <a:ext cx="1398000" cy="4611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4"/>
          <p:cNvSpPr txBox="1"/>
          <p:nvPr/>
        </p:nvSpPr>
        <p:spPr>
          <a:xfrm>
            <a:off x="4876800" y="3605700"/>
            <a:ext cx="8376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Q18</a:t>
            </a:r>
            <a:endParaRPr/>
          </a:p>
        </p:txBody>
      </p:sp>
      <p:sp>
        <p:nvSpPr>
          <p:cNvPr id="304" name="Google Shape;304;p44"/>
          <p:cNvSpPr txBox="1"/>
          <p:nvPr/>
        </p:nvSpPr>
        <p:spPr>
          <a:xfrm>
            <a:off x="3962400" y="2767500"/>
            <a:ext cx="8376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Q19</a:t>
            </a:r>
            <a:endParaRPr/>
          </a:p>
        </p:txBody>
      </p:sp>
      <p:sp>
        <p:nvSpPr>
          <p:cNvPr id="305" name="Google Shape;305;p44"/>
          <p:cNvSpPr txBox="1"/>
          <p:nvPr/>
        </p:nvSpPr>
        <p:spPr>
          <a:xfrm>
            <a:off x="4114800" y="1853100"/>
            <a:ext cx="8376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Q20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2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JOINING TABLES</a:t>
            </a:r>
            <a:endParaRPr b="1" i="0" sz="127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1" name="Google Shape;311;p45"/>
          <p:cNvSpPr txBox="1"/>
          <p:nvPr>
            <p:ph idx="1" type="subTitle"/>
          </p:nvPr>
        </p:nvSpPr>
        <p:spPr>
          <a:xfrm>
            <a:off x="1371600" y="4599150"/>
            <a:ext cx="64008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6" name="Google Shape;316;p46"/>
          <p:cNvGraphicFramePr/>
          <p:nvPr/>
        </p:nvGraphicFramePr>
        <p:xfrm>
          <a:off x="7048244" y="23889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{C1C90A64-0F2C-4749-9DA5-302C98FB41D2}</a:tableStyleId>
              </a:tblPr>
              <a:tblGrid>
                <a:gridCol w="1046525"/>
                <a:gridCol w="959700"/>
              </a:tblGrid>
              <a:tr h="285750">
                <a:tc gridSpan="2">
                  <a:txBody>
                    <a:bodyPr/>
                    <a:lstStyle/>
                    <a:p>
                      <a:pPr indent="-254000" lvl="0" marL="254000" rtl="0" algn="ctr"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x B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 hMerge="1"/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</a:t>
                      </a:r>
                      <a:endParaRPr b="1"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b="1"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a1</a:t>
                      </a:r>
                      <a:endParaRPr b="1"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b1</a:t>
                      </a:r>
                      <a:endParaRPr b="1"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a1</a:t>
                      </a:r>
                      <a:endParaRPr b="1"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b2</a:t>
                      </a:r>
                      <a:endParaRPr b="1"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a2</a:t>
                      </a:r>
                      <a:endParaRPr b="1"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b1</a:t>
                      </a:r>
                      <a:endParaRPr b="1"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a2</a:t>
                      </a:r>
                      <a:endParaRPr b="1"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b2</a:t>
                      </a:r>
                      <a:endParaRPr b="1"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317" name="Google Shape;317;p4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Product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8" name="Google Shape;318;p46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400" u="none" cap="none" strike="noStrike">
                <a:solidFill>
                  <a:schemeClr val="dk1"/>
                </a:solidFill>
              </a:rPr>
              <a:t>Product combines multipl</a:t>
            </a:r>
            <a:r>
              <a:rPr i="0" lang="en-US" sz="3200" u="none" cap="none" strike="noStrike">
                <a:solidFill>
                  <a:schemeClr val="dk1"/>
                </a:solidFill>
              </a:rPr>
              <a:t>e tables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</a:rPr>
              <a:t>Returns combinations of records </a:t>
            </a:r>
            <a:r>
              <a:rPr i="0" lang="en-US" sz="3200" u="none" cap="none" strike="noStrike">
                <a:solidFill>
                  <a:schemeClr val="dk1"/>
                </a:solidFill>
              </a:rPr>
              <a:t>from both tables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</a:rPr>
              <a:t>Example: </a:t>
            </a:r>
            <a:r>
              <a:rPr b="1" i="1" lang="en-US" sz="3200">
                <a:solidFill>
                  <a:schemeClr val="dk1"/>
                </a:solidFill>
              </a:rPr>
              <a:t>Combinations from STUDENT and DEPT</a:t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Syntax: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product ( table1, table2 )</a:t>
            </a:r>
            <a:endParaRPr/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Q22 = product(STUDENT, DEPT)</a:t>
            </a:r>
            <a:endParaRPr b="1" i="0" sz="3200" u="none" cap="none" strike="noStrike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>
                <a:solidFill>
                  <a:schemeClr val="dk1"/>
                </a:solidFill>
              </a:rPr>
              <a:t>Consider tables</a:t>
            </a:r>
            <a:br>
              <a:rPr lang="en-US" sz="3200">
                <a:solidFill>
                  <a:schemeClr val="dk1"/>
                </a:solidFill>
              </a:rPr>
            </a:br>
            <a:r>
              <a:rPr lang="en-US" sz="3200">
                <a:solidFill>
                  <a:schemeClr val="dk1"/>
                </a:solidFill>
              </a:rPr>
              <a:t>A and B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319" name="Google Shape;319;p46"/>
          <p:cNvGraphicFramePr/>
          <p:nvPr/>
        </p:nvGraphicFramePr>
        <p:xfrm>
          <a:off x="4016994" y="3588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{C1C90A64-0F2C-4749-9DA5-302C98FB41D2}</a:tableStyleId>
              </a:tblPr>
              <a:tblGrid>
                <a:gridCol w="1144300"/>
              </a:tblGrid>
              <a:tr h="285750">
                <a:tc>
                  <a:txBody>
                    <a:bodyPr/>
                    <a:lstStyle/>
                    <a:p>
                      <a:pPr indent="-254000" lvl="0" marL="254000" rtl="0" algn="ctr"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a1</a:t>
                      </a:r>
                      <a:endParaRPr b="1"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a2</a:t>
                      </a:r>
                      <a:endParaRPr b="1"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0" name="Google Shape;320;p46"/>
          <p:cNvGraphicFramePr/>
          <p:nvPr/>
        </p:nvGraphicFramePr>
        <p:xfrm>
          <a:off x="5555694" y="3588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{C1C90A64-0F2C-4749-9DA5-302C98FB41D2}</a:tableStyleId>
              </a:tblPr>
              <a:tblGrid>
                <a:gridCol w="1144300"/>
              </a:tblGrid>
              <a:tr h="285750">
                <a:tc>
                  <a:txBody>
                    <a:bodyPr/>
                    <a:lstStyle/>
                    <a:p>
                      <a:pPr indent="-254000" lvl="0" marL="254000" rtl="0" algn="ctr"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r>
                        <a:rPr b="1" lang="en-US" sz="1800"/>
                        <a:t>2</a:t>
                      </a:r>
                      <a:endParaRPr b="1"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" name="Google Shape;325;p47"/>
          <p:cNvGraphicFramePr/>
          <p:nvPr/>
        </p:nvGraphicFramePr>
        <p:xfrm>
          <a:off x="444775" y="616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{C1C90A64-0F2C-4749-9DA5-302C98FB41D2}</a:tableStyleId>
              </a:tblPr>
              <a:tblGrid>
                <a:gridCol w="952525"/>
                <a:gridCol w="1200400"/>
                <a:gridCol w="1797150"/>
                <a:gridCol w="1356475"/>
              </a:tblGrid>
              <a:tr h="2857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  <a:tc hMerge="1"/>
                <a:tc hMerge="1"/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SId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SName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GradYear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MajorId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joe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2004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amy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2004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max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2005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sue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2005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bob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2003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kim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2001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art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2004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pat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2001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lee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2004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6" name="Google Shape;326;p47"/>
          <p:cNvGraphicFramePr/>
          <p:nvPr/>
        </p:nvGraphicFramePr>
        <p:xfrm>
          <a:off x="6312175" y="616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{C1C90A64-0F2C-4749-9DA5-302C98FB41D2}</a:tableStyleId>
              </a:tblPr>
              <a:tblGrid>
                <a:gridCol w="952525"/>
                <a:gridCol w="1641075"/>
              </a:tblGrid>
              <a:tr h="2857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DEPT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 hMerge="1"/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DId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DName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compsci</a:t>
                      </a:r>
                      <a:endParaRPr sz="18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math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drama</a:t>
                      </a:r>
                      <a:endParaRPr sz="1800"/>
                    </a:p>
                  </a:txBody>
                  <a:tcPr marT="68575" marB="6857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</a:tr>
            </a:tbl>
          </a:graphicData>
        </a:graphic>
      </p:graphicFrame>
      <p:sp>
        <p:nvSpPr>
          <p:cNvPr id="327" name="Google Shape;327;p47"/>
          <p:cNvSpPr txBox="1"/>
          <p:nvPr/>
        </p:nvSpPr>
        <p:spPr>
          <a:xfrm>
            <a:off x="459175" y="105675"/>
            <a:ext cx="84465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Oswald"/>
                <a:ea typeface="Oswald"/>
                <a:cs typeface="Oswald"/>
                <a:sym typeface="Oswald"/>
              </a:rPr>
              <a:t>Consider Tables </a:t>
            </a:r>
            <a:r>
              <a:rPr b="1" lang="en-US" sz="3000">
                <a:latin typeface="Oswald"/>
                <a:ea typeface="Oswald"/>
                <a:cs typeface="Oswald"/>
                <a:sym typeface="Oswald"/>
              </a:rPr>
              <a:t>STUDENT</a:t>
            </a:r>
            <a:r>
              <a:rPr lang="en-US" sz="3000">
                <a:latin typeface="Oswald"/>
                <a:ea typeface="Oswald"/>
                <a:cs typeface="Oswald"/>
                <a:sym typeface="Oswald"/>
              </a:rPr>
              <a:t> and </a:t>
            </a:r>
            <a:r>
              <a:rPr b="1" lang="en-US" sz="3000">
                <a:latin typeface="Oswald"/>
                <a:ea typeface="Oswald"/>
                <a:cs typeface="Oswald"/>
                <a:sym typeface="Oswald"/>
              </a:rPr>
              <a:t>DEPT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2" name="Google Shape;332;p48"/>
          <p:cNvGraphicFramePr/>
          <p:nvPr/>
        </p:nvGraphicFramePr>
        <p:xfrm>
          <a:off x="444775" y="616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{C1C90A64-0F2C-4749-9DA5-302C98FB41D2}</a:tableStyleId>
              </a:tblPr>
              <a:tblGrid>
                <a:gridCol w="984125"/>
                <a:gridCol w="1240275"/>
                <a:gridCol w="1856825"/>
                <a:gridCol w="1401550"/>
                <a:gridCol w="1401550"/>
                <a:gridCol w="1401550"/>
              </a:tblGrid>
              <a:tr h="28575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 X DEPT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SId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SName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GradYear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MajorId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Did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DName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41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joe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2004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compsci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41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amy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2004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compsci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41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max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2005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compsci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41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joe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2004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math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41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amy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2004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math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41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max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2005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math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41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joe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2004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drama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</a:tr>
              <a:tr h="41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amy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2004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drama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</a:tr>
              <a:tr h="41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max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2005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drama</a:t>
                      </a:r>
                      <a:endParaRPr sz="18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</a:tr>
            </a:tbl>
          </a:graphicData>
        </a:graphic>
      </p:graphicFrame>
      <p:sp>
        <p:nvSpPr>
          <p:cNvPr id="333" name="Google Shape;333;p48"/>
          <p:cNvSpPr txBox="1"/>
          <p:nvPr/>
        </p:nvSpPr>
        <p:spPr>
          <a:xfrm>
            <a:off x="459175" y="105675"/>
            <a:ext cx="84465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Oswald"/>
                <a:ea typeface="Oswald"/>
                <a:cs typeface="Oswald"/>
                <a:sym typeface="Oswald"/>
              </a:rPr>
              <a:t>Product of</a:t>
            </a:r>
            <a:r>
              <a:rPr lang="en-US" sz="3000">
                <a:latin typeface="Oswald"/>
                <a:ea typeface="Oswald"/>
                <a:cs typeface="Oswald"/>
                <a:sym typeface="Oswald"/>
              </a:rPr>
              <a:t> Tables </a:t>
            </a:r>
            <a:r>
              <a:rPr b="1" lang="en-US" sz="3000">
                <a:latin typeface="Oswald"/>
                <a:ea typeface="Oswald"/>
                <a:cs typeface="Oswald"/>
                <a:sym typeface="Oswald"/>
              </a:rPr>
              <a:t>STUDENT</a:t>
            </a:r>
            <a:r>
              <a:rPr lang="en-US" sz="3000">
                <a:latin typeface="Oswald"/>
                <a:ea typeface="Oswald"/>
                <a:cs typeface="Oswald"/>
                <a:sym typeface="Oswald"/>
              </a:rPr>
              <a:t> and </a:t>
            </a:r>
            <a:r>
              <a:rPr b="1" lang="en-US" sz="3000">
                <a:latin typeface="Oswald"/>
                <a:ea typeface="Oswald"/>
                <a:cs typeface="Oswald"/>
                <a:sym typeface="Oswald"/>
              </a:rPr>
              <a:t>DEPT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34" name="Google Shape;334;p48"/>
          <p:cNvCxnSpPr/>
          <p:nvPr/>
        </p:nvCxnSpPr>
        <p:spPr>
          <a:xfrm>
            <a:off x="459175" y="2667094"/>
            <a:ext cx="8271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8"/>
          <p:cNvCxnSpPr/>
          <p:nvPr/>
        </p:nvCxnSpPr>
        <p:spPr>
          <a:xfrm>
            <a:off x="459175" y="3924394"/>
            <a:ext cx="8271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Filtering a Product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1" name="Google Shape;341;p49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chemeClr val="dk1"/>
                </a:solidFill>
              </a:rPr>
              <a:t>"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All students and their major departments"</a:t>
            </a:r>
            <a:endParaRPr sz="18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Q23 = select</a:t>
            </a:r>
            <a:r>
              <a:rPr b="1" lang="en-US" sz="3200">
                <a:solidFill>
                  <a:schemeClr val="dk1"/>
                </a:solidFill>
              </a:rPr>
              <a:t>(</a:t>
            </a:r>
            <a:endParaRPr b="1" sz="3200">
              <a:solidFill>
                <a:schemeClr val="dk1"/>
              </a:solidFill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0000FF"/>
                </a:solidFill>
              </a:rPr>
              <a:t>product(STUDENT, DEPT)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,</a:t>
            </a:r>
            <a:endParaRPr b="1" i="0" sz="32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</a:rPr>
              <a:t>MajorId=Did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)</a:t>
            </a:r>
            <a:endParaRPr b="1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342" name="Google Shape;342;p49"/>
          <p:cNvGraphicFramePr/>
          <p:nvPr/>
        </p:nvGraphicFramePr>
        <p:xfrm>
          <a:off x="5029000" y="129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{C1C90A64-0F2C-4749-9DA5-302C98FB41D2}</a:tableStyleId>
              </a:tblPr>
              <a:tblGrid>
                <a:gridCol w="995100"/>
                <a:gridCol w="1112025"/>
                <a:gridCol w="726475"/>
                <a:gridCol w="1176325"/>
              </a:tblGrid>
              <a:tr h="1715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 X DEPT</a:t>
                      </a:r>
                      <a:endParaRPr b="1" sz="1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hMerge="1"/>
                <a:tc hMerge="1"/>
                <a:tc hMerge="1"/>
              </a:tr>
              <a:tr h="17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SName</a:t>
                      </a:r>
                      <a:endParaRPr b="1" sz="1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MajorId</a:t>
                      </a:r>
                      <a:endParaRPr b="1" sz="1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Did</a:t>
                      </a:r>
                      <a:endParaRPr b="1" sz="1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DName</a:t>
                      </a:r>
                      <a:endParaRPr b="1" sz="14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17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joe</a:t>
                      </a:r>
                      <a:endParaRPr sz="14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FFFFFF"/>
                          </a:solidFill>
                        </a:rPr>
                        <a:t>10</a:t>
                      </a:r>
                      <a:endParaRPr b="1" sz="14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FFFFFF"/>
                          </a:solidFill>
                        </a:rPr>
                        <a:t>10</a:t>
                      </a:r>
                      <a:endParaRPr b="1" sz="14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compsci</a:t>
                      </a:r>
                      <a:endParaRPr sz="1400"/>
                    </a:p>
                  </a:txBody>
                  <a:tcPr marT="68575" marB="6857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17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amy</a:t>
                      </a:r>
                      <a:endParaRPr sz="14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20</a:t>
                      </a:r>
                      <a:endParaRPr sz="14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</a:t>
                      </a:r>
                      <a:endParaRPr sz="14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compsci</a:t>
                      </a:r>
                      <a:endParaRPr sz="14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17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max</a:t>
                      </a:r>
                      <a:endParaRPr sz="14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30</a:t>
                      </a:r>
                      <a:endParaRPr sz="14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</a:t>
                      </a:r>
                      <a:endParaRPr sz="14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compsci</a:t>
                      </a:r>
                      <a:endParaRPr sz="14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17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joe</a:t>
                      </a:r>
                      <a:endParaRPr sz="14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</a:t>
                      </a:r>
                      <a:endParaRPr sz="14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20</a:t>
                      </a:r>
                      <a:endParaRPr sz="14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math</a:t>
                      </a:r>
                      <a:endParaRPr sz="14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17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amy</a:t>
                      </a:r>
                      <a:endParaRPr sz="14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FFFFFF"/>
                          </a:solidFill>
                        </a:rPr>
                        <a:t>20</a:t>
                      </a:r>
                      <a:endParaRPr b="1" sz="14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FFFFFF"/>
                          </a:solidFill>
                        </a:rPr>
                        <a:t>20</a:t>
                      </a:r>
                      <a:endParaRPr b="1" sz="14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math</a:t>
                      </a:r>
                      <a:endParaRPr sz="14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17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max</a:t>
                      </a:r>
                      <a:endParaRPr sz="14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30</a:t>
                      </a:r>
                      <a:endParaRPr sz="14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20</a:t>
                      </a:r>
                      <a:endParaRPr sz="14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math</a:t>
                      </a:r>
                      <a:endParaRPr sz="14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17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joe</a:t>
                      </a:r>
                      <a:endParaRPr sz="14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</a:t>
                      </a:r>
                      <a:endParaRPr sz="14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30</a:t>
                      </a:r>
                      <a:endParaRPr sz="14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drama</a:t>
                      </a:r>
                      <a:endParaRPr sz="14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</a:tr>
              <a:tr h="17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amy</a:t>
                      </a:r>
                      <a:endParaRPr sz="14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20</a:t>
                      </a:r>
                      <a:endParaRPr sz="14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30</a:t>
                      </a:r>
                      <a:endParaRPr sz="14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drama</a:t>
                      </a:r>
                      <a:endParaRPr sz="14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</a:tr>
              <a:tr h="17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max</a:t>
                      </a:r>
                      <a:endParaRPr sz="14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FFFFFF"/>
                          </a:solidFill>
                        </a:rPr>
                        <a:t>30</a:t>
                      </a:r>
                      <a:endParaRPr b="1" sz="14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FFFFFF"/>
                          </a:solidFill>
                        </a:rPr>
                        <a:t>30</a:t>
                      </a:r>
                      <a:endParaRPr b="1" sz="1400">
                        <a:solidFill>
                          <a:srgbClr val="FFFFFF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drama</a:t>
                      </a:r>
                      <a:endParaRPr sz="14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</a:tr>
            </a:tbl>
          </a:graphicData>
        </a:graphic>
      </p:graphicFrame>
      <p:sp>
        <p:nvSpPr>
          <p:cNvPr id="343" name="Google Shape;343;p49"/>
          <p:cNvSpPr/>
          <p:nvPr/>
        </p:nvSpPr>
        <p:spPr>
          <a:xfrm>
            <a:off x="5031175" y="1291519"/>
            <a:ext cx="4009800" cy="37875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9"/>
          <p:cNvSpPr/>
          <p:nvPr/>
        </p:nvSpPr>
        <p:spPr>
          <a:xfrm>
            <a:off x="5031175" y="1985419"/>
            <a:ext cx="4009800" cy="337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9"/>
          <p:cNvSpPr/>
          <p:nvPr/>
        </p:nvSpPr>
        <p:spPr>
          <a:xfrm>
            <a:off x="5031175" y="3357019"/>
            <a:ext cx="4009800" cy="337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9"/>
          <p:cNvSpPr/>
          <p:nvPr/>
        </p:nvSpPr>
        <p:spPr>
          <a:xfrm>
            <a:off x="5031175" y="4728619"/>
            <a:ext cx="4009800" cy="337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Product and Join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2" name="Google Shape;352;p50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</a:rPr>
              <a:t>Filtering a product is so useful </a:t>
            </a:r>
            <a:r>
              <a:rPr i="0" lang="en-US" sz="3200" u="none" cap="none" strike="noStrike">
                <a:solidFill>
                  <a:schemeClr val="dk1"/>
                </a:solidFill>
              </a:rPr>
              <a:t>that</a:t>
            </a:r>
            <a:br>
              <a:rPr lang="en-US" sz="3200">
                <a:solidFill>
                  <a:schemeClr val="dk1"/>
                </a:solidFill>
              </a:rPr>
            </a:br>
            <a:r>
              <a:rPr i="0" lang="en-US" sz="3200" u="none" cap="none" strike="noStrike">
                <a:solidFill>
                  <a:schemeClr val="dk1"/>
                </a:solidFill>
              </a:rPr>
              <a:t>deserves its own name: </a:t>
            </a:r>
            <a:r>
              <a:rPr b="1" i="1" lang="en-US" sz="3200" u="sng" cap="none" strike="noStrike">
                <a:solidFill>
                  <a:schemeClr val="dk1"/>
                </a:solidFill>
              </a:rPr>
              <a:t>join</a:t>
            </a:r>
            <a:endParaRPr u="sng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sng" cap="none" strike="noStrike">
                <a:solidFill>
                  <a:schemeClr val="dk1"/>
                </a:solidFill>
              </a:rPr>
              <a:t>Joining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table</a:t>
            </a:r>
            <a:r>
              <a:rPr lang="en-US" sz="3200">
                <a:solidFill>
                  <a:schemeClr val="dk1"/>
                </a:solidFill>
              </a:rPr>
              <a:t>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is just </a:t>
            </a:r>
            <a:r>
              <a:rPr b="1" i="1" lang="en-US" sz="3200" u="sng" cap="none" strike="noStrike">
                <a:solidFill>
                  <a:schemeClr val="dk1"/>
                </a:solidFill>
              </a:rPr>
              <a:t>selecting a subset of product</a:t>
            </a:r>
            <a:endParaRPr b="1" i="1" sz="3200" u="sng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join(T1, T2, P) ≡ select(product(T1, T2), P)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dk1"/>
                </a:solidFill>
              </a:rPr>
              <a:t>	</a:t>
            </a:r>
            <a:r>
              <a:rPr b="1" lang="en-US" sz="3200">
                <a:solidFill>
                  <a:schemeClr val="dk1"/>
                </a:solidFill>
              </a:rPr>
              <a:t>join(T1, T2, P) ≡ </a:t>
            </a:r>
            <a:r>
              <a:rPr i="1" lang="en-US" sz="3000">
                <a:solidFill>
                  <a:schemeClr val="dk1"/>
                </a:solidFill>
              </a:rPr>
              <a:t>T1</a:t>
            </a:r>
            <a:r>
              <a:rPr lang="en-US" sz="3000">
                <a:solidFill>
                  <a:schemeClr val="dk1"/>
                </a:solidFill>
              </a:rPr>
              <a:t> ⋈</a:t>
            </a:r>
            <a:r>
              <a:rPr baseline="-25000" i="1" lang="en-US" sz="3000">
                <a:solidFill>
                  <a:schemeClr val="dk1"/>
                </a:solidFill>
              </a:rPr>
              <a:t>P</a:t>
            </a:r>
            <a:r>
              <a:rPr lang="en-US" sz="3000">
                <a:solidFill>
                  <a:schemeClr val="dk1"/>
                </a:solidFill>
              </a:rPr>
              <a:t> </a:t>
            </a:r>
            <a:r>
              <a:rPr i="1" lang="en-US" sz="3000">
                <a:solidFill>
                  <a:schemeClr val="dk1"/>
                </a:solidFill>
              </a:rPr>
              <a:t>T2</a:t>
            </a:r>
            <a:endParaRPr sz="3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Q23 can be rewritten as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Q24 = join(STUDENT, DEPT, MajorId=DId)</a:t>
            </a:r>
            <a:endParaRPr b="1"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>
                <a:solidFill>
                  <a:schemeClr val="dk1"/>
                </a:solidFill>
              </a:rPr>
              <a:t>	</a:t>
            </a:r>
            <a:r>
              <a:rPr b="1" lang="en-US" sz="3200">
                <a:solidFill>
                  <a:schemeClr val="dk1"/>
                </a:solidFill>
              </a:rPr>
              <a:t>Q24 = </a:t>
            </a:r>
            <a:r>
              <a:rPr i="1" lang="en-US" sz="3000">
                <a:solidFill>
                  <a:schemeClr val="dk1"/>
                </a:solidFill>
              </a:rPr>
              <a:t>STUDENT</a:t>
            </a:r>
            <a:r>
              <a:rPr lang="en-US" sz="3000">
                <a:solidFill>
                  <a:schemeClr val="dk1"/>
                </a:solidFill>
              </a:rPr>
              <a:t> ⋈</a:t>
            </a:r>
            <a:r>
              <a:rPr baseline="-25000" lang="en-US" sz="3000">
                <a:solidFill>
                  <a:schemeClr val="dk1"/>
                </a:solidFill>
              </a:rPr>
              <a:t>MajorId=Did</a:t>
            </a:r>
            <a:r>
              <a:rPr lang="en-US" sz="3000">
                <a:solidFill>
                  <a:schemeClr val="dk1"/>
                </a:solidFill>
              </a:rPr>
              <a:t> </a:t>
            </a:r>
            <a:r>
              <a:rPr i="1" lang="en-US" sz="3000">
                <a:solidFill>
                  <a:schemeClr val="dk1"/>
                </a:solidFill>
              </a:rPr>
              <a:t>DEPT</a:t>
            </a:r>
            <a:endParaRPr b="1"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Join Venn Diagram</a:t>
            </a:r>
            <a:endParaRPr/>
          </a:p>
        </p:txBody>
      </p:sp>
      <p:sp>
        <p:nvSpPr>
          <p:cNvPr id="358" name="Google Shape;358;p51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</a:rPr>
              <a:t>join(TableA, TableB, SomePredicate)</a:t>
            </a:r>
            <a:endParaRPr/>
          </a:p>
        </p:txBody>
      </p:sp>
      <p:pic>
        <p:nvPicPr>
          <p:cNvPr id="359" name="Google Shape;35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1614488"/>
            <a:ext cx="478155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Single Table Operators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Char char="•"/>
            </a:pPr>
            <a:r>
              <a:rPr b="1" i="1" lang="en-US" sz="4200" u="none" cap="none" strike="noStrike">
                <a:solidFill>
                  <a:schemeClr val="dk1"/>
                </a:solidFill>
              </a:rPr>
              <a:t>R</a:t>
            </a:r>
            <a:r>
              <a:rPr b="1" i="1" lang="en-US" sz="4200" u="none" cap="none" strike="noStrike">
                <a:solidFill>
                  <a:schemeClr val="dk1"/>
                </a:solidFill>
              </a:rPr>
              <a:t>ename</a:t>
            </a:r>
            <a:r>
              <a:rPr i="0" lang="en-US" sz="4200" u="none" cap="none" strike="noStrike">
                <a:solidFill>
                  <a:schemeClr val="dk1"/>
                </a:solidFill>
              </a:rPr>
              <a:t> – returns same table, one column with a different name</a:t>
            </a:r>
            <a:endParaRPr sz="2400"/>
          </a:p>
          <a:p>
            <a:pPr indent="-4064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Char char="•"/>
            </a:pPr>
            <a:r>
              <a:rPr b="1" i="1" lang="en-US" sz="4200" u="none" cap="none" strike="noStrike">
                <a:solidFill>
                  <a:schemeClr val="dk1"/>
                </a:solidFill>
              </a:rPr>
              <a:t>Extend</a:t>
            </a:r>
            <a:r>
              <a:rPr i="0" lang="en-US" sz="4200" u="none" cap="none" strike="noStrike">
                <a:solidFill>
                  <a:schemeClr val="dk1"/>
                </a:solidFill>
              </a:rPr>
              <a:t> – returns same table, additional column with computed value</a:t>
            </a:r>
            <a:endParaRPr sz="2400"/>
          </a:p>
          <a:p>
            <a:pPr indent="-4064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Char char="•"/>
            </a:pPr>
            <a:r>
              <a:rPr b="1" i="1" lang="en-US" sz="4200" u="none" cap="none" strike="noStrike">
                <a:solidFill>
                  <a:schemeClr val="dk1"/>
                </a:solidFill>
              </a:rPr>
              <a:t>Groupby</a:t>
            </a:r>
            <a:r>
              <a:rPr i="0" lang="en-US" sz="4200" u="none" cap="none" strike="noStrike">
                <a:solidFill>
                  <a:schemeClr val="dk1"/>
                </a:solidFill>
              </a:rPr>
              <a:t> – returns table, one row for each group of input records</a:t>
            </a:r>
            <a:endParaRPr i="0" sz="4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Join - </a:t>
            </a: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5" name="Google Shape;365;p52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</a:rPr>
              <a:t>"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Grades that Joe received</a:t>
            </a:r>
            <a:br>
              <a:rPr b="1" i="1" lang="en-US" sz="3200">
                <a:solidFill>
                  <a:schemeClr val="dk1"/>
                </a:solidFill>
              </a:rPr>
            </a:br>
            <a:r>
              <a:rPr b="1" i="1" lang="en-US" sz="3200">
                <a:solidFill>
                  <a:schemeClr val="dk1"/>
                </a:solidFill>
              </a:rPr>
              <a:t>					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in his courses during 2004"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Connect tables: </a:t>
            </a:r>
            <a:r>
              <a:rPr b="1" i="1" lang="en-US" sz="3200" u="sng" cap="none" strike="noStrike">
                <a:solidFill>
                  <a:schemeClr val="dk1"/>
                </a:solidFill>
              </a:rPr>
              <a:t>STUDENT</a:t>
            </a:r>
            <a:r>
              <a:rPr i="0" lang="en-US" sz="3200" u="none" cap="none" strike="noStrike">
                <a:solidFill>
                  <a:schemeClr val="dk1"/>
                </a:solidFill>
              </a:rPr>
              <a:t>, </a:t>
            </a:r>
            <a:r>
              <a:rPr b="1" i="1" lang="en-US" sz="3200" u="sng" cap="none" strike="noStrike">
                <a:solidFill>
                  <a:schemeClr val="dk1"/>
                </a:solidFill>
              </a:rPr>
              <a:t>ENROLL</a:t>
            </a:r>
            <a:r>
              <a:rPr i="0" lang="en-US" sz="3200" u="none" cap="none" strike="noStrike">
                <a:solidFill>
                  <a:schemeClr val="dk1"/>
                </a:solidFill>
              </a:rPr>
              <a:t>, and </a:t>
            </a:r>
            <a:r>
              <a:rPr b="1" i="1" lang="en-US" sz="3200" u="sng" cap="none" strike="noStrike">
                <a:solidFill>
                  <a:schemeClr val="dk1"/>
                </a:solidFill>
              </a:rPr>
              <a:t>SECTION</a:t>
            </a:r>
            <a:endParaRPr b="1" i="1" u="sng"/>
          </a:p>
          <a:p>
            <a:pPr indent="45720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Q25 = select(STUDENT, SName='joe')</a:t>
            </a:r>
            <a:endParaRPr/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Q26 = join(Q25, ENROLL, Sid=StudentId)</a:t>
            </a:r>
            <a:endParaRPr/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Q27 = select(SECTION, YearOffered=2004)</a:t>
            </a:r>
            <a:endParaRPr/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Q28 = join(Q26, Q27, SectionId=SectId)</a:t>
            </a:r>
            <a:endParaRPr/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Q29 = project(Q28, {Grade})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Grades Joe Received in Courses in 2004</a:t>
            </a:r>
            <a:endParaRPr b="1" i="0" sz="43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1" name="Google Shape;371;p53"/>
          <p:cNvSpPr/>
          <p:nvPr/>
        </p:nvSpPr>
        <p:spPr>
          <a:xfrm>
            <a:off x="4077788" y="800100"/>
            <a:ext cx="2207700" cy="342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: {Grade}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53"/>
          <p:cNvSpPr/>
          <p:nvPr/>
        </p:nvSpPr>
        <p:spPr>
          <a:xfrm>
            <a:off x="3810000" y="1600200"/>
            <a:ext cx="2743200" cy="342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: SectId = SectionId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3" name="Google Shape;373;p53"/>
          <p:cNvCxnSpPr>
            <a:stCxn id="371" idx="2"/>
            <a:endCxn id="372" idx="0"/>
          </p:cNvCxnSpPr>
          <p:nvPr/>
        </p:nvCxnSpPr>
        <p:spPr>
          <a:xfrm>
            <a:off x="5181638" y="1143000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4" name="Google Shape;374;p53"/>
          <p:cNvSpPr/>
          <p:nvPr/>
        </p:nvSpPr>
        <p:spPr>
          <a:xfrm>
            <a:off x="2316480" y="2762250"/>
            <a:ext cx="2377500" cy="342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: SId=StudentId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53"/>
          <p:cNvSpPr/>
          <p:nvPr/>
        </p:nvSpPr>
        <p:spPr>
          <a:xfrm>
            <a:off x="5715000" y="2762250"/>
            <a:ext cx="2971800" cy="342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: YearOffered=2004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53"/>
          <p:cNvSpPr/>
          <p:nvPr/>
        </p:nvSpPr>
        <p:spPr>
          <a:xfrm>
            <a:off x="6400800" y="3848100"/>
            <a:ext cx="1600200" cy="342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endParaRPr b="1" i="1" sz="2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53"/>
          <p:cNvSpPr/>
          <p:nvPr/>
        </p:nvSpPr>
        <p:spPr>
          <a:xfrm>
            <a:off x="1021080" y="3848100"/>
            <a:ext cx="2377500" cy="342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: SName='joe'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53"/>
          <p:cNvSpPr/>
          <p:nvPr/>
        </p:nvSpPr>
        <p:spPr>
          <a:xfrm>
            <a:off x="3892732" y="3848100"/>
            <a:ext cx="1358400" cy="342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ENROLL</a:t>
            </a:r>
            <a:endParaRPr b="1" i="1" sz="2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53"/>
          <p:cNvSpPr/>
          <p:nvPr/>
        </p:nvSpPr>
        <p:spPr>
          <a:xfrm>
            <a:off x="1530532" y="4724400"/>
            <a:ext cx="1358400" cy="342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 b="1" i="1" sz="2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0" name="Google Shape;380;p53"/>
          <p:cNvCxnSpPr>
            <a:stCxn id="377" idx="2"/>
            <a:endCxn id="379" idx="0"/>
          </p:cNvCxnSpPr>
          <p:nvPr/>
        </p:nvCxnSpPr>
        <p:spPr>
          <a:xfrm>
            <a:off x="2209830" y="4191000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1" name="Google Shape;381;p53"/>
          <p:cNvCxnSpPr>
            <a:stCxn id="374" idx="2"/>
            <a:endCxn id="377" idx="0"/>
          </p:cNvCxnSpPr>
          <p:nvPr/>
        </p:nvCxnSpPr>
        <p:spPr>
          <a:xfrm flipH="1">
            <a:off x="2209830" y="3105150"/>
            <a:ext cx="1295400" cy="74310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2" name="Google Shape;382;p53"/>
          <p:cNvCxnSpPr>
            <a:stCxn id="374" idx="2"/>
            <a:endCxn id="378" idx="0"/>
          </p:cNvCxnSpPr>
          <p:nvPr/>
        </p:nvCxnSpPr>
        <p:spPr>
          <a:xfrm>
            <a:off x="3505230" y="3105150"/>
            <a:ext cx="1066800" cy="74310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3" name="Google Shape;383;p53"/>
          <p:cNvCxnSpPr>
            <a:stCxn id="375" idx="2"/>
            <a:endCxn id="376" idx="0"/>
          </p:cNvCxnSpPr>
          <p:nvPr/>
        </p:nvCxnSpPr>
        <p:spPr>
          <a:xfrm>
            <a:off x="7200900" y="3105150"/>
            <a:ext cx="0" cy="74310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4" name="Google Shape;384;p53"/>
          <p:cNvCxnSpPr>
            <a:stCxn id="372" idx="2"/>
            <a:endCxn id="375" idx="0"/>
          </p:cNvCxnSpPr>
          <p:nvPr/>
        </p:nvCxnSpPr>
        <p:spPr>
          <a:xfrm>
            <a:off x="5181600" y="1943100"/>
            <a:ext cx="2019300" cy="81930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5" name="Google Shape;385;p53"/>
          <p:cNvCxnSpPr>
            <a:stCxn id="372" idx="2"/>
            <a:endCxn id="374" idx="0"/>
          </p:cNvCxnSpPr>
          <p:nvPr/>
        </p:nvCxnSpPr>
        <p:spPr>
          <a:xfrm flipH="1">
            <a:off x="3505200" y="1943100"/>
            <a:ext cx="1676400" cy="81930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6" name="Google Shape;386;p53"/>
          <p:cNvSpPr txBox="1"/>
          <p:nvPr/>
        </p:nvSpPr>
        <p:spPr>
          <a:xfrm>
            <a:off x="86150" y="3660750"/>
            <a:ext cx="9966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Q25</a:t>
            </a:r>
            <a:endParaRPr/>
          </a:p>
        </p:txBody>
      </p:sp>
      <p:sp>
        <p:nvSpPr>
          <p:cNvPr id="387" name="Google Shape;387;p53"/>
          <p:cNvSpPr txBox="1"/>
          <p:nvPr/>
        </p:nvSpPr>
        <p:spPr>
          <a:xfrm>
            <a:off x="1381550" y="2593950"/>
            <a:ext cx="9966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Q26</a:t>
            </a:r>
            <a:endParaRPr/>
          </a:p>
        </p:txBody>
      </p:sp>
      <p:sp>
        <p:nvSpPr>
          <p:cNvPr id="388" name="Google Shape;388;p53"/>
          <p:cNvSpPr txBox="1"/>
          <p:nvPr/>
        </p:nvSpPr>
        <p:spPr>
          <a:xfrm>
            <a:off x="4886750" y="2593950"/>
            <a:ext cx="9966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Q27</a:t>
            </a:r>
            <a:endParaRPr/>
          </a:p>
        </p:txBody>
      </p:sp>
      <p:sp>
        <p:nvSpPr>
          <p:cNvPr id="389" name="Google Shape;389;p53"/>
          <p:cNvSpPr txBox="1"/>
          <p:nvPr/>
        </p:nvSpPr>
        <p:spPr>
          <a:xfrm>
            <a:off x="2905550" y="1450950"/>
            <a:ext cx="9966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Q28</a:t>
            </a:r>
            <a:endParaRPr/>
          </a:p>
        </p:txBody>
      </p:sp>
      <p:sp>
        <p:nvSpPr>
          <p:cNvPr id="390" name="Google Shape;390;p53"/>
          <p:cNvSpPr txBox="1"/>
          <p:nvPr/>
        </p:nvSpPr>
        <p:spPr>
          <a:xfrm>
            <a:off x="3134150" y="612750"/>
            <a:ext cx="9966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Q29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6" name="Google Shape;396;p54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An alternative version of Q25</a:t>
            </a:r>
            <a:endParaRPr/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project(</a:t>
            </a:r>
            <a:endParaRPr b="1" i="0" sz="3200" u="none" cap="none" strike="noStrike">
              <a:solidFill>
                <a:schemeClr val="dk1"/>
              </a:solidFill>
            </a:endParaRPr>
          </a:p>
          <a:p>
            <a:pPr indent="-342900" lvl="0" marL="12573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select(STUDENT, SName='Joe'),</a:t>
            </a:r>
            <a:endParaRPr b="1" sz="3200">
              <a:solidFill>
                <a:schemeClr val="dk1"/>
              </a:solidFill>
            </a:endParaRPr>
          </a:p>
          <a:p>
            <a:pPr indent="4572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{Sid})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Another Join </a:t>
            </a: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2" name="Google Shape;402;p55"/>
          <p:cNvSpPr txBox="1"/>
          <p:nvPr>
            <p:ph idx="1" type="body"/>
          </p:nvPr>
        </p:nvSpPr>
        <p:spPr>
          <a:xfrm>
            <a:off x="0" y="628650"/>
            <a:ext cx="76791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Consider tables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Employee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and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Dept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The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join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of Employee and Dept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on </a:t>
            </a:r>
            <a:r>
              <a:rPr b="1" i="1" lang="en-US" sz="3200" u="none" cap="none" strike="noStrike">
                <a:solidFill>
                  <a:schemeClr val="dk1"/>
                </a:solidFill>
                <a:highlight>
                  <a:srgbClr val="F4CCCC"/>
                </a:highlight>
              </a:rPr>
              <a:t>DeptName</a:t>
            </a:r>
            <a:r>
              <a:rPr i="0" lang="en-US" sz="3200" u="none" cap="none" strike="noStrike">
                <a:solidFill>
                  <a:schemeClr val="dk1"/>
                </a:solidFill>
              </a:rPr>
              <a:t>: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403" name="Google Shape;403;p55"/>
          <p:cNvGraphicFramePr/>
          <p:nvPr/>
        </p:nvGraphicFramePr>
        <p:xfrm>
          <a:off x="457200" y="116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{B429575E-E9FE-451B-A5D3-9451A01FD80A}</a:tableStyleId>
              </a:tblPr>
              <a:tblGrid>
                <a:gridCol w="939800"/>
                <a:gridCol w="939800"/>
                <a:gridCol w="1240725"/>
              </a:tblGrid>
              <a:tr h="1714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500" u="sng"/>
                        <a:t>Employee</a:t>
                      </a:r>
                      <a:endParaRPr b="1" i="1" sz="1500" u="sng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1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Name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EmpId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DeptName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Harry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3415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Finance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Sally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2241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500" u="sng"/>
                        <a:t>Sales</a:t>
                      </a:r>
                      <a:endParaRPr i="1" sz="1500" u="sng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George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3401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Finance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Harriet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2202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500" u="sng"/>
                        <a:t>Sales</a:t>
                      </a:r>
                      <a:endParaRPr i="1" sz="1500" u="sng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4" name="Google Shape;404;p55"/>
          <p:cNvGraphicFramePr/>
          <p:nvPr/>
        </p:nvGraphicFramePr>
        <p:xfrm>
          <a:off x="4724400" y="116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{B429575E-E9FE-451B-A5D3-9451A01FD80A}</a:tableStyleId>
              </a:tblPr>
              <a:tblGrid>
                <a:gridCol w="1219200"/>
                <a:gridCol w="1219200"/>
              </a:tblGrid>
              <a:tr h="1714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500" u="sng"/>
                        <a:t>Dept</a:t>
                      </a:r>
                      <a:endParaRPr b="1" i="1" sz="1500" u="sng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</a:tr>
              <a:tr h="1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DeptName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Manager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Finance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George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500" u="sng"/>
                        <a:t>Sales</a:t>
                      </a:r>
                      <a:endParaRPr i="1" sz="1500" u="sng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Harriet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Production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Charles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5" name="Google Shape;405;p55"/>
          <p:cNvGraphicFramePr/>
          <p:nvPr/>
        </p:nvGraphicFramePr>
        <p:xfrm>
          <a:off x="446405" y="356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{B429575E-E9FE-451B-A5D3-9451A01FD80A}</a:tableStyleId>
              </a:tblPr>
              <a:tblGrid>
                <a:gridCol w="911300"/>
                <a:gridCol w="827400"/>
                <a:gridCol w="1240725"/>
                <a:gridCol w="1069975"/>
              </a:tblGrid>
              <a:tr h="1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Name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EmpId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DeptName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Manager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Harry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3415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Finance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George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Sally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2241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500" u="sng"/>
                        <a:t>Sales</a:t>
                      </a:r>
                      <a:endParaRPr i="1" sz="1500" u="sng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Harriet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George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3401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Finance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George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Harriet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2202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500" u="sng"/>
                        <a:t>Sales</a:t>
                      </a:r>
                      <a:endParaRPr i="1" sz="1500" u="sng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Harriet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cxnSp>
        <p:nvCxnSpPr>
          <p:cNvPr id="406" name="Google Shape;406;p55"/>
          <p:cNvCxnSpPr/>
          <p:nvPr/>
        </p:nvCxnSpPr>
        <p:spPr>
          <a:xfrm flipH="1">
            <a:off x="3370225" y="1901725"/>
            <a:ext cx="1420200" cy="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07" name="Google Shape;407;p55"/>
          <p:cNvCxnSpPr/>
          <p:nvPr/>
        </p:nvCxnSpPr>
        <p:spPr>
          <a:xfrm flipH="1">
            <a:off x="3410050" y="1917775"/>
            <a:ext cx="138840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08" name="Google Shape;408;p55"/>
          <p:cNvCxnSpPr/>
          <p:nvPr/>
        </p:nvCxnSpPr>
        <p:spPr>
          <a:xfrm flipH="1">
            <a:off x="3370225" y="2206525"/>
            <a:ext cx="1420200" cy="8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09" name="Google Shape;409;p55"/>
          <p:cNvCxnSpPr/>
          <p:nvPr/>
        </p:nvCxnSpPr>
        <p:spPr>
          <a:xfrm flipH="1">
            <a:off x="3402325" y="2206650"/>
            <a:ext cx="1388100" cy="609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2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JOINING GROUPS</a:t>
            </a:r>
            <a:endParaRPr b="1" i="0" sz="127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5" name="Google Shape;415;p56"/>
          <p:cNvSpPr txBox="1"/>
          <p:nvPr>
            <p:ph idx="1" type="subTitle"/>
          </p:nvPr>
        </p:nvSpPr>
        <p:spPr>
          <a:xfrm>
            <a:off x="1371600" y="4599150"/>
            <a:ext cx="64008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Recall Most As in Any Section?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1" name="Google Shape;421;p57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Q18 = select(ENROLL, Grade='A')</a:t>
            </a:r>
            <a:endParaRPr/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Q19 = groupby(Q18, {SectionId}, {Count(EId)} )</a:t>
            </a:r>
            <a:endParaRPr/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Q20 = groupby(Q19, {}, {Max(CountOfEId)} )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  <p:pic>
        <p:nvPicPr>
          <p:cNvPr id="422" name="Google Shape;42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3" y="2743200"/>
            <a:ext cx="6650831" cy="2386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Which Section Has Most As?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8" name="Google Shape;428;p58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Additional question:</a:t>
            </a:r>
            <a:endParaRPr sz="3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</a:rPr>
              <a:t>"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Which section has most As?"</a:t>
            </a:r>
            <a:br>
              <a:rPr b="1" i="1" lang="en-US" sz="3200" u="none" cap="none" strike="noStrike">
                <a:solidFill>
                  <a:schemeClr val="dk1"/>
                </a:solidFill>
              </a:rPr>
            </a:b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</a:rPr>
              <a:t>Solution</a:t>
            </a:r>
            <a:r>
              <a:rPr i="0" lang="en-US" sz="3200" u="none" cap="none" strike="noStrike">
                <a:solidFill>
                  <a:schemeClr val="dk1"/>
                </a:solidFill>
              </a:rPr>
              <a:t>: join the maximum value from </a:t>
            </a:r>
            <a:r>
              <a:rPr b="1" i="0" lang="en-US" sz="3200" u="none" cap="none" strike="noStrike">
                <a:solidFill>
                  <a:schemeClr val="dk1"/>
                </a:solidFill>
                <a:highlight>
                  <a:srgbClr val="F4CCCC"/>
                </a:highlight>
              </a:rPr>
              <a:t>Q20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to the section information of </a:t>
            </a:r>
            <a:r>
              <a:rPr b="1" i="0" lang="en-US" sz="3200" u="none" cap="none" strike="noStrike">
                <a:solidFill>
                  <a:schemeClr val="dk1"/>
                </a:solidFill>
                <a:highlight>
                  <a:srgbClr val="FFF2CC"/>
                </a:highlight>
              </a:rPr>
              <a:t>Q19</a:t>
            </a:r>
            <a:endParaRPr b="1" i="1" sz="3200" u="none" cap="none" strike="noStrike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Q30=join(</a:t>
            </a:r>
            <a:r>
              <a:rPr b="1" i="0" lang="en-US" sz="3200" u="none" cap="none" strike="noStrike">
                <a:solidFill>
                  <a:schemeClr val="dk1"/>
                </a:solidFill>
                <a:highlight>
                  <a:srgbClr val="FFF2CC"/>
                </a:highlight>
              </a:rPr>
              <a:t>Q19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,</a:t>
            </a:r>
            <a:r>
              <a:rPr b="1" i="0" lang="en-US" sz="3200" u="none" cap="none" strike="noStrike">
                <a:solidFill>
                  <a:schemeClr val="dk1"/>
                </a:solidFill>
                <a:highlight>
                  <a:srgbClr val="F4CCCC"/>
                </a:highlight>
              </a:rPr>
              <a:t>Q20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, CountOfEId=MaxOfCountOfEId)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Q31=join(SECTION, Q30, SectId=SectionId)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Equijoins &amp; Relationship Joins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4" name="Google Shape;434;p59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Char char="•"/>
            </a:pPr>
            <a:r>
              <a:rPr b="1" i="1" lang="en-US" sz="4300" u="none" cap="none" strike="noStrike">
                <a:solidFill>
                  <a:schemeClr val="dk1"/>
                </a:solidFill>
              </a:rPr>
              <a:t>Equijoins</a:t>
            </a:r>
            <a:r>
              <a:rPr i="0" lang="en-US" sz="4300" u="none" cap="none" strike="noStrike">
                <a:solidFill>
                  <a:schemeClr val="dk1"/>
                </a:solidFill>
              </a:rPr>
              <a:t> predicates </a:t>
            </a:r>
            <a:r>
              <a:rPr b="1" i="1" lang="en-US" sz="4300" u="none" cap="none" strike="noStrike">
                <a:solidFill>
                  <a:schemeClr val="dk1"/>
                </a:solidFill>
              </a:rPr>
              <a:t>two fields </a:t>
            </a:r>
            <a:r>
              <a:rPr i="0" lang="en-US" sz="4300" u="none" cap="none" strike="noStrike">
                <a:solidFill>
                  <a:schemeClr val="dk1"/>
                </a:solidFill>
              </a:rPr>
              <a:t>from two tables</a:t>
            </a:r>
            <a:endParaRPr sz="4300">
              <a:solidFill>
                <a:schemeClr val="dk1"/>
              </a:solidFill>
            </a:endParaRPr>
          </a:p>
          <a:p>
            <a:pPr indent="-4127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Char char="•"/>
            </a:pPr>
            <a:r>
              <a:rPr i="0" lang="en-US" sz="4300" u="none" cap="none" strike="noStrike">
                <a:solidFill>
                  <a:schemeClr val="dk1"/>
                </a:solidFill>
              </a:rPr>
              <a:t>Most common</a:t>
            </a:r>
            <a:endParaRPr b="1" i="1" sz="4300">
              <a:solidFill>
                <a:schemeClr val="dk1"/>
              </a:solidFill>
            </a:endParaRPr>
          </a:p>
          <a:p>
            <a:pPr indent="-4127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Char char="•"/>
            </a:pPr>
            <a:r>
              <a:rPr b="1" i="1" lang="en-US" sz="4300" u="none" cap="none" strike="noStrike">
                <a:solidFill>
                  <a:schemeClr val="dk1"/>
                </a:solidFill>
              </a:rPr>
              <a:t>Relationship joins</a:t>
            </a:r>
            <a:r>
              <a:rPr i="0" lang="en-US" sz="4300" u="none" cap="none" strike="noStrike">
                <a:solidFill>
                  <a:schemeClr val="dk1"/>
                </a:solidFill>
              </a:rPr>
              <a:t> predicates</a:t>
            </a:r>
            <a:endParaRPr sz="4300">
              <a:solidFill>
                <a:schemeClr val="dk1"/>
              </a:solidFill>
            </a:endParaRPr>
          </a:p>
          <a:p>
            <a:pPr indent="-38100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Char char="–"/>
            </a:pPr>
            <a:r>
              <a:rPr b="1" i="1" lang="en-US" sz="4300" u="none" cap="none" strike="noStrike">
                <a:solidFill>
                  <a:schemeClr val="dk1"/>
                </a:solidFill>
              </a:rPr>
              <a:t>primary key </a:t>
            </a:r>
            <a:r>
              <a:rPr i="0" lang="en-US" sz="4300" u="none" cap="none" strike="noStrike">
                <a:solidFill>
                  <a:schemeClr val="dk1"/>
                </a:solidFill>
              </a:rPr>
              <a:t>of </a:t>
            </a:r>
            <a:r>
              <a:rPr b="1" i="1" lang="en-US" sz="4300" u="none" cap="none" strike="noStrike">
                <a:solidFill>
                  <a:schemeClr val="dk1"/>
                </a:solidFill>
              </a:rPr>
              <a:t>table1</a:t>
            </a:r>
            <a:endParaRPr b="1" i="1" sz="4300">
              <a:solidFill>
                <a:schemeClr val="dk1"/>
              </a:solidFill>
            </a:endParaRPr>
          </a:p>
          <a:p>
            <a:pPr indent="-38100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Char char="–"/>
            </a:pPr>
            <a:r>
              <a:rPr i="0" lang="en-US" sz="4300" u="none" cap="none" strike="noStrike">
                <a:solidFill>
                  <a:schemeClr val="dk1"/>
                </a:solidFill>
              </a:rPr>
              <a:t>with </a:t>
            </a:r>
            <a:r>
              <a:rPr b="1" i="1" lang="en-US" sz="4300" u="none" cap="none" strike="noStrike">
                <a:solidFill>
                  <a:schemeClr val="dk1"/>
                </a:solidFill>
              </a:rPr>
              <a:t>foreign key </a:t>
            </a:r>
            <a:r>
              <a:rPr i="0" lang="en-US" sz="4300" u="none" cap="none" strike="noStrike">
                <a:solidFill>
                  <a:schemeClr val="dk1"/>
                </a:solidFill>
              </a:rPr>
              <a:t>of </a:t>
            </a:r>
            <a:r>
              <a:rPr b="1" i="1" lang="en-US" sz="4300" u="none" cap="none" strike="noStrike">
                <a:solidFill>
                  <a:schemeClr val="dk1"/>
                </a:solidFill>
              </a:rPr>
              <a:t>table2</a:t>
            </a:r>
            <a:endParaRPr b="1" i="1" sz="43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Equijoins &amp; Relationship Joins</a:t>
            </a:r>
            <a:endParaRPr b="1" sz="4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0" name="Google Shape;440;p60"/>
          <p:cNvSpPr/>
          <p:nvPr/>
        </p:nvSpPr>
        <p:spPr>
          <a:xfrm>
            <a:off x="4095750" y="838200"/>
            <a:ext cx="2476500" cy="342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: {Grade}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1" name="Google Shape;441;p60"/>
          <p:cNvCxnSpPr>
            <a:stCxn id="440" idx="2"/>
            <a:endCxn id="442" idx="0"/>
          </p:cNvCxnSpPr>
          <p:nvPr/>
        </p:nvCxnSpPr>
        <p:spPr>
          <a:xfrm>
            <a:off x="5334000" y="1181100"/>
            <a:ext cx="0" cy="342900"/>
          </a:xfrm>
          <a:prstGeom prst="straightConnector1">
            <a:avLst/>
          </a:prstGeom>
          <a:noFill/>
          <a:ln cap="flat" cmpd="sng" w="25400">
            <a:solidFill>
              <a:srgbClr val="4A7DB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42" name="Google Shape;442;p60"/>
          <p:cNvSpPr/>
          <p:nvPr/>
        </p:nvSpPr>
        <p:spPr>
          <a:xfrm>
            <a:off x="3333750" y="1524000"/>
            <a:ext cx="4000500" cy="342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: YearOffered = GradYear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60"/>
          <p:cNvSpPr/>
          <p:nvPr/>
        </p:nvSpPr>
        <p:spPr>
          <a:xfrm>
            <a:off x="3333750" y="2209800"/>
            <a:ext cx="4000500" cy="342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= SectId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60"/>
          <p:cNvSpPr/>
          <p:nvPr/>
        </p:nvSpPr>
        <p:spPr>
          <a:xfrm>
            <a:off x="1771650" y="3067050"/>
            <a:ext cx="2857500" cy="342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 = StudentId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60"/>
          <p:cNvSpPr/>
          <p:nvPr/>
        </p:nvSpPr>
        <p:spPr>
          <a:xfrm>
            <a:off x="914400" y="3752850"/>
            <a:ext cx="2438400" cy="342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: SName = 'joe'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6" name="Google Shape;446;p60"/>
          <p:cNvCxnSpPr>
            <a:stCxn id="442" idx="2"/>
            <a:endCxn id="443" idx="0"/>
          </p:cNvCxnSpPr>
          <p:nvPr/>
        </p:nvCxnSpPr>
        <p:spPr>
          <a:xfrm>
            <a:off x="5334000" y="1866900"/>
            <a:ext cx="0" cy="342900"/>
          </a:xfrm>
          <a:prstGeom prst="straightConnector1">
            <a:avLst/>
          </a:prstGeom>
          <a:noFill/>
          <a:ln cap="flat" cmpd="sng" w="25400">
            <a:solidFill>
              <a:srgbClr val="4A7DB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7" name="Google Shape;447;p60"/>
          <p:cNvCxnSpPr>
            <a:stCxn id="443" idx="2"/>
            <a:endCxn id="444" idx="0"/>
          </p:cNvCxnSpPr>
          <p:nvPr/>
        </p:nvCxnSpPr>
        <p:spPr>
          <a:xfrm flipH="1">
            <a:off x="3200400" y="2552700"/>
            <a:ext cx="2133600" cy="514500"/>
          </a:xfrm>
          <a:prstGeom prst="straightConnector1">
            <a:avLst/>
          </a:prstGeom>
          <a:noFill/>
          <a:ln cap="flat" cmpd="sng" w="25400">
            <a:solidFill>
              <a:srgbClr val="4A7DB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8" name="Google Shape;448;p60"/>
          <p:cNvCxnSpPr>
            <a:stCxn id="444" idx="2"/>
            <a:endCxn id="445" idx="0"/>
          </p:cNvCxnSpPr>
          <p:nvPr/>
        </p:nvCxnSpPr>
        <p:spPr>
          <a:xfrm flipH="1">
            <a:off x="2133600" y="3409950"/>
            <a:ext cx="1066800" cy="342900"/>
          </a:xfrm>
          <a:prstGeom prst="straightConnector1">
            <a:avLst/>
          </a:prstGeom>
          <a:noFill/>
          <a:ln cap="flat" cmpd="sng" w="25400">
            <a:solidFill>
              <a:srgbClr val="4A7DB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49" name="Google Shape;449;p60"/>
          <p:cNvSpPr/>
          <p:nvPr/>
        </p:nvSpPr>
        <p:spPr>
          <a:xfrm>
            <a:off x="1371600" y="4381500"/>
            <a:ext cx="1524000" cy="342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0" name="Google Shape;450;p60"/>
          <p:cNvCxnSpPr>
            <a:stCxn id="445" idx="2"/>
            <a:endCxn id="449" idx="0"/>
          </p:cNvCxnSpPr>
          <p:nvPr/>
        </p:nvCxnSpPr>
        <p:spPr>
          <a:xfrm>
            <a:off x="2133600" y="4095750"/>
            <a:ext cx="0" cy="285900"/>
          </a:xfrm>
          <a:prstGeom prst="straightConnector1">
            <a:avLst/>
          </a:prstGeom>
          <a:noFill/>
          <a:ln cap="flat" cmpd="sng" w="25400">
            <a:solidFill>
              <a:srgbClr val="4A7DB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51" name="Google Shape;451;p60"/>
          <p:cNvSpPr/>
          <p:nvPr/>
        </p:nvSpPr>
        <p:spPr>
          <a:xfrm>
            <a:off x="3733800" y="3752850"/>
            <a:ext cx="1066800" cy="342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ENROLL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2" name="Google Shape;452;p60"/>
          <p:cNvCxnSpPr>
            <a:stCxn id="444" idx="2"/>
            <a:endCxn id="451" idx="0"/>
          </p:cNvCxnSpPr>
          <p:nvPr/>
        </p:nvCxnSpPr>
        <p:spPr>
          <a:xfrm>
            <a:off x="3200400" y="3409950"/>
            <a:ext cx="1066800" cy="342900"/>
          </a:xfrm>
          <a:prstGeom prst="straightConnector1">
            <a:avLst/>
          </a:prstGeom>
          <a:noFill/>
          <a:ln cap="flat" cmpd="sng" w="25400">
            <a:solidFill>
              <a:srgbClr val="4A7DB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53" name="Google Shape;453;p60"/>
          <p:cNvSpPr/>
          <p:nvPr/>
        </p:nvSpPr>
        <p:spPr>
          <a:xfrm>
            <a:off x="6705600" y="3067050"/>
            <a:ext cx="1524000" cy="342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4" name="Google Shape;454;p60"/>
          <p:cNvCxnSpPr>
            <a:stCxn id="443" idx="2"/>
            <a:endCxn id="453" idx="0"/>
          </p:cNvCxnSpPr>
          <p:nvPr/>
        </p:nvCxnSpPr>
        <p:spPr>
          <a:xfrm>
            <a:off x="5334000" y="2552700"/>
            <a:ext cx="2133600" cy="514500"/>
          </a:xfrm>
          <a:prstGeom prst="straightConnector1">
            <a:avLst/>
          </a:prstGeom>
          <a:noFill/>
          <a:ln cap="flat" cmpd="sng" w="25400">
            <a:solidFill>
              <a:srgbClr val="4A7DBB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Self Join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0" name="Google Shape;460;p61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143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400">
                <a:solidFill>
                  <a:schemeClr val="dk1"/>
                </a:solidFill>
              </a:rPr>
              <a:t>"</a:t>
            </a:r>
            <a:r>
              <a:rPr b="1" i="1" lang="en-US" sz="3400" u="none" cap="none" strike="noStrike">
                <a:solidFill>
                  <a:schemeClr val="dk1"/>
                </a:solidFill>
              </a:rPr>
              <a:t>Students that have same major as Joe"</a:t>
            </a:r>
            <a:endParaRPr sz="16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400" u="none" cap="none" strike="noStrike">
                <a:solidFill>
                  <a:schemeClr val="dk1"/>
                </a:solidFill>
              </a:rPr>
              <a:t>Q32 = project(select(STUDENT, SName='joe'), 					{MajorId})</a:t>
            </a:r>
            <a:endParaRPr sz="16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400" u="none" cap="none" strike="noStrike">
                <a:solidFill>
                  <a:schemeClr val="dk1"/>
                </a:solidFill>
              </a:rPr>
              <a:t>Q33 = rename(Q32, MajorId, JoesMajorId)</a:t>
            </a:r>
            <a:endParaRPr sz="16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400" u="none" cap="none" strike="noStrike">
                <a:solidFill>
                  <a:schemeClr val="dk1"/>
                </a:solidFill>
              </a:rPr>
              <a:t>Q34 = join(Q33, STUDENT, JoesMajorId=MajorId)</a:t>
            </a:r>
            <a:endParaRPr b="1" i="0" sz="34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400">
                <a:solidFill>
                  <a:schemeClr val="dk1"/>
                </a:solidFill>
              </a:rPr>
              <a:t>Here we had to do a </a:t>
            </a:r>
            <a:r>
              <a:rPr b="1" i="1" lang="en-US" sz="3400" u="sng">
                <a:solidFill>
                  <a:schemeClr val="dk1"/>
                </a:solidFill>
              </a:rPr>
              <a:t>self join</a:t>
            </a:r>
            <a:r>
              <a:rPr lang="en-US" sz="3400">
                <a:solidFill>
                  <a:schemeClr val="dk1"/>
                </a:solidFill>
              </a:rPr>
              <a:t>, a table joined with itself</a:t>
            </a:r>
            <a:endParaRPr sz="3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Two Table Operators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b="1" i="1" lang="en-US" sz="3600" u="none" cap="none" strike="noStrike">
                <a:solidFill>
                  <a:schemeClr val="dk1"/>
                </a:solidFill>
              </a:rPr>
              <a:t>Product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– returns table containing all possible combinations of records from input tables</a:t>
            </a:r>
            <a:endParaRPr sz="1800"/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b="1" i="1" lang="en-US" sz="3600" u="none" cap="none" strike="noStrike">
                <a:solidFill>
                  <a:schemeClr val="dk1"/>
                </a:solidFill>
              </a:rPr>
              <a:t>Join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– connects tables together. Equivalent to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selection of a product</a:t>
            </a:r>
            <a:endParaRPr sz="1800"/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b="1" i="1" lang="en-US" sz="3600" u="none" cap="none" strike="noStrike">
                <a:solidFill>
                  <a:schemeClr val="dk1"/>
                </a:solidFill>
              </a:rPr>
              <a:t>Semijoin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– returns table with records from input table1 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that match some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record in input table2</a:t>
            </a:r>
            <a:endParaRPr i="0" sz="36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2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9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SEMIJOINS, ANTIJOINS &amp; OUTER JOINS</a:t>
            </a:r>
            <a:endParaRPr b="1" i="0" sz="94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6" name="Google Shape;466;p62"/>
          <p:cNvSpPr txBox="1"/>
          <p:nvPr>
            <p:ph idx="1" type="subTitle"/>
          </p:nvPr>
        </p:nvSpPr>
        <p:spPr>
          <a:xfrm>
            <a:off x="1371600" y="4599150"/>
            <a:ext cx="64008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Semijoin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2" name="Google Shape;472;p63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Oswald"/>
              <a:buChar char="•"/>
            </a:pPr>
            <a:r>
              <a:rPr i="0" lang="en-US" sz="3900" u="none" cap="none" strike="noStrike">
                <a:solidFill>
                  <a:schemeClr val="dk1"/>
                </a:solidFill>
              </a:rPr>
              <a:t>Recall Q24: pairs STUDENT records with matching DEPT records</a:t>
            </a:r>
            <a:endParaRPr i="0" sz="3900" u="none" cap="none" strike="noStrike">
              <a:solidFill>
                <a:schemeClr val="dk1"/>
              </a:solidFill>
            </a:endParaRPr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9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900" u="none" cap="none" strike="noStrike">
                <a:solidFill>
                  <a:schemeClr val="dk1"/>
                </a:solidFill>
              </a:rPr>
              <a:t>Q24 = join(STUDENT, DEPT, MajorId=DId)</a:t>
            </a:r>
            <a:endParaRPr b="1" i="0" sz="39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-3873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Char char="•"/>
            </a:pPr>
            <a:r>
              <a:rPr i="0" lang="en-US" sz="3900" u="none" cap="none" strike="noStrike">
                <a:solidFill>
                  <a:schemeClr val="dk1"/>
                </a:solidFill>
              </a:rPr>
              <a:t>But</a:t>
            </a:r>
            <a:r>
              <a:rPr lang="en-US" sz="3900">
                <a:solidFill>
                  <a:schemeClr val="dk1"/>
                </a:solidFill>
              </a:rPr>
              <a:t> what </a:t>
            </a:r>
            <a:r>
              <a:rPr i="0" lang="en-US" sz="3900" u="none" cap="none" strike="noStrike">
                <a:solidFill>
                  <a:schemeClr val="dk1"/>
                </a:solidFill>
              </a:rPr>
              <a:t>if we want those </a:t>
            </a:r>
            <a:r>
              <a:rPr b="1" i="0" lang="en-US" sz="3900" u="none" cap="none" strike="noStrike">
                <a:solidFill>
                  <a:schemeClr val="dk1"/>
                </a:solidFill>
              </a:rPr>
              <a:t>records</a:t>
            </a:r>
            <a:r>
              <a:rPr i="0" lang="en-US" sz="3900" u="none" cap="none" strike="noStrike">
                <a:solidFill>
                  <a:schemeClr val="dk1"/>
                </a:solidFill>
              </a:rPr>
              <a:t> that have a </a:t>
            </a:r>
            <a:r>
              <a:rPr b="1" i="0" lang="en-US" sz="3900" u="none" cap="none" strike="noStrike">
                <a:solidFill>
                  <a:schemeClr val="dk1"/>
                </a:solidFill>
              </a:rPr>
              <a:t>match</a:t>
            </a:r>
            <a:r>
              <a:rPr i="0" lang="en-US" sz="3900" u="none" cap="none" strike="noStrike">
                <a:solidFill>
                  <a:schemeClr val="dk1"/>
                </a:solidFill>
              </a:rPr>
              <a:t>, </a:t>
            </a:r>
            <a:r>
              <a:rPr b="1" i="0" lang="en-US" sz="3900" u="none" cap="none" strike="noStrike">
                <a:solidFill>
                  <a:schemeClr val="dk1"/>
                </a:solidFill>
              </a:rPr>
              <a:t>not</a:t>
            </a:r>
            <a:r>
              <a:rPr i="0" lang="en-US" sz="3900" u="none" cap="none" strike="noStrike">
                <a:solidFill>
                  <a:schemeClr val="dk1"/>
                </a:solidFill>
              </a:rPr>
              <a:t> the actual </a:t>
            </a:r>
            <a:r>
              <a:rPr b="1" i="0" lang="en-US" sz="3900" u="none" cap="none" strike="noStrike">
                <a:solidFill>
                  <a:schemeClr val="dk1"/>
                </a:solidFill>
              </a:rPr>
              <a:t>combining</a:t>
            </a:r>
            <a:r>
              <a:rPr i="0" lang="en-US" sz="3900" u="none" cap="none" strike="noStrike">
                <a:solidFill>
                  <a:schemeClr val="dk1"/>
                </a:solidFill>
              </a:rPr>
              <a:t> of the tables, </a:t>
            </a:r>
            <a:r>
              <a:rPr b="1" i="1" lang="en-US" sz="3900" u="none" cap="none" strike="noStrike">
                <a:solidFill>
                  <a:schemeClr val="dk1"/>
                </a:solidFill>
              </a:rPr>
              <a:t>use semijoin</a:t>
            </a:r>
            <a:endParaRPr i="0" sz="39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Semijoin - </a:t>
            </a: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8" name="Google Shape;478;p64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i="1" lang="en-US" sz="3500">
                <a:solidFill>
                  <a:schemeClr val="dk1"/>
                </a:solidFill>
              </a:rPr>
              <a:t>"</a:t>
            </a:r>
            <a:r>
              <a:rPr b="1" i="1" lang="en-US" sz="3500" u="none" cap="none" strike="noStrike">
                <a:solidFill>
                  <a:schemeClr val="dk1"/>
                </a:solidFill>
              </a:rPr>
              <a:t>The departments that have at least one student in their major"</a:t>
            </a:r>
            <a:endParaRPr b="1" i="1" sz="3500" u="none" cap="none" strike="noStrike">
              <a:solidFill>
                <a:schemeClr val="dk1"/>
              </a:solidFill>
            </a:endParaRPr>
          </a:p>
          <a:p>
            <a:pPr indent="0" lvl="0" marL="3429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5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500" u="none" cap="none" strike="noStrike">
                <a:solidFill>
                  <a:schemeClr val="dk1"/>
                </a:solidFill>
              </a:rPr>
              <a:t>Q35 = semijoin(DEPT, STUDENT, DId=MajorId)</a:t>
            </a:r>
            <a:endParaRPr b="1" i="0" sz="35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619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Char char="•"/>
            </a:pPr>
            <a:r>
              <a:rPr i="0" lang="en-US" sz="3500" u="none" cap="none" strike="noStrike">
                <a:solidFill>
                  <a:schemeClr val="dk1"/>
                </a:solidFill>
              </a:rPr>
              <a:t>Return records in DEPT where there exist a matching STUDENT record, but not the </a:t>
            </a:r>
            <a:r>
              <a:rPr lang="en-US" sz="3500">
                <a:solidFill>
                  <a:schemeClr val="dk1"/>
                </a:solidFill>
              </a:rPr>
              <a:t>students</a:t>
            </a:r>
            <a:endParaRPr i="0" sz="35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Semijoins as Joins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4" name="Google Shape;484;p65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Oswald"/>
              <a:buChar char="•"/>
            </a:pPr>
            <a:r>
              <a:rPr i="0" lang="en-US" sz="3900" u="none" cap="none" strike="noStrike">
                <a:solidFill>
                  <a:schemeClr val="dk1"/>
                </a:solidFill>
              </a:rPr>
              <a:t>Semijoins can be implemented as plain joins</a:t>
            </a:r>
            <a:endParaRPr sz="21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900" u="none" cap="none" strike="noStrike">
                <a:solidFill>
                  <a:schemeClr val="dk1"/>
                </a:solidFill>
              </a:rPr>
              <a:t>	Q36 = join(DEPT, STUDENT, DId=MajorId)</a:t>
            </a:r>
            <a:endParaRPr sz="21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900" u="none" cap="none" strike="noStrike">
                <a:solidFill>
                  <a:schemeClr val="dk1"/>
                </a:solidFill>
              </a:rPr>
              <a:t>	Q37 = groupby(Q36, {DId, DName}, {})</a:t>
            </a:r>
            <a:endParaRPr i="0" sz="39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Example: </a:t>
            </a: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Einstein's Pupils</a:t>
            </a:r>
            <a:endParaRPr b="1" sz="4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0" name="Google Shape;490;p66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300">
                <a:solidFill>
                  <a:schemeClr val="dk1"/>
                </a:solidFill>
              </a:rPr>
            </a:br>
            <a:r>
              <a:rPr b="1" i="1" lang="en-US" sz="4300">
                <a:solidFill>
                  <a:schemeClr val="dk1"/>
                </a:solidFill>
              </a:rPr>
              <a:t>"</a:t>
            </a:r>
            <a:r>
              <a:rPr b="1" i="1" lang="en-US" sz="4300" u="none" cap="none" strike="noStrike">
                <a:solidFill>
                  <a:schemeClr val="dk1"/>
                </a:solidFill>
              </a:rPr>
              <a:t>What students have taken a course</a:t>
            </a:r>
            <a:endParaRPr b="1" i="1" sz="4300">
              <a:solidFill>
                <a:schemeClr val="dk1"/>
              </a:solidFill>
            </a:endParaRPr>
          </a:p>
          <a:p>
            <a:pPr indent="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300" u="none" cap="none" strike="noStrike">
                <a:solidFill>
                  <a:schemeClr val="dk1"/>
                </a:solidFill>
              </a:rPr>
              <a:t>with Einstein"</a:t>
            </a:r>
            <a:endParaRPr sz="25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23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</a:rPr>
              <a:t>Q38 = select(SECTION, Prof='einstein')</a:t>
            </a:r>
            <a:endParaRPr sz="17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</a:rPr>
              <a:t>Q39 = semijoin(ENROLL, Q38, SectionId=SectId)</a:t>
            </a:r>
            <a:endParaRPr sz="17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</a:rPr>
              <a:t>Q40 = semijoin(STUDENT, Q39, SId=StudentId)</a:t>
            </a:r>
            <a:endParaRPr sz="17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Example: Einstein's Pupils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96" name="Google Shape;49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50" y="957263"/>
            <a:ext cx="8813900" cy="407193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7"/>
          <p:cNvSpPr txBox="1"/>
          <p:nvPr/>
        </p:nvSpPr>
        <p:spPr>
          <a:xfrm>
            <a:off x="8093700" y="2684375"/>
            <a:ext cx="9747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Q38</a:t>
            </a:r>
            <a:endParaRPr/>
          </a:p>
        </p:txBody>
      </p:sp>
      <p:sp>
        <p:nvSpPr>
          <p:cNvPr id="498" name="Google Shape;498;p67"/>
          <p:cNvSpPr txBox="1"/>
          <p:nvPr/>
        </p:nvSpPr>
        <p:spPr>
          <a:xfrm>
            <a:off x="8208500" y="1769975"/>
            <a:ext cx="9747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Q39</a:t>
            </a:r>
            <a:endParaRPr/>
          </a:p>
        </p:txBody>
      </p:sp>
      <p:sp>
        <p:nvSpPr>
          <p:cNvPr id="499" name="Google Shape;499;p67"/>
          <p:cNvSpPr txBox="1"/>
          <p:nvPr/>
        </p:nvSpPr>
        <p:spPr>
          <a:xfrm>
            <a:off x="5484175" y="804875"/>
            <a:ext cx="9747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Q40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Example: Regular Join Vs Semijoin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5" name="Google Shape;505;p68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Consider tables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Employee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and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Dept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1" sz="3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1" sz="3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3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The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Join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on the </a:t>
            </a:r>
            <a:r>
              <a:rPr b="1" i="1" lang="en-US" sz="3200" u="none" cap="none" strike="noStrike">
                <a:solidFill>
                  <a:schemeClr val="dk1"/>
                </a:solidFill>
                <a:highlight>
                  <a:srgbClr val="F4CCCC"/>
                </a:highlight>
              </a:rPr>
              <a:t>DeptName</a:t>
            </a:r>
            <a:r>
              <a:rPr i="0" lang="en-US" sz="3200" u="none" cap="none" strike="noStrike">
                <a:solidFill>
                  <a:schemeClr val="dk1"/>
                </a:solidFill>
              </a:rPr>
              <a:t>: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506" name="Google Shape;506;p68"/>
          <p:cNvGraphicFramePr/>
          <p:nvPr/>
        </p:nvGraphicFramePr>
        <p:xfrm>
          <a:off x="4572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{B429575E-E9FE-451B-A5D3-9451A01FD80A}</a:tableStyleId>
              </a:tblPr>
              <a:tblGrid>
                <a:gridCol w="911300"/>
                <a:gridCol w="827400"/>
                <a:gridCol w="1257100"/>
              </a:tblGrid>
              <a:tr h="1714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500" u="sng"/>
                        <a:t>Employee</a:t>
                      </a:r>
                      <a:endParaRPr b="1" i="1" sz="1500" u="sng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1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Name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EmpId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DeptName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Harry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3415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Finance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Sally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2241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Sales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George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3401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Finance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Harriet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2202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Production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7" name="Google Shape;507;p68"/>
          <p:cNvGraphicFramePr/>
          <p:nvPr/>
        </p:nvGraphicFramePr>
        <p:xfrm>
          <a:off x="47244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{B429575E-E9FE-451B-A5D3-9451A01FD80A}</a:tableStyleId>
              </a:tblPr>
              <a:tblGrid>
                <a:gridCol w="1257100"/>
                <a:gridCol w="1069975"/>
              </a:tblGrid>
              <a:tr h="1714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500" u="sng"/>
                        <a:t>Dept</a:t>
                      </a:r>
                      <a:endParaRPr b="1" i="1" sz="1500" u="sng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</a:tr>
              <a:tr h="1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DeptName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Manager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Sales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Bob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Sales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Thomas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Production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Katie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Production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Mark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8" name="Google Shape;508;p68"/>
          <p:cNvGraphicFramePr/>
          <p:nvPr/>
        </p:nvGraphicFramePr>
        <p:xfrm>
          <a:off x="457200" y="360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{B429575E-E9FE-451B-A5D3-9451A01FD80A}</a:tableStyleId>
              </a:tblPr>
              <a:tblGrid>
                <a:gridCol w="1551950"/>
                <a:gridCol w="1445875"/>
                <a:gridCol w="2196775"/>
                <a:gridCol w="2196775"/>
              </a:tblGrid>
              <a:tr h="1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Name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EmpId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DeptName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Manager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Sally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2241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Sales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Bob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Sally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2241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Sales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Thomas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Harriet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2202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Production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Katie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Harriet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2202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Production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Mark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Example: Regular Join Vs Semijoin</a:t>
            </a:r>
            <a:endParaRPr b="1" sz="4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4" name="Google Shape;514;p69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Consider tables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Employee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and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Dept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3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7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The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Semijoin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on the </a:t>
            </a:r>
            <a:r>
              <a:rPr b="1" i="1" lang="en-US" sz="3200" u="none" cap="none" strike="noStrike">
                <a:solidFill>
                  <a:schemeClr val="dk1"/>
                </a:solidFill>
                <a:highlight>
                  <a:srgbClr val="F4CCCC"/>
                </a:highlight>
              </a:rPr>
              <a:t>DeptName</a:t>
            </a:r>
            <a:r>
              <a:rPr i="0" lang="en-US" sz="3200" u="none" cap="none" strike="noStrike">
                <a:solidFill>
                  <a:schemeClr val="dk1"/>
                </a:solidFill>
              </a:rPr>
              <a:t>: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515" name="Google Shape;515;p69"/>
          <p:cNvGraphicFramePr/>
          <p:nvPr/>
        </p:nvGraphicFramePr>
        <p:xfrm>
          <a:off x="4572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{B429575E-E9FE-451B-A5D3-9451A01FD80A}</a:tableStyleId>
              </a:tblPr>
              <a:tblGrid>
                <a:gridCol w="911300"/>
                <a:gridCol w="827400"/>
                <a:gridCol w="1257100"/>
              </a:tblGrid>
              <a:tr h="1714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500" u="sng"/>
                        <a:t>Employee</a:t>
                      </a:r>
                      <a:endParaRPr b="1" i="1" sz="1500" u="sng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1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Name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EmpId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DeptName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Harry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3415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Finance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Sally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2241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Sales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George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3401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Finance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Harriet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2202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Production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6" name="Google Shape;516;p69"/>
          <p:cNvGraphicFramePr/>
          <p:nvPr/>
        </p:nvGraphicFramePr>
        <p:xfrm>
          <a:off x="47244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{B429575E-E9FE-451B-A5D3-9451A01FD80A}</a:tableStyleId>
              </a:tblPr>
              <a:tblGrid>
                <a:gridCol w="1257100"/>
                <a:gridCol w="1069975"/>
              </a:tblGrid>
              <a:tr h="1714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500" u="sng"/>
                        <a:t>Dept</a:t>
                      </a:r>
                      <a:endParaRPr b="1" i="1" sz="1500" u="sng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</a:tr>
              <a:tr h="1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DeptName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Manager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Sales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Bob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Sales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Thomas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Production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Katie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Production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Mark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7" name="Google Shape;517;p69"/>
          <p:cNvGraphicFramePr/>
          <p:nvPr/>
        </p:nvGraphicFramePr>
        <p:xfrm>
          <a:off x="457200" y="360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{B429575E-E9FE-451B-A5D3-9451A01FD80A}</a:tableStyleId>
              </a:tblPr>
              <a:tblGrid>
                <a:gridCol w="1551950"/>
                <a:gridCol w="1445875"/>
                <a:gridCol w="2196775"/>
              </a:tblGrid>
              <a:tr h="1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Name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EmpId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DeptName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Sally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2241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Sales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Harriet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2202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Production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Antijoin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3" name="Google Shape;523;p70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</a:rPr>
              <a:t>Semijoin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retrieves records that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HAVE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a match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</a:rPr>
              <a:t>Anitjoin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retrieves records that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DON’T HAVE</a:t>
            </a:r>
            <a:r>
              <a:rPr lang="en-US" sz="3200" cap="none" strike="noStrike">
                <a:solidFill>
                  <a:schemeClr val="dk1"/>
                </a:solidFill>
              </a:rPr>
              <a:t> a </a:t>
            </a:r>
            <a:r>
              <a:rPr i="0" lang="en-US" sz="3200" u="none" cap="none" strike="noStrike">
                <a:solidFill>
                  <a:schemeClr val="dk1"/>
                </a:solidFill>
              </a:rPr>
              <a:t>match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Exactly the opposite</a:t>
            </a:r>
            <a:br>
              <a:rPr lang="en-US" sz="32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0" lvl="0" marL="3429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</a:rPr>
              <a:t>"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Departments that have no student majors"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Q41 = antijoin(DEPT, STUDENT, DId=MajorId)</a:t>
            </a:r>
            <a:endParaRPr b="1"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45720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</a:rPr>
              <a:t>"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The departments with at least one student"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Q35 = semijoin(DEPT, STUDENT, DId=MajorId)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AntijoinVenn Diagram</a:t>
            </a:r>
            <a:endParaRPr/>
          </a:p>
        </p:txBody>
      </p:sp>
      <p:sp>
        <p:nvSpPr>
          <p:cNvPr id="529" name="Google Shape;529;p71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</a:rPr>
              <a:t>antijoin(TableA, TableB, SomePredicate)</a:t>
            </a:r>
            <a:endParaRPr/>
          </a:p>
        </p:txBody>
      </p:sp>
      <p:pic>
        <p:nvPicPr>
          <p:cNvPr id="530" name="Google Shape;53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1538288"/>
            <a:ext cx="478155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Two Table Operators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•"/>
            </a:pPr>
            <a:r>
              <a:rPr b="1" i="1" lang="en-US" sz="3700" u="none" cap="none" strike="noStrike">
                <a:solidFill>
                  <a:schemeClr val="dk1"/>
                </a:solidFill>
              </a:rPr>
              <a:t>Antijoin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– returns table with records from input table1 </a:t>
            </a:r>
            <a:r>
              <a:rPr b="1" i="1" lang="en-US" sz="3700" u="none" cap="none" strike="noStrike">
                <a:solidFill>
                  <a:schemeClr val="dk1"/>
                </a:solidFill>
              </a:rPr>
              <a:t>that do not match </a:t>
            </a:r>
            <a:r>
              <a:rPr i="0" lang="en-US" sz="3700" u="none" cap="none" strike="noStrike">
                <a:solidFill>
                  <a:schemeClr val="dk1"/>
                </a:solidFill>
              </a:rPr>
              <a:t>records in input table2</a:t>
            </a:r>
            <a:endParaRPr sz="1900"/>
          </a:p>
          <a:p>
            <a:pPr indent="-3746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•"/>
            </a:pPr>
            <a:r>
              <a:rPr b="1" i="1" lang="en-US" sz="3700" u="none" cap="none" strike="noStrike">
                <a:solidFill>
                  <a:schemeClr val="dk1"/>
                </a:solidFill>
              </a:rPr>
              <a:t>Union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– returns table with records from both tables</a:t>
            </a:r>
            <a:endParaRPr sz="1900"/>
          </a:p>
          <a:p>
            <a:pPr indent="-3746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•"/>
            </a:pPr>
            <a:r>
              <a:rPr b="1" i="1" lang="en-US" sz="3700" u="none" cap="none" strike="noStrike">
                <a:solidFill>
                  <a:schemeClr val="dk1"/>
                </a:solidFill>
              </a:rPr>
              <a:t>Outer Join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– returns table with records of join, and with </a:t>
            </a:r>
            <a:r>
              <a:rPr b="1" i="0" lang="en-US" sz="3700" u="none" cap="none" strike="noStrike">
                <a:solidFill>
                  <a:schemeClr val="dk1"/>
                </a:solidFill>
              </a:rPr>
              <a:t>non-matching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records </a:t>
            </a:r>
            <a:r>
              <a:rPr b="1" i="0" lang="en-US" sz="3700" u="none" cap="none" strike="noStrike">
                <a:solidFill>
                  <a:schemeClr val="dk1"/>
                </a:solidFill>
              </a:rPr>
              <a:t>padded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with nulls</a:t>
            </a:r>
            <a:endParaRPr i="0" sz="37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Antijoin - </a:t>
            </a: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 1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6" name="Google Shape;536;p72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5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300">
                <a:solidFill>
                  <a:schemeClr val="dk1"/>
                </a:solidFill>
              </a:rPr>
              <a:t>"</a:t>
            </a:r>
            <a:r>
              <a:rPr b="1" i="1" lang="en-US" sz="4300" u="none" cap="none" strike="noStrike">
                <a:solidFill>
                  <a:schemeClr val="dk1"/>
                </a:solidFill>
              </a:rPr>
              <a:t>Sections where nobody received an F"</a:t>
            </a:r>
            <a:endParaRPr b="1" i="1" sz="2500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5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</a:rPr>
              <a:t>Q42 = select(ENROLL, Grade='F')</a:t>
            </a:r>
            <a:endParaRPr sz="17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</a:rPr>
              <a:t>Q43 = antijoin(SECTION, Q42, SectionId=SectId)</a:t>
            </a:r>
            <a:endParaRPr sz="17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Antijoin - Example 2</a:t>
            </a:r>
            <a:endParaRPr b="1" sz="4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2" name="Google Shape;542;p73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Consider the Employee and Dept tables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4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0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</a:rPr>
              <a:t>Antijoin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Employee with Dept on </a:t>
            </a:r>
            <a:r>
              <a:rPr b="1" i="1" lang="en-US" sz="3200" u="none" cap="none" strike="noStrike">
                <a:solidFill>
                  <a:schemeClr val="dk1"/>
                </a:solidFill>
              </a:rPr>
              <a:t>DeptName</a:t>
            </a:r>
            <a:endParaRPr b="1" i="1" sz="32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543" name="Google Shape;543;p73"/>
          <p:cNvGraphicFramePr/>
          <p:nvPr/>
        </p:nvGraphicFramePr>
        <p:xfrm>
          <a:off x="457200" y="37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{B429575E-E9FE-451B-A5D3-9451A01FD80A}</a:tableStyleId>
              </a:tblPr>
              <a:tblGrid>
                <a:gridCol w="1141875"/>
                <a:gridCol w="1146125"/>
                <a:gridCol w="15444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Name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EmpId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DeptName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Harry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3415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500"/>
                        <a:t>Finance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George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3401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500"/>
                        <a:t>Finance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4" name="Google Shape;544;p73"/>
          <p:cNvGraphicFramePr/>
          <p:nvPr/>
        </p:nvGraphicFramePr>
        <p:xfrm>
          <a:off x="4572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{B429575E-E9FE-451B-A5D3-9451A01FD80A}</a:tableStyleId>
              </a:tblPr>
              <a:tblGrid>
                <a:gridCol w="911300"/>
                <a:gridCol w="827400"/>
                <a:gridCol w="1257100"/>
              </a:tblGrid>
              <a:tr h="1714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500" u="sng"/>
                        <a:t>Employee</a:t>
                      </a:r>
                      <a:endParaRPr b="1" i="1" sz="1500" u="sng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1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Name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EmpId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DeptName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Harry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3415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Finance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Sally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2241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Sales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George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3401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500"/>
                        <a:t>Finance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Harriet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2202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Production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5" name="Google Shape;545;p73"/>
          <p:cNvGraphicFramePr/>
          <p:nvPr/>
        </p:nvGraphicFramePr>
        <p:xfrm>
          <a:off x="47244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{B429575E-E9FE-451B-A5D3-9451A01FD80A}</a:tableStyleId>
              </a:tblPr>
              <a:tblGrid>
                <a:gridCol w="1257100"/>
                <a:gridCol w="1069975"/>
              </a:tblGrid>
              <a:tr h="1714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500" u="sng"/>
                        <a:t>Dept</a:t>
                      </a:r>
                      <a:endParaRPr b="1" i="1" sz="1500" u="sng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</a:tr>
              <a:tr h="1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DeptName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Manager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500"/>
                        <a:t>Sales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Bob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500"/>
                        <a:t>Sales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Thomas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500"/>
                        <a:t>Production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Katie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500"/>
                        <a:t>Production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Mark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Antijoin - </a:t>
            </a: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 3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1" name="Google Shape;551;p74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500">
                <a:solidFill>
                  <a:schemeClr val="dk1"/>
                </a:solidFill>
              </a:rPr>
              <a:t>"</a:t>
            </a:r>
            <a:r>
              <a:rPr b="1" i="1" lang="en-US" sz="4500" u="none" cap="none" strike="noStrike">
                <a:solidFill>
                  <a:schemeClr val="dk1"/>
                </a:solidFill>
              </a:rPr>
              <a:t>Professors who have never</a:t>
            </a:r>
            <a:br>
              <a:rPr b="1" i="1" lang="en-US" sz="4500">
                <a:solidFill>
                  <a:schemeClr val="dk1"/>
                </a:solidFill>
              </a:rPr>
            </a:br>
            <a:r>
              <a:rPr b="1" i="1" lang="en-US" sz="4500" u="none" cap="none" strike="noStrike">
                <a:solidFill>
                  <a:schemeClr val="dk1"/>
                </a:solidFill>
              </a:rPr>
              <a:t>given a grade of F"</a:t>
            </a:r>
            <a:endParaRPr b="1" i="1" sz="27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i="0" sz="8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Q44 = select(ENROLL, Grade='F')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Q45 = semijoin(SECTION, Q44, SectionId=SectId)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Q46 = rename(Q45, Prof, BadProf)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Q47 = antijoin(SECTION, Q46, Prof=BadProf)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Q48 = groupby(Q47, {Prof}, {})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Antijoin - Example 4</a:t>
            </a:r>
            <a:endParaRPr b="1" sz="4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7" name="Google Shape;557;p75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900">
                <a:solidFill>
                  <a:schemeClr val="dk1"/>
                </a:solidFill>
              </a:rPr>
              <a:t>"</a:t>
            </a:r>
            <a:r>
              <a:rPr b="1" i="1" lang="en-US" sz="4900" u="none" cap="none" strike="noStrike">
                <a:solidFill>
                  <a:schemeClr val="dk1"/>
                </a:solidFill>
              </a:rPr>
              <a:t>Professors who gave an F in every section they taught"</a:t>
            </a:r>
            <a:endParaRPr b="1" i="1" sz="31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Q49 = rename(Q43, Prof, BadProf)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Q50 = antijoin(SECTION, Q49, Prof = BadProf)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Q51 = groupby(Q50, {Prof}, {})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Antijoin - Example 4</a:t>
            </a:r>
            <a:endParaRPr b="1" sz="4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63" name="Google Shape;56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800100"/>
            <a:ext cx="5213693" cy="4343399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76"/>
          <p:cNvSpPr txBox="1"/>
          <p:nvPr/>
        </p:nvSpPr>
        <p:spPr>
          <a:xfrm>
            <a:off x="6823625" y="2893625"/>
            <a:ext cx="945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Q43</a:t>
            </a:r>
            <a:endParaRPr/>
          </a:p>
        </p:txBody>
      </p:sp>
      <p:sp>
        <p:nvSpPr>
          <p:cNvPr id="565" name="Google Shape;565;p76"/>
          <p:cNvSpPr txBox="1"/>
          <p:nvPr/>
        </p:nvSpPr>
        <p:spPr>
          <a:xfrm>
            <a:off x="7128425" y="3731825"/>
            <a:ext cx="945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Q42</a:t>
            </a:r>
            <a:endParaRPr/>
          </a:p>
        </p:txBody>
      </p:sp>
      <p:sp>
        <p:nvSpPr>
          <p:cNvPr id="566" name="Google Shape;566;p76"/>
          <p:cNvSpPr txBox="1"/>
          <p:nvPr/>
        </p:nvSpPr>
        <p:spPr>
          <a:xfrm>
            <a:off x="6671225" y="2207825"/>
            <a:ext cx="945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Q49</a:t>
            </a:r>
            <a:endParaRPr/>
          </a:p>
        </p:txBody>
      </p:sp>
      <p:sp>
        <p:nvSpPr>
          <p:cNvPr id="567" name="Google Shape;567;p76"/>
          <p:cNvSpPr txBox="1"/>
          <p:nvPr/>
        </p:nvSpPr>
        <p:spPr>
          <a:xfrm>
            <a:off x="5223425" y="1445825"/>
            <a:ext cx="945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Q50</a:t>
            </a:r>
            <a:endParaRPr/>
          </a:p>
        </p:txBody>
      </p:sp>
      <p:sp>
        <p:nvSpPr>
          <p:cNvPr id="568" name="Google Shape;568;p76"/>
          <p:cNvSpPr txBox="1"/>
          <p:nvPr/>
        </p:nvSpPr>
        <p:spPr>
          <a:xfrm>
            <a:off x="4994825" y="683825"/>
            <a:ext cx="945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Q51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Outer Join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4" name="Google Shape;574;p77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When joining STUDENT and ENROLL, only registered users appear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What about those who have not yet registered with no matches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Outer Join retrieves the missing students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10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	Q55 = outerjoin(STUDENT, ENROLL, SId=StudentId)</a:t>
            </a:r>
            <a:endParaRPr b="1"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1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Basically joins normally plus non matching records from </a:t>
            </a:r>
            <a:r>
              <a:rPr lang="en-US" sz="3200">
                <a:solidFill>
                  <a:schemeClr val="dk1"/>
                </a:solidFill>
              </a:rPr>
              <a:t>either or </a:t>
            </a:r>
            <a:r>
              <a:rPr i="0" lang="en-US" sz="3200" u="none" cap="none" strike="noStrike">
                <a:solidFill>
                  <a:schemeClr val="dk1"/>
                </a:solidFill>
              </a:rPr>
              <a:t>both</a:t>
            </a:r>
            <a:r>
              <a:rPr lang="en-US" sz="3200">
                <a:solidFill>
                  <a:schemeClr val="dk1"/>
                </a:solidFill>
              </a:rPr>
              <a:t> </a:t>
            </a:r>
            <a:r>
              <a:rPr i="0" lang="en-US" sz="3200" u="none" cap="none" strike="noStrike">
                <a:solidFill>
                  <a:schemeClr val="dk1"/>
                </a:solidFill>
              </a:rPr>
              <a:t>tables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Outer Join Venn Diagram</a:t>
            </a:r>
            <a:endParaRPr/>
          </a:p>
        </p:txBody>
      </p:sp>
      <p:sp>
        <p:nvSpPr>
          <p:cNvPr id="580" name="Google Shape;580;p78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</a:rPr>
              <a:t>outerjoin(TableA, TableB, SomePredicate)</a:t>
            </a:r>
            <a:endParaRPr/>
          </a:p>
        </p:txBody>
      </p:sp>
      <p:pic>
        <p:nvPicPr>
          <p:cNvPr id="581" name="Google Shape;58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1462088"/>
            <a:ext cx="478155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Found Students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87" name="Google Shape;58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749848"/>
            <a:ext cx="8665651" cy="38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Outer Join - </a:t>
            </a: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 1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3" name="Google Shape;593;p80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chemeClr val="dk1"/>
                </a:solidFill>
              </a:rPr>
              <a:t>"</a:t>
            </a:r>
            <a:r>
              <a:rPr b="1" i="1" lang="en-US" sz="3600" u="none" cap="none" strike="noStrike">
                <a:solidFill>
                  <a:schemeClr val="dk1"/>
                </a:solidFill>
              </a:rPr>
              <a:t>Counting the number of enrollments for each student that has taken at least one course"</a:t>
            </a:r>
            <a:endParaRPr b="1" i="1" sz="18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Q56 = groupby(ENROLL, {StudentId}, {count(EId)} )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Outer Join - Example 2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9" name="Google Shape;599;p81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600">
                <a:solidFill>
                  <a:schemeClr val="dk1"/>
                </a:solidFill>
              </a:rPr>
              <a:t>"</a:t>
            </a:r>
            <a:r>
              <a:rPr b="1" i="1" lang="en-US" sz="4600" u="none" cap="none" strike="noStrike">
                <a:solidFill>
                  <a:schemeClr val="dk1"/>
                </a:solidFill>
              </a:rPr>
              <a:t>Counting the number of enrollments for all students"</a:t>
            </a:r>
            <a:endParaRPr b="1" i="1" sz="2800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highlight>
                  <a:srgbClr val="FFF2CC"/>
                </a:highlight>
              </a:rPr>
              <a:t>Q57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 = outerjoin(STUDENT, ENROLL, Sid=StudentId)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</a:rPr>
              <a:t>Q58 = groupby(</a:t>
            </a:r>
            <a:r>
              <a:rPr b="1" i="0" lang="en-US" sz="3200" u="none" cap="none" strike="noStrike">
                <a:solidFill>
                  <a:schemeClr val="dk1"/>
                </a:solidFill>
                <a:highlight>
                  <a:srgbClr val="FFF2CC"/>
                </a:highlight>
              </a:rPr>
              <a:t>Q57</a:t>
            </a:r>
            <a:r>
              <a:rPr b="1" i="0" lang="en-US" sz="3200" u="none" cap="none" strike="noStrike">
                <a:solidFill>
                  <a:schemeClr val="dk1"/>
                </a:solidFill>
              </a:rPr>
              <a:t>, {SId}, {count(EId)} )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2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QUERIES</a:t>
            </a:r>
            <a:endParaRPr b="1" i="0" sz="127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19"/>
          <p:cNvSpPr txBox="1"/>
          <p:nvPr>
            <p:ph idx="1" type="subTitle"/>
          </p:nvPr>
        </p:nvSpPr>
        <p:spPr>
          <a:xfrm>
            <a:off x="1371600" y="4599150"/>
            <a:ext cx="64008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Union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5" name="Google Shape;605;p82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Returns records from both tables with </a:t>
            </a:r>
            <a:r>
              <a:rPr b="1" i="1" lang="en-US" sz="3000" u="none" cap="none" strike="noStrike">
                <a:solidFill>
                  <a:schemeClr val="dk1"/>
                </a:solidFill>
              </a:rPr>
              <a:t>no duplicates</a:t>
            </a:r>
            <a:endParaRPr sz="1200"/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Input tables must have same schema</a:t>
            </a:r>
            <a:endParaRPr sz="1200"/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Combining students and professors into single </a:t>
            </a:r>
            <a:r>
              <a:rPr b="1" i="1" lang="en-US" sz="3000" u="none" cap="none" strike="noStrike">
                <a:solidFill>
                  <a:schemeClr val="dk1"/>
                </a:solidFill>
              </a:rPr>
              <a:t>PERSON</a:t>
            </a:r>
            <a:endParaRPr sz="12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000" u="none" cap="none" strike="noStrike">
                <a:solidFill>
                  <a:schemeClr val="dk1"/>
                </a:solidFill>
                <a:highlight>
                  <a:srgbClr val="FFF2CC"/>
                </a:highlight>
              </a:rPr>
              <a:t>Q52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 = rename(project(STUDENT, {SName}),</a:t>
            </a:r>
            <a:br>
              <a:rPr lang="en-US" sz="1200"/>
            </a:br>
            <a:r>
              <a:rPr lang="en-US" sz="1200"/>
              <a:t>							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SName, Person)</a:t>
            </a:r>
            <a:endParaRPr sz="12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000" u="none" cap="none" strike="noStrike">
                <a:solidFill>
                  <a:schemeClr val="dk1"/>
                </a:solidFill>
                <a:highlight>
                  <a:srgbClr val="F4CCCC"/>
                </a:highlight>
              </a:rPr>
              <a:t>Q53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 = rename(project(SECTION, {Prof}),</a:t>
            </a:r>
            <a:br>
              <a:rPr lang="en-US" sz="1200"/>
            </a:br>
            <a:r>
              <a:rPr lang="en-US" sz="1200"/>
              <a:t>							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Prof, Person)</a:t>
            </a:r>
            <a:endParaRPr sz="12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</a:rPr>
              <a:t>	Q54 = union(</a:t>
            </a:r>
            <a:r>
              <a:rPr b="1" i="0" lang="en-US" sz="3000" u="none" cap="none" strike="noStrike">
                <a:solidFill>
                  <a:schemeClr val="dk1"/>
                </a:solidFill>
                <a:highlight>
                  <a:srgbClr val="FFF2CC"/>
                </a:highlight>
              </a:rPr>
              <a:t>Q52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, </a:t>
            </a:r>
            <a:r>
              <a:rPr b="1" i="0" lang="en-US" sz="3000" u="none" cap="none" strike="noStrike">
                <a:solidFill>
                  <a:schemeClr val="dk1"/>
                </a:solidFill>
                <a:highlight>
                  <a:srgbClr val="F4CCCC"/>
                </a:highlight>
              </a:rPr>
              <a:t>Q53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)</a:t>
            </a:r>
            <a:endParaRPr sz="12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Union - Example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1" name="Google Shape;611;p83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Consider the following 2 tables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</a:rPr>
              <a:t>	Table1:			 	</a:t>
            </a:r>
            <a:r>
              <a:rPr lang="en-US" sz="3200">
                <a:solidFill>
                  <a:schemeClr val="dk1"/>
                </a:solidFill>
              </a:rPr>
              <a:t>		Table2:</a:t>
            </a:r>
            <a:r>
              <a:rPr i="0" lang="en-US" sz="3200" u="none" cap="none" strike="noStrike">
                <a:solidFill>
                  <a:schemeClr val="dk1"/>
                </a:solidFill>
              </a:rPr>
              <a:t>				  Union</a:t>
            </a:r>
            <a:r>
              <a:rPr lang="en-US" sz="3200">
                <a:solidFill>
                  <a:schemeClr val="dk1"/>
                </a:solidFill>
              </a:rPr>
              <a:t>: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612" name="Google Shape;612;p83"/>
          <p:cNvGraphicFramePr/>
          <p:nvPr/>
        </p:nvGraphicFramePr>
        <p:xfrm>
          <a:off x="457200" y="18554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{B429575E-E9FE-451B-A5D3-9451A01FD80A}</a:tableStyleId>
              </a:tblPr>
              <a:tblGrid>
                <a:gridCol w="1094250"/>
                <a:gridCol w="10666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Field1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Field2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A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B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3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4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E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5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3" name="Google Shape;613;p83"/>
          <p:cNvGraphicFramePr/>
          <p:nvPr/>
        </p:nvGraphicFramePr>
        <p:xfrm>
          <a:off x="3698550" y="1855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{B429575E-E9FE-451B-A5D3-9451A01FD80A}</a:tableStyleId>
              </a:tblPr>
              <a:tblGrid>
                <a:gridCol w="1066625"/>
                <a:gridCol w="9838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Field1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Field2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A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C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3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E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4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4" name="Google Shape;614;p83"/>
          <p:cNvGraphicFramePr/>
          <p:nvPr/>
        </p:nvGraphicFramePr>
        <p:xfrm>
          <a:off x="6766625" y="1855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{B429575E-E9FE-451B-A5D3-9451A01FD80A}</a:tableStyleId>
              </a:tblPr>
              <a:tblGrid>
                <a:gridCol w="1080425"/>
                <a:gridCol w="10114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Field1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Field2</a:t>
                      </a:r>
                      <a:endParaRPr b="1"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A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B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C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3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E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5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4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E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4</a:t>
                      </a:r>
                      <a:endParaRPr sz="15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Symbols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620" name="Google Shape;620;p84"/>
          <p:cNvGraphicFramePr/>
          <p:nvPr/>
        </p:nvGraphicFramePr>
        <p:xfrm>
          <a:off x="660050" y="777240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BEDBFF"/>
                    </a:gs>
                    <a:gs pos="35000">
                      <a:srgbClr val="D1E5FE"/>
                    </a:gs>
                    <a:gs pos="100000">
                      <a:srgbClr val="EEF5FF"/>
                    </a:gs>
                  </a:gsLst>
                  <a:lin ang="16200000" scaled="0"/>
                </a:gradFill>
                <a:tableStyleId>{768E47A7-0599-4BFF-82B1-98B321050FC2}</a:tableStyleId>
              </a:tblPr>
              <a:tblGrid>
                <a:gridCol w="1984750"/>
                <a:gridCol w="1531000"/>
                <a:gridCol w="1807625"/>
                <a:gridCol w="2011675"/>
              </a:tblGrid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Operator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Symbol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HTML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Unicode</a:t>
                      </a:r>
                      <a:endParaRPr sz="24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Selection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σ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400"/>
                        <a:t>&amp;xi;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400"/>
                        <a:t>&amp;#x03c3;</a:t>
                      </a:r>
                      <a:endParaRPr sz="24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Projection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π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400"/>
                        <a:t>&amp;pi;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400"/>
                        <a:t>&amp;#x03c0;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Extension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ξ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&amp;sigma;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&amp;#x3a3;</a:t>
                      </a:r>
                      <a:endParaRPr sz="24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Rename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ρ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&amp;rho;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&amp;#x03c1;</a:t>
                      </a:r>
                      <a:endParaRPr sz="24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Product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×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&amp;times;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&amp;#x0215;</a:t>
                      </a:r>
                      <a:endParaRPr sz="24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Join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⋈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&amp;#x2a1d;</a:t>
                      </a:r>
                      <a:endParaRPr sz="24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Left Join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&amp;#x27d5;</a:t>
                      </a:r>
                      <a:endParaRPr sz="24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Right Join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&amp;#x27d6;</a:t>
                      </a:r>
                      <a:endParaRPr sz="2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Symbols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626" name="Google Shape;626;p85"/>
          <p:cNvGraphicFramePr/>
          <p:nvPr/>
        </p:nvGraphicFramePr>
        <p:xfrm>
          <a:off x="365330" y="811530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BEDBFF"/>
                    </a:gs>
                    <a:gs pos="35000">
                      <a:srgbClr val="D1E5FE"/>
                    </a:gs>
                    <a:gs pos="100000">
                      <a:srgbClr val="EEF5FF"/>
                    </a:gs>
                  </a:gsLst>
                  <a:lin ang="16200000" scaled="0"/>
                </a:gradFill>
                <a:tableStyleId>{768E47A7-0599-4BFF-82B1-98B321050FC2}</a:tableStyleId>
              </a:tblPr>
              <a:tblGrid>
                <a:gridCol w="2787475"/>
                <a:gridCol w="1434425"/>
                <a:gridCol w="2011675"/>
                <a:gridCol w="2011675"/>
              </a:tblGrid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Operator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Symbol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HTML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Unicode</a:t>
                      </a:r>
                      <a:endParaRPr sz="24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Full Outer Join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400"/>
                        <a:t>⟗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&amp;#x27d7;</a:t>
                      </a:r>
                      <a:endParaRPr sz="24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Semijoin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400"/>
                        <a:t>⋉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&amp;#x22c9;</a:t>
                      </a:r>
                      <a:endParaRPr sz="24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Antijoin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400"/>
                        <a:t>▷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&amp;#x25b7;</a:t>
                      </a:r>
                      <a:endParaRPr sz="24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Union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400"/>
                        <a:t>∪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&amp;cup;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&amp;#x222a;</a:t>
                      </a:r>
                      <a:endParaRPr sz="24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Intersection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400"/>
                        <a:t>∩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&amp;cap;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&amp;#x2229;</a:t>
                      </a:r>
                      <a:endParaRPr sz="24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Difference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400"/>
                        <a:t>–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&amp;ndash;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&amp;#x2013;</a:t>
                      </a:r>
                      <a:endParaRPr sz="24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Partition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400"/>
                        <a:t>ψ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&amp;psi;</a:t>
                      </a:r>
                      <a:endParaRPr sz="2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&amp;#x03c8;</a:t>
                      </a:r>
                      <a:endParaRPr sz="2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6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2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EXAMPLE QUERIES</a:t>
            </a:r>
            <a:endParaRPr b="1" i="0" sz="127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2" name="Google Shape;632;p86"/>
          <p:cNvSpPr txBox="1"/>
          <p:nvPr>
            <p:ph idx="1" type="subTitle"/>
          </p:nvPr>
        </p:nvSpPr>
        <p:spPr>
          <a:xfrm>
            <a:off x="1371600" y="4599150"/>
            <a:ext cx="64008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Consider the following schema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8" name="Google Shape;638;p87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5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4500" u="none" cap="none" strike="noStrike">
                <a:solidFill>
                  <a:schemeClr val="dk1"/>
                </a:solidFill>
              </a:rPr>
              <a:t>professor(profname, deptname)</a:t>
            </a:r>
            <a:endParaRPr sz="27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500" u="none" cap="none" strike="noStrike">
                <a:solidFill>
                  <a:schemeClr val="dk1"/>
                </a:solidFill>
              </a:rPr>
              <a:t>	department(deptname, building)</a:t>
            </a:r>
            <a:endParaRPr sz="27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500" u="none" cap="none" strike="noStrike">
                <a:solidFill>
                  <a:schemeClr val="dk1"/>
                </a:solidFill>
              </a:rPr>
              <a:t>	committee(commname, profname)</a:t>
            </a:r>
            <a:endParaRPr sz="27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 Query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4" name="Google Shape;644;p88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700">
                <a:solidFill>
                  <a:schemeClr val="dk1"/>
                </a:solidFill>
              </a:rPr>
              <a:t>"</a:t>
            </a:r>
            <a:r>
              <a:rPr b="1" i="1" lang="en-US" sz="3700" u="none" cap="none" strike="noStrike">
                <a:solidFill>
                  <a:schemeClr val="dk1"/>
                </a:solidFill>
              </a:rPr>
              <a:t>Find all the professors who are in any one of</a:t>
            </a:r>
            <a:br>
              <a:rPr b="1" i="1" lang="en-US" sz="3700">
                <a:solidFill>
                  <a:schemeClr val="dk1"/>
                </a:solidFill>
              </a:rPr>
            </a:br>
            <a:r>
              <a:rPr b="1" i="1" lang="en-US" sz="3700" u="none" cap="none" strike="noStrike">
                <a:solidFill>
                  <a:schemeClr val="dk1"/>
                </a:solidFill>
              </a:rPr>
              <a:t>the committees that Professor Smith is in"</a:t>
            </a:r>
            <a:endParaRPr i="1" sz="1900"/>
          </a:p>
          <a:p>
            <a:pPr indent="-3746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•"/>
            </a:pPr>
            <a:r>
              <a:rPr i="0" lang="en-US" sz="3700" u="none" cap="none" strike="noStrike">
                <a:solidFill>
                  <a:schemeClr val="dk1"/>
                </a:solidFill>
              </a:rPr>
              <a:t>Select all committees where Smith is a member</a:t>
            </a:r>
            <a:endParaRPr sz="19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700" u="none" cap="none" strike="noStrike">
                <a:solidFill>
                  <a:schemeClr val="dk1"/>
                </a:solidFill>
              </a:rPr>
              <a:t>	Q1 = select(committee, profname='Smith')</a:t>
            </a:r>
            <a:endParaRPr sz="1900"/>
          </a:p>
          <a:p>
            <a:pPr indent="-3746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•"/>
            </a:pPr>
            <a:r>
              <a:rPr i="0" lang="en-US" sz="3700" u="none" cap="none" strike="noStrike">
                <a:solidFill>
                  <a:schemeClr val="dk1"/>
                </a:solidFill>
              </a:rPr>
              <a:t>Only keep the committee name</a:t>
            </a:r>
            <a:endParaRPr i="0" sz="37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700" u="none" cap="none" strike="noStrike">
                <a:solidFill>
                  <a:schemeClr val="dk1"/>
                </a:solidFill>
              </a:rPr>
              <a:t>	Q2 = project(commname, Q1)</a:t>
            </a:r>
            <a:endParaRPr b="1" i="0" sz="37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 Query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0" name="Google Shape;650;p89"/>
          <p:cNvSpPr txBox="1"/>
          <p:nvPr>
            <p:ph idx="1" type="body"/>
          </p:nvPr>
        </p:nvSpPr>
        <p:spPr>
          <a:xfrm>
            <a:off x="0" y="62850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Only keep the committee name</a:t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</a:rPr>
              <a:t>	Q2 = project(commname, Q1)</a:t>
            </a:r>
            <a:endParaRPr sz="1800"/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Extract all the professors in those committees</a:t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</a:rPr>
              <a:t>	Q3 = join(committee, Q2, commname)</a:t>
            </a:r>
            <a:endParaRPr b="1" i="0" sz="3600" u="none" cap="none" strike="noStrike">
              <a:solidFill>
                <a:schemeClr val="dk1"/>
              </a:solidFill>
            </a:endParaRPr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Keep professors who are not Smith</a:t>
            </a:r>
            <a:endParaRPr sz="18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</a:rPr>
              <a:t>       project(profname,</a:t>
            </a:r>
            <a:br>
              <a:rPr b="1" lang="en-US" sz="3600">
                <a:solidFill>
                  <a:schemeClr val="dk1"/>
                </a:solidFill>
              </a:rPr>
            </a:br>
            <a:r>
              <a:rPr b="1" lang="en-US" sz="3600">
                <a:solidFill>
                  <a:schemeClr val="dk1"/>
                </a:solidFill>
              </a:rPr>
              <a:t>					</a:t>
            </a:r>
            <a:r>
              <a:rPr b="1" i="0" lang="en-US" sz="3600" u="none" cap="none" strike="noStrike">
                <a:solidFill>
                  <a:schemeClr val="dk1"/>
                </a:solidFill>
              </a:rPr>
              <a:t>select(Q3,profname!='Smith'))</a:t>
            </a:r>
            <a:endParaRPr b="1" i="0" sz="36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9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Using Symbols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6" name="Google Shape;656;p90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800">
                <a:solidFill>
                  <a:schemeClr val="dk1"/>
                </a:solidFill>
              </a:rPr>
              <a:t>"</a:t>
            </a:r>
            <a:r>
              <a:rPr b="1" i="1" lang="en-US" sz="3800" u="none" cap="none" strike="noStrike">
                <a:solidFill>
                  <a:schemeClr val="dk1"/>
                </a:solidFill>
              </a:rPr>
              <a:t>Find all the professors who are in any one of the committees that Professor Smith is in</a:t>
            </a:r>
            <a:r>
              <a:rPr b="1" i="1" lang="en-US" sz="3800">
                <a:solidFill>
                  <a:schemeClr val="dk1"/>
                </a:solidFill>
              </a:rPr>
              <a:t>"</a:t>
            </a:r>
            <a:endParaRPr i="1" sz="2000"/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Select all committees where Smith is a member</a:t>
            </a:r>
            <a:endParaRPr sz="18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</a:rPr>
              <a:t>	Q1 = σ</a:t>
            </a:r>
            <a:r>
              <a:rPr b="1" baseline="-25000" i="0" lang="en-US" sz="3600" u="none" cap="none" strike="noStrike">
                <a:solidFill>
                  <a:schemeClr val="dk1"/>
                </a:solidFill>
              </a:rPr>
              <a:t>profname='Smith'</a:t>
            </a:r>
            <a:r>
              <a:rPr b="1" i="0" lang="en-US" sz="3600" u="none" cap="none" strike="noStrike">
                <a:solidFill>
                  <a:schemeClr val="dk1"/>
                </a:solidFill>
              </a:rPr>
              <a:t>(committee)</a:t>
            </a:r>
            <a:endParaRPr b="1" i="0" sz="3600" u="none" cap="none" strike="noStrike">
              <a:solidFill>
                <a:schemeClr val="dk1"/>
              </a:solidFill>
            </a:endParaRPr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Only keep the committee name</a:t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</a:rPr>
              <a:t>	Q2 = π</a:t>
            </a:r>
            <a:r>
              <a:rPr b="1" baseline="-25000" i="0" lang="en-US" sz="3600" u="none" cap="none" strike="noStrike">
                <a:solidFill>
                  <a:schemeClr val="dk1"/>
                </a:solidFill>
              </a:rPr>
              <a:t>commname</a:t>
            </a:r>
            <a:r>
              <a:rPr b="1" i="0" lang="en-US" sz="3600" u="none" cap="none" strike="noStrike">
                <a:solidFill>
                  <a:schemeClr val="dk1"/>
                </a:solidFill>
              </a:rPr>
              <a:t>(Q1)</a:t>
            </a:r>
            <a:endParaRPr b="1" i="0" sz="36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9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Using Symbols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2" name="Google Shape;662;p91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Char char="•"/>
            </a:pPr>
            <a:r>
              <a:rPr i="0" lang="en-US" sz="4200" u="none" cap="none" strike="noStrike">
                <a:solidFill>
                  <a:schemeClr val="dk1"/>
                </a:solidFill>
              </a:rPr>
              <a:t>Extract all the professors in those committees</a:t>
            </a:r>
            <a:endParaRPr i="0" sz="4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200" u="none" cap="none" strike="noStrike">
                <a:solidFill>
                  <a:schemeClr val="dk1"/>
                </a:solidFill>
              </a:rPr>
              <a:t>	Q3 = committee	</a:t>
            </a:r>
            <a:r>
              <a:rPr lang="en-US" sz="4000">
                <a:solidFill>
                  <a:schemeClr val="dk1"/>
                </a:solidFill>
              </a:rPr>
              <a:t>⋈</a:t>
            </a:r>
            <a:r>
              <a:rPr b="1" i="0" lang="en-US" sz="4200" u="none" cap="none" strike="noStrike">
                <a:solidFill>
                  <a:schemeClr val="dk1"/>
                </a:solidFill>
              </a:rPr>
              <a:t> </a:t>
            </a:r>
            <a:r>
              <a:rPr b="1" baseline="-25000" i="0" lang="en-US" sz="4200" u="none" cap="none">
                <a:solidFill>
                  <a:schemeClr val="dk1"/>
                </a:solidFill>
              </a:rPr>
              <a:t>commname</a:t>
            </a:r>
            <a:r>
              <a:rPr b="1" i="0" lang="en-US" sz="4200" u="none" cap="none">
                <a:solidFill>
                  <a:schemeClr val="dk1"/>
                </a:solidFill>
              </a:rPr>
              <a:t> </a:t>
            </a:r>
            <a:r>
              <a:rPr b="1" i="0" lang="en-US" sz="4200" u="none" cap="none" strike="noStrike">
                <a:solidFill>
                  <a:schemeClr val="dk1"/>
                </a:solidFill>
              </a:rPr>
              <a:t>Q2</a:t>
            </a:r>
            <a:endParaRPr b="1" i="0" sz="4200" u="none" cap="none" strike="noStrike">
              <a:solidFill>
                <a:schemeClr val="dk1"/>
              </a:solidFill>
            </a:endParaRPr>
          </a:p>
          <a:p>
            <a:pPr indent="-4064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Char char="•"/>
            </a:pPr>
            <a:r>
              <a:rPr i="0" lang="en-US" sz="4200" u="none" cap="none" strike="noStrike">
                <a:solidFill>
                  <a:schemeClr val="dk1"/>
                </a:solidFill>
              </a:rPr>
              <a:t>Keep professors who are not Smith</a:t>
            </a:r>
            <a:endParaRPr sz="24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200" u="none" cap="none" strike="noStrike">
                <a:solidFill>
                  <a:schemeClr val="dk1"/>
                </a:solidFill>
              </a:rPr>
              <a:t>	π</a:t>
            </a:r>
            <a:r>
              <a:rPr b="1" baseline="-25000" i="0" lang="en-US" sz="4200" u="none" cap="none" strike="noStrike">
                <a:solidFill>
                  <a:schemeClr val="dk1"/>
                </a:solidFill>
              </a:rPr>
              <a:t>profname</a:t>
            </a:r>
            <a:r>
              <a:rPr b="1" i="0" lang="en-US" sz="4200" u="none" cap="none" strike="noStrike">
                <a:solidFill>
                  <a:schemeClr val="dk1"/>
                </a:solidFill>
              </a:rPr>
              <a:t>(σ</a:t>
            </a:r>
            <a:r>
              <a:rPr b="1" baseline="-25000" i="0" lang="en-US" sz="4200" u="none" cap="none" strike="noStrike">
                <a:solidFill>
                  <a:schemeClr val="dk1"/>
                </a:solidFill>
              </a:rPr>
              <a:t>profname!='Smith'</a:t>
            </a:r>
            <a:r>
              <a:rPr b="1" i="0" lang="en-US" sz="4200" u="none" cap="none" strike="noStrike">
                <a:solidFill>
                  <a:schemeClr val="dk1"/>
                </a:solidFill>
              </a:rPr>
              <a:t>(Q3))</a:t>
            </a:r>
            <a:endParaRPr b="1" i="0" sz="4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1" i="1" lang="en-US" sz="4000" u="none" cap="none" strike="noStrike">
                <a:solidFill>
                  <a:schemeClr val="dk1"/>
                </a:solidFill>
                <a:highlight>
                  <a:srgbClr val="F4CCCC"/>
                </a:highlight>
              </a:rPr>
              <a:t>Select</a:t>
            </a:r>
            <a:r>
              <a:rPr i="0" lang="en-US" sz="4000" u="none" cap="none" strike="noStrike">
                <a:solidFill>
                  <a:schemeClr val="dk1"/>
                </a:solidFill>
              </a:rPr>
              <a:t> takes a </a:t>
            </a:r>
            <a:r>
              <a:rPr b="1" i="1" lang="en-US" sz="4000" u="none" cap="none" strike="noStrike">
                <a:solidFill>
                  <a:schemeClr val="dk1"/>
                </a:solidFill>
                <a:highlight>
                  <a:srgbClr val="FFF2CC"/>
                </a:highlight>
              </a:rPr>
              <a:t>table</a:t>
            </a:r>
            <a:r>
              <a:rPr i="0" lang="en-US" sz="4000" u="none" cap="none" strike="noStrike">
                <a:solidFill>
                  <a:schemeClr val="dk1"/>
                </a:solidFill>
              </a:rPr>
              <a:t> and a </a:t>
            </a:r>
            <a:r>
              <a:rPr b="1" i="1" lang="en-US" sz="4000" u="none" cap="none" strike="noStrike">
                <a:solidFill>
                  <a:schemeClr val="dk1"/>
                </a:solidFill>
                <a:highlight>
                  <a:srgbClr val="CFE2F3"/>
                </a:highlight>
              </a:rPr>
              <a:t>predicate</a:t>
            </a:r>
            <a:endParaRPr sz="2200">
              <a:highlight>
                <a:srgbClr val="CFE2F3"/>
              </a:highlight>
            </a:endParaRPr>
          </a:p>
          <a:p>
            <a:pPr indent="-393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i="0" lang="en-US" sz="4000" u="none" cap="none" strike="noStrike">
                <a:solidFill>
                  <a:schemeClr val="dk1"/>
                </a:solidFill>
              </a:rPr>
              <a:t>Returns </a:t>
            </a:r>
            <a:r>
              <a:rPr b="1" i="1" lang="en-US" sz="4000" u="none" cap="none" strike="noStrike">
                <a:solidFill>
                  <a:schemeClr val="dk1"/>
                </a:solidFill>
              </a:rPr>
              <a:t>subset of rows </a:t>
            </a:r>
            <a:r>
              <a:rPr i="0" lang="en-US" sz="4000" u="none" cap="none" strike="noStrike">
                <a:solidFill>
                  <a:schemeClr val="dk1"/>
                </a:solidFill>
              </a:rPr>
              <a:t>that satisfy predicate</a:t>
            </a:r>
            <a:endParaRPr sz="2200"/>
          </a:p>
          <a:p>
            <a:pPr indent="0" lvl="0" marL="3429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solidFill>
                <a:schemeClr val="dk1"/>
              </a:solidFill>
            </a:endParaRPr>
          </a:p>
          <a:p>
            <a:pPr indent="0" lvl="0" marL="3429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i="1" lang="en-US" sz="4000">
                <a:solidFill>
                  <a:schemeClr val="dk1"/>
                </a:solidFill>
              </a:rPr>
              <a:t>"</a:t>
            </a:r>
            <a:r>
              <a:rPr b="1" i="1" lang="en-US" sz="4000" u="none" cap="none" strike="noStrike">
                <a:solidFill>
                  <a:schemeClr val="dk1"/>
                </a:solidFill>
              </a:rPr>
              <a:t>Students who graduated in 2004"</a:t>
            </a:r>
            <a:endParaRPr b="1" i="1" sz="2200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1300" u="none" cap="none" strike="noStrike">
              <a:solidFill>
                <a:schemeClr val="dk1"/>
              </a:solidFill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</a:rPr>
              <a:t>Q1 = </a:t>
            </a:r>
            <a:r>
              <a:rPr b="1" i="0" lang="en-US" sz="4000" u="none" cap="none" strike="noStrike">
                <a:solidFill>
                  <a:schemeClr val="dk1"/>
                </a:solidFill>
                <a:highlight>
                  <a:srgbClr val="F4CCCC"/>
                </a:highlight>
              </a:rPr>
              <a:t>select</a:t>
            </a:r>
            <a:r>
              <a:rPr b="1" i="0" lang="en-US" sz="4000" u="none" cap="none" strike="noStrike">
                <a:solidFill>
                  <a:schemeClr val="dk1"/>
                </a:solidFill>
              </a:rPr>
              <a:t>(</a:t>
            </a:r>
            <a:r>
              <a:rPr b="1" i="0" lang="en-US" sz="4000" u="none" cap="none" strike="noStrike">
                <a:solidFill>
                  <a:schemeClr val="dk1"/>
                </a:solidFill>
                <a:highlight>
                  <a:srgbClr val="FFF2CC"/>
                </a:highlight>
              </a:rPr>
              <a:t>STUDENT</a:t>
            </a:r>
            <a:r>
              <a:rPr b="1" i="0" lang="en-US" sz="4000" u="none" cap="none" strike="noStrike">
                <a:solidFill>
                  <a:schemeClr val="dk1"/>
                </a:solidFill>
              </a:rPr>
              <a:t>, </a:t>
            </a:r>
            <a:r>
              <a:rPr b="1" i="0" lang="en-US" sz="4000" u="none" cap="none" strike="noStrike">
                <a:solidFill>
                  <a:schemeClr val="dk1"/>
                </a:solidFill>
                <a:highlight>
                  <a:srgbClr val="CFE2F3"/>
                </a:highlight>
              </a:rPr>
              <a:t>GradYear=2004</a:t>
            </a:r>
            <a:r>
              <a:rPr b="1" i="0" lang="en-US" sz="4000" u="none" cap="none" strike="noStrike">
                <a:solidFill>
                  <a:schemeClr val="dk1"/>
                </a:solidFill>
              </a:rPr>
              <a:t>)</a:t>
            </a:r>
            <a:endParaRPr b="1" i="0" sz="4000" u="none" cap="none" strike="noStrike">
              <a:solidFill>
                <a:schemeClr val="dk1"/>
              </a:solidFill>
            </a:endParaRPr>
          </a:p>
          <a:p>
            <a:pPr indent="45720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000">
                <a:solidFill>
                  <a:schemeClr val="dk1"/>
                </a:solidFill>
              </a:rPr>
              <a:t>Q1 = </a:t>
            </a:r>
            <a:r>
              <a:rPr i="1" lang="en-US" sz="3800">
                <a:solidFill>
                  <a:schemeClr val="dk1"/>
                </a:solidFill>
                <a:highlight>
                  <a:srgbClr val="CFE2F3"/>
                </a:highlight>
              </a:rPr>
              <a:t>σ</a:t>
            </a:r>
            <a:r>
              <a:rPr baseline="-25000" lang="en-US" sz="4000">
                <a:solidFill>
                  <a:schemeClr val="dk1"/>
                </a:solidFill>
                <a:highlight>
                  <a:srgbClr val="CFE2F3"/>
                </a:highlight>
              </a:rPr>
              <a:t>GradYear=2004</a:t>
            </a:r>
            <a:r>
              <a:rPr lang="en-US" sz="3800">
                <a:solidFill>
                  <a:schemeClr val="dk1"/>
                </a:solidFill>
              </a:rPr>
              <a:t>(</a:t>
            </a:r>
            <a:r>
              <a:rPr i="1" lang="en-US" sz="3800">
                <a:solidFill>
                  <a:schemeClr val="dk1"/>
                </a:solidFill>
                <a:highlight>
                  <a:srgbClr val="FFF2CC"/>
                </a:highlight>
              </a:rPr>
              <a:t>STUDENT</a:t>
            </a:r>
            <a:r>
              <a:rPr lang="en-US" sz="3800">
                <a:solidFill>
                  <a:schemeClr val="dk1"/>
                </a:solidFill>
              </a:rPr>
              <a:t>)</a:t>
            </a:r>
            <a:endParaRPr b="1" sz="4000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40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9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Another Example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8" name="Google Shape;668;p92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Char char="•"/>
            </a:pPr>
            <a:r>
              <a:rPr i="0" lang="en-US" sz="4400" u="none" cap="none" strike="noStrike">
                <a:solidFill>
                  <a:schemeClr val="dk1"/>
                </a:solidFill>
              </a:rPr>
              <a:t>Consider the following schema</a:t>
            </a:r>
            <a:endParaRPr sz="26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4400" u="none" cap="none" strike="noStrike">
                <a:solidFill>
                  <a:schemeClr val="dk1"/>
                </a:solidFill>
              </a:rPr>
              <a:t>suppliers(sid, sname, status, city)</a:t>
            </a:r>
            <a:endParaRPr b="1" i="0" sz="4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	part(pid, pname, color, weight, city)</a:t>
            </a:r>
            <a:endParaRPr b="1" i="0" sz="4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	job(jid, jname, city)</a:t>
            </a:r>
            <a:endParaRPr b="1" i="0" sz="4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	partsupplier(sid, pid, jid, qty)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9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 Query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4" name="Google Shape;674;p93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400">
                <a:solidFill>
                  <a:schemeClr val="dk1"/>
                </a:solidFill>
              </a:rPr>
              <a:t>"</a:t>
            </a:r>
            <a:r>
              <a:rPr b="1" i="1" lang="en-US" sz="4400" u="none" cap="none" strike="noStrike">
                <a:solidFill>
                  <a:schemeClr val="dk1"/>
                </a:solidFill>
              </a:rPr>
              <a:t>Find all suppliers with status '30' that supply part 'P2'. For each supplier, output the name and the quantity of part 'P2' they supply"</a:t>
            </a:r>
            <a:endParaRPr i="1" sz="2600"/>
          </a:p>
          <a:p>
            <a:pPr indent="-419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Char char="•"/>
            </a:pPr>
            <a:r>
              <a:rPr i="0" lang="en-US" sz="4400" u="none" cap="none" strike="noStrike">
                <a:solidFill>
                  <a:schemeClr val="dk1"/>
                </a:solidFill>
              </a:rPr>
              <a:t>Select part P2</a:t>
            </a:r>
            <a:endParaRPr sz="2600"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</a:rPr>
              <a:t>	Q1 = select(partsupplier,pid='P2')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9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 Query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0" name="Google Shape;680;p94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Char char="•"/>
            </a:pPr>
            <a:r>
              <a:rPr i="0" lang="en-US" sz="4200" u="none" cap="none" strike="noStrike">
                <a:solidFill>
                  <a:schemeClr val="dk1"/>
                </a:solidFill>
              </a:rPr>
              <a:t>Grab the supplier with status '30'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200" u="none" cap="none" strike="noStrike">
                <a:solidFill>
                  <a:schemeClr val="dk1"/>
                </a:solidFill>
              </a:rPr>
              <a:t>	Q2 = select(supplier,status='30')</a:t>
            </a:r>
            <a:endParaRPr sz="2400"/>
          </a:p>
          <a:p>
            <a:pPr indent="-4064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Char char="•"/>
            </a:pPr>
            <a:r>
              <a:rPr i="0" lang="en-US" sz="4200" u="none" cap="none" strike="noStrike">
                <a:solidFill>
                  <a:schemeClr val="dk1"/>
                </a:solidFill>
              </a:rPr>
              <a:t>Join Q1 and Q2 on sid</a:t>
            </a:r>
            <a:endParaRPr i="0" sz="4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200" u="none" cap="none" strike="noStrike">
                <a:solidFill>
                  <a:schemeClr val="dk1"/>
                </a:solidFill>
              </a:rPr>
              <a:t>	Q2 = join(Q1, Q2, Q1.sid=Q2.sid)</a:t>
            </a:r>
            <a:endParaRPr b="1" i="0" sz="4200" u="none" cap="none" strike="noStrike">
              <a:solidFill>
                <a:schemeClr val="dk1"/>
              </a:solidFill>
            </a:endParaRPr>
          </a:p>
          <a:p>
            <a:pPr indent="-4064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Char char="•"/>
            </a:pPr>
            <a:r>
              <a:rPr i="0" lang="en-US" sz="4200" u="none" cap="none" strike="noStrike">
                <a:solidFill>
                  <a:schemeClr val="dk1"/>
                </a:solidFill>
              </a:rPr>
              <a:t>Extract supplier name and quantity</a:t>
            </a:r>
            <a:endParaRPr i="0" sz="4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200" u="none" cap="none" strike="noStrike">
                <a:solidFill>
                  <a:schemeClr val="dk1"/>
                </a:solidFill>
              </a:rPr>
              <a:t>	project(Q2, {sname, qty})</a:t>
            </a:r>
            <a:endParaRPr b="1" i="0" sz="4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Using Symbols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6" name="Google Shape;686;p95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500">
                <a:solidFill>
                  <a:schemeClr val="dk1"/>
                </a:solidFill>
              </a:rPr>
              <a:t>"</a:t>
            </a:r>
            <a:r>
              <a:rPr b="1" i="1" lang="en-US" sz="4500" u="none" cap="none" strike="noStrike">
                <a:solidFill>
                  <a:schemeClr val="dk1"/>
                </a:solidFill>
              </a:rPr>
              <a:t>Find all suppliers with status '30' that supply part 'P2'. For each supplier, output the name and the quantity of part 'P2' they supply"</a:t>
            </a:r>
            <a:endParaRPr b="1" i="1" sz="2700"/>
          </a:p>
          <a:p>
            <a:pPr indent="-4254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swald"/>
              <a:buChar char="•"/>
            </a:pPr>
            <a:r>
              <a:rPr i="0" lang="en-US" sz="4500" u="none" cap="none" strike="noStrike">
                <a:solidFill>
                  <a:schemeClr val="dk1"/>
                </a:solidFill>
              </a:rPr>
              <a:t>Select part P2</a:t>
            </a:r>
            <a:endParaRPr sz="2700"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500" u="none" cap="none" strike="noStrike">
                <a:solidFill>
                  <a:schemeClr val="dk1"/>
                </a:solidFill>
              </a:rPr>
              <a:t>	Q1 = σ</a:t>
            </a:r>
            <a:r>
              <a:rPr baseline="-25000" i="0" lang="en-US" sz="4500" u="none" cap="none" strike="noStrike">
                <a:solidFill>
                  <a:schemeClr val="dk1"/>
                </a:solidFill>
              </a:rPr>
              <a:t>pid='P2'</a:t>
            </a:r>
            <a:r>
              <a:rPr i="0" lang="en-US" sz="4500" u="none" cap="none" strike="noStrike">
                <a:solidFill>
                  <a:schemeClr val="dk1"/>
                </a:solidFill>
              </a:rPr>
              <a:t>(partsupplier)</a:t>
            </a:r>
            <a:endParaRPr i="0" sz="45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9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Using Symbols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2" name="Google Shape;692;p96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Char char="•"/>
            </a:pPr>
            <a:r>
              <a:rPr i="0" lang="en-US" sz="4200" u="none" cap="none" strike="noStrike">
                <a:solidFill>
                  <a:schemeClr val="dk1"/>
                </a:solidFill>
              </a:rPr>
              <a:t>Grab the supplier with status '30'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200" u="none" cap="none" strike="noStrike">
                <a:solidFill>
                  <a:schemeClr val="dk1"/>
                </a:solidFill>
              </a:rPr>
              <a:t>	Q2 = σ</a:t>
            </a:r>
            <a:r>
              <a:rPr baseline="-25000" i="0" lang="en-US" sz="4200" u="none" cap="none" strike="noStrike">
                <a:solidFill>
                  <a:schemeClr val="dk1"/>
                </a:solidFill>
              </a:rPr>
              <a:t>stat</a:t>
            </a:r>
            <a:r>
              <a:rPr baseline="-25000" lang="en-US" sz="4200">
                <a:solidFill>
                  <a:schemeClr val="dk1"/>
                </a:solidFill>
              </a:rPr>
              <a:t>u</a:t>
            </a:r>
            <a:r>
              <a:rPr baseline="-25000" i="0" lang="en-US" sz="4200" u="none" cap="none" strike="noStrike">
                <a:solidFill>
                  <a:schemeClr val="dk1"/>
                </a:solidFill>
              </a:rPr>
              <a:t>s='30'</a:t>
            </a:r>
            <a:r>
              <a:rPr i="0" lang="en-US" sz="4200" u="none" cap="none" strike="noStrike">
                <a:solidFill>
                  <a:schemeClr val="dk1"/>
                </a:solidFill>
              </a:rPr>
              <a:t>(supplier)</a:t>
            </a:r>
            <a:endParaRPr sz="2400"/>
          </a:p>
          <a:p>
            <a:pPr indent="-4064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Char char="•"/>
            </a:pPr>
            <a:r>
              <a:rPr i="0" lang="en-US" sz="4200" u="none" cap="none" strike="noStrike">
                <a:solidFill>
                  <a:schemeClr val="dk1"/>
                </a:solidFill>
              </a:rPr>
              <a:t>Join Q1 and Q2 on sid</a:t>
            </a:r>
            <a:endParaRPr i="0" sz="4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200" u="none" cap="none" strike="noStrike">
                <a:solidFill>
                  <a:schemeClr val="dk1"/>
                </a:solidFill>
              </a:rPr>
              <a:t>	Q2 = Q1 </a:t>
            </a:r>
            <a:r>
              <a:rPr lang="en-US" sz="4000">
                <a:solidFill>
                  <a:schemeClr val="dk1"/>
                </a:solidFill>
              </a:rPr>
              <a:t>⋈</a:t>
            </a:r>
            <a:r>
              <a:rPr baseline="-25000" i="0" lang="en-US" sz="4200" u="none" cap="none" strike="noStrike">
                <a:solidFill>
                  <a:schemeClr val="dk1"/>
                </a:solidFill>
              </a:rPr>
              <a:t>Q1.sid=Q2.sid</a:t>
            </a:r>
            <a:r>
              <a:rPr i="0" lang="en-US" sz="4200" u="none" cap="none" strike="noStrike">
                <a:solidFill>
                  <a:schemeClr val="dk1"/>
                </a:solidFill>
              </a:rPr>
              <a:t> Q2</a:t>
            </a:r>
            <a:endParaRPr i="0" sz="4200" u="none" cap="none" strike="noStrike">
              <a:solidFill>
                <a:schemeClr val="dk1"/>
              </a:solidFill>
            </a:endParaRPr>
          </a:p>
          <a:p>
            <a:pPr indent="-4064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Char char="•"/>
            </a:pPr>
            <a:r>
              <a:rPr i="0" lang="en-US" sz="4200" u="none" cap="none" strike="noStrike">
                <a:solidFill>
                  <a:schemeClr val="dk1"/>
                </a:solidFill>
              </a:rPr>
              <a:t>Extract supplier name and quantity</a:t>
            </a:r>
            <a:endParaRPr i="0" sz="4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200" u="none" cap="none" strike="noStrike">
                <a:solidFill>
                  <a:schemeClr val="dk1"/>
                </a:solidFill>
              </a:rPr>
              <a:t>	π</a:t>
            </a:r>
            <a:r>
              <a:rPr baseline="-25000" i="0" lang="en-US" sz="4200" u="none" cap="none" strike="noStrike">
                <a:solidFill>
                  <a:schemeClr val="dk1"/>
                </a:solidFill>
              </a:rPr>
              <a:t>sname,qty</a:t>
            </a:r>
            <a:r>
              <a:rPr i="0" lang="en-US" sz="4200" u="none" cap="none" strike="noStrike">
                <a:solidFill>
                  <a:schemeClr val="dk1"/>
                </a:solidFill>
              </a:rPr>
              <a:t>(Q2)</a:t>
            </a:r>
            <a:endParaRPr i="0" sz="4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Yet Another </a:t>
            </a: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 Query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8" name="Google Shape;698;p97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350">
                <a:solidFill>
                  <a:schemeClr val="dk1"/>
                </a:solidFill>
              </a:rPr>
              <a:t>"</a:t>
            </a:r>
            <a:r>
              <a:rPr b="1" i="1" lang="en-US" sz="4350" u="none" cap="none" strike="noStrike">
                <a:solidFill>
                  <a:schemeClr val="dk1"/>
                </a:solidFill>
              </a:rPr>
              <a:t>Find the supplier numbers for all suppliers who either supply a 'Blue' part or supply to a job in 'Athens'"</a:t>
            </a:r>
            <a:endParaRPr i="1" sz="2800"/>
          </a:p>
          <a:p>
            <a:pPr indent="-3683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3350"/>
              <a:buFont typeface="Oswald"/>
              <a:buChar char="•"/>
            </a:pPr>
            <a:r>
              <a:rPr i="0" lang="en-US" sz="3350" u="none" cap="none" strike="noStrike">
                <a:solidFill>
                  <a:schemeClr val="dk1"/>
                </a:solidFill>
              </a:rPr>
              <a:t>Select the blue parts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350" u="none" cap="none" strike="noStrike">
                <a:solidFill>
                  <a:schemeClr val="dk1"/>
                </a:solidFill>
              </a:rPr>
              <a:t>	Q1 = select(parts, color='Blue')</a:t>
            </a:r>
            <a:endParaRPr sz="1800"/>
          </a:p>
          <a:p>
            <a:pPr indent="-3683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3350"/>
              <a:buFont typeface="Oswald"/>
              <a:buChar char="•"/>
            </a:pPr>
            <a:r>
              <a:rPr i="0" lang="en-US" sz="3350" u="none" cap="none" strike="noStrike">
                <a:solidFill>
                  <a:schemeClr val="dk1"/>
                </a:solidFill>
              </a:rPr>
              <a:t>Join with partsupplier to get supplier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350" u="none" cap="none" strike="noStrike">
                <a:solidFill>
                  <a:schemeClr val="dk1"/>
                </a:solidFill>
              </a:rPr>
              <a:t>	Q2 = join(Q1, partsupplier, Q1.pid=partsup.pid)</a:t>
            </a:r>
            <a:endParaRPr sz="18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9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 Query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4" name="Google Shape;704;p98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3350"/>
              <a:buFont typeface="Oswald"/>
              <a:buChar char="•"/>
            </a:pPr>
            <a:r>
              <a:rPr i="0" lang="en-US" sz="3350" u="none" cap="none" strike="noStrike">
                <a:solidFill>
                  <a:schemeClr val="dk1"/>
                </a:solidFill>
              </a:rPr>
              <a:t>Select the parts in Athens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350" u="none" cap="none" strike="noStrike">
                <a:solidFill>
                  <a:schemeClr val="dk1"/>
                </a:solidFill>
              </a:rPr>
              <a:t>	Q3 = select(parts, city='Athens')</a:t>
            </a:r>
            <a:endParaRPr sz="1800"/>
          </a:p>
          <a:p>
            <a:pPr indent="-3683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3350"/>
              <a:buFont typeface="Oswald"/>
              <a:buChar char="•"/>
            </a:pPr>
            <a:r>
              <a:rPr i="0" lang="en-US" sz="3350" u="none" cap="none" strike="noStrike">
                <a:solidFill>
                  <a:schemeClr val="dk1"/>
                </a:solidFill>
              </a:rPr>
              <a:t>Join with partsupplier to get supplier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350" u="none" cap="none" strike="noStrike">
                <a:solidFill>
                  <a:schemeClr val="dk1"/>
                </a:solidFill>
              </a:rPr>
              <a:t>	Q4 = join(Q3, partsupplier, Q3.pid=partsup.pid)</a:t>
            </a:r>
            <a:endParaRPr sz="1800"/>
          </a:p>
          <a:p>
            <a:pPr indent="-3683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3350"/>
              <a:buFont typeface="Oswald"/>
              <a:buChar char="•"/>
            </a:pPr>
            <a:r>
              <a:rPr i="0" lang="en-US" sz="3350" u="none" cap="none" strike="noStrike">
                <a:solidFill>
                  <a:schemeClr val="dk1"/>
                </a:solidFill>
              </a:rPr>
              <a:t>Union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350" u="none" cap="none" strike="noStrike">
                <a:solidFill>
                  <a:schemeClr val="dk1"/>
                </a:solidFill>
              </a:rPr>
              <a:t>	Q2 U Q4</a:t>
            </a:r>
            <a:endParaRPr sz="18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9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Using Symbols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0" name="Google Shape;710;p99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350">
                <a:solidFill>
                  <a:schemeClr val="dk1"/>
                </a:solidFill>
              </a:rPr>
              <a:t>"</a:t>
            </a:r>
            <a:r>
              <a:rPr b="1" i="1" lang="en-US" sz="4350" u="none" cap="none" strike="noStrike">
                <a:solidFill>
                  <a:schemeClr val="dk1"/>
                </a:solidFill>
              </a:rPr>
              <a:t>Find the supplier numbers for all suppliers who either supply a 'Blue' part or supply to a job in 'Athens'"</a:t>
            </a:r>
            <a:endParaRPr i="1" sz="2800"/>
          </a:p>
          <a:p>
            <a:pPr indent="-3810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3550"/>
              <a:buFont typeface="Oswald"/>
              <a:buChar char="•"/>
            </a:pPr>
            <a:r>
              <a:rPr i="0" lang="en-US" sz="3550" u="none" cap="none" strike="noStrike">
                <a:solidFill>
                  <a:schemeClr val="dk1"/>
                </a:solidFill>
              </a:rPr>
              <a:t>Select the blue parts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550" u="none" cap="none" strike="noStrike">
                <a:solidFill>
                  <a:schemeClr val="dk1"/>
                </a:solidFill>
              </a:rPr>
              <a:t>	Q1 = σ</a:t>
            </a:r>
            <a:r>
              <a:rPr b="1" baseline="-25000" i="0" lang="en-US" sz="3550" u="none" cap="none" strike="noStrike">
                <a:solidFill>
                  <a:schemeClr val="dk1"/>
                </a:solidFill>
              </a:rPr>
              <a:t>color='Blue'</a:t>
            </a:r>
            <a:r>
              <a:rPr b="1" i="0" lang="en-US" sz="3550" u="none" cap="none" strike="noStrike">
                <a:solidFill>
                  <a:schemeClr val="dk1"/>
                </a:solidFill>
              </a:rPr>
              <a:t>(parts)</a:t>
            </a:r>
            <a:endParaRPr sz="2000"/>
          </a:p>
          <a:p>
            <a:pPr indent="-3810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3550"/>
              <a:buFont typeface="Oswald"/>
              <a:buChar char="•"/>
            </a:pPr>
            <a:r>
              <a:rPr i="0" lang="en-US" sz="3550" u="none" cap="none" strike="noStrike">
                <a:solidFill>
                  <a:schemeClr val="dk1"/>
                </a:solidFill>
              </a:rPr>
              <a:t>Join with partsupplier to get supplier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550" u="none" cap="none" strike="noStrike">
                <a:solidFill>
                  <a:schemeClr val="dk1"/>
                </a:solidFill>
              </a:rPr>
              <a:t>	Q2 = Q1 </a:t>
            </a:r>
            <a:r>
              <a:rPr lang="en-US" sz="3600">
                <a:solidFill>
                  <a:schemeClr val="dk1"/>
                </a:solidFill>
              </a:rPr>
              <a:t>⋈</a:t>
            </a:r>
            <a:r>
              <a:rPr i="0" lang="en-US" sz="3550" u="none" cap="none" strike="noStrike">
                <a:solidFill>
                  <a:schemeClr val="dk1"/>
                </a:solidFill>
              </a:rPr>
              <a:t> </a:t>
            </a:r>
            <a:r>
              <a:rPr b="1" baseline="-25000" i="0" lang="en-US" sz="3550" u="none" cap="none" strike="noStrike">
                <a:solidFill>
                  <a:schemeClr val="dk1"/>
                </a:solidFill>
              </a:rPr>
              <a:t>Q1.pid=partsup.pid</a:t>
            </a:r>
            <a:r>
              <a:rPr b="1" i="0" lang="en-US" sz="3550" u="none" cap="none" strike="noStrike">
                <a:solidFill>
                  <a:schemeClr val="dk1"/>
                </a:solidFill>
              </a:rPr>
              <a:t> partsupplier</a:t>
            </a:r>
            <a:endParaRPr sz="20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0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Using Symbols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6" name="Google Shape;716;p100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Oswald"/>
              <a:buChar char="•"/>
            </a:pPr>
            <a:r>
              <a:rPr i="0" lang="en-US" sz="4150" u="none" cap="none" strike="noStrike">
                <a:solidFill>
                  <a:schemeClr val="dk1"/>
                </a:solidFill>
              </a:rPr>
              <a:t>Select the parts in Athens</a:t>
            </a:r>
            <a:endParaRPr sz="2600"/>
          </a:p>
          <a:p>
            <a:pPr indent="0" lvl="0" marL="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150" u="none" cap="none" strike="noStrike">
                <a:solidFill>
                  <a:schemeClr val="dk1"/>
                </a:solidFill>
              </a:rPr>
              <a:t>	Q3 = σ</a:t>
            </a:r>
            <a:r>
              <a:rPr b="1" baseline="-25000" i="0" lang="en-US" sz="4150" u="none" cap="none" strike="noStrike">
                <a:solidFill>
                  <a:schemeClr val="dk1"/>
                </a:solidFill>
              </a:rPr>
              <a:t>city='Athens'</a:t>
            </a:r>
            <a:r>
              <a:rPr b="1" i="0" lang="en-US" sz="4150" u="none" cap="none" strike="noStrike">
                <a:solidFill>
                  <a:schemeClr val="dk1"/>
                </a:solidFill>
              </a:rPr>
              <a:t>(parts)</a:t>
            </a:r>
            <a:endParaRPr sz="2600"/>
          </a:p>
          <a:p>
            <a:pPr indent="-4191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Oswald"/>
              <a:buChar char="•"/>
            </a:pPr>
            <a:r>
              <a:rPr i="0" lang="en-US" sz="4150" u="none" cap="none" strike="noStrike">
                <a:solidFill>
                  <a:schemeClr val="dk1"/>
                </a:solidFill>
              </a:rPr>
              <a:t>Join with partsupplier to get supplier</a:t>
            </a:r>
            <a:endParaRPr sz="2600"/>
          </a:p>
          <a:p>
            <a:pPr indent="0" lvl="0" marL="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150" u="none" cap="none" strike="noStrike">
                <a:solidFill>
                  <a:schemeClr val="dk1"/>
                </a:solidFill>
              </a:rPr>
              <a:t>	Q4 = Q3 </a:t>
            </a:r>
            <a:r>
              <a:rPr lang="en-US" sz="4200">
                <a:solidFill>
                  <a:schemeClr val="dk1"/>
                </a:solidFill>
              </a:rPr>
              <a:t>⋈</a:t>
            </a:r>
            <a:r>
              <a:rPr i="0" lang="en-US" sz="4150" u="none" cap="none" strike="noStrike">
                <a:solidFill>
                  <a:schemeClr val="dk1"/>
                </a:solidFill>
              </a:rPr>
              <a:t> </a:t>
            </a:r>
            <a:r>
              <a:rPr b="1" baseline="-25000" i="0" lang="en-US" sz="4150" u="none" cap="none" strike="noStrike">
                <a:solidFill>
                  <a:schemeClr val="dk1"/>
                </a:solidFill>
              </a:rPr>
              <a:t>Q3.pid=partsup.pid</a:t>
            </a:r>
            <a:r>
              <a:rPr b="1" i="0" lang="en-US" sz="4150" u="none" cap="none" strike="noStrike">
                <a:solidFill>
                  <a:schemeClr val="dk1"/>
                </a:solidFill>
              </a:rPr>
              <a:t> partsupplier</a:t>
            </a:r>
            <a:endParaRPr b="1" i="0" sz="4150" u="none" cap="none" strike="noStrike">
              <a:solidFill>
                <a:schemeClr val="dk1"/>
              </a:solidFill>
            </a:endParaRPr>
          </a:p>
          <a:p>
            <a:pPr indent="-4191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Oswald"/>
              <a:buChar char="•"/>
            </a:pPr>
            <a:r>
              <a:rPr i="0" lang="en-US" sz="4150" u="none" cap="none" strike="noStrike">
                <a:solidFill>
                  <a:schemeClr val="dk1"/>
                </a:solidFill>
              </a:rPr>
              <a:t>Union</a:t>
            </a:r>
            <a:endParaRPr sz="2600"/>
          </a:p>
          <a:p>
            <a:pPr indent="0" lvl="0" marL="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150" u="none" cap="none" strike="noStrike">
                <a:solidFill>
                  <a:schemeClr val="dk1"/>
                </a:solidFill>
              </a:rPr>
              <a:t>	Q2 U Q4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Combine Terms with </a:t>
            </a:r>
            <a:r>
              <a:rPr b="1" i="0" lang="en-US" sz="4300" u="none" cap="none" strike="noStrike">
                <a:solidFill>
                  <a:schemeClr val="dk1"/>
                </a:solidFill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Boolean Operators</a:t>
            </a:r>
            <a:endParaRPr b="1" i="0" sz="4300" u="none" cap="none" strike="noStrike">
              <a:solidFill>
                <a:schemeClr val="dk1"/>
              </a:solidFill>
              <a:highlight>
                <a:srgbClr val="F4CCCC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i="1" lang="en-US" sz="4700">
                <a:solidFill>
                  <a:schemeClr val="dk1"/>
                </a:solidFill>
              </a:rPr>
              <a:t>"</a:t>
            </a:r>
            <a:r>
              <a:rPr b="1" i="1" lang="en-US" sz="4700" u="none" cap="none" strike="noStrike">
                <a:solidFill>
                  <a:schemeClr val="dk1"/>
                </a:solidFill>
              </a:rPr>
              <a:t>Students who graduated in 2004</a:t>
            </a:r>
            <a:endParaRPr b="1" i="1" sz="4700">
              <a:solidFill>
                <a:schemeClr val="dk1"/>
              </a:solidFill>
            </a:endParaRPr>
          </a:p>
          <a:p>
            <a:pPr indent="0" lvl="0" marL="342900" marR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i="1" lang="en-US" sz="4700" u="none" cap="none" strike="noStrike">
                <a:solidFill>
                  <a:schemeClr val="dk1"/>
                </a:solidFill>
              </a:rPr>
              <a:t>with a major of 10 </a:t>
            </a:r>
            <a:r>
              <a:rPr b="1" i="1" lang="en-US" sz="4700" u="none" cap="none" strike="noStrike">
                <a:highlight>
                  <a:srgbClr val="F4CCCC"/>
                </a:highlight>
              </a:rPr>
              <a:t>or</a:t>
            </a:r>
            <a:r>
              <a:rPr b="1" i="1" lang="en-US" sz="4700" u="none" cap="none" strike="noStrike">
                <a:solidFill>
                  <a:schemeClr val="dk1"/>
                </a:solidFill>
              </a:rPr>
              <a:t> 20"</a:t>
            </a:r>
            <a:endParaRPr b="1" i="1" sz="47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100">
                <a:solidFill>
                  <a:schemeClr val="dk1"/>
                </a:solidFill>
              </a:rPr>
              <a:t>	Q2 = select(STUDENT, GradYear=2004 </a:t>
            </a:r>
            <a:r>
              <a:rPr b="1" i="1" lang="en-US" sz="3100" u="sng">
                <a:highlight>
                  <a:srgbClr val="F4CCCC"/>
                </a:highlight>
              </a:rPr>
              <a:t>AND</a:t>
            </a:r>
            <a:r>
              <a:rPr b="1" i="1" lang="en-US" sz="3100">
                <a:solidFill>
                  <a:srgbClr val="FF0000"/>
                </a:solidFill>
              </a:rPr>
              <a:t> </a:t>
            </a:r>
            <a:r>
              <a:rPr lang="en-US" sz="3100">
                <a:solidFill>
                  <a:schemeClr val="dk1"/>
                </a:solidFill>
              </a:rPr>
              <a:t>MajorId=10)</a:t>
            </a:r>
            <a:endParaRPr sz="3100">
              <a:solidFill>
                <a:schemeClr val="dk1"/>
              </a:solidFill>
            </a:endParaRPr>
          </a:p>
          <a:p>
            <a:pPr indent="457200" lvl="0" marL="54864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100">
                <a:solidFill>
                  <a:schemeClr val="dk1"/>
                </a:solidFill>
              </a:rPr>
              <a:t>	Q2 = </a:t>
            </a:r>
            <a:r>
              <a:rPr i="1" lang="en-US" sz="2900">
                <a:solidFill>
                  <a:schemeClr val="dk1"/>
                </a:solidFill>
              </a:rPr>
              <a:t>σ</a:t>
            </a:r>
            <a:r>
              <a:rPr baseline="-25000" lang="en-US" sz="3100">
                <a:solidFill>
                  <a:schemeClr val="dk1"/>
                </a:solidFill>
              </a:rPr>
              <a:t>GradYear=2004^MajorId=10</a:t>
            </a:r>
            <a:r>
              <a:rPr lang="en-US" sz="2900">
                <a:solidFill>
                  <a:schemeClr val="dk1"/>
                </a:solidFill>
              </a:rPr>
              <a:t>(</a:t>
            </a:r>
            <a:r>
              <a:rPr i="1" lang="en-US" sz="2900">
                <a:solidFill>
                  <a:schemeClr val="dk1"/>
                </a:solidFill>
              </a:rPr>
              <a:t>STUDENT</a:t>
            </a:r>
            <a:r>
              <a:rPr lang="en-US" sz="2900">
                <a:solidFill>
                  <a:schemeClr val="dk1"/>
                </a:solidFill>
              </a:rPr>
              <a:t>)</a:t>
            </a:r>
            <a:endParaRPr sz="29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100">
                <a:solidFill>
                  <a:schemeClr val="dk1"/>
                </a:solidFill>
              </a:rPr>
              <a:t>	Q2 = select(STUDENT, GradYear=2004</a:t>
            </a:r>
            <a:endParaRPr sz="13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100">
                <a:solidFill>
                  <a:schemeClr val="dk1"/>
                </a:solidFill>
              </a:rPr>
              <a:t>							</a:t>
            </a:r>
            <a:r>
              <a:rPr b="1" i="1" lang="en-US" sz="3100" u="sng">
                <a:highlight>
                  <a:srgbClr val="F4CCCC"/>
                </a:highlight>
              </a:rPr>
              <a:t>AND</a:t>
            </a:r>
            <a:r>
              <a:rPr lang="en-US" sz="3100">
                <a:solidFill>
                  <a:schemeClr val="dk1"/>
                </a:solidFill>
              </a:rPr>
              <a:t> (MajorId=10 </a:t>
            </a:r>
            <a:r>
              <a:rPr b="1" i="1" lang="en-US" sz="3100" u="sng">
                <a:highlight>
                  <a:srgbClr val="F4CCCC"/>
                </a:highlight>
              </a:rPr>
              <a:t>OR</a:t>
            </a:r>
            <a:r>
              <a:rPr lang="en-US" sz="3100">
                <a:solidFill>
                  <a:srgbClr val="FF0000"/>
                </a:solidFill>
              </a:rPr>
              <a:t> </a:t>
            </a:r>
            <a:r>
              <a:rPr lang="en-US" sz="3100">
                <a:solidFill>
                  <a:schemeClr val="dk1"/>
                </a:solidFill>
              </a:rPr>
              <a:t>MajorId=20))</a:t>
            </a:r>
            <a:endParaRPr i="0" sz="31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