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Oswald" pitchFamily="2" charset="7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9C1F5-431C-4BD2-BFF3-B05F9465F41E}">
  <a:tblStyle styleId="{13D9C1F5-431C-4BD2-BFF3-B05F9465F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7BC1D3-FFED-4400-8E18-8A1D1A5314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tcBdr/>
        <a:fill>
          <a:solidFill>
            <a:srgbClr val="DBE5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5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9b643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ef9b643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0173e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20173e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20173e3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a20173e3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9b643d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ef9b643d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9b643d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f9b643d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f9b643dd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f9b643dd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a09cae15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9a09cae15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9b643dd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ef9b643dd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0173e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a20173e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a09cae15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9a09cae15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0173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a20173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9b643d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f9b643d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09cae1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a09cae1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FUNCTIONAL</a:t>
            </a:r>
            <a:endParaRPr sz="125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0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DEPENDENCIES</a:t>
            </a:r>
            <a:endParaRPr sz="104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320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FDs AND</a:t>
            </a:r>
            <a:endParaRPr sz="125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0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104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320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University Database FDs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A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functional dependency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for a relationship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R</a:t>
            </a:r>
            <a:r>
              <a:rPr lang="en-US" sz="3200" i="0" u="none" strike="noStrike" cap="none">
                <a:solidFill>
                  <a:schemeClr val="dk1"/>
                </a:solidFill>
              </a:rPr>
              <a:t>, is a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constraint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between two sets of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attributes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X and 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Consider the University database with added rule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1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A professor can only teach one course</a:t>
            </a:r>
            <a:endParaRPr sz="3200" b="1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This rule can be enforced in the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SECTION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table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SECTION(SId, CId, Prof, YearOffered)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2133600" y="2933700"/>
          <a:ext cx="1729100" cy="102876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17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5357495" y="2933700"/>
          <a:ext cx="1729100" cy="102876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17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Title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7" name="Google Shape;157;p23"/>
          <p:cNvCxnSpPr/>
          <p:nvPr/>
        </p:nvCxnSpPr>
        <p:spPr>
          <a:xfrm>
            <a:off x="3886200" y="3524250"/>
            <a:ext cx="1447800" cy="0"/>
          </a:xfrm>
          <a:prstGeom prst="straightConnector1">
            <a:avLst/>
          </a:prstGeom>
          <a:noFill/>
          <a:ln w="28575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23"/>
          <p:cNvSpPr txBox="1"/>
          <p:nvPr/>
        </p:nvSpPr>
        <p:spPr>
          <a:xfrm>
            <a:off x="3962400" y="3113901"/>
            <a:ext cx="126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      1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4"/>
          <p:cNvGraphicFramePr/>
          <p:nvPr/>
        </p:nvGraphicFramePr>
        <p:xfrm>
          <a:off x="4724400" y="2838450"/>
          <a:ext cx="4319050" cy="171460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6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Dance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Rule Introduces Func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Dependency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Introduces the constraint (functional dependency)</a:t>
            </a:r>
            <a:endParaRPr sz="13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i="0" u="none" strike="noStrike" cap="none">
                <a:solidFill>
                  <a:schemeClr val="dk1"/>
                </a:solidFill>
              </a:rPr>
              <a:t>	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For same value of Prof, you have same value of CId</a:t>
            </a:r>
            <a:endParaRPr sz="3100" b="1" i="1" u="none" strike="noStrike" cap="none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The value of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functionally determines CId</a:t>
            </a:r>
            <a:endParaRPr sz="3100" b="1" i="1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</a:rPr>
              <a:t>	Functional Dependency (FD): Prof → CId</a:t>
            </a:r>
            <a:endParaRPr sz="3100" b="1" i="0" u="none" strike="noStrike" cap="none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That is, if you know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3100" i="0" u="none" strike="noStrike" cap="none">
                <a:solidFill>
                  <a:schemeClr val="dk1"/>
                </a:solidFill>
              </a:rPr>
              <a:t>,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 i="0" u="none" strike="noStrike" cap="none">
                <a:solidFill>
                  <a:schemeClr val="dk1"/>
                </a:solidFill>
              </a:rPr>
              <a:t>you know what they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teach</a:t>
            </a:r>
            <a:endParaRPr sz="1300"/>
          </a:p>
          <a:p>
            <a:pPr marL="342900" marR="0" lvl="0" indent="-336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The information is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 b="1" i="1" u="sng" strike="noStrike" cap="none">
                <a:solidFill>
                  <a:schemeClr val="dk1"/>
                </a:solidFill>
              </a:rPr>
              <a:t>redundant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100" b="1" i="1" u="sng" strike="noStrike" cap="none">
                <a:solidFill>
                  <a:schemeClr val="dk1"/>
                </a:solidFill>
              </a:rPr>
              <a:t>inconsistency risk</a:t>
            </a:r>
            <a:endParaRPr sz="3100" b="1" i="1" u="sng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Anatomy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1" u="none" strike="noStrike" cap="none">
                <a:solidFill>
                  <a:schemeClr val="dk1"/>
                </a:solidFill>
              </a:rPr>
              <a:t>X → Y</a:t>
            </a:r>
            <a:endParaRPr sz="4100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chemeClr val="dk1"/>
              </a:solidFill>
            </a:endParaRPr>
          </a:p>
          <a:p>
            <a:pPr marL="342900" marR="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Functional Dependencies consist of a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Left Hand Side </a:t>
            </a:r>
            <a:r>
              <a:rPr lang="en-US" sz="4100" i="0" u="none" strike="noStrike" cap="none">
                <a:solidFill>
                  <a:schemeClr val="dk1"/>
                </a:solidFill>
              </a:rPr>
              <a:t>and a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Right Hand Side</a:t>
            </a:r>
            <a:endParaRPr sz="4100" b="1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100" b="1" i="1">
              <a:solidFill>
                <a:schemeClr val="dk1"/>
              </a:solidFill>
            </a:endParaRPr>
          </a:p>
          <a:p>
            <a:pPr marL="342900" marR="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LHS → RHS</a:t>
            </a:r>
            <a:endParaRPr sz="41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100">
              <a:solidFill>
                <a:schemeClr val="dk1"/>
              </a:solidFill>
            </a:endParaRPr>
          </a:p>
          <a:p>
            <a:pPr marL="342900" marR="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LHS can have multiple attribute</a:t>
            </a:r>
            <a:r>
              <a:rPr lang="en-US" sz="4100">
                <a:solidFill>
                  <a:schemeClr val="dk1"/>
                </a:solidFill>
              </a:rPr>
              <a:t>s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Consider another rule</a:t>
            </a:r>
            <a:endParaRPr sz="32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All sections in a year must be taught by same Prof</a:t>
            </a:r>
            <a:endParaRPr sz="3200" b="1" i="1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500" b="1" i="1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Introduces constraint: given combination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CId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YearOffered</a:t>
            </a:r>
            <a:r>
              <a:rPr lang="en-US" sz="3200" i="0" u="none" strike="noStrike" cap="none">
                <a:solidFill>
                  <a:schemeClr val="dk1"/>
                </a:solidFill>
              </a:rPr>
              <a:t>, the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must be the same</a:t>
            </a:r>
            <a:endParaRPr sz="32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 YearOffered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} →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 Prof	it's a FD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Definition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A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functional dependency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</a:t>
            </a:r>
            <a:r>
              <a:rPr lang="en-US" sz="3800" i="1" u="none" strike="noStrike" cap="none">
                <a:solidFill>
                  <a:schemeClr val="dk1"/>
                </a:solidFill>
              </a:rPr>
              <a:t>X</a:t>
            </a:r>
            <a:r>
              <a:rPr lang="en-US" sz="3800" i="0" u="none" strike="noStrike" cap="none" baseline="-25000">
                <a:solidFill>
                  <a:schemeClr val="dk1"/>
                </a:solidFill>
              </a:rPr>
              <a:t>1</a:t>
            </a:r>
            <a:r>
              <a:rPr lang="en-US" sz="3800" i="1" u="none" strike="noStrike" cap="none">
                <a:solidFill>
                  <a:schemeClr val="dk1"/>
                </a:solidFill>
              </a:rPr>
              <a:t>,X</a:t>
            </a:r>
            <a:r>
              <a:rPr lang="en-US" sz="3800" i="0" u="none" strike="noStrike" cap="none" baseline="-25000">
                <a:solidFill>
                  <a:schemeClr val="dk1"/>
                </a:solidFill>
              </a:rPr>
              <a:t>2</a:t>
            </a:r>
            <a:r>
              <a:rPr lang="en-US" sz="3800" i="1" u="none" strike="noStrike" cap="none">
                <a:solidFill>
                  <a:schemeClr val="dk1"/>
                </a:solidFill>
              </a:rPr>
              <a:t>,…X</a:t>
            </a:r>
            <a:r>
              <a:rPr lang="en-US" sz="3800" i="1" u="none" strike="noStrike" cap="none" baseline="-25000">
                <a:solidFill>
                  <a:schemeClr val="dk1"/>
                </a:solidFill>
              </a:rPr>
              <a:t>n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800" i="1" u="none" strike="noStrike" cap="none">
                <a:solidFill>
                  <a:schemeClr val="dk1"/>
                </a:solidFill>
              </a:rPr>
              <a:t>Y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asserts that two records with same values </a:t>
            </a:r>
            <a:r>
              <a:rPr lang="en-US" sz="3800" i="1" u="none" strike="noStrike" cap="none">
                <a:solidFill>
                  <a:schemeClr val="dk1"/>
                </a:solidFill>
              </a:rPr>
              <a:t>X</a:t>
            </a:r>
            <a:r>
              <a:rPr lang="en-US" sz="3800" i="1" u="none" strike="noStrike" cap="none" baseline="-25000">
                <a:solidFill>
                  <a:schemeClr val="dk1"/>
                </a:solidFill>
              </a:rPr>
              <a:t>i</a:t>
            </a:r>
            <a:r>
              <a:rPr lang="en-US" sz="3800" i="0" u="none" strike="noStrike" cap="none">
                <a:solidFill>
                  <a:schemeClr val="dk1"/>
                </a:solidFill>
              </a:rPr>
              <a:t>, must also have same value of </a:t>
            </a:r>
            <a:r>
              <a:rPr lang="en-US" sz="3800" i="1" u="none" strike="noStrike" cap="none">
                <a:solidFill>
                  <a:schemeClr val="dk1"/>
                </a:solidFill>
              </a:rPr>
              <a:t>Y</a:t>
            </a:r>
            <a:endParaRPr sz="3800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chemeClr val="dk1"/>
              </a:solidFill>
            </a:endParaRPr>
          </a:p>
          <a:p>
            <a:pPr marL="3429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FDs can not be determined by data inspection, only from rules</a:t>
            </a:r>
            <a:endParaRPr sz="34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couple more FD Examples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12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lang="en-US" sz="4300" i="0" u="none" strike="noStrike" cap="none">
                <a:solidFill>
                  <a:schemeClr val="dk1"/>
                </a:solidFill>
              </a:rPr>
              <a:t>All sections Prof teaches are from same course:</a:t>
            </a:r>
            <a:endParaRPr sz="4300" i="0" u="none" strike="noStrike" cap="none">
              <a:solidFill>
                <a:schemeClr val="dk1"/>
              </a:solidFill>
            </a:endParaRPr>
          </a:p>
          <a:p>
            <a:pPr marL="0" marR="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chemeClr val="dk1"/>
                </a:solidFill>
              </a:rPr>
              <a:t>{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Prof, YearOffered </a:t>
            </a:r>
            <a:r>
              <a:rPr lang="en-US" sz="4300" b="1" u="none" strike="noStrike" cap="none">
                <a:solidFill>
                  <a:schemeClr val="dk1"/>
                </a:solidFill>
              </a:rPr>
              <a:t>}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43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 CourseId</a:t>
            </a:r>
            <a:endParaRPr sz="4300" b="1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4300" b="1" i="1">
              <a:solidFill>
                <a:schemeClr val="dk1"/>
              </a:solidFill>
            </a:endParaRPr>
          </a:p>
          <a:p>
            <a:pPr marL="342900" marR="0" lvl="0" indent="-412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lang="en-US" sz="4300" i="0" u="none" strike="noStrike" cap="none">
                <a:solidFill>
                  <a:schemeClr val="dk1"/>
                </a:solidFill>
              </a:rPr>
              <a:t>Courses taught at most once a year</a:t>
            </a:r>
            <a:endParaRPr sz="4300" i="0" u="none" strike="noStrike" cap="none">
              <a:solidFill>
                <a:schemeClr val="dk1"/>
              </a:solidFill>
            </a:endParaRPr>
          </a:p>
          <a:p>
            <a:pPr marL="0" marR="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chemeClr val="dk1"/>
                </a:solidFill>
              </a:rPr>
              <a:t>{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CourseId, YearOffered </a:t>
            </a:r>
            <a:r>
              <a:rPr lang="en-US" sz="4300" b="1" u="none" strike="noStrike" cap="none">
                <a:solidFill>
                  <a:schemeClr val="dk1"/>
                </a:solidFill>
              </a:rPr>
              <a:t>}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43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4300" b="1" i="1" u="none" strike="noStrike" cap="none">
                <a:solidFill>
                  <a:schemeClr val="dk1"/>
                </a:solidFill>
              </a:rPr>
              <a:t> SectionId</a:t>
            </a:r>
            <a:endParaRPr sz="43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Functional Dependency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All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sections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Prof teaches are from same course</a:t>
            </a:r>
            <a:br>
              <a:rPr lang="en-US" sz="3200" i="0" u="none" strike="noStrike" cap="none">
                <a:solidFill>
                  <a:schemeClr val="dk1"/>
                </a:solidFill>
              </a:rPr>
            </a:br>
            <a:r>
              <a:rPr lang="en-US" sz="32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Prof, YearOffered</a:t>
            </a:r>
            <a:r>
              <a:rPr lang="en-US" sz="3200" b="1" u="none" strike="noStrike" cap="none">
                <a:solidFill>
                  <a:schemeClr val="dk1"/>
                </a:solidFill>
              </a:rPr>
              <a:t>}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 CourseId</a:t>
            </a:r>
            <a:endParaRPr sz="3200" b="1" i="1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40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If you know the Prof, and Year, then you know the course they are going to teach</a:t>
            </a:r>
            <a:endParaRPr sz="3200"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1752600" y="1733550"/>
          <a:ext cx="4843950" cy="240044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7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Functional Dependency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i="0" u="none" strike="noStrike" cap="none">
                <a:solidFill>
                  <a:schemeClr val="dk1"/>
                </a:solidFill>
              </a:rPr>
              <a:t>Courses taught at most once a year</a:t>
            </a:r>
            <a:br>
              <a:rPr lang="en-US" sz="2900" i="0" u="none" strike="noStrike" cap="none">
                <a:solidFill>
                  <a:schemeClr val="dk1"/>
                </a:solidFill>
              </a:rPr>
            </a:br>
            <a:r>
              <a:rPr lang="en-US" sz="29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CourseId, YearOffered</a:t>
            </a:r>
            <a:r>
              <a:rPr lang="en-US" sz="2900" b="1">
                <a:solidFill>
                  <a:schemeClr val="dk1"/>
                </a:solidFill>
              </a:rPr>
              <a:t>}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29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 SectionId</a:t>
            </a:r>
            <a:endParaRPr sz="2900" b="1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9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900">
              <a:solidFill>
                <a:schemeClr val="dk1"/>
              </a:solidFill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900">
              <a:solidFill>
                <a:schemeClr val="dk1"/>
              </a:solidFill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9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900">
              <a:solidFill>
                <a:schemeClr val="dk1"/>
              </a:solidFill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200">
              <a:solidFill>
                <a:schemeClr val="dk1"/>
              </a:solidFill>
            </a:endParaRPr>
          </a:p>
          <a:p>
            <a:pPr marL="342900" marR="0" lvl="0" indent="-3238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i="0" u="none" strike="noStrike" cap="none">
                <a:solidFill>
                  <a:schemeClr val="dk1"/>
                </a:solidFill>
              </a:rPr>
              <a:t>If you know the course and year, then there is only one possible section:	</a:t>
            </a:r>
            <a:r>
              <a:rPr lang="en-US" sz="29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CourseId, YearOffered</a:t>
            </a:r>
            <a:r>
              <a:rPr lang="en-US" sz="2900" b="1" u="none" strike="noStrike" cap="none">
                <a:solidFill>
                  <a:schemeClr val="dk1"/>
                </a:solidFill>
              </a:rPr>
              <a:t>}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29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2900" b="1" i="1" u="none" strike="noStrike" cap="none">
                <a:solidFill>
                  <a:schemeClr val="dk1"/>
                </a:solidFill>
              </a:rPr>
              <a:t> SectionId</a:t>
            </a:r>
            <a:endParaRPr sz="2900" b="1" i="1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1981200" y="1695450"/>
          <a:ext cx="4843950" cy="240044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7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YearOffered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Einstein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122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1950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b="1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Bohr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1951</a:t>
                      </a:r>
                      <a:endParaRPr sz="1800" strike="sngStrike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FDs AND</a:t>
            </a:r>
            <a:endParaRPr sz="125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13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1371600" y="4397000"/>
            <a:ext cx="64008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320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lang="en-US" sz="3900" b="1" i="1" u="none" strike="noStrike" cap="none">
                <a:solidFill>
                  <a:schemeClr val="dk1"/>
                </a:solidFill>
              </a:rPr>
              <a:t>Redundant relations</a:t>
            </a:r>
            <a:r>
              <a:rPr lang="en-US" sz="3900" i="0" u="none" strike="noStrike" cap="none">
                <a:solidFill>
                  <a:schemeClr val="dk1"/>
                </a:solidFill>
              </a:rPr>
              <a:t> yield redundant </a:t>
            </a:r>
            <a:r>
              <a:rPr lang="en-US" sz="3900" b="1" i="1" u="none" strike="noStrike" cap="none">
                <a:solidFill>
                  <a:schemeClr val="dk1"/>
                </a:solidFill>
              </a:rPr>
              <a:t>fields</a:t>
            </a:r>
            <a:endParaRPr sz="2100"/>
          </a:p>
          <a:p>
            <a:pPr marL="342900" marR="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lang="en-US" sz="3900" i="0" u="none" strike="noStrike" cap="none">
                <a:solidFill>
                  <a:schemeClr val="dk1"/>
                </a:solidFill>
              </a:rPr>
              <a:t>Redundant </a:t>
            </a:r>
            <a:r>
              <a:rPr lang="en-US" sz="3900" b="1" i="1" u="none" strike="noStrike" cap="none">
                <a:solidFill>
                  <a:schemeClr val="dk1"/>
                </a:solidFill>
              </a:rPr>
              <a:t>fields</a:t>
            </a:r>
            <a:r>
              <a:rPr lang="en-US" sz="3900" i="0" u="none" strike="noStrike" cap="none">
                <a:solidFill>
                  <a:schemeClr val="dk1"/>
                </a:solidFill>
              </a:rPr>
              <a:t> can yield </a:t>
            </a:r>
            <a:r>
              <a:rPr lang="en-US" sz="3900" b="1" i="1" u="none" strike="noStrike" cap="none">
                <a:solidFill>
                  <a:schemeClr val="dk1"/>
                </a:solidFill>
              </a:rPr>
              <a:t>inconsistent data</a:t>
            </a:r>
            <a:endParaRPr sz="2100"/>
          </a:p>
          <a:p>
            <a:pPr marL="342900" marR="0" lvl="0" indent="-387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lang="en-US" sz="3900" b="1" i="1" u="none" strike="noStrike" cap="none">
                <a:solidFill>
                  <a:schemeClr val="dk1"/>
                </a:solidFill>
              </a:rPr>
              <a:t>Remove</a:t>
            </a:r>
            <a:r>
              <a:rPr lang="en-US" sz="3900" i="0" u="none" strike="noStrike" cap="none">
                <a:solidFill>
                  <a:schemeClr val="dk1"/>
                </a:solidFill>
              </a:rPr>
              <a:t> redundant relations from </a:t>
            </a:r>
            <a:r>
              <a:rPr lang="en-US" sz="3900" b="1" i="1" u="none" strike="noStrike" cap="none">
                <a:solidFill>
                  <a:schemeClr val="dk1"/>
                </a:solidFill>
              </a:rPr>
              <a:t>class diagram</a:t>
            </a:r>
            <a:endParaRPr sz="21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75" y="2672400"/>
            <a:ext cx="5595926" cy="2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5199075" y="3436950"/>
            <a:ext cx="841500" cy="846600"/>
          </a:xfrm>
          <a:prstGeom prst="mathMultiply">
            <a:avLst>
              <a:gd name="adj1" fmla="val 84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2"/>
          <p:cNvGraphicFramePr/>
          <p:nvPr/>
        </p:nvGraphicFramePr>
        <p:xfrm>
          <a:off x="381800" y="1314450"/>
          <a:ext cx="8407900" cy="323104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92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email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alice@wonderland.com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11/22/2001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alice@rabbithole.com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Rabbit Hole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10/21/2002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bob@rice.com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Robert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5/6/1997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white@rice.com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8/7/1990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" name="Google Shape;215;p32"/>
          <p:cNvSpPr/>
          <p:nvPr/>
        </p:nvSpPr>
        <p:spPr>
          <a:xfrm>
            <a:off x="404825" y="3297250"/>
            <a:ext cx="901500" cy="507900"/>
          </a:xfrm>
          <a:prstGeom prst="leftRightArrow">
            <a:avLst>
              <a:gd name="adj1" fmla="val 59372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KEY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04825" y="3754450"/>
            <a:ext cx="3503400" cy="507900"/>
          </a:xfrm>
          <a:prstGeom prst="leftRightArrow">
            <a:avLst>
              <a:gd name="adj1" fmla="val 59372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SUPER KEY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Keys and Superkeys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and Keys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0" y="62850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Recall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superkeys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uniquely identify a record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That is, if you know the values of the fields that make up the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superkey</a:t>
            </a:r>
            <a:r>
              <a:rPr lang="en-US" sz="3000" i="0" u="none" strike="noStrike" cap="none">
                <a:solidFill>
                  <a:schemeClr val="dk1"/>
                </a:solidFill>
              </a:rPr>
              <a:t>, you can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unambiguously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determine the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row</a:t>
            </a:r>
            <a:endParaRPr sz="1200" b="1" i="1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If you know the row, then, all the other fields are determined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In general,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if K is a superkey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(maybe compound)</a:t>
            </a:r>
            <a:endParaRPr sz="12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1" u="none" strike="noStrike" cap="none">
                <a:solidFill>
                  <a:schemeClr val="dk1"/>
                </a:solidFill>
              </a:rPr>
              <a:t>	K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 B</a:t>
            </a:r>
            <a:r>
              <a:rPr lang="en-US" sz="3000" b="1" i="1">
                <a:solidFill>
                  <a:schemeClr val="dk1"/>
                </a:solidFill>
              </a:rPr>
              <a:t>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is a FD</a:t>
            </a:r>
            <a:endParaRPr sz="3000" b="1" i="1" u="none" strike="noStrike" cap="none">
              <a:solidFill>
                <a:schemeClr val="dk1"/>
              </a:solidFill>
            </a:endParaRP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For all other fields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B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in the table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So, if we know the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FDs</a:t>
            </a:r>
            <a:r>
              <a:rPr lang="en-US" sz="3000" i="0" u="none" strike="noStrike" cap="none">
                <a:solidFill>
                  <a:schemeClr val="dk1"/>
                </a:solidFill>
              </a:rPr>
              <a:t>, we can determine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K</a:t>
            </a:r>
            <a:endParaRPr sz="30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Help Determine Superkeys (1/2)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Consider rule: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Courses taught at most once a year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Then FD holds: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CourseId,YearOffered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}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 SectionId</a:t>
            </a:r>
            <a:endParaRPr sz="3000" b="1" i="1" u="none" strike="noStrike" cap="none">
              <a:solidFill>
                <a:schemeClr val="dk1"/>
              </a:solidFill>
            </a:endParaRP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We know that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SectionId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is a key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FD implies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that two records with the same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CourseId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,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YearOffered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}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must have same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SectionId</a:t>
            </a:r>
            <a:endParaRPr sz="3000" b="1" i="1" u="none" strike="noStrike" cap="none">
              <a:solidFill>
                <a:schemeClr val="dk1"/>
              </a:solidFill>
            </a:endParaRP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b="1" i="1" u="none" strike="noStrike" cap="none">
                <a:solidFill>
                  <a:schemeClr val="dk1"/>
                </a:solidFill>
              </a:rPr>
              <a:t>But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there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cant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be two records with the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same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SectionId because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SectionId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is a key</a:t>
            </a:r>
            <a:endParaRPr sz="1200"/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Therefore,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CourseId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, </a:t>
            </a:r>
            <a:r>
              <a:rPr lang="en-US" sz="3000" b="1" i="1" u="none" strike="noStrike" cap="none">
                <a:solidFill>
                  <a:schemeClr val="dk1"/>
                </a:solidFill>
              </a:rPr>
              <a:t>YearOffered 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}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MUST be a superkey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5"/>
          <p:cNvGraphicFramePr/>
          <p:nvPr/>
        </p:nvGraphicFramePr>
        <p:xfrm>
          <a:off x="381800" y="704850"/>
          <a:ext cx="8398600" cy="240040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293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section_id (pk)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course_id (fk)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CS3200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CS3200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CS4550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CS4500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2021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Courses taught at most once a year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5"/>
          <p:cNvSpPr/>
          <p:nvPr/>
        </p:nvSpPr>
        <p:spPr>
          <a:xfrm rot="5400000">
            <a:off x="5221275" y="1175500"/>
            <a:ext cx="452400" cy="4265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1412875" y="2816225"/>
            <a:ext cx="8811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stCxn id="236" idx="1"/>
            <a:endCxn id="237" idx="2"/>
          </p:cNvCxnSpPr>
          <p:nvPr/>
        </p:nvCxnSpPr>
        <p:spPr>
          <a:xfrm rot="5400000" flipH="1">
            <a:off x="3465975" y="1553050"/>
            <a:ext cx="369000" cy="3594000"/>
          </a:xfrm>
          <a:prstGeom prst="bentConnector5">
            <a:avLst>
              <a:gd name="adj1" fmla="val -115088"/>
              <a:gd name="adj2" fmla="val 73544"/>
              <a:gd name="adj3" fmla="val -115088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5"/>
          <p:cNvSpPr txBox="1"/>
          <p:nvPr/>
        </p:nvSpPr>
        <p:spPr>
          <a:xfrm>
            <a:off x="2590800" y="3352800"/>
            <a:ext cx="505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lang="en-US" sz="30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course_id, year </a:t>
            </a:r>
            <a:r>
              <a:rPr lang="en-US" sz="3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r>
              <a:rPr lang="en-US" sz="30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→</a:t>
            </a:r>
            <a:r>
              <a:rPr lang="en-US" sz="30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section_id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0" y="4121075"/>
            <a:ext cx="914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</a:rPr>
              <a:t>Because of FD, if </a:t>
            </a:r>
            <a:r>
              <a:rPr lang="en-US" sz="3000" b="1" i="1">
                <a:solidFill>
                  <a:schemeClr val="dk1"/>
                </a:solidFill>
              </a:rPr>
              <a:t>section_id</a:t>
            </a:r>
            <a:r>
              <a:rPr lang="en-US" sz="3000">
                <a:solidFill>
                  <a:schemeClr val="dk1"/>
                </a:solidFill>
              </a:rPr>
              <a:t> is PK, then </a:t>
            </a:r>
            <a:r>
              <a:rPr lang="en-US" sz="3000" b="1" i="1">
                <a:solidFill>
                  <a:schemeClr val="dk1"/>
                </a:solidFill>
              </a:rPr>
              <a:t>{course_id, year}</a:t>
            </a:r>
            <a:r>
              <a:rPr lang="en-US" sz="3000">
                <a:solidFill>
                  <a:schemeClr val="dk1"/>
                </a:solidFill>
              </a:rPr>
              <a:t> must be super key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FDs Help Determine Superkeys (2/2)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In general</a:t>
            </a:r>
            <a:br>
              <a:rPr lang="en-US" sz="4100" i="0" u="none" strike="noStrike" cap="none">
                <a:solidFill>
                  <a:schemeClr val="dk1"/>
                </a:solidFill>
              </a:rPr>
            </a:br>
            <a:endParaRPr sz="41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</a:rPr>
              <a:t>	If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{K1, …, Kn}</a:t>
            </a:r>
            <a:r>
              <a:rPr lang="en-US" sz="4100" i="0" u="none" strike="noStrike" cap="none">
                <a:solidFill>
                  <a:schemeClr val="dk1"/>
                </a:solidFill>
              </a:rPr>
              <a:t> is a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key</a:t>
            </a:r>
            <a:r>
              <a:rPr lang="en-US" sz="4100" i="0" u="none" strike="noStrike" cap="none">
                <a:solidFill>
                  <a:schemeClr val="dk1"/>
                </a:solidFill>
              </a:rPr>
              <a:t> in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table T</a:t>
            </a:r>
            <a:endParaRPr sz="2300" b="1" i="1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</a:rPr>
              <a:t>	And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{X1, …, Xm}</a:t>
            </a:r>
            <a:r>
              <a:rPr lang="en-US" sz="4100" i="0" u="none" strike="noStrike" cap="none">
                <a:solidFill>
                  <a:schemeClr val="dk1"/>
                </a:solidFill>
              </a:rPr>
              <a:t> are some fields in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T</a:t>
            </a:r>
            <a:endParaRPr sz="2300" b="1" i="1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</a:rPr>
              <a:t>	Then if FD: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{X1, …, Xm} → {K1, …, Kn}</a:t>
            </a:r>
            <a:endParaRPr sz="2300" b="1" i="1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</a:rPr>
              <a:t>	Then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{X1, …, Xm}</a:t>
            </a:r>
            <a:r>
              <a:rPr lang="en-US" sz="4100" i="0" u="none" strike="noStrike" cap="none">
                <a:solidFill>
                  <a:schemeClr val="dk1"/>
                </a:solidFill>
              </a:rPr>
              <a:t> must be a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superkey</a:t>
            </a:r>
            <a:endParaRPr sz="41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3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 i="0" u="none" strike="noStrike" cap="none">
                <a:solidFill>
                  <a:schemeClr val="dk1"/>
                </a:solidFill>
              </a:rPr>
              <a:t>Superkeys can have </a:t>
            </a:r>
            <a:r>
              <a:rPr lang="en-US" sz="2700" b="1" i="1" u="none" strike="noStrike" cap="none">
                <a:solidFill>
                  <a:schemeClr val="dk1"/>
                </a:solidFill>
              </a:rPr>
              <a:t>superfluous</a:t>
            </a:r>
            <a:r>
              <a:rPr lang="en-US" sz="2700" i="0" u="none" strike="noStrike" cap="none">
                <a:solidFill>
                  <a:schemeClr val="dk1"/>
                </a:solidFill>
              </a:rPr>
              <a:t> fields</a:t>
            </a:r>
            <a:endParaRPr sz="900"/>
          </a:p>
          <a:p>
            <a:pPr marL="342900" marR="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 i="0" u="none" strike="noStrike" cap="none">
                <a:solidFill>
                  <a:schemeClr val="dk1"/>
                </a:solidFill>
              </a:rPr>
              <a:t>Superkeys with no superfluous fields are just </a:t>
            </a:r>
            <a:r>
              <a:rPr lang="en-US" sz="2700" b="1" i="1" u="none" strike="noStrike" cap="none">
                <a:solidFill>
                  <a:schemeClr val="dk1"/>
                </a:solidFill>
              </a:rPr>
              <a:t>keys</a:t>
            </a:r>
            <a:endParaRPr sz="900"/>
          </a:p>
          <a:p>
            <a:pPr marL="342900" marR="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chemeClr val="dk1"/>
                </a:solidFill>
              </a:rPr>
              <a:t>FDs with no superfluous fields are called </a:t>
            </a:r>
            <a:r>
              <a:rPr lang="en-US" sz="2700" b="1" i="1" u="sng">
                <a:solidFill>
                  <a:schemeClr val="dk1"/>
                </a:solidFill>
              </a:rPr>
              <a:t>Full FDs</a:t>
            </a:r>
            <a:endParaRPr sz="2700" b="1" i="1" u="sng">
              <a:solidFill>
                <a:schemeClr val="dk1"/>
              </a:solidFill>
            </a:endParaRPr>
          </a:p>
          <a:p>
            <a:pPr marL="342900" marR="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 i="1" u="sng">
                <a:solidFill>
                  <a:schemeClr val="dk1"/>
                </a:solidFill>
              </a:rPr>
              <a:t>Full functional dependencies</a:t>
            </a:r>
            <a:r>
              <a:rPr lang="en-US" sz="2700">
                <a:solidFill>
                  <a:schemeClr val="dk1"/>
                </a:solidFill>
              </a:rPr>
              <a:t> imply fields </a:t>
            </a:r>
            <a:r>
              <a:rPr lang="en-US" sz="2700" b="1" i="1">
                <a:solidFill>
                  <a:schemeClr val="dk1"/>
                </a:solidFill>
              </a:rPr>
              <a:t>fully determined by keys</a:t>
            </a:r>
            <a:endParaRPr sz="2700" b="1" i="1">
              <a:solidFill>
                <a:schemeClr val="dk1"/>
              </a:solidFill>
            </a:endParaRPr>
          </a:p>
          <a:p>
            <a:pPr marL="342900" marR="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>
                <a:solidFill>
                  <a:schemeClr val="dk1"/>
                </a:solidFill>
              </a:rPr>
              <a:t>If we </a:t>
            </a:r>
            <a:r>
              <a:rPr lang="en-US" sz="2700" b="1" i="1">
                <a:solidFill>
                  <a:schemeClr val="dk1"/>
                </a:solidFill>
              </a:rPr>
              <a:t>remove FullName</a:t>
            </a:r>
            <a:r>
              <a:rPr lang="en-US" sz="2700">
                <a:solidFill>
                  <a:schemeClr val="dk1"/>
                </a:solidFill>
              </a:rPr>
              <a:t> field from below, then all fields only depend on primary key. No fields depend on other fields</a:t>
            </a:r>
            <a:endParaRPr sz="2700">
              <a:solidFill>
                <a:schemeClr val="dk1"/>
              </a:solidFill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429000" y="3581400"/>
          <a:ext cx="8286000" cy="13488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25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500" b="1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8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 rot="2700000">
            <a:off x="6883005" y="3641004"/>
            <a:ext cx="1372494" cy="1380131"/>
          </a:xfrm>
          <a:prstGeom prst="plus">
            <a:avLst>
              <a:gd name="adj" fmla="val 45813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Superkeys can have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superfluous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fields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Superkeys with no superfluous fields are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FDs with no superfluous fields are called </a:t>
            </a:r>
            <a:r>
              <a:rPr lang="en-US" sz="25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FDs</a:t>
            </a:r>
            <a:endParaRPr sz="25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functional dependencies imply fields fields fully determined by keys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add superfluous fields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FDs, FD still holds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rule: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always teaches same course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FD is: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Course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add any other field, such as YearOffered:</a:t>
            </a:r>
            <a:b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YearOffered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→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FD still holds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FD means: </a:t>
            </a:r>
            <a:r>
              <a:rPr lang="en-US" sz="2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teaches one course per year</a:t>
            </a:r>
            <a:endParaRPr sz="700"/>
          </a:p>
          <a:p>
            <a:pPr marL="342900" marR="0" lvl="0" indent="-2984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restrictive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Full functional dependencies have no superfluous fields in its LHS</a:t>
            </a:r>
            <a:br>
              <a:rPr lang="en-US" sz="3700" i="0" u="none" strike="noStrike" cap="none">
                <a:solidFill>
                  <a:schemeClr val="dk1"/>
                </a:solidFill>
              </a:rPr>
            </a:br>
            <a:r>
              <a:rPr lang="en-US" sz="3700" i="0" u="none" strike="noStrike" cap="none">
                <a:solidFill>
                  <a:schemeClr val="dk1"/>
                </a:solidFill>
              </a:rPr>
              <a:t>								{X1, …, Xm} → {K1, …, Kn}</a:t>
            </a:r>
            <a:endParaRPr sz="19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If these</a:t>
            </a:r>
            <a:r>
              <a:rPr lang="en-US" sz="3700">
                <a:solidFill>
                  <a:schemeClr val="dk1"/>
                </a:solidFill>
              </a:rPr>
              <a:t> are</a:t>
            </a:r>
            <a:r>
              <a:rPr lang="en-US" sz="3700" i="0" u="none" strike="noStrike" cap="none">
                <a:solidFill>
                  <a:schemeClr val="dk1"/>
                </a:solidFill>
              </a:rPr>
              <a:t> non superfluous fields, </a:t>
            </a:r>
            <a:r>
              <a:rPr lang="en-US" sz="3700">
                <a:solidFill>
                  <a:schemeClr val="dk1"/>
                </a:solidFill>
              </a:rPr>
              <a:t>then</a:t>
            </a:r>
            <a:r>
              <a:rPr lang="en-US" sz="3700" i="0" u="none" strike="noStrike" cap="none">
                <a:solidFill>
                  <a:schemeClr val="dk1"/>
                </a:solidFill>
              </a:rPr>
              <a:t> the LHS is a </a:t>
            </a:r>
            <a:r>
              <a:rPr lang="en-US" sz="3700" b="1" i="1" u="sng" strike="noStrike" cap="none">
                <a:solidFill>
                  <a:schemeClr val="dk1"/>
                </a:solidFill>
              </a:rPr>
              <a:t>key</a:t>
            </a:r>
            <a:endParaRPr sz="1900" b="1" i="1" u="sng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We say </a:t>
            </a:r>
            <a:r>
              <a:rPr lang="en-US" sz="3700" b="1" i="1" u="none" strike="noStrike" cap="none">
                <a:solidFill>
                  <a:schemeClr val="dk1"/>
                </a:solidFill>
              </a:rPr>
              <a:t>Full FDs are key-based if LHS is a key</a:t>
            </a:r>
            <a:endParaRPr sz="19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A Full FD implies, or specifies, a key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</a:rPr>
              <a:t>Non-key-based FDs don’t have a key on LHS</a:t>
            </a:r>
            <a:endParaRPr sz="2200"/>
          </a:p>
          <a:p>
            <a:pPr marL="3429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</a:rPr>
              <a:t>Consider rule:</a:t>
            </a:r>
            <a:br>
              <a:rPr lang="en-US" sz="4000">
                <a:solidFill>
                  <a:schemeClr val="dk1"/>
                </a:solidFill>
              </a:rPr>
            </a:br>
            <a:br>
              <a:rPr lang="en-US" sz="4000">
                <a:solidFill>
                  <a:schemeClr val="dk1"/>
                </a:solidFill>
              </a:rPr>
            </a:br>
            <a:r>
              <a:rPr lang="en-US" sz="4000" b="1" i="1" u="none" strike="noStrike" cap="none">
                <a:solidFill>
                  <a:schemeClr val="dk1"/>
                </a:solidFill>
              </a:rPr>
              <a:t>Prof teaches same course every year</a:t>
            </a:r>
            <a:br>
              <a:rPr lang="en-US" sz="4000" b="1" i="1" u="none" strike="noStrike" cap="none">
                <a:solidFill>
                  <a:schemeClr val="dk1"/>
                </a:solidFill>
              </a:rPr>
            </a:br>
            <a:endParaRPr sz="2200"/>
          </a:p>
          <a:p>
            <a:pPr marL="3429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</a:rPr>
              <a:t>Yields </a:t>
            </a:r>
            <a:r>
              <a:rPr lang="en-US" sz="4000" b="1" i="1" u="none" strike="noStrike" cap="none">
                <a:solidFill>
                  <a:schemeClr val="dk1"/>
                </a:solidFill>
              </a:rPr>
              <a:t>FD: Prof </a:t>
            </a:r>
            <a:r>
              <a:rPr lang="en-US" sz="40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4000" b="1" i="1" u="none" strike="noStrike" cap="none">
                <a:solidFill>
                  <a:schemeClr val="dk1"/>
                </a:solidFill>
              </a:rPr>
              <a:t> Course</a:t>
            </a:r>
            <a:endParaRPr sz="2200"/>
          </a:p>
          <a:p>
            <a:pPr marL="342900" marR="0" lvl="0" indent="-393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</a:rPr>
              <a:t>Where </a:t>
            </a:r>
            <a:r>
              <a:rPr lang="en-US" sz="40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4000" i="0" u="none" strike="noStrike" cap="none">
                <a:solidFill>
                  <a:schemeClr val="dk1"/>
                </a:solidFill>
              </a:rPr>
              <a:t> is not a key</a:t>
            </a:r>
            <a:endParaRPr sz="4000" b="1" i="1" u="none" strike="noStrike" cap="none">
              <a:solidFill>
                <a:schemeClr val="dk1"/>
              </a:solidFill>
            </a:endParaRPr>
          </a:p>
        </p:txBody>
      </p:sp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Functional Dependency</a:t>
            </a:r>
            <a:endParaRPr sz="36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Functional Dependency</a:t>
            </a:r>
            <a:endParaRPr sz="36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Since </a:t>
            </a:r>
            <a:r>
              <a:rPr lang="en-US" sz="37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3700" i="0" u="none" strike="noStrike" cap="none">
                <a:solidFill>
                  <a:schemeClr val="dk1"/>
                </a:solidFill>
              </a:rPr>
              <a:t> is not a key, then there can</a:t>
            </a:r>
            <a:r>
              <a:rPr lang="en-US" sz="3700">
                <a:solidFill>
                  <a:schemeClr val="dk1"/>
                </a:solidFill>
              </a:rPr>
              <a:t> </a:t>
            </a:r>
            <a:r>
              <a:rPr lang="en-US" sz="3700" i="0" u="none" strike="noStrike" cap="none">
                <a:solidFill>
                  <a:schemeClr val="dk1"/>
                </a:solidFill>
              </a:rPr>
              <a:t>be several records with the same pair</a:t>
            </a:r>
            <a:r>
              <a:rPr lang="en-US" sz="3700">
                <a:solidFill>
                  <a:schemeClr val="dk1"/>
                </a:solidFill>
              </a:rPr>
              <a:t> </a:t>
            </a:r>
            <a:r>
              <a:rPr lang="en-US" sz="3700" i="0" u="none" strike="noStrike" cap="none">
                <a:solidFill>
                  <a:schemeClr val="dk1"/>
                </a:solidFill>
              </a:rPr>
              <a:t>values </a:t>
            </a:r>
            <a:r>
              <a:rPr lang="en-US" sz="3700" b="1" i="0" u="none" strike="noStrike" cap="none">
                <a:solidFill>
                  <a:schemeClr val="dk1"/>
                </a:solidFill>
              </a:rPr>
              <a:t>{Prof, Course}</a:t>
            </a:r>
            <a:br>
              <a:rPr lang="en-US" sz="3700" b="1" i="0" u="none" strike="noStrike" cap="none">
                <a:solidFill>
                  <a:schemeClr val="dk1"/>
                </a:solidFill>
              </a:rPr>
            </a:br>
            <a:endParaRPr sz="19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Clearly these two fields would be a </a:t>
            </a:r>
            <a:r>
              <a:rPr lang="en-US" sz="3700" b="1" i="1" u="none" strike="noStrike" cap="none">
                <a:solidFill>
                  <a:schemeClr val="dk1"/>
                </a:solidFill>
              </a:rPr>
              <a:t>redundancy!</a:t>
            </a:r>
            <a:br>
              <a:rPr lang="en-US" sz="3700" b="1" i="1" u="none" strike="noStrike" cap="none">
                <a:solidFill>
                  <a:schemeClr val="dk1"/>
                </a:solidFill>
              </a:rPr>
            </a:br>
            <a:endParaRPr sz="1900" b="1" i="1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</a:rPr>
              <a:t>In general: </a:t>
            </a:r>
            <a:r>
              <a:rPr lang="en-US" sz="3700" b="1" i="1" u="none" strike="noStrike" cap="none">
                <a:solidFill>
                  <a:schemeClr val="dk1"/>
                </a:solidFill>
              </a:rPr>
              <a:t>Tables with Non-key-based FDs have redundancies</a:t>
            </a:r>
            <a:endParaRPr sz="37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Additional redundancies can be identified in </a:t>
            </a:r>
            <a:r>
              <a:rPr lang="en-US" sz="4100" b="1" i="1" u="none" strike="noStrike" cap="none">
                <a:solidFill>
                  <a:schemeClr val="dk1"/>
                </a:solidFill>
              </a:rPr>
              <a:t>relational model</a:t>
            </a:r>
            <a:r>
              <a:rPr lang="en-US" sz="4100" i="0" u="none" strike="noStrike" cap="none">
                <a:solidFill>
                  <a:schemeClr val="dk1"/>
                </a:solidFill>
              </a:rPr>
              <a:t>.</a:t>
            </a:r>
            <a:endParaRPr sz="4100">
              <a:solidFill>
                <a:schemeClr val="dk1"/>
              </a:solidFill>
            </a:endParaRPr>
          </a:p>
          <a:p>
            <a:pPr marL="342900" marR="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</a:rPr>
              <a:t>Redundancies are also due to</a:t>
            </a:r>
            <a:endParaRPr sz="2300"/>
          </a:p>
          <a:p>
            <a:pPr marL="74295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</a:rPr>
              <a:t>Unnecessary</a:t>
            </a:r>
            <a:br>
              <a:rPr lang="en-US" sz="3700">
                <a:solidFill>
                  <a:schemeClr val="dk1"/>
                </a:solidFill>
              </a:rPr>
            </a:br>
            <a:r>
              <a:rPr lang="en-US" sz="3700" i="0" u="none" strike="noStrike" cap="none">
                <a:solidFill>
                  <a:schemeClr val="dk1"/>
                </a:solidFill>
              </a:rPr>
              <a:t>attributes</a:t>
            </a:r>
            <a:endParaRPr sz="2300"/>
          </a:p>
          <a:p>
            <a:pPr marL="74295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</a:rPr>
              <a:t>Overlooked</a:t>
            </a:r>
            <a:br>
              <a:rPr lang="en-US" sz="3700">
                <a:solidFill>
                  <a:schemeClr val="dk1"/>
                </a:solidFill>
              </a:rPr>
            </a:br>
            <a:r>
              <a:rPr lang="en-US" sz="3700" i="0" u="none" strike="noStrike" cap="none">
                <a:solidFill>
                  <a:schemeClr val="dk1"/>
                </a:solidFill>
              </a:rPr>
              <a:t>constraints</a:t>
            </a:r>
            <a:endParaRPr sz="23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75" y="2672400"/>
            <a:ext cx="5595926" cy="2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4224350" y="3702050"/>
            <a:ext cx="506400" cy="537000"/>
          </a:xfrm>
          <a:prstGeom prst="mathMultiply">
            <a:avLst>
              <a:gd name="adj1" fmla="val 84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996250" y="3513150"/>
            <a:ext cx="506400" cy="537000"/>
          </a:xfrm>
          <a:prstGeom prst="mathMultiply">
            <a:avLst>
              <a:gd name="adj1" fmla="val 84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Non-Key-Based FDs?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lang="en-US" sz="4700" i="0" u="none" strike="noStrike" cap="none">
                <a:solidFill>
                  <a:schemeClr val="dk1"/>
                </a:solidFill>
              </a:rPr>
              <a:t>Non-key-based FDs occur because of</a:t>
            </a:r>
            <a:endParaRPr sz="2900"/>
          </a:p>
          <a:p>
            <a:pPr marL="74295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lang="en-US" sz="4300" i="0" u="none" strike="noStrike" cap="none">
                <a:solidFill>
                  <a:schemeClr val="dk1"/>
                </a:solidFill>
              </a:rPr>
              <a:t>Inappropriate attribute choice</a:t>
            </a:r>
            <a:endParaRPr sz="2900"/>
          </a:p>
          <a:p>
            <a:pPr marL="74295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lang="en-US" sz="4300" i="0" u="none" strike="noStrike" cap="none">
                <a:solidFill>
                  <a:schemeClr val="dk1"/>
                </a:solidFill>
              </a:rPr>
              <a:t>Omitted relationships</a:t>
            </a:r>
            <a:endParaRPr sz="2900"/>
          </a:p>
          <a:p>
            <a:pPr marL="74295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–"/>
            </a:pPr>
            <a:r>
              <a:rPr lang="en-US" sz="4300" i="0" u="none" strike="noStrike" cap="none">
                <a:solidFill>
                  <a:schemeClr val="dk1"/>
                </a:solidFill>
              </a:rPr>
              <a:t>Undetected redundant relationships</a:t>
            </a:r>
            <a:endParaRPr sz="290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47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980332"/>
            <a:ext cx="5536407" cy="310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Choosing Inappropriate Attributes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 i="0" u="none" strike="noStrike" cap="none">
                <a:solidFill>
                  <a:schemeClr val="dk1"/>
                </a:solidFill>
              </a:rPr>
              <a:t>Consider requirement: </a:t>
            </a:r>
            <a:r>
              <a:rPr lang="en-US" sz="3600" b="1" i="1" u="none" strike="noStrike" cap="none">
                <a:solidFill>
                  <a:schemeClr val="dk1"/>
                </a:solidFill>
              </a:rPr>
              <a:t>Parking permits must list license plate, car model,</a:t>
            </a:r>
            <a:br>
              <a:rPr lang="en-US" sz="3600" b="1" i="1">
                <a:solidFill>
                  <a:schemeClr val="dk1"/>
                </a:solidFill>
              </a:rPr>
            </a:br>
            <a:r>
              <a:rPr lang="en-US" sz="3600" b="1" i="1" u="none" strike="noStrike" cap="none">
                <a:solidFill>
                  <a:srgbClr val="FF0000"/>
                </a:solidFill>
              </a:rPr>
              <a:t>and manufacturer</a:t>
            </a:r>
            <a:endParaRPr sz="3600" b="1" i="1" u="none" strike="noStrike" cap="none">
              <a:solidFill>
                <a:srgbClr val="FF0000"/>
              </a:solidFill>
            </a:endParaRPr>
          </a:p>
          <a:p>
            <a:pPr marL="342900" marR="0" lvl="0" indent="-3683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lang="en-US" sz="3600" i="0" u="none" strike="noStrike" cap="none">
                <a:solidFill>
                  <a:schemeClr val="dk1"/>
                </a:solidFill>
              </a:rPr>
              <a:t>Class diagram might be</a:t>
            </a:r>
            <a:endParaRPr sz="3600" b="1" i="1" u="none" strike="noStrike" cap="non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lang="en-US" sz="3600" i="0" u="none" strike="noStrike" cap="none">
                <a:solidFill>
                  <a:schemeClr val="dk1"/>
                </a:solidFill>
              </a:rPr>
              <a:t>CAR_MAKER has many-one with CAR_MODEL</a:t>
            </a:r>
            <a:endParaRPr sz="1800"/>
          </a:p>
          <a:p>
            <a:pPr marL="342900" marR="0" lvl="0" indent="-3683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lang="en-US" sz="3600" i="0" u="none" strike="noStrike" cap="none">
                <a:solidFill>
                  <a:schemeClr val="dk1"/>
                </a:solidFill>
              </a:rPr>
              <a:t>Every model has specific maker</a:t>
            </a: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</a:rPr>
              <a:t>	PERMIT			CAR_MODEL					CAR_MAKER</a:t>
            </a:r>
            <a:endParaRPr sz="32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298" name="Google Shape;298;p44"/>
          <p:cNvGraphicFramePr/>
          <p:nvPr/>
        </p:nvGraphicFramePr>
        <p:xfrm>
          <a:off x="381000" y="24536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5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456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567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678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9" name="Google Shape;299;p44"/>
          <p:cNvGraphicFramePr/>
          <p:nvPr/>
        </p:nvGraphicFramePr>
        <p:xfrm>
          <a:off x="2819400" y="24536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Corolla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4Runner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Rav4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Cherokee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C2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Liberty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Wrangler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0" name="Google Shape;300;p44"/>
          <p:cNvGraphicFramePr/>
          <p:nvPr/>
        </p:nvGraphicFramePr>
        <p:xfrm>
          <a:off x="6557581" y="24536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{9E7BC1D3-FFED-4400-8E18-8A1D1A531490}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Hunday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Toyota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Audi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BMW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Jeep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Ford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Google Shape;301;p44"/>
          <p:cNvSpPr/>
          <p:nvPr/>
        </p:nvSpPr>
        <p:spPr>
          <a:xfrm>
            <a:off x="1905000" y="2819400"/>
            <a:ext cx="304800" cy="1011600"/>
          </a:xfrm>
          <a:prstGeom prst="rightBrace">
            <a:avLst>
              <a:gd name="adj1" fmla="val 41260"/>
              <a:gd name="adj2" fmla="val 48955"/>
            </a:avLst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1905000" y="3848100"/>
            <a:ext cx="304800" cy="1011600"/>
          </a:xfrm>
          <a:prstGeom prst="rightBrace">
            <a:avLst>
              <a:gd name="adj1" fmla="val 48577"/>
              <a:gd name="adj2" fmla="val 50000"/>
            </a:avLst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44"/>
          <p:cNvCxnSpPr>
            <a:stCxn id="301" idx="1"/>
          </p:cNvCxnSpPr>
          <p:nvPr/>
        </p:nvCxnSpPr>
        <p:spPr>
          <a:xfrm rot="10800000" flipH="1">
            <a:off x="2209800" y="3037129"/>
            <a:ext cx="609600" cy="277500"/>
          </a:xfrm>
          <a:prstGeom prst="straightConnector1">
            <a:avLst/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04" name="Google Shape;304;p44"/>
          <p:cNvCxnSpPr>
            <a:stCxn id="302" idx="1"/>
          </p:cNvCxnSpPr>
          <p:nvPr/>
        </p:nvCxnSpPr>
        <p:spPr>
          <a:xfrm rot="10800000" flipH="1">
            <a:off x="2209800" y="4068000"/>
            <a:ext cx="609600" cy="285900"/>
          </a:xfrm>
          <a:prstGeom prst="straightConnector1">
            <a:avLst/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05" name="Google Shape;305;p44"/>
          <p:cNvSpPr/>
          <p:nvPr/>
        </p:nvSpPr>
        <p:spPr>
          <a:xfrm>
            <a:off x="4876800" y="2836500"/>
            <a:ext cx="304800" cy="1011600"/>
          </a:xfrm>
          <a:prstGeom prst="rightBrace">
            <a:avLst>
              <a:gd name="adj1" fmla="val 41260"/>
              <a:gd name="adj2" fmla="val 48955"/>
            </a:avLst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4876800" y="3848100"/>
            <a:ext cx="304800" cy="1011600"/>
          </a:xfrm>
          <a:prstGeom prst="rightBrace">
            <a:avLst>
              <a:gd name="adj1" fmla="val 48577"/>
              <a:gd name="adj2" fmla="val 50000"/>
            </a:avLst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44"/>
          <p:cNvCxnSpPr>
            <a:stCxn id="305" idx="1"/>
          </p:cNvCxnSpPr>
          <p:nvPr/>
        </p:nvCxnSpPr>
        <p:spPr>
          <a:xfrm>
            <a:off x="5181600" y="3331729"/>
            <a:ext cx="1295400" cy="8400"/>
          </a:xfrm>
          <a:prstGeom prst="straightConnector1">
            <a:avLst/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08" name="Google Shape;308;p44"/>
          <p:cNvCxnSpPr>
            <a:stCxn id="306" idx="1"/>
          </p:cNvCxnSpPr>
          <p:nvPr/>
        </p:nvCxnSpPr>
        <p:spPr>
          <a:xfrm>
            <a:off x="5181600" y="4353900"/>
            <a:ext cx="1295400" cy="0"/>
          </a:xfrm>
          <a:prstGeom prst="straightConnector1">
            <a:avLst/>
          </a:prstGeom>
          <a:noFill/>
          <a:ln w="25400" cap="flat" cmpd="sng">
            <a:solidFill>
              <a:srgbClr val="4A7DBB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Identifying Non-Key-Based FDs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Since we don’t really need to model details of car makers, we might decide to roll CAR_MODEL and CAR_MAKER into PERMIT as attributes</a:t>
            </a: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PERMIT(</a:t>
            </a:r>
            <a:r>
              <a:rPr lang="en-US" sz="3200" b="1" i="1" u="sng" strike="noStrike" cap="none">
                <a:solidFill>
                  <a:schemeClr val="dk1"/>
                </a:solidFill>
              </a:rPr>
              <a:t>PermitId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LicensePlate, </a:t>
            </a:r>
            <a:r>
              <a:rPr lang="en-US" sz="3200" b="1" i="0" u="none" strike="noStrike" cap="none">
                <a:solidFill>
                  <a:srgbClr val="FF0000"/>
                </a:solidFill>
              </a:rPr>
              <a:t>CarModel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</a:rPr>
              <a:t>						</a:t>
            </a:r>
            <a:r>
              <a:rPr lang="en-US" sz="3200" b="1" i="0" u="none" strike="noStrike" cap="none">
                <a:solidFill>
                  <a:srgbClr val="FF0000"/>
                </a:solidFill>
              </a:rPr>
              <a:t>CarMaker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StudentId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)</a:t>
            </a: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But notice that given a value for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CarModel</a:t>
            </a:r>
            <a:r>
              <a:rPr lang="en-US" sz="3200" i="0" u="none" strike="noStrike" cap="none">
                <a:solidFill>
                  <a:schemeClr val="dk1"/>
                </a:solidFill>
              </a:rPr>
              <a:t>, there can only be a respective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CarMaker</a:t>
            </a:r>
            <a:endParaRPr sz="3200" b="1" i="1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Therefore,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FD: CarModel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 CarMaker</a:t>
            </a:r>
            <a:endParaRPr sz="32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FDs → Redundancy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4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The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FD: CarModel </a:t>
            </a:r>
            <a:r>
              <a:rPr lang="en-US" sz="3800" b="1" i="0" u="none" strike="noStrike" cap="none">
                <a:solidFill>
                  <a:schemeClr val="dk1"/>
                </a:solidFill>
              </a:rPr>
              <a:t>→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 CarMaker</a:t>
            </a:r>
            <a:endParaRPr sz="3800" b="1" i="1" u="none" strike="noStrike" cap="none">
              <a:solidFill>
                <a:schemeClr val="dk1"/>
              </a:solidFill>
            </a:endParaRPr>
          </a:p>
          <a:p>
            <a:pPr marL="3429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Warns redundancy risk → inconsistency risk</a:t>
            </a:r>
            <a:endParaRPr sz="3800" i="0" u="none" strike="noStrike" cap="none">
              <a:solidFill>
                <a:schemeClr val="dk1"/>
              </a:solidFill>
            </a:endParaRPr>
          </a:p>
          <a:p>
            <a:pPr marL="3429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If we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know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the car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model</a:t>
            </a:r>
            <a:r>
              <a:rPr lang="en-US" sz="3800" i="0" u="none" strike="noStrike" cap="none">
                <a:solidFill>
                  <a:schemeClr val="dk1"/>
                </a:solidFill>
              </a:rPr>
              <a:t>, then we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know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the car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maker</a:t>
            </a:r>
            <a:endParaRPr sz="2000"/>
          </a:p>
          <a:p>
            <a:pPr marL="3429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</a:rPr>
              <a:t>If we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know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it's a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corolla</a:t>
            </a:r>
            <a:r>
              <a:rPr lang="en-US" sz="3800" i="0" u="none" strike="noStrike" cap="none">
                <a:solidFill>
                  <a:schemeClr val="dk1"/>
                </a:solidFill>
              </a:rPr>
              <a:t>, then we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know</a:t>
            </a:r>
            <a:r>
              <a:rPr lang="en-US" sz="3800" i="0" u="none" strike="noStrike" cap="none">
                <a:solidFill>
                  <a:schemeClr val="dk1"/>
                </a:solidFill>
              </a:rPr>
              <a:t> it's a </a:t>
            </a:r>
            <a:r>
              <a:rPr lang="en-US" sz="3800" b="1" i="1" u="none" strike="noStrike" cap="none">
                <a:solidFill>
                  <a:schemeClr val="dk1"/>
                </a:solidFill>
              </a:rPr>
              <a:t>toyota</a:t>
            </a:r>
            <a:endParaRPr sz="34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Non-Key-Based FDs → Redundancy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619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 i="0" u="none" strike="noStrike" cap="none">
                <a:solidFill>
                  <a:schemeClr val="dk1"/>
                </a:solidFill>
              </a:rPr>
              <a:t>Since not keys, there'll be multiple records with the same pair values </a:t>
            </a:r>
            <a:r>
              <a:rPr lang="en-US" sz="3500" b="1" i="0" u="none" strike="noStrike" cap="none">
                <a:solidFill>
                  <a:schemeClr val="dk1"/>
                </a:solidFill>
              </a:rPr>
              <a:t>{CarModel, CarMaker}</a:t>
            </a:r>
            <a:endParaRPr sz="1700"/>
          </a:p>
          <a:p>
            <a:pPr marL="742950" marR="0" lvl="1" indent="-304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lang="en-US" sz="3100" i="0" u="none" strike="noStrike" cap="none">
                <a:solidFill>
                  <a:schemeClr val="dk1"/>
                </a:solidFill>
              </a:rPr>
              <a:t>i.e., lots of 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{corolla, toyota}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redundancy</a:t>
            </a:r>
            <a:endParaRPr sz="3100" b="1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3100" b="1" i="1">
              <a:solidFill>
                <a:schemeClr val="dk1"/>
              </a:solidFill>
            </a:endParaRPr>
          </a:p>
          <a:p>
            <a:pPr marL="342900" marR="0" lvl="0" indent="-3619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 i="0" u="none" strike="noStrike" cap="none">
                <a:solidFill>
                  <a:schemeClr val="dk1"/>
                </a:solidFill>
              </a:rPr>
              <a:t>Since they are not keys, nothing stops someone introducing bad data</a:t>
            </a:r>
            <a:endParaRPr sz="1700"/>
          </a:p>
          <a:p>
            <a:pPr marL="742950" marR="0" lvl="1" indent="-304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lang="en-US" sz="3100" i="0" u="none" strike="noStrike" cap="none">
                <a:solidFill>
                  <a:schemeClr val="dk1"/>
                </a:solidFill>
              </a:rPr>
              <a:t>e.g., 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{corolla, gm}</a:t>
            </a:r>
            <a:r>
              <a:rPr lang="en-US" sz="3100" i="0" u="none" strike="noStrike" cap="none">
                <a:solidFill>
                  <a:schemeClr val="dk1"/>
                </a:solidFill>
              </a:rPr>
              <a:t>, 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{</a:t>
            </a:r>
            <a:r>
              <a:rPr lang="en-US" sz="3100" b="1">
                <a:solidFill>
                  <a:schemeClr val="dk1"/>
                </a:solidFill>
              </a:rPr>
              <a:t>corolla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, ford}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inconsistency</a:t>
            </a:r>
            <a:endParaRPr sz="3100" b="1" i="1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Fixing Non-Key-Based FDs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1" u="none" strike="noStrike" cap="none">
                <a:solidFill>
                  <a:schemeClr val="dk1"/>
                </a:solidFill>
              </a:rPr>
              <a:t>Ignore it </a:t>
            </a:r>
            <a:r>
              <a:rPr lang="en-US" sz="3200" i="0" u="none" strike="noStrike" cap="none">
                <a:solidFill>
                  <a:schemeClr val="dk1"/>
                </a:solidFill>
              </a:rPr>
              <a:t>as irrelevant or fix it</a:t>
            </a:r>
            <a:endParaRPr sz="32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Fix it by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using referential integrity </a:t>
            </a:r>
            <a:r>
              <a:rPr lang="en-US" sz="3200" i="0" u="none" strike="noStrike" cap="none">
                <a:solidFill>
                  <a:schemeClr val="dk1"/>
                </a:solidFill>
              </a:rPr>
              <a:t>to enforce pk/fk constraint</a:t>
            </a:r>
            <a:endParaRPr sz="32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1" u="none" strike="noStrike" cap="none">
                <a:solidFill>
                  <a:schemeClr val="dk1"/>
                </a:solidFill>
              </a:rPr>
              <a:t>CarModel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CarMaker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can't be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attributes</a:t>
            </a:r>
            <a:r>
              <a:rPr lang="en-US" sz="3200" i="0" u="none" strike="noStrike" cap="none">
                <a:solidFill>
                  <a:schemeClr val="dk1"/>
                </a:solidFill>
              </a:rPr>
              <a:t>, needs to be class CAR_MODEL with attributes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model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maker</a:t>
            </a:r>
            <a:r>
              <a:rPr lang="en-US" sz="3200" i="0" u="none" strike="noStrike" cap="none">
                <a:solidFill>
                  <a:schemeClr val="dk1"/>
                </a:solidFill>
              </a:rPr>
              <a:t>: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PERMIT(</a:t>
            </a:r>
            <a:r>
              <a:rPr lang="en-US" sz="3200" b="1" i="1" u="sng" strike="noStrike" cap="none">
                <a:solidFill>
                  <a:schemeClr val="dk1"/>
                </a:solidFill>
              </a:rPr>
              <a:t>PermitId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LicPlate,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CarModelId, StudentId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</a:rPr>
              <a:t>	CAR_MODEL(</a:t>
            </a:r>
            <a:r>
              <a:rPr lang="en-US" sz="3200" b="1" i="1" u="sng" strike="noStrike" cap="none">
                <a:solidFill>
                  <a:schemeClr val="dk1"/>
                </a:solidFill>
              </a:rPr>
              <a:t>CarModelId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ModelName, Maker)</a:t>
            </a:r>
            <a:endParaRPr sz="32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406" y="2895600"/>
            <a:ext cx="370634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Omitted Relationships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1" u="none" strike="noStrike" cap="none">
                <a:solidFill>
                  <a:schemeClr val="dk1"/>
                </a:solidFill>
              </a:rPr>
              <a:t>Missing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many-one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relations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may produce non-key-based functional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dependency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Consider rule: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Prof teaches exactly one course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</a:rPr>
              <a:t>At a glance we may not consider making a relation between class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PROF</a:t>
            </a:r>
            <a:r>
              <a:rPr lang="en-US" sz="32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COURSE: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</a:rPr>
              <a:t>	SECTION(</a:t>
            </a:r>
            <a:r>
              <a:rPr lang="en-US" sz="3200" b="1" i="1" u="sng" strike="noStrike" cap="none">
                <a:solidFill>
                  <a:schemeClr val="dk1"/>
                </a:solidFill>
              </a:rPr>
              <a:t>SectId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Prof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</a:t>
            </a:r>
            <a:r>
              <a:rPr lang="en-US" sz="3200" b="1" i="1" u="none" strike="noStrike" cap="none">
                <a:solidFill>
                  <a:schemeClr val="dk1"/>
                </a:solidFill>
              </a:rPr>
              <a:t>CourseId)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</a:rPr>
              <a:t>	COURSE(</a:t>
            </a:r>
            <a:r>
              <a:rPr lang="en-US" sz="3200" b="1" i="1" u="sng" strike="noStrike" cap="none">
                <a:solidFill>
                  <a:schemeClr val="dk1"/>
                </a:solidFill>
              </a:rPr>
              <a:t>CourseId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, Title)</a:t>
            </a:r>
            <a:endParaRPr sz="32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Identifying Omitted Relationships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Revising requirement 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teaches exactly one course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functional dependency (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 specifies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FD: Prof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CourseId</a:t>
            </a:r>
            <a:endParaRPr sz="32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Prof is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key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it's non-key-based FD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redundancy → inconsistency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Fixing Omitted Relationships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5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 class 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 &amp;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regenerate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relational model</a:t>
            </a:r>
            <a:endParaRPr sz="1100"/>
          </a:p>
          <a:p>
            <a:pPr marL="3429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PROF and COURSE where a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</a:t>
            </a:r>
            <a:endParaRPr sz="1100"/>
          </a:p>
          <a:p>
            <a:pPr marL="3429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redundant and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endParaRPr sz="1100"/>
          </a:p>
          <a:p>
            <a:pPr marL="3429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 schema:</a:t>
            </a: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SECTION(</a:t>
            </a:r>
            <a:r>
              <a:rPr lang="en-US" sz="2900" b="1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SectId</a:t>
            </a: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ProfId)</a:t>
            </a:r>
            <a:endParaRPr sz="11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PROF(</a:t>
            </a:r>
            <a:r>
              <a:rPr lang="en-US" sz="2900" b="1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ProfId</a:t>
            </a: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PName, </a:t>
            </a:r>
            <a:r>
              <a:rPr lang="en-US" sz="2900" b="1" i="1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CourseId</a:t>
            </a:r>
            <a:r>
              <a:rPr lang="en-US" sz="2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COURSE(</a:t>
            </a:r>
            <a:r>
              <a:rPr lang="en-US" sz="2900" b="1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CourseId</a:t>
            </a:r>
            <a:r>
              <a:rPr lang="en-US" sz="2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Title)</a:t>
            </a:r>
            <a:endParaRPr sz="2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406" y="2895600"/>
            <a:ext cx="3706345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51"/>
          <p:cNvCxnSpPr/>
          <p:nvPr/>
        </p:nvCxnSpPr>
        <p:spPr>
          <a:xfrm>
            <a:off x="8110875" y="3361550"/>
            <a:ext cx="123300" cy="33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51"/>
          <p:cNvSpPr txBox="1"/>
          <p:nvPr/>
        </p:nvSpPr>
        <p:spPr>
          <a:xfrm>
            <a:off x="8279450" y="3189350"/>
            <a:ext cx="4947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Dependencies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38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Char char="•"/>
            </a:pPr>
            <a:r>
              <a:rPr lang="en-US" sz="4700" b="1" i="1" u="none" strike="noStrike" cap="none">
                <a:solidFill>
                  <a:schemeClr val="dk1"/>
                </a:solidFill>
              </a:rPr>
              <a:t>Functional dependencies</a:t>
            </a:r>
            <a:r>
              <a:rPr lang="en-US" sz="4700" i="0" u="none" strike="noStrike" cap="none">
                <a:solidFill>
                  <a:schemeClr val="dk1"/>
                </a:solidFill>
              </a:rPr>
              <a:t> (</a:t>
            </a:r>
            <a:r>
              <a:rPr lang="en-US" sz="4700" b="1" i="1" u="none" strike="noStrike" cap="none">
                <a:solidFill>
                  <a:schemeClr val="dk1"/>
                </a:solidFill>
              </a:rPr>
              <a:t>FDs</a:t>
            </a:r>
            <a:r>
              <a:rPr lang="en-US" sz="4700" i="0" u="none" strike="noStrike" cap="none">
                <a:solidFill>
                  <a:schemeClr val="dk1"/>
                </a:solidFill>
              </a:rPr>
              <a:t>) help us identify redundancy in relational schema.</a:t>
            </a:r>
            <a:br>
              <a:rPr lang="en-US" sz="4700" i="0" u="none" strike="noStrike" cap="none">
                <a:solidFill>
                  <a:schemeClr val="dk1"/>
                </a:solidFill>
              </a:rPr>
            </a:br>
            <a:endParaRPr sz="2900"/>
          </a:p>
          <a:p>
            <a:pPr marL="342900" marR="0" lvl="0" indent="-438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Char char="•"/>
            </a:pPr>
            <a:r>
              <a:rPr lang="en-US" sz="4700" i="0" u="none" strike="noStrike" cap="none">
                <a:solidFill>
                  <a:schemeClr val="dk1"/>
                </a:solidFill>
              </a:rPr>
              <a:t>We need to </a:t>
            </a:r>
            <a:r>
              <a:rPr lang="en-US" sz="4700" b="1" i="1" u="none" strike="noStrike" cap="none">
                <a:solidFill>
                  <a:schemeClr val="dk1"/>
                </a:solidFill>
              </a:rPr>
              <a:t>remove</a:t>
            </a:r>
            <a:r>
              <a:rPr lang="en-US" sz="4700" i="0" u="none" strike="noStrike" cap="none">
                <a:solidFill>
                  <a:schemeClr val="dk1"/>
                </a:solidFill>
              </a:rPr>
              <a:t> functional dependencies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(1/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Notice </a:t>
            </a:r>
            <a:r>
              <a:rPr lang="en-US" sz="3000">
                <a:solidFill>
                  <a:schemeClr val="dk1"/>
                </a:solidFill>
              </a:rPr>
              <a:t>FullName depends on First and Last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The following functional dependency exists</a:t>
            </a:r>
            <a:endParaRPr sz="12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</a:rPr>
              <a:t>	</a:t>
            </a:r>
            <a:r>
              <a:rPr lang="en-US" sz="3000" b="1">
                <a:solidFill>
                  <a:srgbClr val="FF0000"/>
                </a:solidFill>
              </a:rPr>
              <a:t>{First, Last}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000" b="1">
                <a:solidFill>
                  <a:srgbClr val="0000FF"/>
                </a:solidFill>
              </a:rPr>
              <a:t>FullName</a:t>
            </a:r>
            <a:r>
              <a:rPr lang="en-US" sz="3000" b="1" i="0" u="none" strike="noStrike" cap="none">
                <a:solidFill>
                  <a:srgbClr val="0000FF"/>
                </a:solidFill>
              </a:rPr>
              <a:t> = f(</a:t>
            </a:r>
            <a:r>
              <a:rPr lang="en-US" sz="3000" b="1">
                <a:solidFill>
                  <a:srgbClr val="FF0000"/>
                </a:solidFill>
              </a:rPr>
              <a:t>{First, Last}</a:t>
            </a:r>
            <a:r>
              <a:rPr lang="en-US" sz="3000" b="1" i="0" u="none" strike="noStrike" cap="none">
                <a:solidFill>
                  <a:srgbClr val="0000FF"/>
                </a:solidFill>
              </a:rPr>
              <a:t>)</a:t>
            </a:r>
            <a:endParaRPr sz="3000" b="1" i="0" u="none" strike="noStrike" cap="none"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</a:rPr>
              <a:t>	determinant → dependent	x → y		</a:t>
            </a:r>
            <a:r>
              <a:rPr lang="en-US" sz="3000" i="1" u="none" strike="noStrike" cap="none">
                <a:solidFill>
                  <a:schemeClr val="dk1"/>
                </a:solidFill>
              </a:rPr>
              <a:t>y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= </a:t>
            </a:r>
            <a:r>
              <a:rPr lang="en-US" sz="3000" i="1" u="none" strike="noStrike" cap="none">
                <a:solidFill>
                  <a:schemeClr val="dk1"/>
                </a:solidFill>
              </a:rPr>
              <a:t>f</a:t>
            </a:r>
            <a:r>
              <a:rPr lang="en-US" sz="3000" i="0" u="none" strike="noStrike" cap="none">
                <a:solidFill>
                  <a:schemeClr val="dk1"/>
                </a:solidFill>
              </a:rPr>
              <a:t>(</a:t>
            </a:r>
            <a:r>
              <a:rPr lang="en-US" sz="3000" i="1" u="none" strike="noStrike" cap="none">
                <a:solidFill>
                  <a:schemeClr val="dk1"/>
                </a:solidFill>
              </a:rPr>
              <a:t>x</a:t>
            </a:r>
            <a:r>
              <a:rPr lang="en-US" sz="3000" i="0" u="none" strike="noStrike" cap="none">
                <a:solidFill>
                  <a:schemeClr val="dk1"/>
                </a:solidFill>
              </a:rPr>
              <a:t>)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29000" y="1295400"/>
          <a:ext cx="8286000" cy="17146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1800" b="1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Charly</a:t>
                      </a:r>
                      <a:endParaRPr sz="1100" b="1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Danniel</a:t>
                      </a:r>
                      <a:endParaRPr sz="1100" b="1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(1/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>
                <a:solidFill>
                  <a:schemeClr val="dk1"/>
                </a:solidFill>
              </a:rPr>
              <a:t>The problem here is that there's no way to </a:t>
            </a:r>
            <a:r>
              <a:rPr lang="en-US" sz="3000" b="1" i="1">
                <a:solidFill>
                  <a:schemeClr val="dk1"/>
                </a:solidFill>
              </a:rPr>
              <a:t>avoid inconsistency</a:t>
            </a:r>
            <a:r>
              <a:rPr lang="en-US" sz="3000">
                <a:solidFill>
                  <a:schemeClr val="dk1"/>
                </a:solidFill>
              </a:rPr>
              <a:t> between </a:t>
            </a:r>
            <a:r>
              <a:rPr lang="en-US" sz="3000" b="1" i="1">
                <a:solidFill>
                  <a:schemeClr val="dk1"/>
                </a:solidFill>
              </a:rPr>
              <a:t>FullName</a:t>
            </a:r>
            <a:r>
              <a:rPr lang="en-US" sz="3000">
                <a:solidFill>
                  <a:schemeClr val="dk1"/>
                </a:solidFill>
              </a:rPr>
              <a:t> and </a:t>
            </a:r>
            <a:r>
              <a:rPr lang="en-US" sz="3000" b="1" i="1">
                <a:solidFill>
                  <a:schemeClr val="dk1"/>
                </a:solidFill>
              </a:rPr>
              <a:t>First + Last</a:t>
            </a:r>
            <a:endParaRPr sz="3000">
              <a:solidFill>
                <a:schemeClr val="dk1"/>
              </a:solidFill>
            </a:endParaRPr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</a:rPr>
              <a:t>Must identify </a:t>
            </a:r>
            <a:r>
              <a:rPr lang="en-US" sz="3000" b="1" i="1">
                <a:solidFill>
                  <a:schemeClr val="dk1"/>
                </a:solidFill>
              </a:rPr>
              <a:t>fields that depend on each other</a:t>
            </a:r>
            <a:endParaRPr sz="3000" b="1" i="1">
              <a:solidFill>
                <a:schemeClr val="dk1"/>
              </a:solidFill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29000" y="1295400"/>
          <a:ext cx="8286000" cy="171460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1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1800" b="1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FullName</a:t>
                      </a:r>
                      <a:endParaRPr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 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 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Charly</a:t>
                      </a:r>
                      <a:endParaRPr sz="1100" b="1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Danniel</a:t>
                      </a:r>
                      <a:endParaRPr sz="1100" b="1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Craig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Consider the following table</a:t>
            </a:r>
            <a:endParaRPr sz="120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000">
              <a:solidFill>
                <a:schemeClr val="dk1"/>
              </a:solidFill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Notice for same </a:t>
            </a:r>
            <a:r>
              <a:rPr lang="en-US" sz="3000" b="1" i="1" u="none" strike="noStrike" cap="none">
                <a:solidFill>
                  <a:srgbClr val="FF0000"/>
                </a:solidFill>
              </a:rPr>
              <a:t>StudentId</a:t>
            </a:r>
            <a:r>
              <a:rPr lang="en-US" sz="3000" i="0" u="none" strike="noStrike" cap="none">
                <a:solidFill>
                  <a:schemeClr val="dk1"/>
                </a:solidFill>
              </a:rPr>
              <a:t>, we have same </a:t>
            </a:r>
            <a:r>
              <a:rPr lang="en-US" sz="3000" b="1" i="1" u="none" strike="noStrike" cap="none">
                <a:solidFill>
                  <a:srgbClr val="0000FF"/>
                </a:solidFill>
              </a:rPr>
              <a:t>Semester</a:t>
            </a:r>
            <a:endParaRPr sz="12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</a:rPr>
              <a:t>The following functional dependency exists</a:t>
            </a:r>
            <a:endParaRPr sz="12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</a:rPr>
              <a:t>	</a:t>
            </a:r>
            <a:r>
              <a:rPr lang="en-US" sz="3000" b="1" i="0" u="none" strike="noStrike" cap="none">
                <a:solidFill>
                  <a:srgbClr val="FF0000"/>
                </a:solidFill>
              </a:rPr>
              <a:t>StudentId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 → </a:t>
            </a:r>
            <a:r>
              <a:rPr lang="en-US" sz="3000" b="1" i="0" u="none" strike="noStrike" cap="none">
                <a:solidFill>
                  <a:srgbClr val="0000FF"/>
                </a:solidFill>
              </a:rPr>
              <a:t>Semester</a:t>
            </a:r>
            <a:r>
              <a:rPr lang="en-US" sz="3000" b="1" i="0" u="none" strike="noStrike" cap="none">
                <a:solidFill>
                  <a:schemeClr val="dk1"/>
                </a:solidFill>
              </a:rPr>
              <a:t>;</a:t>
            </a:r>
            <a:r>
              <a:rPr lang="en-US" sz="3000" b="1" i="0" u="none" strike="noStrike" cap="none">
                <a:solidFill>
                  <a:srgbClr val="0000FF"/>
                </a:solidFill>
              </a:rPr>
              <a:t>	Semester = f(</a:t>
            </a:r>
            <a:r>
              <a:rPr lang="en-US" sz="3000" b="1" i="0" u="none" strike="noStrike" cap="none">
                <a:solidFill>
                  <a:srgbClr val="FF0000"/>
                </a:solidFill>
              </a:rPr>
              <a:t>StudentId</a:t>
            </a:r>
            <a:r>
              <a:rPr lang="en-US" sz="3000" b="1" i="0" u="none" strike="noStrike" cap="none">
                <a:solidFill>
                  <a:srgbClr val="0000FF"/>
                </a:solidFill>
              </a:rPr>
              <a:t>)</a:t>
            </a:r>
            <a:endParaRPr sz="3000" b="1" i="0" u="none" strike="noStrike" cap="none"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</a:rPr>
              <a:t>	determinant → dependent	x → y		</a:t>
            </a:r>
            <a:r>
              <a:rPr lang="en-US" sz="3000" i="1" u="none" strike="noStrike" cap="none">
                <a:solidFill>
                  <a:schemeClr val="dk1"/>
                </a:solidFill>
              </a:rPr>
              <a:t>y</a:t>
            </a:r>
            <a:r>
              <a:rPr lang="en-US" sz="3000" i="0" u="none" strike="noStrike" cap="none">
                <a:solidFill>
                  <a:schemeClr val="dk1"/>
                </a:solidFill>
              </a:rPr>
              <a:t> = </a:t>
            </a:r>
            <a:r>
              <a:rPr lang="en-US" sz="3000" i="1" u="none" strike="noStrike" cap="none">
                <a:solidFill>
                  <a:schemeClr val="dk1"/>
                </a:solidFill>
              </a:rPr>
              <a:t>f</a:t>
            </a:r>
            <a:r>
              <a:rPr lang="en-US" sz="3000" i="0" u="none" strike="noStrike" cap="none">
                <a:solidFill>
                  <a:schemeClr val="dk1"/>
                </a:solidFill>
              </a:rPr>
              <a:t>(</a:t>
            </a:r>
            <a:r>
              <a:rPr lang="en-US" sz="3000" i="1" u="none" strike="noStrike" cap="none">
                <a:solidFill>
                  <a:schemeClr val="dk1"/>
                </a:solidFill>
              </a:rPr>
              <a:t>x</a:t>
            </a:r>
            <a:r>
              <a:rPr lang="en-US" sz="3000" i="0" u="none" strike="noStrike" cap="none">
                <a:solidFill>
                  <a:schemeClr val="dk1"/>
                </a:solidFill>
              </a:rPr>
              <a:t>)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429000" y="1143000"/>
          <a:ext cx="8286000" cy="205752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7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Semester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Lecture</a:t>
                      </a:r>
                      <a:endParaRPr sz="18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TA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Dante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Peter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Visual Computing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Marco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Numerical Methods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Peter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 II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Simona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Dependency Example (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</a:rPr>
              <a:t>Non trivial dependencies also exist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</a:rPr>
              <a:t>	{</a:t>
            </a:r>
            <a:r>
              <a:rPr lang="en-US" sz="3200" b="1" i="0" u="none" strike="noStrike" cap="none" dirty="0">
                <a:solidFill>
                  <a:srgbClr val="FF0000"/>
                </a:solidFill>
              </a:rPr>
              <a:t>StudentID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, </a:t>
            </a:r>
            <a:r>
              <a:rPr lang="en-US" sz="3200" b="1" i="0" u="none" strike="noStrike" cap="none" dirty="0">
                <a:solidFill>
                  <a:srgbClr val="FF0000"/>
                </a:solidFill>
              </a:rPr>
              <a:t>Lecture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} → </a:t>
            </a:r>
            <a:r>
              <a:rPr lang="en-US" sz="3200" b="1" i="0" u="none" strike="noStrike" cap="none" dirty="0">
                <a:solidFill>
                  <a:srgbClr val="0000FF"/>
                </a:solidFill>
              </a:rPr>
              <a:t>TA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</a:rPr>
              <a:t>	{</a:t>
            </a:r>
            <a:r>
              <a:rPr lang="en-US" sz="3200" b="1" i="0" u="none" strike="noStrike" cap="none" dirty="0">
                <a:solidFill>
                  <a:srgbClr val="FF0000"/>
                </a:solidFill>
              </a:rPr>
              <a:t>StudentID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, </a:t>
            </a:r>
            <a:r>
              <a:rPr lang="en-US" sz="3200" b="1" i="0" u="none" strike="noStrike" cap="none" dirty="0">
                <a:solidFill>
                  <a:srgbClr val="FF0000"/>
                </a:solidFill>
              </a:rPr>
              <a:t>Lecture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} → {</a:t>
            </a:r>
            <a:r>
              <a:rPr lang="en-US" sz="3200" b="1" i="0" u="none" strike="noStrike" cap="none" dirty="0">
                <a:solidFill>
                  <a:srgbClr val="0000FF"/>
                </a:solidFill>
              </a:rPr>
              <a:t>TA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, </a:t>
            </a:r>
            <a:r>
              <a:rPr lang="en-US" sz="3200" b="1" i="0" u="none" strike="noStrike" cap="none" dirty="0">
                <a:solidFill>
                  <a:srgbClr val="0000FF"/>
                </a:solidFill>
              </a:rPr>
              <a:t>Semester</a:t>
            </a:r>
            <a:r>
              <a:rPr lang="en-US" sz="3200" b="1" i="0" u="none" strike="noStrike" cap="none" dirty="0">
                <a:solidFill>
                  <a:schemeClr val="dk1"/>
                </a:solidFill>
              </a:rPr>
              <a:t>}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 dirty="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11650" y="1295400"/>
          <a:ext cx="8465400" cy="2423280"/>
        </p:xfrm>
        <a:graphic>
          <a:graphicData uri="http://schemas.openxmlformats.org/drawingml/2006/table">
            <a:tbl>
              <a:tblPr>
                <a:noFill/>
                <a:tableStyleId>{13D9C1F5-431C-4BD2-BFF3-B05F9465F41E}</a:tableStyleId>
              </a:tblPr>
              <a:tblGrid>
                <a:gridCol w="18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22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Semester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Lecture</a:t>
                      </a:r>
                      <a:endParaRPr sz="22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TA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2380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Databases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Development</a:t>
                      </a:r>
                      <a:endParaRPr sz="1500" b="1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1201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Robotics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50" marR="91450" marT="34300" marB="343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Formally (1/2)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Formally for a set of attributes we say</a:t>
            </a:r>
            <a:endParaRPr sz="13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</a:rPr>
              <a:t>	determinant set → dependent set</a:t>
            </a:r>
            <a:endParaRPr sz="13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</a:rPr>
              <a:t>	X → Y</a:t>
            </a:r>
            <a:endParaRPr sz="3100" b="1" i="0" u="none" strike="noStrike" cap="none">
              <a:solidFill>
                <a:schemeClr val="dk1"/>
              </a:solidFill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Where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X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Y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are sets of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attributes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And is read as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X functionally determines Y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That is,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if we know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the values of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X</a:t>
            </a:r>
            <a:br>
              <a:rPr lang="en-US" sz="3100" b="1" i="1">
                <a:solidFill>
                  <a:schemeClr val="dk1"/>
                </a:solidFill>
              </a:rPr>
            </a:br>
            <a:r>
              <a:rPr lang="en-US" sz="3100" i="0" u="none" strike="noStrike" cap="none">
                <a:solidFill>
                  <a:schemeClr val="dk1"/>
                </a:solidFill>
              </a:rPr>
              <a:t>then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we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certainly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know </a:t>
            </a:r>
            <a:r>
              <a:rPr lang="en-US" sz="3100" i="0" u="none" strike="noStrike" cap="none">
                <a:solidFill>
                  <a:schemeClr val="dk1"/>
                </a:solidFill>
              </a:rPr>
              <a:t>the values of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Y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That is, Y is some function of X: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Y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 = f(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X</a:t>
            </a:r>
            <a:r>
              <a:rPr lang="en-US" sz="3100" b="1" i="0" u="none" strike="noStrike" cap="none">
                <a:solidFill>
                  <a:schemeClr val="dk1"/>
                </a:solidFill>
              </a:rPr>
              <a:t>)</a:t>
            </a:r>
            <a:endParaRPr sz="13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</a:rPr>
              <a:t>Function establishes relationship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R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between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Y</a:t>
            </a:r>
            <a:r>
              <a:rPr lang="en-US" sz="3100" i="0" u="none" strike="noStrike" cap="none">
                <a:solidFill>
                  <a:schemeClr val="dk1"/>
                </a:solidFill>
              </a:rPr>
              <a:t> and </a:t>
            </a:r>
            <a:r>
              <a:rPr lang="en-US" sz="3100" b="1" i="1" u="none" strike="noStrike" cap="none">
                <a:solidFill>
                  <a:schemeClr val="dk1"/>
                </a:solidFill>
              </a:rPr>
              <a:t>X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39</Slides>
  <Notes>39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FUNCTIONAL DEPENDENCIES</vt:lpstr>
      <vt:lpstr>Functional Dependencies</vt:lpstr>
      <vt:lpstr>Functional Dependencies</vt:lpstr>
      <vt:lpstr>Functional Dependencies</vt:lpstr>
      <vt:lpstr>Functional Dependency Example (1/3)</vt:lpstr>
      <vt:lpstr>Functional Dependency Example (1/3)</vt:lpstr>
      <vt:lpstr>Functional Dependency Example (2/3)</vt:lpstr>
      <vt:lpstr>Functional Dependency Example (3/3)</vt:lpstr>
      <vt:lpstr>Formally (1/2)</vt:lpstr>
      <vt:lpstr>FDs AND CONSTRAINTS</vt:lpstr>
      <vt:lpstr>University Database FDs</vt:lpstr>
      <vt:lpstr>Rule Introduces Func. Dependency</vt:lpstr>
      <vt:lpstr>Functional Dependency Anatomy</vt:lpstr>
      <vt:lpstr>Functional Dependency Example</vt:lpstr>
      <vt:lpstr>Functional Dependency Definition</vt:lpstr>
      <vt:lpstr>A couple more FD Examples</vt:lpstr>
      <vt:lpstr>Example Functional Dependency</vt:lpstr>
      <vt:lpstr>Example Functional Dependency</vt:lpstr>
      <vt:lpstr>FDs AND KEYS</vt:lpstr>
      <vt:lpstr>Recall Keys and Superkeys</vt:lpstr>
      <vt:lpstr>FDs and Keys</vt:lpstr>
      <vt:lpstr>FDs Help Determine Superkeys (1/2)</vt:lpstr>
      <vt:lpstr>Courses taught at most once a year</vt:lpstr>
      <vt:lpstr>FDs Help Determine Superkeys (2/2)</vt:lpstr>
      <vt:lpstr>Full Functional Dependencies</vt:lpstr>
      <vt:lpstr>Full Functional Dependencies</vt:lpstr>
      <vt:lpstr>Full Functional Dependencies</vt:lpstr>
      <vt:lpstr>Non-Key-Based Functional Dependency</vt:lpstr>
      <vt:lpstr>Non-Key-Based Functional Dependency</vt:lpstr>
      <vt:lpstr>Why Non-Key-Based FDs?</vt:lpstr>
      <vt:lpstr>Choosing Inappropriate Attributes</vt:lpstr>
      <vt:lpstr>Example</vt:lpstr>
      <vt:lpstr>Identifying Non-Key-Based FDs</vt:lpstr>
      <vt:lpstr>Non-Key-Based FDs → Redundancy</vt:lpstr>
      <vt:lpstr>Non-Key-Based FDs → Redundancy</vt:lpstr>
      <vt:lpstr>Fixing Non-Key-Based FDs</vt:lpstr>
      <vt:lpstr>Omitted Relationships</vt:lpstr>
      <vt:lpstr>Identifying Omitted Relationships</vt:lpstr>
      <vt:lpstr>Fixing Omitted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</dc:title>
  <cp:lastModifiedBy>Haoting Qiu</cp:lastModifiedBy>
  <cp:revision>1</cp:revision>
  <dcterms:modified xsi:type="dcterms:W3CDTF">2021-09-27T23:39:44Z</dcterms:modified>
</cp:coreProperties>
</file>