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464F87-7827-46F9-AD39-E5210F5E47D3}">
  <a:tblStyle styleId="{E5464F87-7827-46F9-AD39-E5210F5E4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04A06BA-8049-4B3F-91FE-41221A8D758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202c20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202c2091_0_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202c20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202c2091_0_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202c20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a202c2091_0_1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d3734a46_0_0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d3734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d3734a46_0_168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d3734a4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cd9f053f6df5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6cd9f053f6df521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cd9f053f6df5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cd9f053f6df521_1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d9f053f6df5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cd9f053f6df521_2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NORMAL</a:t>
            </a:r>
            <a:endParaRPr b="1" sz="17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FORMS</a:t>
            </a:r>
            <a:endParaRPr b="1" i="0" sz="17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526288"/>
            <a:ext cx="6400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Example (2/3)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 can have separate records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this introduces </a:t>
            </a:r>
            <a:r>
              <a:rPr b="1" i="1" lang="en-US" sz="3400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inconsistency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3048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030375"/>
                <a:gridCol w="2123125"/>
                <a:gridCol w="2394175"/>
                <a:gridCol w="2997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3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i="0" sz="23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23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lt1"/>
                          </a:solidFill>
                        </a:rPr>
                        <a:t>Telephone</a:t>
                      </a:r>
                      <a:endParaRPr b="1" sz="23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123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Alice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Wonderland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555-123-2345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456</a:t>
                      </a:r>
                      <a:endParaRPr sz="16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Billy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Squire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300"/>
                        <a:t>555-123-3455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457</a:t>
                      </a:r>
                      <a:endParaRPr b="1" sz="23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Billy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0000"/>
                          </a:solidFill>
                        </a:rPr>
                        <a:t>Squire</a:t>
                      </a:r>
                      <a:endParaRPr b="1" sz="23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2300">
                          <a:solidFill>
                            <a:srgbClr val="0000FF"/>
                          </a:solidFill>
                        </a:rPr>
                        <a:t>555-234-3455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789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Daniel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Craig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555-345-5433</a:t>
                      </a:r>
                      <a:endParaRPr sz="23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Example (3/3)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redundant row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and new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502476" y="3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713100"/>
                <a:gridCol w="1902900"/>
                <a:gridCol w="17492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i="1" sz="18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Robert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Ingram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456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Jane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Wright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Maria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Fernandez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3"/>
          <p:cNvGraphicFramePr/>
          <p:nvPr/>
        </p:nvGraphicFramePr>
        <p:xfrm>
          <a:off x="5649404" y="3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713100"/>
                <a:gridCol w="26131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i="1" sz="1800" u="non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lt1"/>
                          </a:solidFill>
                        </a:rPr>
                        <a:t>Telephone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555-861-2025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456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555-403-1659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456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555-776-4100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555-808-9633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429133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713100"/>
                <a:gridCol w="1764925"/>
                <a:gridCol w="1707875"/>
                <a:gridCol w="2226725"/>
              </a:tblGrid>
              <a:tr h="1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i="1" sz="18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Telephone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Robert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Ingram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555-861-2025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456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Jane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Wright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555-403-1659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457</a:t>
                      </a:r>
                      <a:endParaRPr b="1" sz="18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Jane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Wright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555-776-4100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Maria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Fernandez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555-808-9633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cxnSp>
        <p:nvCxnSpPr>
          <p:cNvPr id="172" name="Google Shape;172;p23"/>
          <p:cNvCxnSpPr/>
          <p:nvPr/>
        </p:nvCxnSpPr>
        <p:spPr>
          <a:xfrm flipH="1" rot="10800000">
            <a:off x="4319800" y="4136625"/>
            <a:ext cx="1342200" cy="93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4393025" y="4155075"/>
            <a:ext cx="1269000" cy="3660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2NF – The Whole Key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normal form refactors tables that have columns that do not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 on whole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i="1" u="sng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table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does not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 on whole </a:t>
            </a:r>
            <a:r>
              <a:rPr b="1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only on one of the keys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CID</a:t>
            </a:r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4572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408100"/>
                <a:gridCol w="2152325"/>
                <a:gridCol w="1791550"/>
                <a:gridCol w="28776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</a:rPr>
                        <a:t>CID</a:t>
                      </a:r>
                      <a:endParaRPr b="1" i="1" sz="1800" u="sng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</a:rPr>
                        <a:t>Semester</a:t>
                      </a:r>
                      <a:endParaRPr b="1" i="1" sz="1800" u="sng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#Seats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CourseName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CS1500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2009-1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Programming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CS1500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2009-2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Programming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CS5200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2009-1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Databases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CS5200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2010-1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150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Databases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CS5610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2009-2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Web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Design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Achieving 2NF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achieve 2NF using the same technique as 1NF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Course table referencing table above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505333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834725"/>
                <a:gridCol w="2385825"/>
                <a:gridCol w="2342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sng">
                          <a:solidFill>
                            <a:srgbClr val="FF0000"/>
                          </a:solidFill>
                        </a:rPr>
                        <a:t>CID</a:t>
                      </a:r>
                      <a:endParaRPr b="1" i="1" sz="1600" u="sng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sng">
                          <a:solidFill>
                            <a:srgbClr val="FF0000"/>
                          </a:solidFill>
                        </a:rPr>
                        <a:t>Semester</a:t>
                      </a:r>
                      <a:endParaRPr b="1" i="1" sz="1600" u="sng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#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Seats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CS1500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2009-1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100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CS1500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2009-2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100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CS5200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2009-1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CS5200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2010-1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150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CS5610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2009-2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120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5"/>
          <p:cNvGraphicFramePr/>
          <p:nvPr/>
        </p:nvGraphicFramePr>
        <p:xfrm>
          <a:off x="512127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751925"/>
                <a:gridCol w="31098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CID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CourseName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CS1500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Programming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CS5200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Databases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CS5610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Web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 Design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2NF Example (1/2)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Skills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Employee, Skill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is PK, but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depends only on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032000"/>
                <a:gridCol w="2032000"/>
                <a:gridCol w="39483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Employee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Skill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Current Location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CSS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Cambridge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HTML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jQuery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Charly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Charly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C#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jQuery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2NF Example (2/2)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several tables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27"/>
          <p:cNvGraphicFramePr/>
          <p:nvPr/>
        </p:nvGraphicFramePr>
        <p:xfrm>
          <a:off x="4190048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705875"/>
                <a:gridCol w="31982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Employee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Current Location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Charly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Newton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381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717675"/>
                <a:gridCol w="17626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Employee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Skill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CSS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HTML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jQuery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Charly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Charly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C#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Dan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jQuery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2NF May Not be Enough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2NF table could have problems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152400" y="1360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257575"/>
                <a:gridCol w="1170675"/>
                <a:gridCol w="2448650"/>
                <a:gridCol w="3055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Course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Year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 Date of Birth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1996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C++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2011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1996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2NF May Not be Enough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2NF table could have problems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i="1" lang="en-US" sz="32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Course, Year</a:t>
            </a: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} is PK and other fields depend on them → 2NF</a:t>
            </a:r>
            <a:endParaRPr b="0" i="0" sz="32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29"/>
          <p:cNvGraphicFramePr/>
          <p:nvPr/>
        </p:nvGraphicFramePr>
        <p:xfrm>
          <a:off x="152400" y="113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257575"/>
                <a:gridCol w="1170675"/>
                <a:gridCol w="2448650"/>
                <a:gridCol w="3055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Course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Year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 Date of Birth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C++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2011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2NF May Not be Enough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2NF table could have problems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Course, Year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is PK and other fields depend on them → 2NF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But, we can mistakenly change Prof's birth date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152400" y="113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257575"/>
                <a:gridCol w="1170675"/>
                <a:gridCol w="2448650"/>
                <a:gridCol w="3055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Course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Year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 Date of Birth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C++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2011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2NF May Not be Enough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2NF table could have problems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Course, Year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is PK and other fields depend on them → 2NF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we can mistakenly change Prof's birth date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Fix with 3NF</a:t>
            </a:r>
            <a:endParaRPr sz="3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152400" y="113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257575"/>
                <a:gridCol w="1170675"/>
                <a:gridCol w="2448650"/>
                <a:gridCol w="3055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Course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Year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Prof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Prof Date of Birth</a:t>
                      </a:r>
                      <a:endParaRPr sz="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Web Dev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sng"/>
                        <a:t>Intro to DB</a:t>
                      </a:r>
                      <a:endParaRPr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5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5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C++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5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5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Web Dev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2013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5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5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sng"/>
                        <a:t>Intro to DB</a:t>
                      </a:r>
                      <a:endParaRPr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2013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Normalizing Data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460000" y="1457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421375"/>
                <a:gridCol w="821500"/>
                <a:gridCol w="1047250"/>
                <a:gridCol w="1067725"/>
                <a:gridCol w="1570550"/>
                <a:gridCol w="554725"/>
                <a:gridCol w="1344800"/>
                <a:gridCol w="893325"/>
              </a:tblGrid>
              <a:tr h="3565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ONE_BIG_TABLE</a:t>
                      </a:r>
                      <a:endParaRPr b="1"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GradYear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Prof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YearOffered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CE5CD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Frank</a:t>
                      </a:r>
                      <a:endParaRPr sz="1300"/>
                    </a:p>
                  </a:txBody>
                  <a:tcPr marT="82275" marB="822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92" name="Google Shape;92;p14"/>
          <p:cNvCxnSpPr/>
          <p:nvPr/>
        </p:nvCxnSpPr>
        <p:spPr>
          <a:xfrm flipH="1">
            <a:off x="6055200" y="1213628"/>
            <a:ext cx="1395300" cy="144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 flipH="1">
            <a:off x="6054950" y="1222875"/>
            <a:ext cx="1405800" cy="289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5571375" y="1145621"/>
            <a:ext cx="3552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INCONSISTENCY RISK!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0" y="628650"/>
            <a:ext cx="91440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not just put it all in one table?      REDUNDANCY!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3NF – Nothing But the Key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non-key attribute must provide a fact about </a:t>
            </a:r>
            <a:r>
              <a:rPr b="1" i="1" lang="en-US" sz="32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key, the whole key, and nothing but the key</a:t>
            </a:r>
            <a:endParaRPr b="1" i="1" u="sng">
              <a:highlight>
                <a:srgbClr val="FFFF00"/>
              </a:highlight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fix, again, split tables into separate related tables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228600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1843625"/>
                <a:gridCol w="1087875"/>
                <a:gridCol w="2365850"/>
                <a:gridCol w="31627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Course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Year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 Date of Birth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2012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C++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2011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Dev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Intro to DB</a:t>
                      </a:r>
                      <a:endParaRPr sz="18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Achieving 3NF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birth date from table: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moving it to a dedicated 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33"/>
          <p:cNvGraphicFramePr/>
          <p:nvPr/>
        </p:nvGraphicFramePr>
        <p:xfrm>
          <a:off x="228600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2906125"/>
                <a:gridCol w="1143075"/>
                <a:gridCol w="46564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/>
                        <a:t>Course</a:t>
                      </a:r>
                      <a:endParaRPr b="1"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/>
                        <a:t>Year</a:t>
                      </a:r>
                      <a:endParaRPr b="1"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Prof</a:t>
                      </a:r>
                      <a:endParaRPr b="1"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Web Dev</a:t>
                      </a:r>
                      <a:endParaRPr b="1"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2012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/>
                        <a:t>Intro to DB</a:t>
                      </a:r>
                      <a:endParaRPr sz="16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2012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C++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2011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6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Web Dev</a:t>
                      </a:r>
                      <a:endParaRPr b="1"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2013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/>
                        <a:t>Intro to DB</a:t>
                      </a:r>
                      <a:endParaRPr sz="16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2013</a:t>
                      </a:r>
                      <a:endParaRPr sz="16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3"/>
          <p:cNvGraphicFramePr/>
          <p:nvPr/>
        </p:nvGraphicFramePr>
        <p:xfrm>
          <a:off x="2286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3193775"/>
                <a:gridCol w="31526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</a:t>
                      </a:r>
                      <a:endParaRPr b="1"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Prof Date of Birth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Alice Wonder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26 November 18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65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Bob Marley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 February 1945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Charly Garcia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8000"/>
                          </a:solidFill>
                        </a:rPr>
                        <a:t>23 October 1951</a:t>
                      </a:r>
                      <a:endParaRPr b="1" sz="18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Tables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49325" y="66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557950"/>
                <a:gridCol w="937625"/>
                <a:gridCol w="1255650"/>
                <a:gridCol w="917075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SName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GradYear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MajorId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5"/>
          <p:cNvGraphicFramePr/>
          <p:nvPr/>
        </p:nvGraphicFramePr>
        <p:xfrm>
          <a:off x="5863750" y="66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837700"/>
                <a:gridCol w="382850"/>
                <a:gridCol w="945300"/>
                <a:gridCol w="3828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DEPARTMENT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T="82275" marB="82275" marR="91425" marL="91425"/>
                </a:tc>
                <a:tc hMerge="1"/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T="82275" marB="8227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187325" y="365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557950"/>
                <a:gridCol w="1686625"/>
                <a:gridCol w="506650"/>
                <a:gridCol w="3828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T="82275" marB="8227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hMerge="1"/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T="82275" marB="8227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chemeClr val="accent6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4237000" y="365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773400"/>
                <a:gridCol w="1142850"/>
                <a:gridCol w="834975"/>
                <a:gridCol w="12556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CourseId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Prof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YearOffered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/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T="82275" marB="82275" marR="91425" marL="91425"/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473325" y="2156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{E5464F87-7827-46F9-AD39-E5210F5E47D3}</a:tableStyleId>
              </a:tblPr>
              <a:tblGrid>
                <a:gridCol w="773400"/>
                <a:gridCol w="1142850"/>
                <a:gridCol w="1091475"/>
                <a:gridCol w="999150"/>
              </a:tblGrid>
              <a:tr h="342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StudentId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SectionId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82275" marB="82275" marR="91425" marL="91425">
                    <a:solidFill>
                      <a:srgbClr val="C9DAF8"/>
                    </a:solidFill>
                  </a:tcPr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82275" marB="82275" marR="91425" marL="91425"/>
                </a:tc>
              </a:tr>
              <a:tr h="3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T="82275" marB="822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T="82275" marB="8227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T="82275" marB="82275" marR="91425" marL="91425"/>
                </a:tc>
              </a:tr>
            </a:tbl>
          </a:graphicData>
        </a:graphic>
      </p:graphicFrame>
      <p:cxnSp>
        <p:nvCxnSpPr>
          <p:cNvPr id="106" name="Google Shape;106;p15"/>
          <p:cNvCxnSpPr/>
          <p:nvPr/>
        </p:nvCxnSpPr>
        <p:spPr>
          <a:xfrm>
            <a:off x="4514550" y="1560600"/>
            <a:ext cx="14673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514550" y="1903500"/>
            <a:ext cx="14673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3150325" y="4561710"/>
            <a:ext cx="1200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 rot="10800000">
            <a:off x="3150325" y="4904610"/>
            <a:ext cx="12000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384923" y="2039864"/>
            <a:ext cx="1917600" cy="938100"/>
          </a:xfrm>
          <a:prstGeom prst="bentConnector3">
            <a:avLst>
              <a:gd fmla="val 4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1056825" y="1652940"/>
            <a:ext cx="2267100" cy="1869600"/>
          </a:xfrm>
          <a:prstGeom prst="bentConnector3">
            <a:avLst>
              <a:gd fmla="val 20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5307550" y="2969505"/>
            <a:ext cx="2880300" cy="1905600"/>
          </a:xfrm>
          <a:prstGeom prst="bentConnector3">
            <a:avLst>
              <a:gd fmla="val 10013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5307550" y="3538296"/>
            <a:ext cx="2706000" cy="1050600"/>
          </a:xfrm>
          <a:prstGeom prst="bentConnector3">
            <a:avLst>
              <a:gd fmla="val 10024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fields and tables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minimizing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 b="1" i="1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tables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b="1" i="1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38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relations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them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is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decouple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so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(insertions, deletions, &amp; updates) are to </a:t>
            </a:r>
            <a:r>
              <a:rPr b="1" i="1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tables</a:t>
            </a:r>
            <a:endParaRPr b="1" i="1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propagate through relations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(1NF)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is in first normal form if it contains </a:t>
            </a: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repeating fields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columns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Repeating fields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disk space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flexible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search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1" i="1" lang="en-US" sz="3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1NF – data must depend on the key</a:t>
            </a:r>
            <a:endParaRPr b="1" i="1" sz="3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(1NF)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</a:t>
            </a:r>
            <a:r>
              <a:rPr b="1" i="1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347375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978900"/>
                <a:gridCol w="2231575"/>
                <a:gridCol w="2399925"/>
                <a:gridCol w="27559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sz="24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Telephone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123</a:t>
                      </a:r>
                      <a:endParaRPr sz="1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Alice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Wonderland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555-123-2345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456</a:t>
                      </a:r>
                      <a:endParaRPr sz="1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Billy</a:t>
                      </a:r>
                      <a:endParaRPr b="1"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Squire</a:t>
                      </a:r>
                      <a:endParaRPr b="1"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555-234-3455</a:t>
                      </a:r>
                      <a:endParaRPr b="1"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789</a:t>
                      </a:r>
                      <a:endParaRPr sz="1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Daniel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Craig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555-345-5433</a:t>
                      </a:r>
                      <a:endParaRPr sz="24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Example (1/3)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0" i="0" lang="en-US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consider adding additional phones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342900" marR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0" i="0" lang="en-US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put them all in a single field Telephone</a:t>
            </a:r>
            <a:r>
              <a:rPr b="1" i="1" lang="en-US" sz="4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828875"/>
                <a:gridCol w="1822175"/>
                <a:gridCol w="2019975"/>
                <a:gridCol w="44512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i="0" sz="20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Telephones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123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Alice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Wonderland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555-123-2345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456</a:t>
                      </a:r>
                      <a:endParaRPr sz="12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Billy</a:t>
                      </a:r>
                      <a:endParaRPr b="1" sz="20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Squire</a:t>
                      </a:r>
                      <a:endParaRPr b="1" sz="20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000"/>
                        <a:t>555-123-3455,</a:t>
                      </a:r>
                      <a:r>
                        <a:rPr b="1" lang="en-US" sz="2000">
                          <a:solidFill>
                            <a:srgbClr val="0000FF"/>
                          </a:solidFill>
                        </a:rPr>
                        <a:t>555-234-3455</a:t>
                      </a:r>
                      <a:endParaRPr b="1" sz="20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789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Daniel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Craig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555-345-5433</a:t>
                      </a:r>
                      <a:endParaRPr sz="2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Normal Form Example (1/3)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0" i="0" lang="en-US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separate columns: Telephone1, 2. But what about 3, 4, …?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273127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{B04A06BA-8049-4B3F-91FE-41221A8D7588}</a:tableStyleId>
              </a:tblPr>
              <a:tblGrid>
                <a:gridCol w="713100"/>
                <a:gridCol w="1792525"/>
                <a:gridCol w="1872900"/>
                <a:gridCol w="2124425"/>
                <a:gridCol w="2171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lt1"/>
                          </a:solidFill>
                        </a:rPr>
                        <a:t>CID</a:t>
                      </a:r>
                      <a:endParaRPr b="1" sz="1800" u="sng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FirstName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Surname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Telephone1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Telephone2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Alice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Wonderland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555-123-2345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456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Billy</a:t>
                      </a:r>
                      <a:endParaRPr b="1" sz="18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Squire</a:t>
                      </a:r>
                      <a:endParaRPr b="1" sz="1800"/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555-123-3455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555-234-3455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Daniel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Craig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555-345-5433</a:t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