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Oswald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Oswald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026457de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026457de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026457de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026457de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026457de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026457de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026457de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026457de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26457d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026457d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26457d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026457d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026457d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026457d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026457d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026457d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26457de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26457de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026457de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026457d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026457de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a026457de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026457d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026457d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026457d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026457d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026457de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026457de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026457de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026457de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026457de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026457de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026457de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026457de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026457de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026457de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026457de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026457de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026457de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026457de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026457de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026457de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026457de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026457de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026457de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026457de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026457de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026457de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026457de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026457de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026457de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026457de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026457de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026457de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026457de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026457de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026457de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026457de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026457de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026457de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026457de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026457de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026457de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026457de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026457de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026457de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026457de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026457de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026457de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026457de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026457de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026457de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026457de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026457de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026457de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026457de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026457de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026457de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026457deb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026457deb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026457de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026457de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026457de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026457de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026457deb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a026457de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026457de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026457de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026457d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a026457d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026457deb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026457deb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026457de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026457de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026457de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026457de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26457de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26457de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026457de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026457de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C78D8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Oswald"/>
              <a:buNone/>
              <a:defRPr b="1" sz="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b="1" sz="7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b="1" sz="7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b="1" sz="7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b="1" sz="7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b="1" sz="7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b="1" sz="7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b="1" sz="7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b="1" sz="7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swald"/>
              <a:buNone/>
              <a:defRPr b="1" sz="4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swald"/>
              <a:buNone/>
              <a:defRPr b="1" sz="4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swald"/>
              <a:buNone/>
              <a:defRPr b="1" sz="4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swald"/>
              <a:buNone/>
              <a:defRPr b="1" sz="4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swald"/>
              <a:buNone/>
              <a:defRPr b="1" sz="4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swald"/>
              <a:buNone/>
              <a:defRPr b="1" sz="4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swald"/>
              <a:buNone/>
              <a:defRPr b="1" sz="4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swald"/>
              <a:buNone/>
              <a:defRPr b="1" sz="4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swald"/>
              <a:buNone/>
              <a:defRPr b="1" sz="4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dan@martin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300"/>
              <a:t>RELATIONAL </a:t>
            </a:r>
            <a:r>
              <a:rPr lang="en" sz="16900"/>
              <a:t>MODELS</a:t>
            </a:r>
            <a:endParaRPr sz="16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table pages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`pages` (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`id`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NOT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		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`title`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`description`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`views`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			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`website_id`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`created`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TIMESTAMP NULL DEFAULT CURRENT_TIMESTAMP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`updated`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TIMESTAMP NULL DEFAULT CURRENT_TIMESTAMP </a:t>
            </a:r>
            <a:endParaRPr b="1" sz="19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UPDATE CURRENT_TIMESTAMP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`id`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INDEX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`websites_have_pages_idx` (`website_id`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ASC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CONSTRAINT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`websites_have_pages`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`website_id`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REFERENCES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`cs3200_f20_server_java_jannunzi`.`websites` (`id`)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DELETE CASCADE</a:t>
            </a:r>
            <a:endParaRPr b="1" sz="19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ON UPDATE CASCADE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create some pages for some websites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1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`pages` </a:t>
            </a:r>
            <a:r>
              <a:rPr b="1" lang="en" sz="41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41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'123'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1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'Home'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1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'Landing page'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1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'123434'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1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'123'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41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1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`pages` </a:t>
            </a:r>
            <a:r>
              <a:rPr b="1" lang="en" sz="41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41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'234'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1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'About'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1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'Website description'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1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'234545'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1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'234'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4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/>
              <a:t>NORMALIZED</a:t>
            </a:r>
            <a:r>
              <a:rPr lang="en"/>
              <a:t> INHERITANCE &amp; SQL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200" y="1056312"/>
            <a:ext cx="5213802" cy="372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Inheritance/Specialization/Generalization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220650" y="697325"/>
            <a:ext cx="5380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Class inheritance establishes</a:t>
            </a:r>
            <a:br>
              <a:rPr lang="en" sz="2900"/>
            </a:br>
            <a:r>
              <a:rPr lang="en" sz="2900"/>
              <a:t>an "is a" relationship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Derived classes are special cases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Base classes are general cases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Joined or Normalized implementation uses table per class &amp; FK constraints</a:t>
            </a:r>
            <a:endParaRPr sz="2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persons Table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734" r="0" t="0"/>
          <a:stretch/>
        </p:blipFill>
        <p:spPr>
          <a:xfrm>
            <a:off x="2433032" y="697200"/>
            <a:ext cx="6709374" cy="444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6"/>
          <p:cNvCxnSpPr/>
          <p:nvPr/>
        </p:nvCxnSpPr>
        <p:spPr>
          <a:xfrm rot="10800000">
            <a:off x="4638707" y="11585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6"/>
          <p:cNvCxnSpPr/>
          <p:nvPr/>
        </p:nvCxnSpPr>
        <p:spPr>
          <a:xfrm rot="10800000">
            <a:off x="3361607" y="2271000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6"/>
          <p:cNvCxnSpPr/>
          <p:nvPr/>
        </p:nvCxnSpPr>
        <p:spPr>
          <a:xfrm>
            <a:off x="7701382" y="4419425"/>
            <a:ext cx="444900" cy="56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20650" y="697325"/>
            <a:ext cx="20850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Persons table declares fields common to all Persons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/>
              <a:t>No auto_increment so we must provide IDs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persons Table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`persons` (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`id`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NULL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`firstName`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`lastName`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`username`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`password`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`email`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`dob`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datetime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`id`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3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 Table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220650" y="697325"/>
            <a:ext cx="20352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/>
              <a:t>Developers table defines fields specific to developers, e.g., developerKey</a:t>
            </a:r>
            <a:endParaRPr sz="2800"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141" y="697200"/>
            <a:ext cx="6759265" cy="444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8"/>
          <p:cNvCxnSpPr/>
          <p:nvPr/>
        </p:nvCxnSpPr>
        <p:spPr>
          <a:xfrm rot="10800000">
            <a:off x="4410107" y="12347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8"/>
          <p:cNvCxnSpPr/>
          <p:nvPr/>
        </p:nvCxnSpPr>
        <p:spPr>
          <a:xfrm rot="10800000">
            <a:off x="3571907" y="21491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 FK Constraints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89" y="849725"/>
            <a:ext cx="8859311" cy="429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/>
          <p:nvPr/>
        </p:nvSpPr>
        <p:spPr>
          <a:xfrm>
            <a:off x="348275" y="2327800"/>
            <a:ext cx="1989300" cy="14232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 (id) is also foreign key referencing person.id</a:t>
            </a:r>
            <a:endParaRPr/>
          </a:p>
        </p:txBody>
      </p:sp>
      <p:sp>
        <p:nvSpPr>
          <p:cNvPr id="176" name="Google Shape;176;p29"/>
          <p:cNvSpPr/>
          <p:nvPr/>
        </p:nvSpPr>
        <p:spPr>
          <a:xfrm>
            <a:off x="3167675" y="2708800"/>
            <a:ext cx="1989300" cy="14232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Creates a one to one relationship between records</a:t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6672875" y="2708800"/>
            <a:ext cx="1989300" cy="14232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Cascade on Update and Delete enforces one to one dependency</a:t>
            </a:r>
            <a:endParaRPr/>
          </a:p>
        </p:txBody>
      </p:sp>
      <p:cxnSp>
        <p:nvCxnSpPr>
          <p:cNvPr id="178" name="Google Shape;178;p29"/>
          <p:cNvCxnSpPr/>
          <p:nvPr/>
        </p:nvCxnSpPr>
        <p:spPr>
          <a:xfrm rot="10800000">
            <a:off x="3215875" y="20729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9"/>
          <p:cNvCxnSpPr/>
          <p:nvPr/>
        </p:nvCxnSpPr>
        <p:spPr>
          <a:xfrm rot="10800000">
            <a:off x="5882875" y="23015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9"/>
          <p:cNvCxnSpPr/>
          <p:nvPr/>
        </p:nvCxnSpPr>
        <p:spPr>
          <a:xfrm rot="10800000">
            <a:off x="8473675" y="23015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9"/>
          <p:cNvCxnSpPr/>
          <p:nvPr/>
        </p:nvCxnSpPr>
        <p:spPr>
          <a:xfrm>
            <a:off x="7573950" y="4419425"/>
            <a:ext cx="444900" cy="56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developers Table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`developers` (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`id`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NULL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`developerKey`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`id`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CONSTRAINT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`person_id`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`id`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REFERENCES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`persons` (`id`)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DELETE CASCADE</a:t>
            </a:r>
            <a:endParaRPr b="1" sz="280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UPDATE CASCADE</a:t>
            </a:r>
            <a:endParaRPr b="1" sz="280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3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Table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220650" y="697325"/>
            <a:ext cx="23427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Users</a:t>
            </a:r>
            <a:r>
              <a:rPr lang="en" sz="2800">
                <a:solidFill>
                  <a:schemeClr val="dk1"/>
                </a:solidFill>
              </a:rPr>
              <a:t> table defines fields specific to users, e.g., userAgreement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695" r="0" t="0"/>
          <a:stretch/>
        </p:blipFill>
        <p:spPr>
          <a:xfrm>
            <a:off x="2563425" y="697200"/>
            <a:ext cx="6572626" cy="44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/>
              <a:t>ONE TO MANY</a:t>
            </a:r>
            <a:endParaRPr sz="10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&amp; COMPOSITION</a:t>
            </a:r>
            <a:endParaRPr sz="9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FK Constraints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50" y="791925"/>
            <a:ext cx="8976252" cy="4093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/>
          <p:nvPr/>
        </p:nvSpPr>
        <p:spPr>
          <a:xfrm>
            <a:off x="348275" y="2327800"/>
            <a:ext cx="1989300" cy="14232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 (id) is also foreign key referencing person.id</a:t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3167675" y="2708800"/>
            <a:ext cx="1989300" cy="14232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Creates a one to one relationship between records</a:t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6444275" y="2632600"/>
            <a:ext cx="1989300" cy="14232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Cascade on Update and Delete enforces one to one dependency</a:t>
            </a:r>
            <a:endParaRPr/>
          </a:p>
        </p:txBody>
      </p:sp>
      <p:cxnSp>
        <p:nvCxnSpPr>
          <p:cNvPr id="204" name="Google Shape;204;p32"/>
          <p:cNvCxnSpPr/>
          <p:nvPr/>
        </p:nvCxnSpPr>
        <p:spPr>
          <a:xfrm rot="10800000">
            <a:off x="3215875" y="19967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32"/>
          <p:cNvCxnSpPr/>
          <p:nvPr/>
        </p:nvCxnSpPr>
        <p:spPr>
          <a:xfrm rot="10800000">
            <a:off x="5882875" y="20729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2"/>
          <p:cNvCxnSpPr/>
          <p:nvPr/>
        </p:nvCxnSpPr>
        <p:spPr>
          <a:xfrm rot="10800000">
            <a:off x="8473675" y="21491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2"/>
          <p:cNvCxnSpPr/>
          <p:nvPr/>
        </p:nvCxnSpPr>
        <p:spPr>
          <a:xfrm>
            <a:off x="7726350" y="4190825"/>
            <a:ext cx="444900" cy="56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users Table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`users` (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7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`id`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NULL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7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`userAgreement`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tinyint(</a:t>
            </a:r>
            <a:r>
              <a:rPr lang="en" sz="27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7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`id`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CONSTRAINT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`users_extends_person`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7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`id`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REFERENCES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`persons` (`id`)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DELETE CASCADE</a:t>
            </a:r>
            <a:endParaRPr b="1" sz="27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UPDATE CASCADE</a:t>
            </a:r>
            <a:endParaRPr b="1" sz="27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into persons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`persons`</a:t>
            </a:r>
            <a:endParaRPr sz="32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(`id`,`firstName`,`lastName`,`username`,</a:t>
            </a:r>
            <a:endParaRPr sz="32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`password`,`email`,`dob`)</a:t>
            </a:r>
            <a:b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32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</a:t>
            </a:r>
            <a:endParaRPr b="1" sz="32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32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'Alice'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'Wonderland'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'alice'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'alice'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32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'alice@wonderland'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'2000-01-01 00:00:00'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3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Inserting into persons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`persons`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0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'Bob'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0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'Marley'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0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'bob'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0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'bob'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0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'bob@marley'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30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'2001-01-01 00:00:00'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`persons`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0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'Dan'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0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'Martin'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0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'dan'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0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'dan'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0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lang="en" sz="30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dan@martin.com</a:t>
            </a:r>
            <a:r>
              <a:rPr b="1" lang="en" sz="30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30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'1999-01-01 00:00:00'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3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developer and a user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1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`developers`</a:t>
            </a:r>
            <a:b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41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41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41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'4321rewq'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r>
              <a:rPr i="1" lang="en" sz="4150">
                <a:solidFill>
                  <a:srgbClr val="9999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-- alice</a:t>
            </a:r>
            <a:endParaRPr i="1" sz="4150">
              <a:solidFill>
                <a:srgbClr val="9999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1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`users`</a:t>
            </a:r>
            <a:b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41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41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41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'1'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r>
              <a:rPr i="1" lang="en" sz="4150">
                <a:solidFill>
                  <a:srgbClr val="9999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-- dan</a:t>
            </a:r>
            <a:endParaRPr i="1" sz="3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DE</a:t>
            </a:r>
            <a:r>
              <a:rPr lang="en" sz="9000"/>
              <a:t>NORMALIZED</a:t>
            </a:r>
            <a:r>
              <a:rPr lang="en"/>
              <a:t> INHERITANCE &amp; SQL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Denormalized Inheritance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20650" y="697325"/>
            <a:ext cx="54480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Class inheritance establishes</a:t>
            </a:r>
            <a:br>
              <a:rPr lang="en" sz="2900">
                <a:solidFill>
                  <a:schemeClr val="dk1"/>
                </a:solidFill>
              </a:rPr>
            </a:br>
            <a:r>
              <a:rPr lang="en" sz="2900">
                <a:solidFill>
                  <a:schemeClr val="dk1"/>
                </a:solidFill>
              </a:rPr>
              <a:t>an "is a" relationship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Derived classes are special cases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Base classes are general cases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Denormalized implementation uses single table for all fields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Consider the following class diagram</a:t>
            </a:r>
            <a:endParaRPr sz="2900">
              <a:solidFill>
                <a:schemeClr val="dk1"/>
              </a:solidFill>
            </a:endParaRPr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580" y="697200"/>
            <a:ext cx="3363447" cy="444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widgets Table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220650" y="697325"/>
            <a:ext cx="35208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Declares all fields common to all derived classes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Also fields specific to derived classes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Also a "dtype" field to know which is relevant class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850" y="849725"/>
            <a:ext cx="4430824" cy="414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widgets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`widgets` (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`id`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`page_id`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	 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`dtype`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`size`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		 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`width`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`height`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	 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`url`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`src`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	 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`html`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`name`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`shareable`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tinyint(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`expandable`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tinyint(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`cssStyle`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`cssClass`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`text`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`order`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9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9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`id`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));</a:t>
            </a:r>
            <a:endParaRPr b="1" sz="31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widgets</a:t>
            </a:r>
            <a:endParaRPr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`widgets` </a:t>
            </a:r>
            <a:r>
              <a:rPr b="1" lang="en" sz="4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</a:t>
            </a:r>
            <a:br>
              <a:rPr b="1" lang="en" sz="4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'123'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'123'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'YouTube'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'1'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'1'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'https://youtu.be/h67VX51QXiQ'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'12'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'head123'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'400'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'200'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'scrollable'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'resizable'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'cool video'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'0'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5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websites have pages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One to many relationships define "has a" relation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Consider the following classes; websites first</a:t>
            </a:r>
            <a:endParaRPr sz="3500"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75" y="2223375"/>
            <a:ext cx="7985025" cy="2597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5"/>
          <p:cNvCxnSpPr/>
          <p:nvPr/>
        </p:nvCxnSpPr>
        <p:spPr>
          <a:xfrm rot="10800000">
            <a:off x="3671375" y="3799050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/>
              <a:t>PORTABLE</a:t>
            </a:r>
            <a:endParaRPr sz="1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00"/>
              <a:t>ENUMS</a:t>
            </a:r>
            <a:endParaRPr sz="17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Denormalized Inheritance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220650" y="697325"/>
            <a:ext cx="54480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Class inheritance establishes</a:t>
            </a:r>
            <a:br>
              <a:rPr lang="en" sz="2900">
                <a:solidFill>
                  <a:schemeClr val="dk1"/>
                </a:solidFill>
              </a:rPr>
            </a:br>
            <a:r>
              <a:rPr lang="en" sz="2900">
                <a:solidFill>
                  <a:schemeClr val="dk1"/>
                </a:solidFill>
              </a:rPr>
              <a:t>an "is a" relationship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Derived classes are special cases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Base classes are general cases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Denormalized implementation uses single table for all fields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Consider the following class diagram</a:t>
            </a:r>
            <a:endParaRPr sz="2900">
              <a:solidFill>
                <a:schemeClr val="dk1"/>
              </a:solidFill>
            </a:endParaRPr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580" y="697200"/>
            <a:ext cx="3363447" cy="444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roles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Create a table to hold the valid values of some datatype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Here's an example of valid roles</a:t>
            </a:r>
            <a:endParaRPr sz="3200"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0" y="2088750"/>
            <a:ext cx="8726524" cy="26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table roles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`roles` (</a:t>
            </a:r>
            <a:endParaRPr sz="48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48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`role` </a:t>
            </a:r>
            <a:r>
              <a:rPr b="1" lang="en" sz="48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48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48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NULL</a:t>
            </a: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48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48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48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`role`</a:t>
            </a: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48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5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the valid values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`roles` (`role`)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9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'admin'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2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`roles` (`role`)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9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'editor'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2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`roles` (`role`)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9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'owner'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2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`roles` (`role`)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9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'reviewer'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29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`roles` (`role`)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9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'writer'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3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table priviledges</a:t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lang="en" sz="4100"/>
              <a:t>Here's another example of valid priviledges</a:t>
            </a:r>
            <a:endParaRPr sz="4100"/>
          </a:p>
        </p:txBody>
      </p:sp>
      <p:pic>
        <p:nvPicPr>
          <p:cNvPr id="300" name="Google Shape;3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0" y="1942400"/>
            <a:ext cx="8726524" cy="26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table priviledges</a:t>
            </a:r>
            <a:endParaRPr/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`priviledges` (</a:t>
            </a:r>
            <a:endParaRPr sz="4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40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`priviledge` </a:t>
            </a: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40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NULL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4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40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`priviledge`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4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4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valid priviledges</a:t>
            </a:r>
            <a:endParaRPr/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`priviledges` (`priviledge`)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4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'create'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`priviledges` (`priviledge`)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4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'delete'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`priviledges` (`priviledge`)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4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'read'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`priviledges` (`priviledge`)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4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'update'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tables with enumerated datatypes</a:t>
            </a:r>
            <a:endParaRPr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220650" y="697325"/>
            <a:ext cx="40158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Now that we have enumerated datatypes, we can declare fields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Consider the following classes with priviledge and role datatypes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We can implement as foreign keys referencing our enumerated tables</a:t>
            </a:r>
            <a:endParaRPr sz="2800"/>
          </a:p>
        </p:txBody>
      </p:sp>
      <p:sp>
        <p:nvSpPr>
          <p:cNvPr id="319" name="Google Shape;319;p50"/>
          <p:cNvSpPr/>
          <p:nvPr/>
        </p:nvSpPr>
        <p:spPr>
          <a:xfrm>
            <a:off x="4236325" y="1055600"/>
            <a:ext cx="4808500" cy="3630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website_roles</a:t>
            </a:r>
            <a:endParaRPr/>
          </a:p>
        </p:txBody>
      </p:sp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Constrain a field as foreign key referencing primary key of enumerated table</a:t>
            </a:r>
            <a:endParaRPr sz="2600"/>
          </a:p>
        </p:txBody>
      </p:sp>
      <p:pic>
        <p:nvPicPr>
          <p:cNvPr id="326" name="Google Shape;3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0" y="1586000"/>
            <a:ext cx="8718201" cy="35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1"/>
          <p:cNvSpPr/>
          <p:nvPr/>
        </p:nvSpPr>
        <p:spPr>
          <a:xfrm>
            <a:off x="4234475" y="2861200"/>
            <a:ext cx="1989300" cy="14232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 role (fk) will refer to role (pk) field in roles table</a:t>
            </a:r>
            <a:endParaRPr/>
          </a:p>
        </p:txBody>
      </p:sp>
      <p:cxnSp>
        <p:nvCxnSpPr>
          <p:cNvPr id="328" name="Google Shape;328;p51"/>
          <p:cNvCxnSpPr/>
          <p:nvPr/>
        </p:nvCxnSpPr>
        <p:spPr>
          <a:xfrm rot="10800000">
            <a:off x="1310875" y="34445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>
                <a:solidFill>
                  <a:schemeClr val="dk1"/>
                </a:solidFill>
              </a:rPr>
              <a:t>table</a:t>
            </a:r>
            <a:r>
              <a:rPr lang="en"/>
              <a:t> websites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52" y="697325"/>
            <a:ext cx="8172750" cy="425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6"/>
          <p:cNvCxnSpPr/>
          <p:nvPr/>
        </p:nvCxnSpPr>
        <p:spPr>
          <a:xfrm rot="10800000">
            <a:off x="4230525" y="11434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6"/>
          <p:cNvSpPr/>
          <p:nvPr/>
        </p:nvSpPr>
        <p:spPr>
          <a:xfrm>
            <a:off x="3243875" y="2977125"/>
            <a:ext cx="3796200" cy="17646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created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updated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fields allow auditing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default current_timestamp</a:t>
            </a:r>
            <a:b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</a:t>
            </a:r>
            <a:b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 update current_timetamp</a:t>
            </a:r>
            <a:b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define and update the field's value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6" name="Google Shape;76;p16"/>
          <p:cNvCxnSpPr/>
          <p:nvPr/>
        </p:nvCxnSpPr>
        <p:spPr>
          <a:xfrm>
            <a:off x="7802550" y="4267025"/>
            <a:ext cx="444900" cy="56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/>
          <p:nvPr/>
        </p:nvCxnSpPr>
        <p:spPr>
          <a:xfrm rot="10800000">
            <a:off x="1461575" y="1970250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/>
          <p:nvPr/>
        </p:nvCxnSpPr>
        <p:spPr>
          <a:xfrm flipH="1" rot="10800000">
            <a:off x="5929350" y="2585800"/>
            <a:ext cx="498000" cy="47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website_roles</a:t>
            </a:r>
            <a:endParaRPr/>
          </a:p>
        </p:txBody>
      </p:sp>
      <p:sp>
        <p:nvSpPr>
          <p:cNvPr id="334" name="Google Shape;334;p52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Constrain a field as foreign key referencing primary key of enumerated table</a:t>
            </a:r>
            <a:endParaRPr/>
          </a:p>
        </p:txBody>
      </p:sp>
      <p:pic>
        <p:nvPicPr>
          <p:cNvPr id="335" name="Google Shape;33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0" y="1660375"/>
            <a:ext cx="8701549" cy="304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52"/>
          <p:cNvCxnSpPr/>
          <p:nvPr/>
        </p:nvCxnSpPr>
        <p:spPr>
          <a:xfrm rot="10800000">
            <a:off x="3825475" y="29873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52"/>
          <p:cNvCxnSpPr/>
          <p:nvPr/>
        </p:nvCxnSpPr>
        <p:spPr>
          <a:xfrm>
            <a:off x="8031150" y="3962225"/>
            <a:ext cx="444900" cy="56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52"/>
          <p:cNvCxnSpPr/>
          <p:nvPr/>
        </p:nvCxnSpPr>
        <p:spPr>
          <a:xfrm rot="10800000">
            <a:off x="1247800" y="2984900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52"/>
          <p:cNvCxnSpPr/>
          <p:nvPr/>
        </p:nvCxnSpPr>
        <p:spPr>
          <a:xfrm rot="10800000">
            <a:off x="5242750" y="3586400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52"/>
          <p:cNvCxnSpPr/>
          <p:nvPr/>
        </p:nvCxnSpPr>
        <p:spPr>
          <a:xfrm rot="10800000">
            <a:off x="6566275" y="3622450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website_priviledges</a:t>
            </a:r>
            <a:endParaRPr/>
          </a:p>
        </p:txBody>
      </p:sp>
      <p:sp>
        <p:nvSpPr>
          <p:cNvPr id="346" name="Google Shape;346;p53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Constrain a field as foreign key referencing primary key of enumerated table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3"/>
          <p:cNvSpPr/>
          <p:nvPr/>
        </p:nvSpPr>
        <p:spPr>
          <a:xfrm>
            <a:off x="220500" y="1658550"/>
            <a:ext cx="8643300" cy="339465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53"/>
          <p:cNvSpPr/>
          <p:nvPr/>
        </p:nvSpPr>
        <p:spPr>
          <a:xfrm>
            <a:off x="4234475" y="2861200"/>
            <a:ext cx="2581800" cy="14232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 </a:t>
            </a:r>
            <a:r>
              <a:rPr b="1" i="1" lang="en" sz="18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priviledge_id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(fk) will refer to </a:t>
            </a:r>
            <a:r>
              <a:rPr b="1" i="1" lang="en" sz="18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priviledge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(pk) field in </a:t>
            </a:r>
            <a:r>
              <a:rPr b="1" i="1" lang="en" sz="18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priviledges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</a:t>
            </a:r>
            <a:endParaRPr/>
          </a:p>
        </p:txBody>
      </p:sp>
      <p:cxnSp>
        <p:nvCxnSpPr>
          <p:cNvPr id="349" name="Google Shape;349;p53"/>
          <p:cNvCxnSpPr/>
          <p:nvPr/>
        </p:nvCxnSpPr>
        <p:spPr>
          <a:xfrm rot="10800000">
            <a:off x="1463275" y="34445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website_priviledges</a:t>
            </a:r>
            <a:endParaRPr/>
          </a:p>
        </p:txBody>
      </p:sp>
      <p:sp>
        <p:nvSpPr>
          <p:cNvPr id="355" name="Google Shape;355;p54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Constrain a field as foreign key referencing primary key of enumerated table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4"/>
          <p:cNvSpPr/>
          <p:nvPr/>
        </p:nvSpPr>
        <p:spPr>
          <a:xfrm>
            <a:off x="220500" y="1622600"/>
            <a:ext cx="8734848" cy="34306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57" name="Google Shape;357;p54"/>
          <p:cNvCxnSpPr/>
          <p:nvPr/>
        </p:nvCxnSpPr>
        <p:spPr>
          <a:xfrm rot="10800000">
            <a:off x="1539475" y="30635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54"/>
          <p:cNvCxnSpPr/>
          <p:nvPr/>
        </p:nvCxnSpPr>
        <p:spPr>
          <a:xfrm rot="10800000">
            <a:off x="4663675" y="30635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54"/>
          <p:cNvCxnSpPr/>
          <p:nvPr/>
        </p:nvCxnSpPr>
        <p:spPr>
          <a:xfrm rot="10800000">
            <a:off x="6416275" y="38255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54"/>
          <p:cNvCxnSpPr/>
          <p:nvPr/>
        </p:nvCxnSpPr>
        <p:spPr>
          <a:xfrm>
            <a:off x="7243625" y="4258875"/>
            <a:ext cx="468000" cy="55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54"/>
          <p:cNvCxnSpPr/>
          <p:nvPr/>
        </p:nvCxnSpPr>
        <p:spPr>
          <a:xfrm rot="10800000">
            <a:off x="8473675" y="38255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/>
              <a:t>TRIGGERS</a:t>
            </a:r>
            <a:endParaRPr sz="17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 can respond to events</a:t>
            </a:r>
            <a:endParaRPr/>
          </a:p>
        </p:txBody>
      </p:sp>
      <p:sp>
        <p:nvSpPr>
          <p:cNvPr id="372" name="Google Shape;372;p56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Use the following </a:t>
            </a:r>
            <a:r>
              <a:rPr b="1" i="1" lang="en" sz="2900" u="sng">
                <a:solidFill>
                  <a:schemeClr val="dk1"/>
                </a:solidFill>
              </a:rPr>
              <a:t>roles</a:t>
            </a:r>
            <a:r>
              <a:rPr lang="en" sz="2900">
                <a:solidFill>
                  <a:schemeClr val="dk1"/>
                </a:solidFill>
              </a:rPr>
              <a:t> for the </a:t>
            </a:r>
            <a:r>
              <a:rPr b="1" i="1" lang="en" sz="2900" u="sng">
                <a:solidFill>
                  <a:schemeClr val="dk1"/>
                </a:solidFill>
              </a:rPr>
              <a:t>privileges</a:t>
            </a:r>
            <a:r>
              <a:rPr lang="en" sz="2900">
                <a:solidFill>
                  <a:schemeClr val="dk1"/>
                </a:solidFill>
              </a:rPr>
              <a:t>: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b="1" i="1" lang="en" sz="2900" u="sng">
                <a:solidFill>
                  <a:schemeClr val="dk1"/>
                </a:solidFill>
              </a:rPr>
              <a:t>role	- priviledges</a:t>
            </a:r>
            <a:endParaRPr b="1" i="1" sz="2900" u="sng">
              <a:solidFill>
                <a:schemeClr val="dk1"/>
              </a:solidFill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" sz="2900">
                <a:solidFill>
                  <a:schemeClr val="dk1"/>
                </a:solidFill>
              </a:rPr>
              <a:t>owner	- create, read, update, delete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" sz="2900">
                <a:solidFill>
                  <a:schemeClr val="dk1"/>
                </a:solidFill>
              </a:rPr>
              <a:t>admin	- create, read, update, delete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" sz="2900">
                <a:solidFill>
                  <a:schemeClr val="dk1"/>
                </a:solidFill>
              </a:rPr>
              <a:t>writer	- create, read, update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" sz="2900">
                <a:solidFill>
                  <a:schemeClr val="dk1"/>
                </a:solidFill>
              </a:rPr>
              <a:t>editor	- read, update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" sz="2900">
                <a:solidFill>
                  <a:schemeClr val="dk1"/>
                </a:solidFill>
              </a:rPr>
              <a:t>reviewer - read</a:t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7"/>
          <p:cNvSpPr/>
          <p:nvPr/>
        </p:nvSpPr>
        <p:spPr>
          <a:xfrm>
            <a:off x="0" y="36987"/>
            <a:ext cx="9143998" cy="506952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80" name="Google Shape;380;p57"/>
          <p:cNvCxnSpPr/>
          <p:nvPr/>
        </p:nvCxnSpPr>
        <p:spPr>
          <a:xfrm rot="10800000">
            <a:off x="2377675" y="10061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57"/>
          <p:cNvCxnSpPr/>
          <p:nvPr/>
        </p:nvCxnSpPr>
        <p:spPr>
          <a:xfrm rot="10800000">
            <a:off x="2453875" y="4727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57"/>
          <p:cNvCxnSpPr/>
          <p:nvPr/>
        </p:nvCxnSpPr>
        <p:spPr>
          <a:xfrm flipH="1">
            <a:off x="3147450" y="4411100"/>
            <a:ext cx="556200" cy="442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57"/>
          <p:cNvCxnSpPr/>
          <p:nvPr/>
        </p:nvCxnSpPr>
        <p:spPr>
          <a:xfrm rot="10800000">
            <a:off x="7625175" y="1366600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57"/>
          <p:cNvCxnSpPr/>
          <p:nvPr/>
        </p:nvCxnSpPr>
        <p:spPr>
          <a:xfrm rot="10800000">
            <a:off x="4572000" y="406577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NEW.role='admin' OR NEW.role='owner'</a:t>
            </a:r>
            <a:endParaRPr/>
          </a:p>
        </p:txBody>
      </p:sp>
      <p:sp>
        <p:nvSpPr>
          <p:cNvPr id="390" name="Google Shape;390;p58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DEFINER=`root`@`localhost` TRIGGER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`website_roles_AFTER_INSERT`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b="1" lang="en" sz="20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INSERT ON </a:t>
            </a: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r>
              <a:rPr lang="en" sz="2050">
                <a:solidFill>
                  <a:schemeClr val="dk1"/>
                </a:solidFill>
                <a:highlight>
                  <a:srgbClr val="CFE2F3"/>
                </a:highlight>
                <a:latin typeface="Arial"/>
                <a:ea typeface="Arial"/>
                <a:cs typeface="Arial"/>
                <a:sym typeface="Arial"/>
              </a:rPr>
              <a:t>website_roles</a:t>
            </a: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 </a:t>
            </a:r>
            <a:r>
              <a:rPr b="1" lang="en" sz="20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ROW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sz="205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NEW.role=</a:t>
            </a:r>
            <a:r>
              <a:rPr b="1" lang="en" sz="20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'admin' </a:t>
            </a:r>
            <a:r>
              <a:rPr b="1" lang="en" sz="20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NEW.role=</a:t>
            </a:r>
            <a:r>
              <a:rPr b="1" lang="en" sz="20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'owner' </a:t>
            </a:r>
            <a:r>
              <a:rPr b="1" lang="en" sz="20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1" sz="205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    INSERT INTO </a:t>
            </a:r>
            <a:r>
              <a:rPr lang="en" sz="2050">
                <a:solidFill>
                  <a:schemeClr val="dk1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website_priviledges</a:t>
            </a: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b="1" sz="205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(NEW.developer_id, NEW.website_id, </a:t>
            </a:r>
            <a:r>
              <a:rPr b="1" lang="en" sz="20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'create'</a:t>
            </a: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20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2050">
                <a:solidFill>
                  <a:schemeClr val="dk1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website_priviledges</a:t>
            </a: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b="1" sz="205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(NEW.developer_id, NEW.website_id, </a:t>
            </a:r>
            <a:r>
              <a:rPr b="1" lang="en" sz="20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'read'</a:t>
            </a: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20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2050">
                <a:solidFill>
                  <a:schemeClr val="dk1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website_priviledges</a:t>
            </a: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b="1" sz="205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(NEW.developer_id, NEW.website_id, </a:t>
            </a:r>
            <a:r>
              <a:rPr b="1" lang="en" sz="20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'update'</a:t>
            </a: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20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2050">
                <a:solidFill>
                  <a:schemeClr val="dk1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website_priviledges</a:t>
            </a: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b="1" sz="205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(NEW.developer_id, NEW.website_id, </a:t>
            </a:r>
            <a:r>
              <a:rPr b="1" lang="en" sz="20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'delete'</a:t>
            </a: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0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END </a:t>
            </a:r>
            <a:r>
              <a:rPr lang="en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IF;</a:t>
            </a:r>
            <a:endParaRPr sz="2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NEW.role='writer'</a:t>
            </a:r>
            <a:endParaRPr/>
          </a:p>
        </p:txBody>
      </p:sp>
      <p:sp>
        <p:nvSpPr>
          <p:cNvPr id="396" name="Google Shape;396;p59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IF NEW.role=</a:t>
            </a:r>
            <a:r>
              <a:rPr b="1" lang="en" sz="28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'writer' </a:t>
            </a:r>
            <a:r>
              <a:rPr b="1" lang="en" sz="28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1" sz="285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    INSERT INTO </a:t>
            </a:r>
            <a:r>
              <a:rPr lang="en" sz="2850">
                <a:solidFill>
                  <a:schemeClr val="dk1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website_priviledges</a:t>
            </a:r>
            <a:r>
              <a:rPr lang="en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b="1" sz="285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(NEW.developer_id, NEW.website_id, </a:t>
            </a:r>
            <a:r>
              <a:rPr b="1" lang="en" sz="28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'create'</a:t>
            </a:r>
            <a:r>
              <a:rPr lang="en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28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2850">
                <a:solidFill>
                  <a:schemeClr val="dk1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website_priviledges</a:t>
            </a:r>
            <a:r>
              <a:rPr lang="en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b="1" sz="285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(NEW.developer_id, NEW.website_id, </a:t>
            </a:r>
            <a:r>
              <a:rPr b="1" lang="en" sz="28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'read'</a:t>
            </a:r>
            <a:r>
              <a:rPr lang="en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28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2850">
                <a:solidFill>
                  <a:schemeClr val="dk1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website_priviledges</a:t>
            </a:r>
            <a:r>
              <a:rPr lang="en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b="1" sz="285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(NEW.developer_id, NEW.website_id, </a:t>
            </a:r>
            <a:r>
              <a:rPr b="1" lang="en" sz="28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'update'</a:t>
            </a:r>
            <a:r>
              <a:rPr lang="en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8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END </a:t>
            </a:r>
            <a:r>
              <a:rPr lang="en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IF;</a:t>
            </a:r>
            <a:endParaRPr sz="3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NEW.role='editor'; IF NEW.role='reviewer'</a:t>
            </a:r>
            <a:endParaRPr/>
          </a:p>
        </p:txBody>
      </p:sp>
      <p:sp>
        <p:nvSpPr>
          <p:cNvPr id="402" name="Google Shape;402;p60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IF NEW.role=</a:t>
            </a:r>
            <a:r>
              <a:rPr b="1" lang="en" sz="25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'editor' </a:t>
            </a:r>
            <a:r>
              <a:rPr b="1" lang="en" sz="25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1" sz="255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    INSERT INTO </a:t>
            </a:r>
            <a:r>
              <a:rPr lang="en" sz="2550">
                <a:solidFill>
                  <a:schemeClr val="dk1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website_priviledges</a:t>
            </a:r>
            <a:r>
              <a:rPr lang="en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5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b="1" sz="255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(NEW.developer_id, NEW.website_id, </a:t>
            </a:r>
            <a:r>
              <a:rPr b="1" lang="en" sz="25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'read'</a:t>
            </a:r>
            <a:r>
              <a:rPr lang="en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25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2550">
                <a:solidFill>
                  <a:schemeClr val="dk1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website_priviledges</a:t>
            </a:r>
            <a:r>
              <a:rPr lang="en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5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b="1" sz="255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(NEW.developer_id, NEW.website_id, </a:t>
            </a:r>
            <a:r>
              <a:rPr b="1" lang="en" sz="25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'update'</a:t>
            </a:r>
            <a:r>
              <a:rPr lang="en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5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END </a:t>
            </a:r>
            <a:r>
              <a:rPr lang="en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IF;</a:t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IF NEW.role=</a:t>
            </a:r>
            <a:r>
              <a:rPr b="1" lang="en" sz="25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'reviewer' </a:t>
            </a:r>
            <a:r>
              <a:rPr b="1" lang="en" sz="25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1" sz="255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    INSERT INTO </a:t>
            </a:r>
            <a:r>
              <a:rPr lang="en" sz="2550">
                <a:solidFill>
                  <a:schemeClr val="dk1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website_priviledges</a:t>
            </a:r>
            <a:r>
              <a:rPr lang="en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5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b="1" sz="255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(NEW.developer_id, NEW.website_id, </a:t>
            </a:r>
            <a:r>
              <a:rPr b="1" lang="en" sz="255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'read'</a:t>
            </a:r>
            <a:r>
              <a:rPr lang="en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5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END </a:t>
            </a:r>
            <a:r>
              <a:rPr lang="en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IF;</a:t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5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by inserting roles into website_roles</a:t>
            </a:r>
            <a:endParaRPr/>
          </a:p>
        </p:txBody>
      </p:sp>
      <p:sp>
        <p:nvSpPr>
          <p:cNvPr id="408" name="Google Shape;408;p61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`website_roles` </a:t>
            </a:r>
            <a:br>
              <a:rPr lang="en" sz="3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3450">
                <a:solidFill>
                  <a:srgbClr val="0000FF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3450">
                <a:solidFill>
                  <a:srgbClr val="0000FF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123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'owner'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`website_roles` </a:t>
            </a:r>
            <a:br>
              <a:rPr lang="en" sz="3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3450">
                <a:solidFill>
                  <a:srgbClr val="0000FF"/>
                </a:solidFill>
                <a:highlight>
                  <a:srgbClr val="CFE2F3"/>
                </a:highlight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3450">
                <a:solidFill>
                  <a:srgbClr val="0000FF"/>
                </a:solidFill>
                <a:highlight>
                  <a:srgbClr val="CFE2F3"/>
                </a:highlight>
                <a:latin typeface="Arial"/>
                <a:ea typeface="Arial"/>
                <a:cs typeface="Arial"/>
                <a:sym typeface="Arial"/>
              </a:rPr>
              <a:t>234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'editor'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table websites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`websites` (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5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`id`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NULL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5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`name`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5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`description`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NULL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5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`created`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timestamp NULL</a:t>
            </a:r>
            <a:endParaRPr b="1" sz="2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CURRENT_TIMESTAMP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5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`updated`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timestamp NULL</a:t>
            </a:r>
            <a:endParaRPr b="1" sz="2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CURRENT_TIMESTAMP</a:t>
            </a:r>
            <a:endParaRPr b="1" sz="2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UPDATE CURRENT_TIMESTAMP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5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`id`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21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2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makes the following inserts </a:t>
            </a:r>
            <a:endParaRPr/>
          </a:p>
        </p:txBody>
      </p:sp>
      <p:sp>
        <p:nvSpPr>
          <p:cNvPr id="414" name="Google Shape;414;p62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`website_priviledges`</a:t>
            </a:r>
            <a:b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3000">
                <a:solidFill>
                  <a:srgbClr val="0000FF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3000">
                <a:solidFill>
                  <a:srgbClr val="0000FF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123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'create'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`website_priviledges`</a:t>
            </a:r>
            <a:b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3000">
                <a:solidFill>
                  <a:srgbClr val="0000FF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3000">
                <a:solidFill>
                  <a:srgbClr val="0000FF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123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'delete'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`website_priviledges`</a:t>
            </a:r>
            <a:b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3000">
                <a:solidFill>
                  <a:srgbClr val="0000FF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3000">
                <a:solidFill>
                  <a:srgbClr val="0000FF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123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'read'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`website_priviledges`</a:t>
            </a:r>
            <a:b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3000">
                <a:solidFill>
                  <a:srgbClr val="0000FF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3000">
                <a:solidFill>
                  <a:srgbClr val="0000FF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123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'update'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Trigger makes the following inserts</a:t>
            </a:r>
            <a:endParaRPr/>
          </a:p>
        </p:txBody>
      </p:sp>
      <p:sp>
        <p:nvSpPr>
          <p:cNvPr id="420" name="Google Shape;420;p63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4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`website_priviledges`</a:t>
            </a:r>
            <a:br>
              <a:rPr lang="en" sz="4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42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4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4200">
                <a:solidFill>
                  <a:srgbClr val="0000FF"/>
                </a:solidFill>
                <a:highlight>
                  <a:srgbClr val="CFE2F3"/>
                </a:highlight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en" sz="4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4200">
                <a:solidFill>
                  <a:srgbClr val="0000FF"/>
                </a:solidFill>
                <a:highlight>
                  <a:srgbClr val="CFE2F3"/>
                </a:highlight>
                <a:latin typeface="Arial"/>
                <a:ea typeface="Arial"/>
                <a:cs typeface="Arial"/>
                <a:sym typeface="Arial"/>
              </a:rPr>
              <a:t>234</a:t>
            </a:r>
            <a:r>
              <a:rPr lang="en" sz="4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4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'update'</a:t>
            </a:r>
            <a:r>
              <a:rPr lang="en" sz="4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2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4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`website_priviledges`</a:t>
            </a:r>
            <a:br>
              <a:rPr lang="en" sz="4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42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" sz="4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4200">
                <a:solidFill>
                  <a:srgbClr val="0000FF"/>
                </a:solidFill>
                <a:highlight>
                  <a:srgbClr val="CFE2F3"/>
                </a:highlight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en" sz="4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4200">
                <a:solidFill>
                  <a:srgbClr val="0000FF"/>
                </a:solidFill>
                <a:highlight>
                  <a:srgbClr val="CFE2F3"/>
                </a:highlight>
                <a:latin typeface="Arial"/>
                <a:ea typeface="Arial"/>
                <a:cs typeface="Arial"/>
                <a:sym typeface="Arial"/>
              </a:rPr>
              <a:t>234</a:t>
            </a:r>
            <a:r>
              <a:rPr lang="en" sz="4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4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'read'</a:t>
            </a:r>
            <a:r>
              <a:rPr lang="en" sz="4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into websites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`websites` </a:t>
            </a:r>
            <a:r>
              <a:rPr b="1" lang="en" sz="32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</a:t>
            </a:r>
            <a:br>
              <a:rPr b="1" lang="en" sz="32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32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123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'Facebook'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'an online ...'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'2020-10-07 12:17:13'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'2020-10-07 12:17:13'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32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2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`websites` </a:t>
            </a:r>
            <a:r>
              <a:rPr b="1" lang="en" sz="32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</a:t>
            </a:r>
            <a:br>
              <a:rPr b="1" lang="en" sz="32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32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234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'Twitter'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'an online ...'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'2020-10-07 12:17:13'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'2020-10-07 12:17:13'</a:t>
            </a:r>
            <a:r>
              <a:rPr lang="en" sz="32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let's take a look at pages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220650" y="697325"/>
            <a:ext cx="89235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Now let's take a look at the pages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In particular: </a:t>
            </a:r>
            <a:r>
              <a:rPr b="1" i="1" lang="en" sz="3500" u="sng"/>
              <a:t>one to many</a:t>
            </a:r>
            <a:r>
              <a:rPr lang="en" sz="3500"/>
              <a:t> and </a:t>
            </a:r>
            <a:r>
              <a:rPr b="1" i="1" lang="en" sz="3500" u="sng"/>
              <a:t>composition</a:t>
            </a:r>
            <a:endParaRPr b="1" i="1" sz="3500" u="sng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75" y="2223375"/>
            <a:ext cx="7985025" cy="2597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9"/>
          <p:cNvCxnSpPr/>
          <p:nvPr/>
        </p:nvCxnSpPr>
        <p:spPr>
          <a:xfrm rot="10800000">
            <a:off x="4433375" y="2960850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9"/>
          <p:cNvCxnSpPr/>
          <p:nvPr/>
        </p:nvCxnSpPr>
        <p:spPr>
          <a:xfrm rot="10800000">
            <a:off x="8357475" y="3735825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>
                <a:solidFill>
                  <a:schemeClr val="dk1"/>
                </a:solidFill>
              </a:rPr>
              <a:t>table </a:t>
            </a:r>
            <a:r>
              <a:rPr lang="en"/>
              <a:t>pages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98" y="697325"/>
            <a:ext cx="8186301" cy="4245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20"/>
          <p:cNvCxnSpPr/>
          <p:nvPr/>
        </p:nvCxnSpPr>
        <p:spPr>
          <a:xfrm rot="10800000">
            <a:off x="2452175" y="2503650"/>
            <a:ext cx="400800" cy="6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20"/>
          <p:cNvSpPr/>
          <p:nvPr/>
        </p:nvSpPr>
        <p:spPr>
          <a:xfrm>
            <a:off x="1491275" y="3129525"/>
            <a:ext cx="2158200" cy="13140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We'll keep track of website this page belongs to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0" y="-12175"/>
            <a:ext cx="9144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table pages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610" y="697200"/>
            <a:ext cx="7231516" cy="44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2177075" y="2215125"/>
            <a:ext cx="1361700" cy="13140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 implements</a:t>
            </a:r>
            <a:b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one to many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5" name="Google Shape;115;p21"/>
          <p:cNvCxnSpPr/>
          <p:nvPr/>
        </p:nvCxnSpPr>
        <p:spPr>
          <a:xfrm rot="10800000">
            <a:off x="2452250" y="1589100"/>
            <a:ext cx="296700" cy="78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1"/>
          <p:cNvSpPr/>
          <p:nvPr/>
        </p:nvSpPr>
        <p:spPr>
          <a:xfrm>
            <a:off x="6139475" y="3053325"/>
            <a:ext cx="1361700" cy="13140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 Delete cascade implements composition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7" name="Google Shape;117;p21"/>
          <p:cNvCxnSpPr/>
          <p:nvPr/>
        </p:nvCxnSpPr>
        <p:spPr>
          <a:xfrm rot="10800000">
            <a:off x="6024650" y="2385000"/>
            <a:ext cx="534300" cy="75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1"/>
          <p:cNvCxnSpPr/>
          <p:nvPr/>
        </p:nvCxnSpPr>
        <p:spPr>
          <a:xfrm flipH="1" rot="10800000">
            <a:off x="7078300" y="1848600"/>
            <a:ext cx="747000" cy="1321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1"/>
          <p:cNvCxnSpPr/>
          <p:nvPr/>
        </p:nvCxnSpPr>
        <p:spPr>
          <a:xfrm>
            <a:off x="6888150" y="4419425"/>
            <a:ext cx="444900" cy="56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