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5E791E-659C-455D-868C-70C96634BC39}">
  <a:tblStyle styleId="{305E791E-659C-455D-868C-70C96634BC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8F41AD9-445A-4D42-B0C3-FD92D7A3435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Jose Annunziato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tables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DEPARTMENT(id, dname)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EMPLOYEE(name, did)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fields are not ambiguous, so we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need the range variable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select name, dname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from DEPARTMENT, EMPLOYEE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where did = id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EMPLOYEE also had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 or if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dname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would have been name also, then need it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1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antijoin(T1, T2, A=B) == select * from T1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 not in (select B from T2)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1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 where nobody received an F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Q99 = select k.*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k.SectId not in (select e.SectionId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ENROLL 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e.Grade='F')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4.3.9 The union keyword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1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1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1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combined names of students and professors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Q100 = select s.SName as Person from STUDENT 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k.Prof as Person from SECTION k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 By Clause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11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keyword sorts results by a column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 records are sorted ASCending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DESC keyword to sort records in descending order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column_name(s)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ASC|DESC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11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sorts the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6" name="Google Shape;766;p117"/>
          <p:cNvGraphicFramePr/>
          <p:nvPr/>
        </p:nvGraphicFramePr>
        <p:xfrm>
          <a:off x="533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Tom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Vingvn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7" name="Google Shape;767;p117"/>
          <p:cNvGraphicFramePr/>
          <p:nvPr/>
        </p:nvGraphicFramePr>
        <p:xfrm>
          <a:off x="5334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Tom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Vingvn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8" name="Google Shape;768;p1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1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Descending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1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DESC keyword to sort descending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LastName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b="1" i="1" sz="32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5" name="Google Shape;775;p118"/>
          <p:cNvGraphicFramePr/>
          <p:nvPr/>
        </p:nvGraphicFramePr>
        <p:xfrm>
          <a:off x="495743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Tom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Vingvn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6" name="Google Shape;776;p1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1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1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math majors per graduation year,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by count descending and then year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Q101 = select s.GradYear, count(S.SId) as 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s.MajorId = 20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s.GradYear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HowMany DESC, GradYear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12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combined names of students and professors, in sorted order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Q102 = select s.SName as Person from STUDENT 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k.Prof as Person from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Person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2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2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column_name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BETWEEN value1 AND value2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operator used in WHERE clause to select range of data between two values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Persons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FROM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Persons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returns whole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select query returns just 2 fields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LastName, FirstName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Persons</a:t>
            </a:r>
            <a:endParaRPr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6096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23"/>
          <p:cNvGraphicFramePr/>
          <p:nvPr/>
        </p:nvGraphicFramePr>
        <p:xfrm>
          <a:off x="5453697" y="4983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674500"/>
                <a:gridCol w="17110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2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LastName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'Hansen'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'Pettersen'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1" name="Google Shape;801;p122"/>
          <p:cNvGraphicFramePr/>
          <p:nvPr/>
        </p:nvGraphicFramePr>
        <p:xfrm>
          <a:off x="457200" y="1630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2" name="Google Shape;802;p122"/>
          <p:cNvGraphicFramePr/>
          <p:nvPr/>
        </p:nvGraphicFramePr>
        <p:xfrm>
          <a:off x="457200" y="5501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850575"/>
                <a:gridCol w="1674500"/>
                <a:gridCol w="1711000"/>
                <a:gridCol w="2163450"/>
                <a:gridCol w="14617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2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Between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2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LastName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'Hansen'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'Pettersen'</a:t>
            </a:r>
            <a:endParaRPr/>
          </a:p>
        </p:txBody>
      </p:sp>
      <p:graphicFrame>
        <p:nvGraphicFramePr>
          <p:cNvPr id="809" name="Google Shape;809;p123"/>
          <p:cNvGraphicFramePr/>
          <p:nvPr/>
        </p:nvGraphicFramePr>
        <p:xfrm>
          <a:off x="135127" y="277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982350"/>
                <a:gridCol w="1947550"/>
                <a:gridCol w="1988825"/>
                <a:gridCol w="2018975"/>
                <a:gridCol w="1994975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P_Id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2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Keyword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2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column_name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(value1,value2,...)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operator allows specifying multiple values WHERE clause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2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LastName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('Hansen','Pettersen')</a:t>
            </a:r>
            <a:endParaRPr b="1" i="1" sz="32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2" name="Google Shape;822;p125"/>
          <p:cNvGraphicFramePr/>
          <p:nvPr/>
        </p:nvGraphicFramePr>
        <p:xfrm>
          <a:off x="527493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66425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3" name="Google Shape;823;p125"/>
          <p:cNvGraphicFramePr/>
          <p:nvPr/>
        </p:nvGraphicFramePr>
        <p:xfrm>
          <a:off x="495743" y="501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to return distinct values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table_name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DISTINCT, we get repeated values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 FROM Persons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 removes repeated values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DISTINCT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FROM Persons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6819074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4"/>
          <p:cNvGraphicFramePr/>
          <p:nvPr/>
        </p:nvGraphicFramePr>
        <p:xfrm>
          <a:off x="6819074" y="3078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Built-In </a:t>
            </a:r>
            <a:r>
              <a:rPr b="1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1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fields are of certain type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declares a set of standard data types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types are declared when the table is declared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also define the types of operations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data types may differ from commercial databases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 the database’s manual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numeric types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exact arithmetic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allows round off errors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determines total number of digits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determines number of significant digits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determines number of bits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Server: 1-38, default: 18, max: 38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number digits right of decimal point, 0&lt;=s&lt;=p					scale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########.####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precision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 rot="5400000">
            <a:off x="5695950" y="5200650"/>
            <a:ext cx="266700" cy="838200"/>
          </a:xfrm>
          <a:prstGeom prst="leftBrace">
            <a:avLst>
              <a:gd fmla="val 47214" name="adj1"/>
              <a:gd fmla="val 5000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 rot="-5400000">
            <a:off x="4838700" y="4991100"/>
            <a:ext cx="304799" cy="2514600"/>
          </a:xfrm>
          <a:prstGeom prst="leftBrace">
            <a:avLst>
              <a:gd fmla="val 47214" name="adj1"/>
              <a:gd fmla="val 5000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types in SQL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152400" y="134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2666925"/>
                <a:gridCol w="1842250"/>
                <a:gridCol w="1397075"/>
                <a:gridCol w="900250"/>
                <a:gridCol w="20327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Type Name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Flavor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Precision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Scale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Example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NUMERIC(5,3)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Exact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digits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31.416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or INT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Exact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digits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314159265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SMALLINT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Exact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digits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FLOAT(3)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bits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--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0.007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bits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--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PRECISION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 bits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--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3.141592653589793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Numeric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NUMERIC(5,3)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5, scale 3 → #####.###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31.416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Scale: 0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Typically: 4 bytes, precision: 9 decimal digits, vendor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SMALLINT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Scale: 0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2 bytes, precision: 4 decimal digits, vendor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 Numeric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FLOAT(3)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Bits: 3, no scale,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0.007; 70; 70,000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Typically 24 bits, set by vendor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Server: 1 – 53, default 53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PRECISION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typically 53 bits, set by vendor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Library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provides standard operators for arithmetic expressions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Vendors supply proprietary set of library functions, similar to other programming languages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truncated if destination scale too small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if precision is too small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Data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expression from one data type to another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 ( expression AS data_type 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numeric types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CAST(3.14 AS INT) returns 3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CAST(5.67 AS NUMERIC(4,1)) returns 5.6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CAST(12345.67 AS NUMERIC(4,1)) → error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strings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 CAST('CAST and CONVERT' AS char(3)) → CAS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Queries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Updates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Summary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Reading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VARCHAR(n)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 can hold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0..n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characters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VARCHAR(10)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names: 'John Doe'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VARCHAR(8)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names: 'Computer Science'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VARCHAR(30)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titles: 'Intro to DB'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CHAR(n)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strings of exactly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characters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CHAR(5)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codes: '10705'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CHAR(9)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Security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Codes: '452765863'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Tons of built in String and Character 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Common SQL String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(also,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turn characters lower case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(or upper case)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lower('Einstein') → 'einstein‘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remove leading and trailing spaces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trim(' Einstein ') → 'Einstein‘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char_length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return number of characters in string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char_length('Einstein') → 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Common SQL String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Extract a specified substring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substring('Einstein' from 2 for 3) → 'ins'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current_user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return the name of the current user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current_user → 'einstein‘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concatenate two strings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'A. ' || 'Einstein' → 'A. Einstein'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Match a string against a pattern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'Einstein' like '_i%i_%' → 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'Einstein' like '_i%i_'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 used to match a string to a pattern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side is a string: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'Einstein'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hand side is a pattern: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'_i%i_'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contains special characters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'_'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matches any single character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'%'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matches any number of characters, including empty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'_i%i_'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matches: single char, letter i, any number of chars, letter i, single char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strings: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'iiii'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'xiixxx'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'xixxixixxx'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column_name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LIKE pattern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Wildcards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3810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2107875"/>
                <a:gridCol w="63124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Wildcard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Substitute for zero or more characters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_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Substitute for exactly one character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[charlist]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Any single character in charlist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[^charlist]or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[!charlist]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Any single character not in charlist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City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LIKE 'sa%'</a:t>
            </a:r>
            <a:endParaRPr b="1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37"/>
          <p:cNvGraphicFramePr/>
          <p:nvPr/>
        </p:nvGraphicFramePr>
        <p:xfrm>
          <a:off x="467168" y="1554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0550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37"/>
          <p:cNvGraphicFramePr/>
          <p:nvPr/>
        </p:nvGraphicFramePr>
        <p:xfrm>
          <a:off x="492124" y="501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0550"/>
                <a:gridCol w="1674500"/>
                <a:gridCol w="1711000"/>
                <a:gridCol w="2163450"/>
                <a:gridCol w="14617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</a:t>
            </a:r>
            <a:endParaRPr b="1" i="1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year, month, day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yyyy-mm-dd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yyyy-mm-dd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'2008-08-04'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4, 2008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difference between dates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INTERVAL '5' DAY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SQL Date/Interval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current_date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return the current date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current_date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'2012-09-21‘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extract the year, month, or day from a date.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extract(month, date '2008-07-04')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7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an interval to a date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'2008-07-04' + interval '7' month → date '2009-02-04'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subtract an interval to a date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'2008-07-04' – date '2008-06-30' → interval '5' day</a:t>
            </a:r>
            <a:endParaRPr b="1" i="1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Formats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vendors differ representing Date and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- format YYYY-MM-DD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 - format: YYYY-MM-DD HH:MM:SS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- format: YYYY-MM-DD HH:MM:SS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- format YYYY or YY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Server: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- format YYYY-MM-DD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 - format: YYYY-MM-DD HH:MM:SS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SMALLDATETIME - format: YYYY-MM-DD HH:MM:SS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- format: a unique number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Date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41"/>
          <p:cNvGraphicFramePr/>
          <p:nvPr/>
        </p:nvGraphicFramePr>
        <p:xfrm>
          <a:off x="3048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2689725"/>
                <a:gridCol w="58446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NOW()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current date and time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CURDATE()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current date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CURTIME()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current time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Extracts the date part of a date or date/time expression</a:t>
                      </a:r>
                      <a:endParaRPr sz="24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EXTRACT()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single part of a date/time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DATE_ADD()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a specified time interval to a date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DATE_SUB()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Subtracts a specified time interval from a date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DATEDIFF()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number of days between two dates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DATE_FORMAT()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Displays date/time data in different formats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SQL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queries consists of at least the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clauses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clause specifies the data source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clause specifies the data fields we want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the query can be considered a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Input Tables (from)				Result Set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304800" y="4445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9" name="Google Shape;99;p15"/>
          <p:cNvGraphicFramePr/>
          <p:nvPr/>
        </p:nvGraphicFramePr>
        <p:xfrm>
          <a:off x="457200" y="4597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0" name="Google Shape;100;p15"/>
          <p:cNvGraphicFramePr/>
          <p:nvPr/>
        </p:nvGraphicFramePr>
        <p:xfrm>
          <a:off x="609600" y="4749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762000" y="4902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2" name="Google Shape;102;p15"/>
          <p:cNvGraphicFramePr/>
          <p:nvPr/>
        </p:nvGraphicFramePr>
        <p:xfrm>
          <a:off x="6248400" y="4597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" name="Google Shape;103;p15"/>
          <p:cNvSpPr/>
          <p:nvPr/>
        </p:nvSpPr>
        <p:spPr>
          <a:xfrm>
            <a:off x="3657600" y="4749801"/>
            <a:ext cx="2438400" cy="144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Server Date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42"/>
          <p:cNvGraphicFramePr/>
          <p:nvPr/>
        </p:nvGraphicFramePr>
        <p:xfrm>
          <a:off x="304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2010150"/>
                <a:gridCol w="65242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GETDATE()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current date and time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DATEPART()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single part of a date/time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DATEADD()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or subtracts a specified time interval from a date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DATEDIFF()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time between two dates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CONVERT()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Displays date/time data in different formats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Dates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CONVERT ( type [ ( length ) ] , expression [ , style ] 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Calibri"/>
              <a:buChar char="•"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dates, in SQL Server, there are various enumerated styles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(GETDATE()) = 2007-06-06 23:41:10.153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CONVERT(varchar,GETDATE(),0)			→ </a:t>
            </a: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 6 2007 11:07PM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CONVERT(varchar,GETDATE(),1)</a:t>
            </a:r>
            <a:b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 </a:t>
            </a: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06/06/07</a:t>
            </a:r>
            <a:b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CONVERT(varchar,GETDATE(),101)</a:t>
            </a:r>
            <a:b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 </a:t>
            </a: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06/06/2007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CONVERT(varchar,GETDATE(),2)</a:t>
            </a:r>
            <a:b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 </a:t>
            </a: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07.06.06</a:t>
            </a:r>
            <a:b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CONVERT(varchar,GETDATE(),102)</a:t>
            </a:r>
            <a:b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 </a:t>
            </a:r>
            <a:r>
              <a:rPr b="1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2007.06.06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 Clause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 clause can combine several operations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the graduating class and college of each student: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GradYear – 1863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GradClass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'BC'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College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STUDENT 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s.SId,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s.SName,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s.GradYear</a:t>
            </a:r>
            <a:endParaRPr b="1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a new ID and the graduation decade for each student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Example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s.SId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NewSId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s.SName,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s.GradYear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GradDecade</a:t>
            </a:r>
            <a:endParaRPr b="1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a new ID and the graduation decade for each student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Cast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'Student #' || s.SId AS NewSId,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s.SName,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cast(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s.GradYear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/10 as integer) * 10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GradDecade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 used to truncate division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String Concatenating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'Student #' ||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s.SId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NewSId,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s.SName,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s.GradYear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GradDecade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values are converted to strings for concat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Query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NewSId			SName		GradDecade</a:t>
            </a:r>
            <a:endParaRPr b="1" i="0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#1 		joe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#2 		amy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#3 		max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#4 		sue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#5 		bob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#6 		kim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#7 		art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#8 		pat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#9 		lee 			2000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Statements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field values can be conditionally calculated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WHEN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[WHEN ...]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[ELSE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test table containing field a with rows 1, 2, and 3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1" name="Google Shape;331;p50"/>
          <p:cNvGraphicFramePr/>
          <p:nvPr/>
        </p:nvGraphicFramePr>
        <p:xfrm>
          <a:off x="3352800" y="464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retrieves field a, and computes the case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WHEN a=1 THEN 'one'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WHEN a=2 THEN 'two'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ELSE 'other'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END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test;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8" name="Google Shape;338;p51"/>
          <p:cNvGraphicFramePr/>
          <p:nvPr/>
        </p:nvGraphicFramePr>
        <p:xfrm>
          <a:off x="3657600" y="464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{305E791E-659C-455D-868C-70C96634BC39}</a:tableStyleId>
              </a:tblPr>
              <a:tblGrid>
                <a:gridCol w="1773625"/>
                <a:gridCol w="2077775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case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one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two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three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stands for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Query Language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DB Systems don’t support 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standard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proprietary idioms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stray from standard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nested queries that feed their results through several operators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queries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verbose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several operators into sections called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clause	from clause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 rot="-5400000">
            <a:off x="1257300" y="4686300"/>
            <a:ext cx="533400" cy="2133600"/>
          </a:xfrm>
          <a:prstGeom prst="leftBrace">
            <a:avLst>
              <a:gd fmla="val 36610" name="adj1"/>
              <a:gd fmla="val 5000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 rot="-5400000">
            <a:off x="3467100" y="4686300"/>
            <a:ext cx="533400" cy="2133600"/>
          </a:xfrm>
          <a:prstGeom prst="leftBrace">
            <a:avLst>
              <a:gd fmla="val 48981" name="adj1"/>
              <a:gd fmla="val 5000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Case, Another Syntax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test expression can evaluate to the same data type, then you can use a simpler 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WHEN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[WHEN ...]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[ELSE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a,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WHEN 1 THEN 'one'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WHEN 2 THEN 'two'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ELSE 'other'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test;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the number of years since graduation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Q69   =	select s.*,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	extract(YEAR, current_date)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	– s.GradYear AS AlumYrs</a:t>
            </a:r>
            <a:endParaRPr b="1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from STUDENT s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current_date == '2011-4-23'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extract(YEAR, current_date) → 2011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GradYear == 2007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extract(YEAR, current_date) – s.GradYear = 2011–2007 = 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Q69 is a table that contains all the fields of STUDENT plus an additional column AlumnYrs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AlumnYrs has years since graduated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graduated, AlumYrs is negative &lt;0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Determining whether a student has graduated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q.*,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case when q.AlumYrs&gt;0 then 'alum'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else 'in school'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end AS GradStatus</a:t>
            </a:r>
            <a:endParaRPr b="1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Q69 q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If Expression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Vendors often provide proprietary equivalend if expression to standard case / else expression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Determining whether a student has graduated (nonstandard alternative version)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q.*,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if(q.AlumYrs&gt;0, 'alum', 'in school') AS GradStatus</a:t>
            </a:r>
            <a:endParaRPr b="1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Q69 q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744200" cy="1177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From Clause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clause specifies input tables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returns all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 combinations</a:t>
            </a:r>
            <a:b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 x 9)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STUDENT and DEPT records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s.*, d.*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from STUDENT s, DEPT d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table contains all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fields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4 from STUDENT, and 2 from DEPT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*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field names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distinguish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Disambiguating Fields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disambiguate between fields with same name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table must have distinct field names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query returns all 81 (9 x 9) pairs of student names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s1.SName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Name1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s2.SName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Name2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s1, STUDENT s2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Tables with Join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6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 combines tables that relate through keys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STUDENT.MajorId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DEPT.DId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joins (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tables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s.SName, d.DName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 d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s.MajorId=d.Did</a:t>
            </a:r>
            <a:endParaRPr b="1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student names and major departments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Syntax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6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types of Joins, of which some are: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for JOIN is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	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	table1	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table2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table1.col1 = table2.col2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predicate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61"/>
          <p:cNvSpPr/>
          <p:nvPr/>
        </p:nvSpPr>
        <p:spPr>
          <a:xfrm rot="5400000">
            <a:off x="3848100" y="4229100"/>
            <a:ext cx="304800" cy="4038600"/>
          </a:xfrm>
          <a:prstGeom prst="rightBrace">
            <a:avLst>
              <a:gd fmla="val 51633" name="adj1"/>
              <a:gd fmla="val 3506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"/>
            <a:ext cx="62585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tables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Orders.PId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references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Persons.PId</a:t>
            </a:r>
            <a:endParaRPr b="1" i="1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7" name="Google Shape;407;p62"/>
          <p:cNvGraphicFramePr/>
          <p:nvPr/>
        </p:nvGraphicFramePr>
        <p:xfrm>
          <a:off x="689418" y="147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Google Shape;408;p62"/>
          <p:cNvGraphicFramePr/>
          <p:nvPr/>
        </p:nvGraphicFramePr>
        <p:xfrm>
          <a:off x="689927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906150"/>
                <a:gridCol w="1439550"/>
                <a:gridCol w="8505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OrderNo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77895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44678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22456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24562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34764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returns persons and their orders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	p.LastName, p.FirstName, o.OrderNo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	Persons p	   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Orders o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p.Pid  =  p.PId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6" name="Google Shape;416;p63"/>
          <p:cNvGraphicFramePr/>
          <p:nvPr/>
        </p:nvGraphicFramePr>
        <p:xfrm>
          <a:off x="21336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674500"/>
                <a:gridCol w="1711000"/>
                <a:gridCol w="14395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OrderNo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22456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24562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77895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44678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6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1" i="1" lang="en-US" sz="32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.column_name=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.column_name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rows from left table (</a:t>
            </a:r>
            <a:r>
              <a:rPr b="1" i="1" lang="en-US" sz="32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even if there are no matches in the right table (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	p.LastName, p.FirstName, o.OrderNo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	Persons p	   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Orders o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p.PId = o.PId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0" name="Google Shape;430;p65"/>
          <p:cNvGraphicFramePr/>
          <p:nvPr/>
        </p:nvGraphicFramePr>
        <p:xfrm>
          <a:off x="16764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947550"/>
                <a:gridCol w="1988825"/>
                <a:gridCol w="1671325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OrderNo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22456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24562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77895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44678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Outer Joins?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tables: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STAFF(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fname, lname)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SPOUSE(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fname, lname)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SPOUSE.essn refers to STAFF.ssn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question: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name of each staff member and his/her spouse, </a:t>
            </a:r>
            <a:r>
              <a:rPr b="1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Joins Is Not Enough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only returns staff that have spouses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	STAFF.fname, STAFF.lname,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SPOUSE.fname, SPOUSE.lname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	STAFF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SPOUSE ON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STAFF.ssn=SPOUSE.essn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Outer Join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want the staff that do not have spouse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because of the "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	STAFF.fname, STAFF.lname,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SPOUSE.fname, SPOUSE.lname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	STAFF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SPOUSE ON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STAFF.ssn=SPOUSE.essn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.column_name=</a:t>
            </a:r>
            <a:r>
              <a:rPr b="1" i="1" lang="en-US" sz="32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.column_name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rows from right table (</a:t>
            </a:r>
            <a:r>
              <a:rPr b="1" i="1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table2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even if no matches in left table (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7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Persons.LastName, Persons.FirstName, Orders.OrderNo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Persons.PId=Orders.PId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2" name="Google Shape;462;p70"/>
          <p:cNvGraphicFramePr/>
          <p:nvPr/>
        </p:nvGraphicFramePr>
        <p:xfrm>
          <a:off x="2160270" y="3779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674500"/>
                <a:gridCol w="1711000"/>
                <a:gridCol w="14395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OrderNo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22456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24562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77895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44678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34764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7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table1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table1.column_name=table2.column_name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return rows when there is a match in either of the tables.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Student Database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example, here’s a query that retrieves the names and graduation year of all of the students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STUDENT.SName, STUDENT.GradYear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clause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declares the input table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name of the table STUDENT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disambiguate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using many tables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Prefixes are removed from result 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7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Persons.LastName, Persons.FirstName, Orders.OrderNo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Persons.PId=Orders.PId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5" name="Google Shape;475;p72"/>
          <p:cNvGraphicFramePr/>
          <p:nvPr/>
        </p:nvGraphicFramePr>
        <p:xfrm>
          <a:off x="2057400" y="3596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674500"/>
                <a:gridCol w="1711000"/>
                <a:gridCol w="14395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OrderNo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22456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24562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77895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44678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34764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7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Several Joins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parenthesis to group matching records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names of students and their professors (less readable version)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s.SName, k.Prof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(STUDENT s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ENROLL 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	s.SId=e.StudentId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 k </a:t>
            </a:r>
            <a:r>
              <a:rPr b="1" i="1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 e.SectionId=k.SectId</a:t>
            </a:r>
            <a:endParaRPr b="1" i="1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&amp; Implicit Notation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7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Join Notation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JOIN … 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FROM </a:t>
            </a:r>
            <a:r>
              <a:rPr b="1" i="0" lang="en-US" sz="3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INNER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employee.DepartmentID =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department.DepartmentID;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Join Notation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FROM … WHERE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employee.DepartmentID =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department.DepartmentID; </a:t>
            </a:r>
            <a:endParaRPr/>
          </a:p>
        </p:txBody>
      </p:sp>
      <p:sp>
        <p:nvSpPr>
          <p:cNvPr id="489" name="Google Shape;489;p74"/>
          <p:cNvSpPr/>
          <p:nvPr/>
        </p:nvSpPr>
        <p:spPr>
          <a:xfrm>
            <a:off x="5867400" y="2667000"/>
            <a:ext cx="304800" cy="1143000"/>
          </a:xfrm>
          <a:prstGeom prst="rightBrace">
            <a:avLst>
              <a:gd fmla="val 3616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74"/>
          <p:cNvSpPr txBox="1"/>
          <p:nvPr/>
        </p:nvSpPr>
        <p:spPr>
          <a:xfrm>
            <a:off x="6248400" y="2895600"/>
            <a:ext cx="19133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Where Clause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7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where clause to list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records that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fulfill the predicates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returned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column_name(s)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table_name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column_name operator value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 Operators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7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valid operators in the predicates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several predicates with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i="1" sz="32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4" name="Google Shape;504;p76"/>
          <p:cNvGraphicFramePr/>
          <p:nvPr/>
        </p:nvGraphicFramePr>
        <p:xfrm>
          <a:off x="824249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675175"/>
                <a:gridCol w="5730175"/>
              </a:tblGrid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&lt;&gt;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equal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&gt;=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or equal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&lt;=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 or equal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BETWEEN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Between an inclusive range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Search for a pattern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Specify multiple values for a column</a:t>
                      </a:r>
                      <a:endParaRPr/>
                    </a:p>
                  </a:txBody>
                  <a:tcPr marT="21625" marB="216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returns only records that match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City='Sandnes'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1" name="Google Shape;511;p77"/>
          <p:cNvGraphicFramePr/>
          <p:nvPr/>
        </p:nvGraphicFramePr>
        <p:xfrm>
          <a:off x="689418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b="1" i="1" sz="2400" u="sng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b="1" i="1" sz="2400" u="sng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p77"/>
          <p:cNvGraphicFramePr/>
          <p:nvPr/>
        </p:nvGraphicFramePr>
        <p:xfrm>
          <a:off x="6096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6014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b="1" i="1" sz="2400" u="sng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b="1" i="1" sz="2400" u="sng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p7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4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FirstName='Tove'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LastName='Svendson'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0" name="Google Shape;520;p78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Google Shape;521;p78"/>
          <p:cNvGraphicFramePr/>
          <p:nvPr/>
        </p:nvGraphicFramePr>
        <p:xfrm>
          <a:off x="533400" y="56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4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FirstName='Tove'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FirstName='Ola'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8" name="Google Shape;528;p79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9" name="Google Shape;529;p79"/>
          <p:cNvGraphicFramePr/>
          <p:nvPr/>
        </p:nvGraphicFramePr>
        <p:xfrm>
          <a:off x="689418" y="5471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</a:t>
            </a:r>
            <a:r>
              <a:rPr b="1" i="1" lang="en-US" sz="4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4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i="1" sz="4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8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Persons WHERE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LastName='Svendson'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(FirstName='Tove'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FirstName='Ola')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6" name="Google Shape;536;p80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Ola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Timoteivn 10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Pettersen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Kari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Storgt 20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Stavanger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Google Shape;537;p80"/>
          <p:cNvGraphicFramePr/>
          <p:nvPr/>
        </p:nvGraphicFramePr>
        <p:xfrm>
          <a:off x="533400" y="56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PId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FirstName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Svendson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Tove</a:t>
                      </a:r>
                      <a:endParaRPr b="1" i="1" sz="2400" u="sng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Borgvn 23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Sandnes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Joins with Where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8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joins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awkward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from clause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is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where clause is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from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returns the names of students graduating in 2005 or 2006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s.SName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where (s.GradYear=2005) or (s.GradYear=2006)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Relational Algebra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Q60 = rename(STUDENT, SName, STUDENT.SName)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Q61 = rename(Q60, GradYear, STUDENT.GradYear)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Q62 = project(Q61, {STUDENT.SName, STUDENT.GradYear})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Q63 = rename(Q62, STUDENT.SName, SName)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Q64 = rename(Q63, STUDENT.GradYear, GradYear)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Joins with Where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multiple joins example from earlier: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s.SName, k.Prof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(STUDENT s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ENROLL 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	s.SId=e.StudentId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 k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e.SectionId=k.SectId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more readable using a where clause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s.SName, k.Prof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s, ENROLL e,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where s.SId=e.StudentId and e.SectionId=k.SectId</a:t>
            </a:r>
            <a:endParaRPr b="1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 and Selection Predicates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8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clause allows combining selection and join predicates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Here's an example set of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selections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retrieve the grades Joe received during his graduation year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e.Grade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s, ENROLL e,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s.SId=e.StudentId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e.SectionId=k.SectId</a:t>
            </a:r>
            <a:endParaRPr b="1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and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s.SName='joe'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k.YearOffered=s.GradYear</a:t>
            </a:r>
            <a:endParaRPr b="1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Functions in Where Clause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8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and operators such as arithmetic expressions, like, and extract can appear in the where clause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Here's an example query returning the students whose names begin with 'j' and graduate this year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s.*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s.SName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like 'j%'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and s.GradYear =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extract(YEAR, current_date)</a:t>
            </a:r>
            <a:endParaRPr b="0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current_user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8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SECTION.prof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(proferssor's name) is the same as the DB's login name…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returns the grades given by the current logged in professor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s.SName, e.Grade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s, ENROLL e,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s.SId = e.StudentId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and e.SectionId = k.SectId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and k.Prof = current_user</a:t>
            </a:r>
            <a:endParaRPr b="1" i="1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Group By Clause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8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group by clause works with aggregate functions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are grouped by matching values in the column in the group by clause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is as follows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column_name, aggregate_function(column_name)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column_name operator value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column_name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8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ORDER 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0" name="Google Shape;580;p87"/>
          <p:cNvGraphicFramePr/>
          <p:nvPr/>
        </p:nvGraphicFramePr>
        <p:xfrm>
          <a:off x="304800" y="1651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983475"/>
                <a:gridCol w="2752125"/>
                <a:gridCol w="2453550"/>
                <a:gridCol w="2269075"/>
              </a:tblGrid>
              <a:tr h="5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OId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OrderDate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OrderPrice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Customer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5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2008/11/12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2008/10/23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2008/09/02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2008/09/03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2008/08/30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Jensen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2008/10/04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8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calculate the sum for each customer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Customer, SUM(OrderPrice)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Orders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GROUP BY Customer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the following resulting table: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7" name="Google Shape;587;p88"/>
          <p:cNvGraphicFramePr/>
          <p:nvPr/>
        </p:nvGraphicFramePr>
        <p:xfrm>
          <a:off x="1593850" y="4587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2240275"/>
                <a:gridCol w="3176275"/>
              </a:tblGrid>
              <a:tr h="3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Customer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SUM(OrderPrice)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Jensen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8" name="Google Shape;588;p8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Omitting Group By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8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an aggregate function but omitting the group by clause, generates a single value, one big group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Customer, SUM(OrderPrice) FROM Orders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SUM(OrderPrice)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is the single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group, single value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column has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row per each input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5" name="Google Shape;595;p89"/>
          <p:cNvGraphicFramePr/>
          <p:nvPr/>
        </p:nvGraphicFramePr>
        <p:xfrm>
          <a:off x="4419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633225"/>
                <a:gridCol w="27286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Customer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SUM(OrderPrice)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Jensen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By Many Columns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9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belong to the same group if the fields in the columns have the same values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groups records only if they have the same Customer name and OrderDate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Customer,OrderDate,SUM(OrderPrice)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Orders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GROUP BY Customer,OrderDate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aggregates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OrderPrice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a row per group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9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resulting aggregate fields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specific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should always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to assign meaningful names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the minimum and maximum graduation year, per major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s.MajorId, min(s.GradYear), max(s.GradYear)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group by s.MajorId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Variable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prefix is called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variable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it’s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range variable name can be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providing a new name after the table, an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the same query with renamed range variable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.SName, s.GradYear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 </a:t>
            </a: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names and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joins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of Group By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9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is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after where clause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select clause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 have aggregation functions in where clause because records have not yet been grouped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non-computed fields allowed in select clause are grouping fields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other input fields are removed during grouping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 Examples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9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counting number of A's given per section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Q83   = 	select e.SectionId, count(e.EId) as NumAs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from ENROLL 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where e.Grade = 'A'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group by e.SectionId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max number of A's given in any section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Q84   =	select max(q.NumAs) as MaxAs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from Q83 q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 Examples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now how do we relate that max # of A's to the ID? How about adding the sectionId to the select?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Q84a = select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q.SectionId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max(q.NumAs) as MaxAs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from Q83 q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 query is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by the time the aggregate function executes,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sectionIds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have been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discarded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 Examples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9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Well, how about selecting the sectionId where the number of A's is the maximum?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Q84b = select q.SectionId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Q83 q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where q.NumAs = max(q.NumAs)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this query is also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since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happened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is nothing to aggregate yet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9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is once we know the max, join with the original table to retrieve corresponding sectionId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the sections having the most A’s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Q85   = 	select Q83.SectionId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from Q83, Q84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where Q83.NumAs = Q84.MaxAs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9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each student and the number of courses taken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(incorrect version 1)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Q86 = select e.StudentId, count(e.Eid) as 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ENROLL 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e.StudentId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Q87 = select s.SName, q.HowMany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s, Q86 q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s.SId = q.StudentId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9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each student and the number of courses taken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(incorrect version 2)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Q88 = select s.SName, count(e.Eid) as 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 full join ENROLL 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s.SId = e.StudentId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s.SName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name of each student and the number of courses taken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(correct version)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Q89 = select s.SName, count(e.Eid) as 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 full join ENROLL 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s.SId = e.StudentId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s.SId, s.SName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0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 departments of the class of 2004, with no duplicates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Q90 = select d.DName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s, DEPT 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s.MajorId=d.DId and s.GradYear=2004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d.DName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0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majors of the class of 2004, with no duplicates (alternative version)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Q91 = select distinct d.DName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s, DEPT 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s.MajorId=d.DId and s.GradYear=2004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Shorthand Notations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all fields of a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t.*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all fields of table 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ambiguity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field belonging to what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the prefixes all together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SName, GradYear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STUDENT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0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different majors taken by students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Q92 = select count(distinct s.Major)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Having Clause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0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column_name, aggregate_function(column_name)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column_name operator value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column_name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aggregate_function(column_name) operator value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clause allows WHERE to use aggregate functions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0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Orders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Customer,SUM(OrderPrice) FROM Orders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Customer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HAVING SUM(OrderPrice) &lt; 2000</a:t>
            </a:r>
            <a:endParaRPr/>
          </a:p>
        </p:txBody>
      </p:sp>
      <p:graphicFrame>
        <p:nvGraphicFramePr>
          <p:cNvPr id="686" name="Google Shape;686;p104"/>
          <p:cNvGraphicFramePr/>
          <p:nvPr/>
        </p:nvGraphicFramePr>
        <p:xfrm>
          <a:off x="1295400" y="1422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905075"/>
                <a:gridCol w="1978225"/>
                <a:gridCol w="1762325"/>
                <a:gridCol w="16321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OId</a:t>
                      </a:r>
                      <a:endParaRPr b="1" i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OrderDate</a:t>
                      </a:r>
                      <a:endParaRPr b="1" i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OrderPrice</a:t>
                      </a:r>
                      <a:endParaRPr b="1" i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Customer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2008/11/12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2008/10/23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2008/09/02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2008/09/03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2008/08/30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Jensen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2008/10/04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/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325" marB="22325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7" name="Google Shape;687;p104"/>
          <p:cNvGraphicFramePr/>
          <p:nvPr/>
        </p:nvGraphicFramePr>
        <p:xfrm>
          <a:off x="1307147" y="5501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{D8F41AD9-445A-4D42-B0C3-FD92D7A34357}</a:tableStyleId>
              </a:tblPr>
              <a:tblGrid>
                <a:gridCol w="1793550"/>
                <a:gridCol w="30715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Customer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SUM(OrderPrice)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Nilsen</a:t>
                      </a:r>
                      <a:endParaRPr sz="2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1700</a:t>
                      </a:r>
                      <a:endParaRPr/>
                    </a:p>
                  </a:txBody>
                  <a:tcPr marT="22850" marB="228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0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Professors who taught more than 4 sections in 2008 (incorrect version)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Q93 = select k.Prof, count(k.SectId) as 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k.YearOffered=2008 and HowMany&gt;4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k.Prof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0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Professors who taught more than 4 sections in 2008 (correct version 1)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Q94 = select k.Prof, count(k.SectId) as 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k.YearOffered=2008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k.Prof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Q95 = select q.Prof, q.HowMany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Q94 q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q.HowMany&gt;4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0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0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Professors who taught more than 4 sections in 2008 (correct version 2)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Q96 = select k.Prof, count(k.SectId) as HowMany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k.YearOffered=2008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k.Prof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count(k.SectId)&gt;4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4.3.8 Nested queries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0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0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Departments that have at least one major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Q97 = select d.*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DEPT 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d.DId in (select s.MajorId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10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semijoin(T1, T2, A=B) == select * from T1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 in (select B from T2)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111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who took a course with professor Einstein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Q98 = select s.*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s.SId in (select e.StudentId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ENROLL 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e.SectionId in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k.SectId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SECTION 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k.Prof='einstein'))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