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5143500" cx="9144000"/>
  <p:notesSz cx="6858000" cy="9144000"/>
  <p:embeddedFontLst>
    <p:embeddedFont>
      <p:font typeface="Oswald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3175AF-E068-44A1-A159-C0BC540A68B7}">
  <a:tblStyle styleId="{B93175AF-E068-44A1-A159-C0BC540A68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F8345BA-93E9-4181-834D-A183F1F59F2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swald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Oswald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eba15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bbeba1524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eba152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bbeba1524e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beba152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beba1524e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beba152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bbeba1524e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eba152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bbeba1524e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b03b274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bb03b27406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b03b274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bb03b27406_1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»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9500" u="none" cap="none" strike="noStrike">
                <a:latin typeface="Oswald"/>
                <a:ea typeface="Oswald"/>
                <a:cs typeface="Oswald"/>
                <a:sym typeface="Oswald"/>
              </a:rPr>
              <a:t>SQL</a:t>
            </a:r>
            <a:endParaRPr b="1" sz="195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3000" u="none" cap="none" strike="noStrike">
                <a:latin typeface="Oswald"/>
                <a:ea typeface="Oswald"/>
                <a:cs typeface="Oswald"/>
                <a:sym typeface="Oswald"/>
              </a:rPr>
              <a:t>Q</a:t>
            </a:r>
            <a:r>
              <a:rPr b="1" lang="en-US" sz="12000">
                <a:latin typeface="Oswald"/>
                <a:ea typeface="Oswald"/>
                <a:cs typeface="Oswald"/>
                <a:sym typeface="Oswald"/>
              </a:rPr>
              <a:t>UERIES</a:t>
            </a:r>
            <a:endParaRPr b="1" i="0" sz="12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324600" y="3582151"/>
            <a:ext cx="4985400" cy="104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4600" y="2455793"/>
            <a:ext cx="8530800" cy="68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Persons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Consider following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Persons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table</a:t>
            </a:r>
            <a:endParaRPr sz="9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	SELECT * FROM </a:t>
            </a:r>
            <a:r>
              <a:rPr b="1" i="0" lang="en-US" sz="2700" u="none" cap="none" strike="noStrike">
                <a:solidFill>
                  <a:srgbClr val="FF0000"/>
                </a:solidFill>
              </a:rPr>
              <a:t>Persons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	→ returns whole table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The following select query returns just 2 fields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	SELECT </a:t>
            </a:r>
            <a:r>
              <a:rPr b="1" i="0" lang="en-US" sz="2700" u="none" cap="none" strike="noStrike">
                <a:solidFill>
                  <a:srgbClr val="FF0000"/>
                </a:solidFill>
              </a:rPr>
              <a:t>LastName, FirstName </a:t>
            </a:r>
            <a:endParaRPr sz="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	FROM Persons</a:t>
            </a:r>
            <a:endParaRPr sz="900"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6096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22"/>
          <p:cNvGraphicFramePr/>
          <p:nvPr/>
        </p:nvGraphicFramePr>
        <p:xfrm>
          <a:off x="5453697" y="3737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674500"/>
                <a:gridCol w="17110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324600" y="4080945"/>
            <a:ext cx="8530800" cy="97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324600" y="2556945"/>
            <a:ext cx="8530800" cy="97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24600" y="1109145"/>
            <a:ext cx="8530800" cy="97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Distinct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Use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DISTINCT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keyword to return distinct values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SELECT </a:t>
            </a:r>
            <a:r>
              <a:rPr b="1" i="0" lang="en-US" sz="2800" u="none" cap="none" strike="noStrike">
                <a:solidFill>
                  <a:srgbClr val="FF0000"/>
                </a:solidFill>
              </a:rPr>
              <a:t>DISTINCT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column_name(s)</a:t>
            </a:r>
            <a:br>
              <a:rPr b="1" i="0" lang="en-US" sz="2800" u="none" cap="none" strike="noStrike">
                <a:solidFill>
                  <a:schemeClr val="dk1"/>
                </a:solidFill>
              </a:rPr>
            </a:br>
            <a:r>
              <a:rPr b="1" i="0" lang="en-US" sz="2800" u="none" cap="none" strike="noStrike">
                <a:solidFill>
                  <a:schemeClr val="dk1"/>
                </a:solidFill>
              </a:rPr>
              <a:t>	FROM table_name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Without DISTINCT, we get repeated values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SELECT City FROM Persons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Distinct removes repeated values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SELECT </a:t>
            </a:r>
            <a:r>
              <a:rPr b="1" i="0" lang="en-US" sz="2800" u="none" cap="none" strike="noStrike">
                <a:solidFill>
                  <a:srgbClr val="FF0000"/>
                </a:solidFill>
              </a:rPr>
              <a:t>DISTINCT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City FROM Persons</a:t>
            </a:r>
            <a:endParaRPr sz="1000"/>
          </a:p>
        </p:txBody>
      </p:sp>
      <p:sp>
        <p:nvSpPr>
          <p:cNvPr id="166" name="Google Shape;16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6819074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23"/>
          <p:cNvGraphicFramePr/>
          <p:nvPr/>
        </p:nvGraphicFramePr>
        <p:xfrm>
          <a:off x="6819074" y="2080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5100">
                <a:latin typeface="Oswald"/>
                <a:ea typeface="Oswald"/>
                <a:cs typeface="Oswald"/>
                <a:sym typeface="Oswald"/>
              </a:rPr>
              <a:t>TYPES</a:t>
            </a:r>
            <a:endParaRPr b="1" i="0" sz="12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Types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Built-In </a:t>
            </a: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b="1" i="1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Table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fields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are of</a:t>
            </a:r>
            <a:r>
              <a:rPr lang="en-US" sz="2900">
                <a:solidFill>
                  <a:schemeClr val="dk1"/>
                </a:solidFill>
              </a:rPr>
              <a:t> a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certain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type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b="1" i="1" lang="en-US" sz="2900" u="none" cap="none" strike="noStrike">
                <a:solidFill>
                  <a:schemeClr val="dk1"/>
                </a:solidFill>
              </a:rPr>
              <a:t>SQL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declares a set of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standard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data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types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Field types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declared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when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table is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declared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Data types also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define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types of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operations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Data types may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differ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from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commercial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databases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Consult the database’s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manual</a:t>
            </a:r>
            <a:endParaRPr b="1" i="1" sz="2900" u="none" cap="none" strike="noStrike">
              <a:solidFill>
                <a:schemeClr val="dk1"/>
              </a:solidFill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</a:rPr>
              <a:t>NUMERIC			INTEGER or INT</a:t>
            </a:r>
            <a:endParaRPr sz="2900">
              <a:solidFill>
                <a:schemeClr val="dk1"/>
              </a:solidFill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</a:rPr>
              <a:t>SMALLINT			FLOAT</a:t>
            </a:r>
            <a:endParaRPr sz="2900">
              <a:solidFill>
                <a:schemeClr val="dk1"/>
              </a:solidFill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</a:pPr>
            <a:r>
              <a:rPr lang="en-US" sz="2900">
                <a:solidFill>
                  <a:schemeClr val="dk1"/>
                </a:solidFill>
              </a:rPr>
              <a:t>DOUBLE				VARCHAR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 Library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SQL provides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standard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operators for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arithmetic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expressions</a:t>
            </a:r>
            <a:endParaRPr sz="3600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Vendors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supply proprietary set of library functions, similar to other programming languages</a:t>
            </a:r>
            <a:endParaRPr sz="3600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Value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truncated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if destination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scale too small</a:t>
            </a:r>
            <a:endParaRPr b="1" i="1" sz="3600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Error if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precision is too small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Common SQL String Functions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lower</a:t>
            </a:r>
            <a:r>
              <a:rPr i="1" lang="en-US" sz="3500" u="none" cap="none" strike="noStrike">
                <a:solidFill>
                  <a:schemeClr val="dk1"/>
                </a:solidFill>
              </a:rPr>
              <a:t> </a:t>
            </a:r>
            <a:r>
              <a:rPr i="0" lang="en-US" sz="3500" u="none" cap="none" strike="noStrike">
                <a:solidFill>
                  <a:schemeClr val="dk1"/>
                </a:solidFill>
              </a:rPr>
              <a:t>(also, 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upper</a:t>
            </a:r>
            <a:r>
              <a:rPr i="0" lang="en-US" sz="3500" u="none" cap="none" strike="noStrike">
                <a:solidFill>
                  <a:schemeClr val="dk1"/>
                </a:solidFill>
              </a:rPr>
              <a:t>) – turn characters lower case</a:t>
            </a:r>
            <a:r>
              <a:rPr lang="en-US" sz="3500">
                <a:solidFill>
                  <a:schemeClr val="dk1"/>
                </a:solidFill>
              </a:rPr>
              <a:t> </a:t>
            </a:r>
            <a:r>
              <a:rPr i="0" lang="en-US" sz="3500" u="none" cap="none" strike="noStrike">
                <a:solidFill>
                  <a:schemeClr val="dk1"/>
                </a:solidFill>
              </a:rPr>
              <a:t>(or upper case)</a:t>
            </a:r>
            <a:endParaRPr sz="1700"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00" u="none" cap="none" strike="noStrike">
                <a:solidFill>
                  <a:schemeClr val="dk1"/>
                </a:solidFill>
              </a:rPr>
              <a:t>lower('Einstein') → 'einstein'</a:t>
            </a:r>
            <a:endParaRPr i="1" sz="3500" u="none" cap="none" strike="noStrike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trim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– remove leading and trailing spaces</a:t>
            </a:r>
            <a:endParaRPr sz="1700"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00" u="none" cap="none" strike="noStrike">
                <a:solidFill>
                  <a:schemeClr val="dk1"/>
                </a:solidFill>
              </a:rPr>
              <a:t>trim(' Einstein ') → 'Einstein'</a:t>
            </a:r>
            <a:endParaRPr i="1" sz="3500" u="none" cap="none" strike="noStrike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1" i="1" lang="en-US" sz="3500" u="none" cap="none" strike="noStrike">
                <a:solidFill>
                  <a:schemeClr val="dk1"/>
                </a:solidFill>
              </a:rPr>
              <a:t>char_length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– return number of characters in string</a:t>
            </a:r>
            <a:endParaRPr sz="1700"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00" u="none" cap="none" strike="noStrike">
                <a:solidFill>
                  <a:schemeClr val="dk1"/>
                </a:solidFill>
              </a:rPr>
              <a:t>char_length('Einstein') → 8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Common SQL String Functions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•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substring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– Extract a specified substring</a:t>
            </a:r>
            <a:endParaRPr sz="1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substring('Einstein' from 2 for 3) → 'ins'</a:t>
            </a:r>
            <a:endParaRPr i="1" sz="3300" u="none" cap="none" strike="noStrike">
              <a:solidFill>
                <a:schemeClr val="dk1"/>
              </a:solidFill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•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current_user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– return the name of the current user</a:t>
            </a:r>
            <a:endParaRPr sz="1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current_user → 'einstein'</a:t>
            </a:r>
            <a:endParaRPr i="0" sz="3300" u="none" cap="none" strike="noStrike">
              <a:solidFill>
                <a:schemeClr val="dk1"/>
              </a:solidFill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•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||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– concatenate two strings</a:t>
            </a:r>
            <a:endParaRPr sz="1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'A. ' || 'Einstein' → 'A. Einstein'</a:t>
            </a:r>
            <a:endParaRPr i="1" sz="3300" u="none" cap="none" strike="noStrike">
              <a:solidFill>
                <a:schemeClr val="dk1"/>
              </a:solidFill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•"/>
            </a:pPr>
            <a:r>
              <a:rPr b="1" i="1" lang="en-US" sz="3300" u="none" cap="none" strike="noStrike">
                <a:solidFill>
                  <a:schemeClr val="dk1"/>
                </a:solidFill>
              </a:rPr>
              <a:t>like</a:t>
            </a:r>
            <a:r>
              <a:rPr i="0" lang="en-US" sz="3300" u="none" cap="none" strike="noStrike">
                <a:solidFill>
                  <a:schemeClr val="dk1"/>
                </a:solidFill>
              </a:rPr>
              <a:t> – Match a string against a pattern</a:t>
            </a:r>
            <a:endParaRPr sz="15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'Einstein' like '_i%i_%' → true</a:t>
            </a:r>
            <a:endParaRPr i="0" sz="29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5100">
                <a:latin typeface="Oswald"/>
                <a:ea typeface="Oswald"/>
                <a:cs typeface="Oswald"/>
                <a:sym typeface="Oswald"/>
              </a:rPr>
              <a:t>LIKE</a:t>
            </a:r>
            <a:endParaRPr b="1" i="0" sz="12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29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4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Functions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'Einstein' like '_i%i_'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b="1" i="1" lang="en-US" sz="2700" u="none" cap="none" strike="noStrike">
                <a:solidFill>
                  <a:schemeClr val="dk1"/>
                </a:solidFill>
              </a:rPr>
              <a:t>Like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operator used to match a string to a pattern</a:t>
            </a:r>
            <a:endParaRPr sz="900"/>
          </a:p>
          <a:p>
            <a:pPr indent="-2540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Left side is a string: </a:t>
            </a:r>
            <a:r>
              <a:rPr b="1" i="0" lang="en-US" sz="2300" u="none" cap="none" strike="noStrike">
                <a:solidFill>
                  <a:schemeClr val="dk1"/>
                </a:solidFill>
              </a:rPr>
              <a:t>'Einstein'</a:t>
            </a:r>
            <a:endParaRPr sz="900"/>
          </a:p>
          <a:p>
            <a:pPr indent="-2540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Right hand side is a pattern: </a:t>
            </a:r>
            <a:r>
              <a:rPr b="1" i="0" lang="en-US" sz="2300" u="none" cap="none" strike="noStrike">
                <a:solidFill>
                  <a:schemeClr val="dk1"/>
                </a:solidFill>
              </a:rPr>
              <a:t>'_i%i_'</a:t>
            </a:r>
            <a:endParaRPr i="0" sz="2300" u="none" cap="none" strike="noStrike">
              <a:solidFill>
                <a:schemeClr val="dk1"/>
              </a:solidFill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Pattern contains special characters</a:t>
            </a:r>
            <a:endParaRPr sz="900"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2300" u="none" cap="none" strike="noStrike">
                <a:solidFill>
                  <a:schemeClr val="dk1"/>
                </a:solidFill>
              </a:rPr>
              <a:t>'_'</a:t>
            </a:r>
            <a:r>
              <a:rPr i="0" lang="en-US" sz="2300" u="none" cap="none" strike="noStrike">
                <a:solidFill>
                  <a:schemeClr val="dk1"/>
                </a:solidFill>
              </a:rPr>
              <a:t> matches any single character</a:t>
            </a:r>
            <a:endParaRPr sz="900"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2300" u="none" cap="none" strike="noStrike">
                <a:solidFill>
                  <a:schemeClr val="dk1"/>
                </a:solidFill>
              </a:rPr>
              <a:t>'%'</a:t>
            </a:r>
            <a:r>
              <a:rPr i="0" lang="en-US" sz="2300" u="none" cap="none" strike="noStrike">
                <a:solidFill>
                  <a:schemeClr val="dk1"/>
                </a:solidFill>
              </a:rPr>
              <a:t> matches any number of characters, including empty</a:t>
            </a:r>
            <a:endParaRPr sz="900"/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So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 '_i%i_'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matches: single char, letter i, any number of chars, letter i, single char</a:t>
            </a:r>
            <a:endParaRPr sz="900"/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Other strings: 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'iiii'</a:t>
            </a:r>
            <a:r>
              <a:rPr i="0" lang="en-US" sz="27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'xiixxx'</a:t>
            </a:r>
            <a:r>
              <a:rPr i="0" lang="en-US" sz="27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'xixxixixxx'</a:t>
            </a:r>
            <a:endParaRPr b="1" i="0" sz="2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324600" y="1148553"/>
            <a:ext cx="8530800" cy="146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4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Functions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Syntax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SELECT column_name(s)</a:t>
            </a:r>
            <a:br>
              <a:rPr b="1" i="0" lang="en-US" sz="3000" u="none" cap="none" strike="noStrike">
                <a:solidFill>
                  <a:schemeClr val="dk1"/>
                </a:solidFill>
              </a:rPr>
            </a:br>
            <a:r>
              <a:rPr b="1" i="0" lang="en-US" sz="3000" u="none" cap="none" strike="noStrike">
                <a:solidFill>
                  <a:schemeClr val="dk1"/>
                </a:solidFill>
              </a:rPr>
              <a:t>FROM table_name</a:t>
            </a:r>
            <a:br>
              <a:rPr b="1" i="0" lang="en-US" sz="3000" u="none" cap="none" strike="noStrike">
                <a:solidFill>
                  <a:schemeClr val="dk1"/>
                </a:solidFill>
              </a:rPr>
            </a:br>
            <a:r>
              <a:rPr b="1" i="0" lang="en-US" sz="3000" u="none" cap="none" strike="noStrike">
                <a:solidFill>
                  <a:schemeClr val="dk1"/>
                </a:solidFill>
              </a:rPr>
              <a:t>WHERE column_name </a:t>
            </a:r>
            <a:r>
              <a:rPr b="1" i="1" lang="en-US" sz="3000" u="sng" cap="none" strike="noStrike">
                <a:solidFill>
                  <a:srgbClr val="FF0000"/>
                </a:solidFill>
              </a:rPr>
              <a:t>LIKE pattern</a:t>
            </a:r>
            <a:endParaRPr sz="12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Wildcards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218" name="Google Shape;218;p31"/>
          <p:cNvGraphicFramePr/>
          <p:nvPr/>
        </p:nvGraphicFramePr>
        <p:xfrm>
          <a:off x="381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2107875"/>
                <a:gridCol w="63124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Wildcard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%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Substitute for zero or more characters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_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Substitute for exactly one character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[charlist]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Any single character in charlist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[^charlist]or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[!charlist]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Any single character not in charlist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Queries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Relational Algebra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SQL Queries</a:t>
            </a:r>
            <a:endParaRPr b="1" i="1" u="sng"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SQL Updates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Views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Chapter Summary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Suggested Reading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</a:rPr>
              <a:t>Exercises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324600" y="2861751"/>
            <a:ext cx="8530800" cy="109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Like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City 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LIKE '</a:t>
            </a:r>
            <a:r>
              <a:rPr b="1" i="1" lang="en-US" sz="3200">
                <a:solidFill>
                  <a:srgbClr val="FF0000"/>
                </a:solidFill>
              </a:rPr>
              <a:t>lo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%'</a:t>
            </a:r>
            <a:endParaRPr b="1" i="1" sz="3200" u="none" cap="none" strike="noStrike">
              <a:solidFill>
                <a:srgbClr val="FF0000"/>
              </a:solidFill>
            </a:endParaRPr>
          </a:p>
        </p:txBody>
      </p:sp>
      <p:graphicFrame>
        <p:nvGraphicFramePr>
          <p:cNvPr id="227" name="Google Shape;227;p32"/>
          <p:cNvGraphicFramePr/>
          <p:nvPr/>
        </p:nvGraphicFramePr>
        <p:xfrm>
          <a:off x="467168" y="1394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055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492124" y="3989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0550"/>
                <a:gridCol w="1674500"/>
                <a:gridCol w="1711000"/>
                <a:gridCol w="2163450"/>
                <a:gridCol w="14617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5100">
                <a:latin typeface="Oswald"/>
                <a:ea typeface="Oswald"/>
                <a:cs typeface="Oswald"/>
                <a:sym typeface="Oswald"/>
              </a:rPr>
              <a:t>DATES</a:t>
            </a:r>
            <a:endParaRPr b="1" i="0" sz="12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3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Date Types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1" i="1" lang="en-US" sz="3500" u="sng" cap="none" strike="noStrike">
                <a:solidFill>
                  <a:schemeClr val="dk1"/>
                </a:solidFill>
              </a:rPr>
              <a:t>DATE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data type</a:t>
            </a:r>
            <a:endParaRPr b="1" i="1" sz="3500" u="sng" cap="none" strike="noStrike">
              <a:solidFill>
                <a:schemeClr val="dk1"/>
              </a:solidFill>
            </a:endParaRPr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Denotes year, month, day</a:t>
            </a:r>
            <a:endParaRPr sz="1700"/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Format: 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yyyy-mm-dd</a:t>
            </a:r>
            <a:endParaRPr b="1" i="0" sz="3100" u="none" cap="none" strike="noStrike">
              <a:solidFill>
                <a:schemeClr val="dk1"/>
              </a:solidFill>
            </a:endParaRPr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Literal: 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DATE yyyy-mm-dd</a:t>
            </a:r>
            <a:endParaRPr b="1" i="0" sz="3100" u="none" cap="none" strike="noStrike">
              <a:solidFill>
                <a:schemeClr val="dk1"/>
              </a:solidFill>
            </a:endParaRPr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Example: 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DATE '2008-08-04'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→ </a:t>
            </a:r>
            <a:r>
              <a:rPr b="1" lang="en-US" sz="3100">
                <a:solidFill>
                  <a:schemeClr val="dk1"/>
                </a:solidFill>
              </a:rPr>
              <a:t>August 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4, 2008</a:t>
            </a:r>
            <a:endParaRPr b="1" i="1" sz="3500" u="sng" cap="none" strike="noStrike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1" i="1" lang="en-US" sz="3500" u="sng" cap="none" strike="noStrike">
                <a:solidFill>
                  <a:schemeClr val="dk1"/>
                </a:solidFill>
              </a:rPr>
              <a:t>INTERVAL</a:t>
            </a:r>
            <a:r>
              <a:rPr i="0" lang="en-US" sz="3500" u="none" cap="none" strike="noStrike">
                <a:solidFill>
                  <a:schemeClr val="dk1"/>
                </a:solidFill>
              </a:rPr>
              <a:t> data type</a:t>
            </a:r>
            <a:endParaRPr sz="1700"/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Represents difference between dates</a:t>
            </a:r>
            <a:endParaRPr sz="1700"/>
          </a:p>
          <a:p>
            <a:pPr indent="-3048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–"/>
            </a:pPr>
            <a:r>
              <a:rPr i="0" lang="en-US" sz="3100" u="none" cap="none" strike="noStrike">
                <a:solidFill>
                  <a:schemeClr val="dk1"/>
                </a:solidFill>
              </a:rPr>
              <a:t>Example: INTERVAL '5' DAY</a:t>
            </a:r>
            <a:endParaRPr i="0" sz="3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Common SQL Date/Interval Functions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Char char="•"/>
            </a:pPr>
            <a:r>
              <a:rPr b="1" i="1" lang="en-US" sz="3050" u="sng" cap="none" strike="noStrike">
                <a:solidFill>
                  <a:schemeClr val="dk1"/>
                </a:solidFill>
              </a:rPr>
              <a:t>current_date</a:t>
            </a:r>
            <a:r>
              <a:rPr i="0" lang="en-US" sz="3050" u="none" cap="none" strike="noStrike">
                <a:solidFill>
                  <a:schemeClr val="dk1"/>
                </a:solidFill>
              </a:rPr>
              <a:t> – return the current date</a:t>
            </a:r>
            <a:endParaRPr sz="1500"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current_date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→ '2012-09-21‘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925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Char char="•"/>
            </a:pPr>
            <a:r>
              <a:rPr b="1" i="1" lang="en-US" sz="3050" u="sng" cap="none" strike="noStrike">
                <a:solidFill>
                  <a:schemeClr val="dk1"/>
                </a:solidFill>
              </a:rPr>
              <a:t>extract</a:t>
            </a:r>
            <a:r>
              <a:rPr i="0" lang="en-US" sz="3050" u="none" cap="none" strike="noStrike">
                <a:solidFill>
                  <a:schemeClr val="dk1"/>
                </a:solidFill>
              </a:rPr>
              <a:t> – extract the year, month, or day from a date.</a:t>
            </a:r>
            <a:endParaRPr sz="1500"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extract(month, date '2008-07-04')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→ 7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925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Char char="•"/>
            </a:pPr>
            <a:r>
              <a:rPr b="1" i="1" lang="en-US" sz="3050" u="none" cap="none" strike="noStrike">
                <a:solidFill>
                  <a:schemeClr val="dk1"/>
                </a:solidFill>
              </a:rPr>
              <a:t>+</a:t>
            </a:r>
            <a:r>
              <a:rPr i="0" lang="en-US" sz="3050" u="none" cap="none" strike="noStrike">
                <a:solidFill>
                  <a:schemeClr val="dk1"/>
                </a:solidFill>
              </a:rPr>
              <a:t>	add an interval to a date</a:t>
            </a:r>
            <a:endParaRPr sz="1500"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date '2008-07-04' + interval '7' month → date '2009-02-04'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49250" lvl="0" marL="342900" marR="0" rtl="0" algn="l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Char char="•"/>
            </a:pPr>
            <a:r>
              <a:rPr b="1" i="1" lang="en-US" sz="3050" u="none" cap="none" strike="noStrike">
                <a:solidFill>
                  <a:schemeClr val="dk1"/>
                </a:solidFill>
              </a:rPr>
              <a:t>–</a:t>
            </a:r>
            <a:r>
              <a:rPr i="0" lang="en-US" sz="3050" u="none" cap="none" strike="noStrike">
                <a:solidFill>
                  <a:schemeClr val="dk1"/>
                </a:solidFill>
              </a:rPr>
              <a:t>	subtract an interval to a date</a:t>
            </a:r>
            <a:endParaRPr sz="1500"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date '2008-07-04' – date '2008-06-30' → interval '5' day</a:t>
            </a:r>
            <a:endParaRPr b="1" i="1" sz="2700" u="sng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Date Formats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Some vendors differ representing Date and Time</a:t>
            </a:r>
            <a:endParaRPr sz="9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MySQL:						Format</a:t>
            </a:r>
            <a:endParaRPr b="1"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DATE</a:t>
            </a:r>
            <a:r>
              <a:rPr lang="en-US" sz="2300">
                <a:solidFill>
                  <a:schemeClr val="dk1"/>
                </a:solidFill>
              </a:rPr>
              <a:t>			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YYYY-MM-DD</a:t>
            </a:r>
            <a:endParaRPr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DATETIME </a:t>
            </a:r>
            <a:r>
              <a:rPr lang="en-US" sz="2300">
                <a:solidFill>
                  <a:schemeClr val="dk1"/>
                </a:solidFill>
              </a:rPr>
              <a:t>	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YYYY-MM-DD HH:MM:SS</a:t>
            </a:r>
            <a:endParaRPr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TIMESTAMP</a:t>
            </a:r>
            <a:r>
              <a:rPr lang="en-US" sz="2300">
                <a:solidFill>
                  <a:schemeClr val="dk1"/>
                </a:solidFill>
              </a:rPr>
              <a:t>	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YYYY-MM-DD HH:MM:SS</a:t>
            </a:r>
            <a:endParaRPr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YEAR</a:t>
            </a:r>
            <a:r>
              <a:rPr lang="en-US" sz="2300">
                <a:solidFill>
                  <a:schemeClr val="dk1"/>
                </a:solidFill>
              </a:rPr>
              <a:t>			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YYYY or YY</a:t>
            </a:r>
            <a:endParaRPr sz="9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SQL Server:				Format</a:t>
            </a:r>
            <a:endParaRPr b="1"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DATE</a:t>
            </a:r>
            <a:r>
              <a:rPr lang="en-US" sz="2300">
                <a:solidFill>
                  <a:schemeClr val="dk1"/>
                </a:solidFill>
              </a:rPr>
              <a:t>			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YYYY-MM-DD</a:t>
            </a:r>
            <a:endParaRPr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DATETIME</a:t>
            </a:r>
            <a:r>
              <a:rPr lang="en-US" sz="2300">
                <a:solidFill>
                  <a:schemeClr val="dk1"/>
                </a:solidFill>
              </a:rPr>
              <a:t>		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YYYY-MM-DD HH:MM:SS</a:t>
            </a:r>
            <a:endParaRPr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SMALLDATETIME</a:t>
            </a:r>
            <a:r>
              <a:rPr lang="en-US" sz="2300">
                <a:solidFill>
                  <a:schemeClr val="dk1"/>
                </a:solidFill>
              </a:rPr>
              <a:t>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YYYY-MM-DD HH:MM:SS</a:t>
            </a:r>
            <a:endParaRPr sz="900"/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–"/>
            </a:pPr>
            <a:r>
              <a:rPr i="0" lang="en-US" sz="2300" u="none" cap="none" strike="noStrike">
                <a:solidFill>
                  <a:schemeClr val="dk1"/>
                </a:solidFill>
              </a:rPr>
              <a:t>TIMESTAMP</a:t>
            </a:r>
            <a:r>
              <a:rPr lang="en-US" sz="2300">
                <a:solidFill>
                  <a:schemeClr val="dk1"/>
                </a:solidFill>
              </a:rPr>
              <a:t>				</a:t>
            </a:r>
            <a:r>
              <a:rPr i="0" lang="en-US" sz="2300" u="none" cap="none" strike="noStrike">
                <a:solidFill>
                  <a:schemeClr val="dk1"/>
                </a:solidFill>
              </a:rPr>
              <a:t>a unique number</a:t>
            </a:r>
            <a:endParaRPr i="0" sz="23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 Date Functions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60" name="Google Shape;260;p37"/>
          <p:cNvGraphicFramePr/>
          <p:nvPr/>
        </p:nvGraphicFramePr>
        <p:xfrm>
          <a:off x="304800" y="8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2689725"/>
                <a:gridCol w="58446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Function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NOW()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the current date and time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CURDATE()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the current date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CURTIME()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the current time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Extracts the date part of a date or date/time expression</a:t>
                      </a:r>
                      <a:endParaRPr sz="2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EXTRACT()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a single part of a date/time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DATE_ADD()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Adds a specified time interval to a date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DATE_SUB()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Subtracts a specified time interval from a date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DATEDIFF()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the number of days between two dates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DATE_FORMAT()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Displays date/time data in different formats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Server Date Functions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67" name="Google Shape;267;p38"/>
          <p:cNvGraphicFramePr/>
          <p:nvPr/>
        </p:nvGraphicFramePr>
        <p:xfrm>
          <a:off x="3048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2010150"/>
                <a:gridCol w="65242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Function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GETDATE()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the current date and time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DATEPART()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a single part of a date/time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DATEADD()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Adds or subtracts a specified time interval from a date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DATEDIFF()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the time between two dates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CONVERT()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Displays date/time data in different formats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24600" y="1972511"/>
            <a:ext cx="8530800" cy="300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Converting Dates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50" u="none" cap="none" strike="noStrike">
                <a:solidFill>
                  <a:schemeClr val="dk1"/>
                </a:solidFill>
              </a:rPr>
              <a:t>	CONVERT ( type [ ( length ) ] , expression [ , style ] )</a:t>
            </a:r>
            <a:endParaRPr b="1" i="0" sz="275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750">
              <a:solidFill>
                <a:schemeClr val="dk1"/>
              </a:solidFill>
            </a:endParaRPr>
          </a:p>
          <a:p>
            <a:pPr indent="-3302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swald"/>
              <a:buChar char="•"/>
            </a:pPr>
            <a:r>
              <a:rPr i="0" lang="en-US" sz="2750" u="none" cap="none" strike="noStrike">
                <a:solidFill>
                  <a:schemeClr val="dk1"/>
                </a:solidFill>
              </a:rPr>
              <a:t>For dates, SQL Server </a:t>
            </a:r>
            <a:r>
              <a:rPr lang="en-US" sz="2750">
                <a:solidFill>
                  <a:schemeClr val="dk1"/>
                </a:solidFill>
              </a:rPr>
              <a:t>has </a:t>
            </a:r>
            <a:r>
              <a:rPr i="0" lang="en-US" sz="2750" u="none" cap="none" strike="noStrike">
                <a:solidFill>
                  <a:schemeClr val="dk1"/>
                </a:solidFill>
              </a:rPr>
              <a:t>various enumerated styles</a:t>
            </a:r>
            <a:endParaRPr i="0" sz="275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50" u="none" cap="none" strike="noStrike">
                <a:solidFill>
                  <a:schemeClr val="dk1"/>
                </a:solidFill>
              </a:rPr>
              <a:t>	SELECT (GETDATE()) = 2007-06-06 23:41:10.153</a:t>
            </a:r>
            <a:endParaRPr sz="1200"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50" u="none" cap="none" strike="noStrike">
                <a:solidFill>
                  <a:schemeClr val="dk1"/>
                </a:solidFill>
              </a:rPr>
              <a:t>	</a:t>
            </a:r>
            <a:r>
              <a:rPr i="0" lang="en-US" sz="2750" u="none" cap="none" strike="noStrike">
                <a:solidFill>
                  <a:schemeClr val="dk1"/>
                </a:solidFill>
              </a:rPr>
              <a:t>SELECT CONVERT(varchar,GETDATE(),0)		→ </a:t>
            </a:r>
            <a:r>
              <a:rPr b="1" i="0" lang="en-US" sz="2750" u="none" cap="none" strike="noStrike">
                <a:solidFill>
                  <a:schemeClr val="dk1"/>
                </a:solidFill>
              </a:rPr>
              <a:t>Jun 6 2007 </a:t>
            </a:r>
            <a:endParaRPr b="1" i="0" sz="2750" u="none" cap="none" strike="noStrike">
              <a:solidFill>
                <a:schemeClr val="dk1"/>
              </a:solidFill>
            </a:endParaRPr>
          </a:p>
          <a:p>
            <a:pPr indent="-342900" lvl="0" marL="76581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50" u="none" cap="none" strike="noStrike">
                <a:solidFill>
                  <a:schemeClr val="dk1"/>
                </a:solidFill>
              </a:rPr>
              <a:t>11:07PM</a:t>
            </a:r>
            <a:endParaRPr sz="1200"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50" u="none" cap="none" strike="noStrike">
                <a:solidFill>
                  <a:schemeClr val="dk1"/>
                </a:solidFill>
              </a:rPr>
              <a:t>	SELECT CONVERT(varchar,GETDATE(),1)</a:t>
            </a:r>
            <a:r>
              <a:rPr lang="en-US" sz="2750">
                <a:solidFill>
                  <a:schemeClr val="dk1"/>
                </a:solidFill>
              </a:rPr>
              <a:t>	</a:t>
            </a:r>
            <a:r>
              <a:rPr i="0" lang="en-US" sz="2750" u="none" cap="none" strike="noStrike">
                <a:solidFill>
                  <a:schemeClr val="dk1"/>
                </a:solidFill>
              </a:rPr>
              <a:t>	→ </a:t>
            </a:r>
            <a:r>
              <a:rPr b="1" i="0" lang="en-US" sz="2750" u="none" cap="none" strike="noStrike">
                <a:solidFill>
                  <a:schemeClr val="dk1"/>
                </a:solidFill>
              </a:rPr>
              <a:t>06/06/07</a:t>
            </a:r>
            <a:br>
              <a:rPr i="0" lang="en-US" sz="2750" u="none" cap="none" strike="noStrike">
                <a:solidFill>
                  <a:schemeClr val="dk1"/>
                </a:solidFill>
              </a:rPr>
            </a:br>
            <a:r>
              <a:rPr i="0" lang="en-US" sz="2750" u="none" cap="none" strike="noStrike">
                <a:solidFill>
                  <a:schemeClr val="dk1"/>
                </a:solidFill>
              </a:rPr>
              <a:t>SELECT CONVERT(varchar,GETDATE(),101)	→ </a:t>
            </a:r>
            <a:r>
              <a:rPr b="1" i="0" lang="en-US" sz="2750" u="none" cap="none" strike="noStrike">
                <a:solidFill>
                  <a:schemeClr val="dk1"/>
                </a:solidFill>
              </a:rPr>
              <a:t>06/06/2007</a:t>
            </a:r>
            <a:endParaRPr sz="1200"/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50" u="none" cap="none" strike="noStrike">
                <a:solidFill>
                  <a:schemeClr val="dk1"/>
                </a:solidFill>
              </a:rPr>
              <a:t>	SELECT CONVERT(varchar,GETDATE(),2)</a:t>
            </a:r>
            <a:r>
              <a:rPr lang="en-US" sz="2750">
                <a:solidFill>
                  <a:schemeClr val="dk1"/>
                </a:solidFill>
              </a:rPr>
              <a:t>	</a:t>
            </a:r>
            <a:r>
              <a:rPr i="0" lang="en-US" sz="2750" u="none" cap="none" strike="noStrike">
                <a:solidFill>
                  <a:schemeClr val="dk1"/>
                </a:solidFill>
              </a:rPr>
              <a:t>	→ </a:t>
            </a:r>
            <a:r>
              <a:rPr b="1" i="0" lang="en-US" sz="2750" u="none" cap="none" strike="noStrike">
                <a:solidFill>
                  <a:schemeClr val="dk1"/>
                </a:solidFill>
              </a:rPr>
              <a:t>07.06.06</a:t>
            </a:r>
            <a:br>
              <a:rPr i="0" lang="en-US" sz="2750" u="none" cap="none" strike="noStrike">
                <a:solidFill>
                  <a:schemeClr val="dk1"/>
                </a:solidFill>
              </a:rPr>
            </a:br>
            <a:r>
              <a:rPr i="0" lang="en-US" sz="2750" u="none" cap="none" strike="noStrike">
                <a:solidFill>
                  <a:schemeClr val="dk1"/>
                </a:solidFill>
              </a:rPr>
              <a:t>SELECT CONVERT(varchar,GETDATE(),102)</a:t>
            </a:r>
            <a:r>
              <a:rPr lang="en-US" sz="2750">
                <a:solidFill>
                  <a:schemeClr val="dk1"/>
                </a:solidFill>
              </a:rPr>
              <a:t>	</a:t>
            </a:r>
            <a:r>
              <a:rPr i="0" lang="en-US" sz="2750" u="none" cap="none" strike="noStrike">
                <a:solidFill>
                  <a:schemeClr val="dk1"/>
                </a:solidFill>
              </a:rPr>
              <a:t>→ </a:t>
            </a:r>
            <a:r>
              <a:rPr b="1" i="0" lang="en-US" sz="2750" u="none" cap="none" strike="noStrike">
                <a:solidFill>
                  <a:schemeClr val="dk1"/>
                </a:solidFill>
              </a:rPr>
              <a:t>2007.06.06</a:t>
            </a:r>
            <a:endParaRPr i="0" sz="27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4000">
                <a:latin typeface="Oswald"/>
                <a:ea typeface="Oswald"/>
                <a:cs typeface="Oswald"/>
                <a:sym typeface="Oswald"/>
              </a:rPr>
              <a:t>SELECT</a:t>
            </a:r>
            <a:endParaRPr b="1" i="0" sz="109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40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>
            <a:off x="324600" y="1778301"/>
            <a:ext cx="8530800" cy="291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Select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select clause can combine several operations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Calculating graduating class and college of each student: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s.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*,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s.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GradYear – 1863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AS GradClass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'BC'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AS College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STUDENT s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sng" cap="none" strike="noStrike">
                <a:solidFill>
                  <a:schemeClr val="dk1"/>
                </a:solidFill>
              </a:rPr>
              <a:t>SQL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stands for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Structured Query Language</a:t>
            </a:r>
            <a:endParaRPr sz="1000"/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Many DB Systems don’t support </a:t>
            </a:r>
            <a:r>
              <a:rPr i="1" lang="en-US" sz="2800" u="none" cap="none" strike="noStrike">
                <a:solidFill>
                  <a:schemeClr val="dk1"/>
                </a:solidFill>
              </a:rPr>
              <a:t>whole standard</a:t>
            </a:r>
            <a:endParaRPr sz="1000"/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Use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proprietary idioms </a:t>
            </a:r>
            <a:r>
              <a:rPr i="0" lang="en-US" sz="2800" u="none" cap="none" strike="noStrike">
                <a:solidFill>
                  <a:schemeClr val="dk1"/>
                </a:solidFill>
              </a:rPr>
              <a:t>that stray from standard</a:t>
            </a:r>
            <a:endParaRPr sz="1000"/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</a:rPr>
              <a:t>Relational algebra </a:t>
            </a:r>
            <a:r>
              <a:rPr i="0" lang="en-US" sz="2800" u="none" cap="none" strike="noStrike">
                <a:solidFill>
                  <a:schemeClr val="dk1"/>
                </a:solidFill>
              </a:rPr>
              <a:t>uses nested queries that feed their results through several operators</a:t>
            </a:r>
            <a:endParaRPr sz="1000"/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SQL queries are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less verbose </a:t>
            </a:r>
            <a:r>
              <a:rPr i="0" lang="en-US" sz="2800" u="none" cap="none" strike="noStrike">
                <a:solidFill>
                  <a:schemeClr val="dk1"/>
                </a:solidFill>
              </a:rPr>
              <a:t>grouping several operators into sections called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clauses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SELECT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   fields  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FROM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 tables</a:t>
            </a:r>
            <a:r>
              <a:rPr b="1" i="1" lang="en-US" sz="2800">
                <a:solidFill>
                  <a:schemeClr val="dk1"/>
                </a:solidFill>
              </a:rPr>
              <a:t>  </a:t>
            </a:r>
            <a:r>
              <a:rPr b="1" lang="en-US" sz="2800">
                <a:solidFill>
                  <a:schemeClr val="dk1"/>
                </a:solidFill>
              </a:rPr>
              <a:t>WHERE</a:t>
            </a:r>
            <a:r>
              <a:rPr b="1" i="1" lang="en-US" sz="2800">
                <a:solidFill>
                  <a:schemeClr val="dk1"/>
                </a:solidFill>
              </a:rPr>
              <a:t> predicates</a:t>
            </a:r>
            <a:endParaRPr sz="1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select clause	from clause</a:t>
            </a:r>
            <a:endParaRPr i="0" sz="2800" u="none" cap="none" strike="noStrike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Queries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5"/>
          <p:cNvSpPr/>
          <p:nvPr/>
        </p:nvSpPr>
        <p:spPr>
          <a:xfrm rot="-5400000">
            <a:off x="1323900" y="3305100"/>
            <a:ext cx="400200" cy="2133600"/>
          </a:xfrm>
          <a:prstGeom prst="leftBrace">
            <a:avLst>
              <a:gd fmla="val 36610" name="adj1"/>
              <a:gd fmla="val 5000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 rot="-5400000">
            <a:off x="3533700" y="3305100"/>
            <a:ext cx="400200" cy="2133600"/>
          </a:xfrm>
          <a:prstGeom prst="leftBrace">
            <a:avLst>
              <a:gd fmla="val 48981" name="adj1"/>
              <a:gd fmla="val 50000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Sample Output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94" name="Google Shape;294;p42"/>
          <p:cNvGraphicFramePr/>
          <p:nvPr/>
        </p:nvGraphicFramePr>
        <p:xfrm>
          <a:off x="1277238" y="822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806775"/>
                <a:gridCol w="1414775"/>
                <a:gridCol w="1296925"/>
                <a:gridCol w="1711775"/>
                <a:gridCol w="1341125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Major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GradClass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College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Music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153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Music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153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125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Art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154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126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Art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154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127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155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128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Michael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Physics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156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BC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/>
          <p:nvPr/>
        </p:nvSpPr>
        <p:spPr>
          <a:xfrm>
            <a:off x="324600" y="674150"/>
            <a:ext cx="8530800" cy="33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…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</a:t>
            </a:r>
            <a:endParaRPr sz="3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s.SId,</a:t>
            </a:r>
            <a:endParaRPr sz="3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s.SName,</a:t>
            </a:r>
            <a:endParaRPr sz="3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s.GradYear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STUDENT s</a:t>
            </a:r>
            <a:endParaRPr b="1" sz="3000">
              <a:solidFill>
                <a:schemeClr val="dk1"/>
              </a:solidFill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Calculating a new ID and the graduation decade for each student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/>
          <p:nvPr/>
        </p:nvSpPr>
        <p:spPr>
          <a:xfrm>
            <a:off x="324600" y="674150"/>
            <a:ext cx="8530800" cy="33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 Example …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s.SId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AS NewSId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s.SName,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s.GradYear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AS GradDecade</a:t>
            </a:r>
            <a:endParaRPr b="1" i="0" sz="3200" u="none" cap="none" strike="noStrike">
              <a:solidFill>
                <a:srgbClr val="FF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STUDENT 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Calculating a new ID and the graduation decade for each student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324600" y="674150"/>
            <a:ext cx="8530800" cy="33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 String Concatenating Example …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</a:rPr>
              <a:t>		'Student #' || 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s.SId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AS NewSId,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s.SName,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s.GradYear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AS GradDecade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STUDENT 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Numeric values are converted to strings for concat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>
            <a:off x="324600" y="674150"/>
            <a:ext cx="8530800" cy="33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 Cast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'Student #' || s.SId AS NewSId,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s.SName,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</a:rPr>
              <a:t>		cast(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s.GradYear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/10 as integer) * 10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</a:rPr>
              <a:t>		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AS GradDecade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STUDENT 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Cast used to truncate division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Sample Result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</a:rPr>
              <a:t>NewSId			SName		GradDecade</a:t>
            </a:r>
            <a:endParaRPr b="1" i="0" sz="3200" u="sng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#1 		joe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#2 		amy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#3 		max 			2000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#4 		sue 			20</a:t>
            </a:r>
            <a:r>
              <a:rPr lang="en-US" sz="3200">
                <a:solidFill>
                  <a:schemeClr val="dk1"/>
                </a:solidFill>
              </a:rPr>
              <a:t>1</a:t>
            </a:r>
            <a:r>
              <a:rPr i="0" lang="en-US" sz="3200" u="none" cap="none" strike="noStrike">
                <a:solidFill>
                  <a:schemeClr val="dk1"/>
                </a:solidFill>
              </a:rPr>
              <a:t>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#5 		bob 			20</a:t>
            </a:r>
            <a:r>
              <a:rPr lang="en-US" sz="3200">
                <a:solidFill>
                  <a:schemeClr val="dk1"/>
                </a:solidFill>
              </a:rPr>
              <a:t>1</a:t>
            </a:r>
            <a:r>
              <a:rPr i="0" lang="en-US" sz="3200" u="none" cap="none" strike="noStrike">
                <a:solidFill>
                  <a:schemeClr val="dk1"/>
                </a:solidFill>
              </a:rPr>
              <a:t>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#6 		kim 			20</a:t>
            </a:r>
            <a:r>
              <a:rPr lang="en-US" sz="3200">
                <a:solidFill>
                  <a:schemeClr val="dk1"/>
                </a:solidFill>
              </a:rPr>
              <a:t>1</a:t>
            </a:r>
            <a:r>
              <a:rPr i="0" lang="en-US" sz="3200" u="none" cap="none" strike="noStrike">
                <a:solidFill>
                  <a:schemeClr val="dk1"/>
                </a:solidFill>
              </a:rPr>
              <a:t>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#7 		art 			20</a:t>
            </a:r>
            <a:r>
              <a:rPr lang="en-US" sz="3200">
                <a:solidFill>
                  <a:schemeClr val="dk1"/>
                </a:solidFill>
              </a:rPr>
              <a:t>2</a:t>
            </a:r>
            <a:r>
              <a:rPr i="0" lang="en-US" sz="3200" u="none" cap="none" strike="noStrike">
                <a:solidFill>
                  <a:schemeClr val="dk1"/>
                </a:solidFill>
              </a:rPr>
              <a:t>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#8 		pat 			20</a:t>
            </a:r>
            <a:r>
              <a:rPr lang="en-US" sz="3200">
                <a:solidFill>
                  <a:schemeClr val="dk1"/>
                </a:solidFill>
              </a:rPr>
              <a:t>2</a:t>
            </a:r>
            <a:r>
              <a:rPr i="0" lang="en-US" sz="3200" u="none" cap="none" strike="noStrike">
                <a:solidFill>
                  <a:schemeClr val="dk1"/>
                </a:solidFill>
              </a:rPr>
              <a:t>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Student #9 		lee 			20</a:t>
            </a:r>
            <a:r>
              <a:rPr lang="en-US" sz="3200">
                <a:solidFill>
                  <a:schemeClr val="dk1"/>
                </a:solidFill>
              </a:rPr>
              <a:t>3</a:t>
            </a:r>
            <a:r>
              <a:rPr i="0" lang="en-US" sz="3200" u="none" cap="none" strike="noStrike">
                <a:solidFill>
                  <a:schemeClr val="dk1"/>
                </a:solidFill>
              </a:rPr>
              <a:t>0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5100">
                <a:latin typeface="Oswald"/>
                <a:ea typeface="Oswald"/>
                <a:cs typeface="Oswald"/>
                <a:sym typeface="Oswald"/>
              </a:rPr>
              <a:t>CASE</a:t>
            </a:r>
            <a:endParaRPr b="1" i="0" sz="12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48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/>
        </p:nvSpPr>
        <p:spPr>
          <a:xfrm>
            <a:off x="324600" y="1207550"/>
            <a:ext cx="8530800" cy="22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 Statements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Selected field values can be conditionally calculated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CASE WHEN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condition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THEN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result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[WHEN ...]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[ELSE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result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END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test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table</a:t>
            </a:r>
            <a:br>
              <a:rPr lang="en-US" sz="3200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containing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field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a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with</a:t>
            </a:r>
            <a:br>
              <a:rPr lang="en-US" sz="3200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rows 1, 2, and 3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42" name="Google Shape;342;p49"/>
          <p:cNvGraphicFramePr/>
          <p:nvPr/>
        </p:nvGraphicFramePr>
        <p:xfrm>
          <a:off x="6222125" y="2797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22098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i="1"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/>
          <p:nvPr/>
        </p:nvSpPr>
        <p:spPr>
          <a:xfrm>
            <a:off x="324600" y="1689718"/>
            <a:ext cx="8530800" cy="33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following query retrieves field a, and computes the case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a,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CASE WHEN a=1 THEN 'one'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</a:rPr>
              <a:t>			WHEN a=2 THEN 'two'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</a:rPr>
              <a:t>			ELSE 'other'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</a:rPr>
              <a:t>		END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test;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50" name="Google Shape;350;p50"/>
          <p:cNvGraphicFramePr/>
          <p:nvPr/>
        </p:nvGraphicFramePr>
        <p:xfrm>
          <a:off x="5105400" y="3086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1773625"/>
                <a:gridCol w="2077775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case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one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two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other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/>
          <p:nvPr/>
        </p:nvSpPr>
        <p:spPr>
          <a:xfrm>
            <a:off x="324600" y="2130650"/>
            <a:ext cx="8530800" cy="29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Case, Another Syntax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If the test expression can evaluate to the same data type, then you can use a simpler 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CASE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expression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WHEN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value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THEN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result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[WHEN ...]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[ELSE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result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END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SQL queries consist at least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select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from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clauses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from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clause specifies the data source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clause specifies the data fields we want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result of the query can be considered a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	Input Tables (from)						Result Set</a:t>
            </a:r>
            <a:endParaRPr b="1" i="1" sz="3200" u="none" cap="none" strike="noStrike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 SQL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304800" y="3562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7" name="Google Shape;107;p16"/>
          <p:cNvGraphicFramePr/>
          <p:nvPr/>
        </p:nvGraphicFramePr>
        <p:xfrm>
          <a:off x="457200" y="3676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8" name="Google Shape;108;p16"/>
          <p:cNvGraphicFramePr/>
          <p:nvPr/>
        </p:nvGraphicFramePr>
        <p:xfrm>
          <a:off x="609600" y="37909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9" name="Google Shape;109;p16"/>
          <p:cNvGraphicFramePr/>
          <p:nvPr/>
        </p:nvGraphicFramePr>
        <p:xfrm>
          <a:off x="762000" y="3905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0" name="Google Shape;110;p16"/>
          <p:cNvGraphicFramePr/>
          <p:nvPr/>
        </p:nvGraphicFramePr>
        <p:xfrm>
          <a:off x="6248400" y="3676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{B93175AF-E068-44A1-A159-C0BC540A68B7}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1" name="Google Shape;111;p16"/>
          <p:cNvSpPr/>
          <p:nvPr/>
        </p:nvSpPr>
        <p:spPr>
          <a:xfrm>
            <a:off x="3657600" y="3790951"/>
            <a:ext cx="2438400" cy="10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SQL Query</a:t>
            </a:r>
            <a:endParaRPr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/>
          <p:nvPr/>
        </p:nvSpPr>
        <p:spPr>
          <a:xfrm>
            <a:off x="324600" y="750350"/>
            <a:ext cx="8530800" cy="43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	SELECT a,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		CASE a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			WHEN 1 THEN 'one'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			WHEN 2 THEN 'two'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			ELSE 'other'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		END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	FROM test;</a:t>
            </a:r>
            <a:endParaRPr sz="16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/>
          <p:nvPr/>
        </p:nvSpPr>
        <p:spPr>
          <a:xfrm>
            <a:off x="324600" y="1359950"/>
            <a:ext cx="8819400" cy="160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Arithmetic Expression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Calculating the number of years since graduation</a:t>
            </a:r>
            <a:endParaRPr sz="27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	Q69   =	select s.*,</a:t>
            </a:r>
            <a:endParaRPr sz="27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2700" u="none" cap="none" strike="noStrike">
                <a:solidFill>
                  <a:srgbClr val="FF0000"/>
                </a:solidFill>
              </a:rPr>
              <a:t>				extract(YEAR, current_date)</a:t>
            </a:r>
            <a:r>
              <a:rPr lang="en-US" sz="2700"/>
              <a:t>  </a:t>
            </a:r>
            <a:r>
              <a:rPr b="1" i="1" lang="en-US" sz="2700" u="none" cap="none" strike="noStrike">
                <a:solidFill>
                  <a:srgbClr val="FF0000"/>
                </a:solidFill>
              </a:rPr>
              <a:t>– s.GradYear AS AlumYrs</a:t>
            </a:r>
            <a:endParaRPr b="1" i="1" sz="2700" u="none" cap="none" strike="noStrike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			from STUDENT s</a:t>
            </a:r>
            <a:endParaRPr sz="2700"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If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current_date == '2011-4-23'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then</a:t>
            </a:r>
            <a:endParaRPr sz="27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extract(YEAR, current_date) → 2011</a:t>
            </a:r>
            <a:endParaRPr sz="27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If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GradYear == 2007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then</a:t>
            </a:r>
            <a:endParaRPr sz="27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extract(YEAR, current_date) – s.GradYear = 2011–2007 = 4</a:t>
            </a:r>
            <a:endParaRPr sz="2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/>
          <p:nvPr/>
        </p:nvSpPr>
        <p:spPr>
          <a:xfrm>
            <a:off x="324600" y="2779825"/>
            <a:ext cx="8530800" cy="227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Conditional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Q69 is a table that contains all the fields of STUDENT plus an additional column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AlumnYrs</a:t>
            </a:r>
            <a:endParaRPr b="1" i="1" sz="2400" u="none" cap="none" strike="noStrike">
              <a:solidFill>
                <a:schemeClr val="dk1"/>
              </a:solidFill>
            </a:endParaRPr>
          </a:p>
          <a:p>
            <a:pPr indent="-2921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Column AlumnYrs has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years since graduated</a:t>
            </a:r>
            <a:endParaRPr sz="600"/>
          </a:p>
          <a:p>
            <a:pPr indent="-2921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If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not graduated</a:t>
            </a:r>
            <a:r>
              <a:rPr i="0" lang="en-US" sz="2400" u="none" cap="none" strike="noStrike">
                <a:solidFill>
                  <a:schemeClr val="dk1"/>
                </a:solidFill>
              </a:rPr>
              <a:t>, AlumYrs is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negative &lt;0</a:t>
            </a:r>
            <a:endParaRPr sz="600"/>
          </a:p>
          <a:p>
            <a:pPr indent="-2921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Determining whether a student has graduated</a:t>
            </a:r>
            <a:endParaRPr sz="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select q.*,</a:t>
            </a:r>
            <a:endParaRPr sz="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</a:rPr>
              <a:t>		case when q.AlumYrs&gt;0 then 'alumni'</a:t>
            </a:r>
            <a:endParaRPr sz="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</a:rPr>
              <a:t>		else 'in school'</a:t>
            </a:r>
            <a:endParaRPr sz="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</a:rPr>
              <a:t>		end AS GradStatus</a:t>
            </a:r>
            <a:endParaRPr b="1" i="1" sz="2400" u="none" cap="none" strike="noStrike">
              <a:solidFill>
                <a:srgbClr val="FF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from </a:t>
            </a:r>
            <a:r>
              <a:rPr b="1" i="1" lang="en-US" sz="2400" u="none" cap="none" strike="noStrike">
                <a:solidFill>
                  <a:srgbClr val="FF0000"/>
                </a:solidFill>
              </a:rPr>
              <a:t>Q69 q</a:t>
            </a:r>
            <a:endParaRPr sz="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/>
          <p:nvPr/>
        </p:nvSpPr>
        <p:spPr>
          <a:xfrm>
            <a:off x="324600" y="3021175"/>
            <a:ext cx="8530800" cy="202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Equivalent If Expression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Google Shape;385;p5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Vendors often provide proprietary equivalent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if </a:t>
            </a:r>
            <a:r>
              <a:rPr i="0" lang="en-US" sz="3100" u="none" cap="none" strike="noStrike">
                <a:solidFill>
                  <a:schemeClr val="dk1"/>
                </a:solidFill>
              </a:rPr>
              <a:t>expression to 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standard case / else </a:t>
            </a:r>
            <a:r>
              <a:rPr i="0" lang="en-US" sz="3100" u="none" cap="none" strike="noStrike">
                <a:solidFill>
                  <a:schemeClr val="dk1"/>
                </a:solidFill>
              </a:rPr>
              <a:t>expression </a:t>
            </a:r>
            <a:endParaRPr sz="1300"/>
          </a:p>
          <a:p>
            <a:pPr indent="-3365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Determining whether a student has graduated (nonstandard alternative version)</a:t>
            </a:r>
            <a:endParaRPr sz="1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100" u="none" cap="none" strike="noStrike">
                <a:solidFill>
                  <a:schemeClr val="dk1"/>
                </a:solidFill>
              </a:rPr>
              <a:t>	</a:t>
            </a:r>
            <a:endParaRPr sz="1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</a:rPr>
              <a:t>	select q.*,</a:t>
            </a:r>
            <a:endParaRPr sz="1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100" u="none" cap="none" strike="noStrike">
                <a:solidFill>
                  <a:srgbClr val="FF0000"/>
                </a:solidFill>
              </a:rPr>
              <a:t>	if(q.AlumYrs&gt;0, 'alum', 'in school') AS GradStatus</a:t>
            </a:r>
            <a:endParaRPr b="1" i="1" sz="3100" u="none" cap="none" strike="noStrike">
              <a:solidFill>
                <a:srgbClr val="FF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</a:rPr>
              <a:t>	from </a:t>
            </a:r>
            <a:r>
              <a:rPr b="1" i="1" lang="en-US" sz="3100" u="none" cap="none" strike="noStrike">
                <a:solidFill>
                  <a:srgbClr val="FF0000"/>
                </a:solidFill>
              </a:rPr>
              <a:t>Q69 q</a:t>
            </a:r>
            <a:endParaRPr sz="13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0"/>
            <a:ext cx="4686299" cy="513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5100">
                <a:latin typeface="Oswald"/>
                <a:ea typeface="Oswald"/>
                <a:cs typeface="Oswald"/>
                <a:sym typeface="Oswald"/>
              </a:rPr>
              <a:t>FROM</a:t>
            </a:r>
            <a:endParaRPr b="1" i="0" sz="12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p57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/>
          <p:nvPr/>
        </p:nvSpPr>
        <p:spPr>
          <a:xfrm>
            <a:off x="324600" y="2030775"/>
            <a:ext cx="8530800" cy="119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From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2700" u="sng" cap="none" strike="noStrike">
                <a:solidFill>
                  <a:schemeClr val="dk1"/>
                </a:solidFill>
              </a:rPr>
              <a:t>from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clause specifies input tables</a:t>
            </a:r>
            <a:endParaRPr sz="9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The following query returns all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27 combinations</a:t>
            </a:r>
            <a:br>
              <a:rPr b="1" i="1" lang="en-US" sz="2700" u="none" cap="none" strike="noStrike">
                <a:solidFill>
                  <a:schemeClr val="dk1"/>
                </a:solidFill>
              </a:rPr>
            </a:br>
            <a:r>
              <a:rPr i="0" lang="en-US" sz="2700" u="none" cap="none" strike="noStrike">
                <a:solidFill>
                  <a:schemeClr val="dk1"/>
                </a:solidFill>
              </a:rPr>
              <a:t>(3 x 9)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 </a:t>
            </a:r>
            <a:r>
              <a:rPr i="0" lang="en-US" sz="2700" u="none" cap="none" strike="noStrike">
                <a:solidFill>
                  <a:schemeClr val="dk1"/>
                </a:solidFill>
              </a:rPr>
              <a:t>of STUDENT and DEPT records</a:t>
            </a:r>
            <a:endParaRPr sz="9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	select s.*, d.*</a:t>
            </a:r>
            <a:endParaRPr sz="9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2700" u="none" cap="none" strike="noStrike">
                <a:solidFill>
                  <a:srgbClr val="FF0000"/>
                </a:solidFill>
              </a:rPr>
              <a:t>	from STUDENT s, DEPT d</a:t>
            </a:r>
            <a:endParaRPr sz="900"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The resulting table contains all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6 fields</a:t>
            </a:r>
            <a:r>
              <a:rPr i="0" lang="en-US" sz="2700" u="none" cap="none" strike="noStrike">
                <a:solidFill>
                  <a:schemeClr val="dk1"/>
                </a:solidFill>
              </a:rPr>
              <a:t>, 4 from STUDENT, and 2 from DEPT</a:t>
            </a:r>
            <a:endParaRPr sz="9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We can use *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since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all field names are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distinct</a:t>
            </a:r>
            <a:endParaRPr sz="9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b="1" i="1" lang="en-US" sz="2700" u="none" cap="none" strike="noStrike">
                <a:solidFill>
                  <a:schemeClr val="dk1"/>
                </a:solidFill>
              </a:rPr>
              <a:t>Otherwise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use 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AS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to distinguish</a:t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/>
          <p:nvPr/>
        </p:nvSpPr>
        <p:spPr>
          <a:xfrm>
            <a:off x="324600" y="2446900"/>
            <a:ext cx="8530800" cy="146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Disambiguating Fields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0" name="Google Shape;410;p5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Use </a:t>
            </a:r>
            <a:r>
              <a:rPr b="1" i="1" lang="en-US" sz="2800" u="sng" cap="none" strike="noStrike">
                <a:solidFill>
                  <a:schemeClr val="dk1"/>
                </a:solidFill>
              </a:rPr>
              <a:t>AS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to disambiguate between fields with same name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Resulting table must have distinct field names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Following query returns all 81 (9 x 9) pairs of student names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 s1.SName </a:t>
            </a:r>
            <a:r>
              <a:rPr b="1" i="1" lang="en-US" sz="2800" u="none" cap="none" strike="noStrike">
                <a:solidFill>
                  <a:srgbClr val="FF0000"/>
                </a:solidFill>
              </a:rPr>
              <a:t>AS Name1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, s2.SName </a:t>
            </a:r>
            <a:r>
              <a:rPr b="1" i="1" lang="en-US" sz="2800" u="none" cap="none" strike="noStrike">
                <a:solidFill>
                  <a:srgbClr val="FF0000"/>
                </a:solidFill>
              </a:rPr>
              <a:t>AS Name2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from </a:t>
            </a:r>
            <a:r>
              <a:rPr b="1" lang="en-US" sz="2800">
                <a:solidFill>
                  <a:schemeClr val="dk1"/>
                </a:solidFill>
              </a:rPr>
              <a:t>EMPLOYEE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s1, </a:t>
            </a:r>
            <a:r>
              <a:rPr b="1" lang="en-US" sz="2800">
                <a:solidFill>
                  <a:schemeClr val="dk1"/>
                </a:solidFill>
              </a:rPr>
              <a:t>EMPLOYEE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s2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>
                <a:solidFill>
                  <a:schemeClr val="dk1"/>
                </a:solidFill>
              </a:rPr>
              <a:t>Useful on self-joins (later)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/>
          <p:nvPr/>
        </p:nvSpPr>
        <p:spPr>
          <a:xfrm>
            <a:off x="324600" y="2446900"/>
            <a:ext cx="8530800" cy="146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Combining Tables with Join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sng" cap="none" strike="noStrike">
                <a:solidFill>
                  <a:schemeClr val="dk1"/>
                </a:solidFill>
              </a:rPr>
              <a:t>Join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operator combines tables that relate through keys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</a:rPr>
              <a:t>STUDENT.MajorId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refers to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DEPT.DId</a:t>
            </a:r>
            <a:endParaRPr b="1" i="1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The following query joins (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combines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) tables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DEPT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 s.SName, d.DName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from STUDENT s </a:t>
            </a:r>
            <a:r>
              <a:rPr b="1" i="1" lang="en-US" sz="2800" u="none" cap="none" strike="noStrike">
                <a:solidFill>
                  <a:srgbClr val="FF0000"/>
                </a:solidFill>
              </a:rPr>
              <a:t>join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DEPT d </a:t>
            </a:r>
            <a:r>
              <a:rPr b="1" i="1" lang="en-US" sz="2800" u="none" cap="none" strike="noStrike">
                <a:solidFill>
                  <a:srgbClr val="FF0000"/>
                </a:solidFill>
              </a:rPr>
              <a:t>on s.MajorId=d.Did</a:t>
            </a:r>
            <a:endParaRPr b="1" i="1" sz="2800" u="none" cap="none" strike="noStrike">
              <a:solidFill>
                <a:srgbClr val="FF0000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Returns student names and major departments</a:t>
            </a:r>
            <a:endParaRPr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/>
          <p:nvPr/>
        </p:nvSpPr>
        <p:spPr>
          <a:xfrm>
            <a:off x="324600" y="3437500"/>
            <a:ext cx="8530800" cy="170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 Syntax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4" name="Google Shape;424;p6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There are several types of Joins, of which some are:</a:t>
            </a:r>
            <a:endParaRPr sz="1000"/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</a:rPr>
              <a:t>JOIN or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INNER JOIN on NATURAL JOIN</a:t>
            </a:r>
            <a:endParaRPr sz="1000"/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</a:rPr>
              <a:t>LEFT JOIN or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LEFT OUTER JOIN</a:t>
            </a:r>
            <a:endParaRPr sz="1000"/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</a:rPr>
              <a:t>RIGHT JOIN or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RIGHT OUTER JOIN</a:t>
            </a:r>
            <a:endParaRPr sz="1000"/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</a:rPr>
              <a:t>FULL JOIN or </a:t>
            </a:r>
            <a:r>
              <a:rPr b="1" i="1" lang="en-US" sz="2400" u="none" cap="none" strike="noStrike">
                <a:solidFill>
                  <a:schemeClr val="dk1"/>
                </a:solidFill>
              </a:rPr>
              <a:t>FULL OUTER JOIN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The syntax for JOIN is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	column_name(s)</a:t>
            </a:r>
            <a:br>
              <a:rPr b="1" i="0" lang="en-US" sz="2800" u="none" cap="none" strike="noStrike">
                <a:solidFill>
                  <a:schemeClr val="dk1"/>
                </a:solidFill>
              </a:rPr>
            </a:br>
            <a:r>
              <a:rPr b="1" i="0" lang="en-US" sz="2800" u="none" cap="none" strike="noStrike">
                <a:solidFill>
                  <a:schemeClr val="dk1"/>
                </a:solidFill>
              </a:rPr>
              <a:t>FROM	table1	</a:t>
            </a:r>
            <a:r>
              <a:rPr b="1" i="1" lang="en-US" sz="2800" u="sng" cap="none" strike="noStrike">
                <a:solidFill>
                  <a:srgbClr val="FF0000"/>
                </a:solidFill>
              </a:rPr>
              <a:t>JOIN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		table2</a:t>
            </a:r>
            <a:br>
              <a:rPr b="1" i="0" lang="en-US" sz="2800" u="none" cap="none" strike="noStrike">
                <a:solidFill>
                  <a:schemeClr val="dk1"/>
                </a:solidFill>
              </a:rPr>
            </a:br>
            <a:r>
              <a:rPr b="1" i="1" lang="en-US" sz="2800" u="sng" cap="none" strike="noStrike">
                <a:solidFill>
                  <a:srgbClr val="FF0000"/>
                </a:solidFill>
              </a:rPr>
              <a:t>ON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		table1.col1 = table2.col2</a:t>
            </a:r>
            <a:endParaRPr sz="1000"/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1" lang="en-US" sz="2800" u="none" cap="none" strike="noStrike">
                <a:solidFill>
                  <a:schemeClr val="dk1"/>
                </a:solidFill>
              </a:rPr>
              <a:t>					predicate</a:t>
            </a:r>
            <a:endParaRPr i="1" sz="2800" u="none" cap="none" strike="noStrike">
              <a:solidFill>
                <a:schemeClr val="dk1"/>
              </a:solidFill>
            </a:endParaRPr>
          </a:p>
        </p:txBody>
      </p:sp>
      <p:sp>
        <p:nvSpPr>
          <p:cNvPr id="425" name="Google Shape;425;p61"/>
          <p:cNvSpPr/>
          <p:nvPr/>
        </p:nvSpPr>
        <p:spPr>
          <a:xfrm rot="5400000">
            <a:off x="3124200" y="2686050"/>
            <a:ext cx="228600" cy="4038600"/>
          </a:xfrm>
          <a:prstGeom prst="rightBrace">
            <a:avLst>
              <a:gd fmla="val 51633" name="adj1"/>
              <a:gd fmla="val 35061" name="adj2"/>
            </a:avLst>
          </a:prstGeom>
          <a:noFill/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"/>
            <a:ext cx="4693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Inner Join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1" name="Google Shape;431;p6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Consider the following tables 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Persons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Orders</a:t>
            </a:r>
            <a:endParaRPr sz="11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n-US" sz="2900">
                <a:solidFill>
                  <a:schemeClr val="dk1"/>
                </a:solidFill>
              </a:rPr>
              <a:t>FK 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Orders.PId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references PK 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Persons.PId</a:t>
            </a:r>
            <a:endParaRPr b="1" i="1" sz="2900" u="sng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432" name="Google Shape;432;p62"/>
          <p:cNvGraphicFramePr/>
          <p:nvPr/>
        </p:nvGraphicFramePr>
        <p:xfrm>
          <a:off x="689418" y="1261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Google Shape;433;p62"/>
          <p:cNvGraphicFramePr/>
          <p:nvPr/>
        </p:nvGraphicFramePr>
        <p:xfrm>
          <a:off x="689927" y="3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906150"/>
                <a:gridCol w="1439550"/>
                <a:gridCol w="8505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34764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/>
          <p:nvPr/>
        </p:nvSpPr>
        <p:spPr>
          <a:xfrm>
            <a:off x="324600" y="1151500"/>
            <a:ext cx="8530800" cy="171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Inner Join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p6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The following query returns persons and their orders</a:t>
            </a:r>
            <a:endParaRPr sz="13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</a:rPr>
              <a:t>	SELECT	p.LastName, p.FirstName, o.OrderNo</a:t>
            </a:r>
            <a:br>
              <a:rPr b="1" i="0" lang="en-US" sz="3100" u="none" cap="none" strike="noStrike">
                <a:solidFill>
                  <a:schemeClr val="dk1"/>
                </a:solidFill>
              </a:rPr>
            </a:br>
            <a:r>
              <a:rPr b="1" i="0" lang="en-US" sz="3100" u="none" cap="none" strike="noStrike">
                <a:solidFill>
                  <a:schemeClr val="dk1"/>
                </a:solidFill>
              </a:rPr>
              <a:t>FROM		Persons p	    </a:t>
            </a:r>
            <a:r>
              <a:rPr b="1" i="1" lang="en-US" sz="3100" u="sng" cap="none" strike="noStrike">
                <a:solidFill>
                  <a:srgbClr val="FF0000"/>
                </a:solidFill>
              </a:rPr>
              <a:t>JOIN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	Orders o</a:t>
            </a:r>
            <a:br>
              <a:rPr b="1" i="0" lang="en-US" sz="3100" u="none" cap="none" strike="noStrike">
                <a:solidFill>
                  <a:schemeClr val="dk1"/>
                </a:solidFill>
              </a:rPr>
            </a:br>
            <a:r>
              <a:rPr b="1" i="0" lang="en-US" sz="3100" u="none" cap="none" strike="noStrike">
                <a:solidFill>
                  <a:schemeClr val="dk1"/>
                </a:solidFill>
              </a:rPr>
              <a:t>				</a:t>
            </a:r>
            <a:r>
              <a:rPr b="1" i="1" lang="en-US" sz="3100" u="sng" cap="none" strike="noStrike">
                <a:solidFill>
                  <a:srgbClr val="FF0000"/>
                </a:solidFill>
              </a:rPr>
              <a:t>ON</a:t>
            </a:r>
            <a:r>
              <a:rPr b="1" i="0" lang="en-US" sz="3100" u="none" cap="none" strike="noStrike">
                <a:solidFill>
                  <a:schemeClr val="dk1"/>
                </a:solidFill>
              </a:rPr>
              <a:t>		p.Pid  =  o.PId</a:t>
            </a:r>
            <a:endParaRPr b="1" i="0" sz="31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442" name="Google Shape;442;p63"/>
          <p:cNvGraphicFramePr/>
          <p:nvPr/>
        </p:nvGraphicFramePr>
        <p:xfrm>
          <a:off x="1752600" y="29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674500"/>
                <a:gridCol w="1711000"/>
                <a:gridCol w="14395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3" name="Google Shape;443;p6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/>
          <p:nvPr/>
        </p:nvSpPr>
        <p:spPr>
          <a:xfrm>
            <a:off x="324600" y="1151500"/>
            <a:ext cx="8530800" cy="165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Left Join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6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Syntax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SELECT column_name(s)</a:t>
            </a:r>
            <a:br>
              <a:rPr b="1" i="0" lang="en-US" sz="2900" u="none" cap="none" strike="noStrike">
                <a:solidFill>
                  <a:schemeClr val="dk1"/>
                </a:solidFill>
              </a:rPr>
            </a:br>
            <a:r>
              <a:rPr b="1" i="0" lang="en-US" sz="2900" u="none" cap="none" strike="noStrike">
                <a:solidFill>
                  <a:schemeClr val="dk1"/>
                </a:solidFill>
              </a:rPr>
              <a:t>FROM </a:t>
            </a:r>
            <a:r>
              <a:rPr b="1" i="1" lang="en-US" sz="2900" u="sng" cap="none" strike="noStrike">
                <a:solidFill>
                  <a:srgbClr val="0000FF"/>
                </a:solidFill>
              </a:rPr>
              <a:t>table1</a:t>
            </a:r>
            <a:r>
              <a:rPr b="1" lang="en-US" sz="2900">
                <a:solidFill>
                  <a:schemeClr val="dk1"/>
                </a:solidFill>
              </a:rPr>
              <a:t> </a:t>
            </a:r>
            <a:r>
              <a:rPr b="1" i="1" lang="en-US" sz="2900" u="sng" cap="none" strike="noStrike">
                <a:solidFill>
                  <a:srgbClr val="FF0000"/>
                </a:solidFill>
              </a:rPr>
              <a:t>LEFT JOIN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table2</a:t>
            </a:r>
            <a:br>
              <a:rPr b="1" i="0" lang="en-US" sz="2900" u="none" cap="none" strike="noStrike">
                <a:solidFill>
                  <a:schemeClr val="dk1"/>
                </a:solidFill>
              </a:rPr>
            </a:br>
            <a:r>
              <a:rPr b="1" i="0" lang="en-US" sz="2900" u="none" cap="none" strike="noStrike">
                <a:solidFill>
                  <a:schemeClr val="dk1"/>
                </a:solidFill>
              </a:rPr>
              <a:t>ON 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table1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.column_name=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table2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.column_name</a:t>
            </a:r>
            <a:endParaRPr sz="11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Returns all rows from left table (</a:t>
            </a:r>
            <a:r>
              <a:rPr b="1" i="1" lang="en-US" sz="2900" u="sng" cap="none" strike="noStrike">
                <a:solidFill>
                  <a:srgbClr val="0000FF"/>
                </a:solidFill>
              </a:rPr>
              <a:t>table1</a:t>
            </a:r>
            <a:r>
              <a:rPr i="0" lang="en-US" sz="2900" u="none" cap="none" strike="noStrike">
                <a:solidFill>
                  <a:schemeClr val="dk1"/>
                </a:solidFill>
              </a:rPr>
              <a:t>), even if there are no matches in the right table (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table2</a:t>
            </a:r>
            <a:r>
              <a:rPr i="0" lang="en-US" sz="2900" u="none" cap="none" strike="noStrike">
                <a:solidFill>
                  <a:schemeClr val="dk1"/>
                </a:solidFill>
              </a:rPr>
              <a:t>)</a:t>
            </a:r>
            <a:endParaRPr sz="11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AKA </a:t>
            </a:r>
            <a:r>
              <a:rPr b="1" i="1" lang="en-US" sz="2900" u="sng" cap="none" strike="noStrike">
                <a:solidFill>
                  <a:schemeClr val="dk1"/>
                </a:solidFill>
              </a:rPr>
              <a:t>LEFT OUTER JOIN</a:t>
            </a:r>
            <a:endParaRPr i="0" sz="29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Persons and Orders Table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456" name="Google Shape;456;p65"/>
          <p:cNvGraphicFramePr/>
          <p:nvPr/>
        </p:nvGraphicFramePr>
        <p:xfrm>
          <a:off x="613218" y="727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7" name="Google Shape;457;p65"/>
          <p:cNvGraphicFramePr/>
          <p:nvPr/>
        </p:nvGraphicFramePr>
        <p:xfrm>
          <a:off x="613727" y="26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906150"/>
                <a:gridCol w="1439550"/>
                <a:gridCol w="8505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34764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8" name="Google Shape;458;p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/>
          <p:nvPr/>
        </p:nvSpPr>
        <p:spPr>
          <a:xfrm>
            <a:off x="324600" y="618100"/>
            <a:ext cx="8530800" cy="165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Left Join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Google Shape;465;p6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	p.LastName, p.FirstName, o.OrderNo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		Persons p	   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LEFT JOIN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	Orders o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		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	p.PId = o.PId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466" name="Google Shape;466;p66"/>
          <p:cNvGraphicFramePr/>
          <p:nvPr/>
        </p:nvGraphicFramePr>
        <p:xfrm>
          <a:off x="152400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947550"/>
                <a:gridCol w="1988825"/>
                <a:gridCol w="1671325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</a:tbl>
          </a:graphicData>
        </a:graphic>
      </p:graphicFrame>
      <p:sp>
        <p:nvSpPr>
          <p:cNvPr id="467" name="Google Shape;467;p6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 Outer Joins?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Google Shape;473;p6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Consider the following tables:</a:t>
            </a:r>
            <a:endParaRPr sz="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500" u="none" cap="none" strike="noStrike">
                <a:solidFill>
                  <a:schemeClr val="dk1"/>
                </a:solidFill>
              </a:rPr>
              <a:t>	STAFF(</a:t>
            </a:r>
            <a:r>
              <a:rPr b="1" i="0" lang="en-US" sz="2500" u="sng" cap="none" strike="noStrike">
                <a:solidFill>
                  <a:schemeClr val="dk1"/>
                </a:solidFill>
              </a:rPr>
              <a:t>ssn</a:t>
            </a:r>
            <a:r>
              <a:rPr i="0" lang="en-US" sz="2500" u="none" cap="none" strike="noStrike">
                <a:solidFill>
                  <a:schemeClr val="dk1"/>
                </a:solidFill>
              </a:rPr>
              <a:t>, fname, lname)</a:t>
            </a:r>
            <a:endParaRPr sz="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500" u="none" cap="none" strike="noStrike">
                <a:solidFill>
                  <a:schemeClr val="dk1"/>
                </a:solidFill>
              </a:rPr>
              <a:t>	SPOUSE(</a:t>
            </a:r>
            <a:r>
              <a:rPr b="1" i="0" lang="en-US" sz="2500" u="sng" cap="none" strike="noStrike">
                <a:solidFill>
                  <a:schemeClr val="dk1"/>
                </a:solidFill>
              </a:rPr>
              <a:t>ssn</a:t>
            </a:r>
            <a:r>
              <a:rPr i="0" lang="en-US" sz="25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2500" u="none" cap="none" strike="noStrike">
                <a:solidFill>
                  <a:schemeClr val="dk1"/>
                </a:solidFill>
              </a:rPr>
              <a:t>essn</a:t>
            </a:r>
            <a:r>
              <a:rPr i="0" lang="en-US" sz="2500" u="none" cap="none" strike="noStrike">
                <a:solidFill>
                  <a:schemeClr val="dk1"/>
                </a:solidFill>
              </a:rPr>
              <a:t>, fname, lname)</a:t>
            </a:r>
            <a:endParaRPr sz="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2984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Where SPOUSE.essn refers to STAFF.ssn</a:t>
            </a:r>
            <a:endParaRPr sz="7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2984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Consider the following query:</a:t>
            </a:r>
            <a:endParaRPr sz="700"/>
          </a:p>
          <a:p>
            <a:pPr indent="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"</a:t>
            </a:r>
            <a:r>
              <a:rPr b="1" i="0" lang="en-US" sz="3300" u="none" cap="none" strike="noStrike">
                <a:solidFill>
                  <a:schemeClr val="dk1"/>
                </a:solidFill>
              </a:rPr>
              <a:t>Find the name of each staff member and his/her spouse, </a:t>
            </a:r>
            <a:r>
              <a:rPr b="1" i="1" lang="en-US" sz="3300" u="sng" cap="none" strike="noStrike">
                <a:solidFill>
                  <a:schemeClr val="dk1"/>
                </a:solidFill>
              </a:rPr>
              <a:t>if any</a:t>
            </a:r>
            <a:r>
              <a:rPr b="1" lang="en-US" sz="3300" cap="none" strike="noStrike">
                <a:solidFill>
                  <a:schemeClr val="dk1"/>
                </a:solidFill>
              </a:rPr>
              <a:t>"</a:t>
            </a:r>
            <a:endParaRPr b="1" sz="3700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8"/>
          <p:cNvSpPr/>
          <p:nvPr/>
        </p:nvSpPr>
        <p:spPr>
          <a:xfrm>
            <a:off x="324600" y="1684900"/>
            <a:ext cx="8530800" cy="238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Inner Join Is Not Enough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6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following query only returns staff that have spouses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	STAFF.fname, STAFF.lname,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			SPOUSE.fname, SPOUSE.lname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	STAFF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INNER JOIN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SPOUSE ON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		STAFF.ssn=SPOUSE.essn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/>
          <p:nvPr/>
        </p:nvSpPr>
        <p:spPr>
          <a:xfrm>
            <a:off x="324600" y="2218300"/>
            <a:ext cx="8530800" cy="239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Need Outer Join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Google Shape;487;p6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We also want the staff that do not have spouse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It's because of the "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if any</a:t>
            </a:r>
            <a:r>
              <a:rPr i="0" lang="en-US" sz="3200" u="none" cap="none" strike="noStrike">
                <a:solidFill>
                  <a:schemeClr val="dk1"/>
                </a:solidFill>
              </a:rPr>
              <a:t>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	STAFF.fname, STAFF.lname,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			SPOUSE.fname, SPOUSE.lname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	STAFF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LEFT JOIN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SPOUSE ON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			STAFF.ssn=SPOUSE.essn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/>
          <p:nvPr/>
        </p:nvSpPr>
        <p:spPr>
          <a:xfrm>
            <a:off x="324600" y="1151500"/>
            <a:ext cx="8530800" cy="165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Right Join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4" name="Google Shape;494;p7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 column_name(s)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table1</a:t>
            </a:r>
            <a:r>
              <a:rPr b="1" lang="en-US" sz="3200">
                <a:solidFill>
                  <a:schemeClr val="dk1"/>
                </a:solidFill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RIGHT JOIN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table2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ON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table1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.column_name=</a:t>
            </a:r>
            <a:r>
              <a:rPr b="1" i="1" lang="en-US" sz="3200" u="sng" cap="none" strike="noStrike">
                <a:solidFill>
                  <a:srgbClr val="0000FF"/>
                </a:solidFill>
              </a:rPr>
              <a:t>table2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.column_name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Returns all rows from right table (</a:t>
            </a:r>
            <a:r>
              <a:rPr b="1" i="1" lang="en-US" sz="3200" u="none" cap="none" strike="noStrike">
                <a:solidFill>
                  <a:srgbClr val="0000FF"/>
                </a:solidFill>
              </a:rPr>
              <a:t>table2</a:t>
            </a:r>
            <a:r>
              <a:rPr i="0" lang="en-US" sz="3200" u="none" cap="none" strike="noStrike">
                <a:solidFill>
                  <a:schemeClr val="dk1"/>
                </a:solidFill>
              </a:rPr>
              <a:t>), even if no matches in left table (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table1</a:t>
            </a:r>
            <a:r>
              <a:rPr i="0" lang="en-US" sz="3200" u="none" cap="none" strike="noStrike">
                <a:solidFill>
                  <a:schemeClr val="dk1"/>
                </a:solidFill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AKA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RIGHT OUTER JOIN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Persons and Orders Table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00" name="Google Shape;500;p71"/>
          <p:cNvGraphicFramePr/>
          <p:nvPr/>
        </p:nvGraphicFramePr>
        <p:xfrm>
          <a:off x="689418" y="803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" name="Google Shape;501;p71"/>
          <p:cNvGraphicFramePr/>
          <p:nvPr/>
        </p:nvGraphicFramePr>
        <p:xfrm>
          <a:off x="689927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906150"/>
                <a:gridCol w="1439550"/>
                <a:gridCol w="8505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34764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2" name="Google Shape;502;p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324600" y="1713200"/>
            <a:ext cx="8530800" cy="12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Example, query retrieves names and graduation year of all students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 STUDENT.SName, STUDENT.GradYear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from STUDENT</a:t>
            </a:r>
            <a:endParaRPr sz="10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</a:rPr>
              <a:t>from clause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declares input table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STUDENT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Fields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prefixed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by name of table STUDENT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Used to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disambiguate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when using many tables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Prefixes removed from result table</a:t>
            </a:r>
            <a:endParaRPr i="0" sz="2800" u="none" cap="none" strike="noStrike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the Student Database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2"/>
          <p:cNvSpPr/>
          <p:nvPr/>
        </p:nvSpPr>
        <p:spPr>
          <a:xfrm>
            <a:off x="324600" y="618100"/>
            <a:ext cx="8530800" cy="252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Right Join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Google Shape;509;p7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 Persons.LastName, Persons.FirstName, Orders.OrderNo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 Persons</a:t>
            </a:r>
            <a:r>
              <a:rPr b="1" lang="en-US" sz="3200">
                <a:solidFill>
                  <a:schemeClr val="dk1"/>
                </a:solidFill>
              </a:rPr>
              <a:t>		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RIGHT JOIN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Orders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chemeClr val="dk1"/>
                </a:solidFill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Persons.PId=Orders.PId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10" name="Google Shape;510;p72"/>
          <p:cNvGraphicFramePr/>
          <p:nvPr/>
        </p:nvGraphicFramePr>
        <p:xfrm>
          <a:off x="2007870" y="2834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674500"/>
                <a:gridCol w="1711000"/>
                <a:gridCol w="14395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34764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"/>
          <p:cNvSpPr/>
          <p:nvPr/>
        </p:nvSpPr>
        <p:spPr>
          <a:xfrm>
            <a:off x="324600" y="618100"/>
            <a:ext cx="8530800" cy="217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Join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 table1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rgbClr val="FF0000"/>
                </a:solidFill>
              </a:rPr>
              <a:t>FULL JOIN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table2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chemeClr val="dk1"/>
                </a:solidFill>
              </a:rPr>
              <a:t>ON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table1.column_name=table2.column_name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FULL JOIN return rows when there is a match in either of the tables.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Persons and Orders Table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23" name="Google Shape;523;p74"/>
          <p:cNvGraphicFramePr/>
          <p:nvPr/>
        </p:nvGraphicFramePr>
        <p:xfrm>
          <a:off x="689418" y="803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Google Shape;524;p74"/>
          <p:cNvGraphicFramePr/>
          <p:nvPr/>
        </p:nvGraphicFramePr>
        <p:xfrm>
          <a:off x="689927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906150"/>
                <a:gridCol w="1439550"/>
                <a:gridCol w="8505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34764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5" name="Google Shape;525;p7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5"/>
          <p:cNvSpPr/>
          <p:nvPr/>
        </p:nvSpPr>
        <p:spPr>
          <a:xfrm>
            <a:off x="324600" y="618100"/>
            <a:ext cx="8530800" cy="217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Join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2" name="Google Shape;532;p7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</a:rPr>
              <a:t>	SELECT Persons.LastName, Persons.FirstName, Orders.OrderNo</a:t>
            </a:r>
            <a:br>
              <a:rPr b="1" i="0" lang="en-US" sz="2700" u="none" cap="none" strike="noStrike">
                <a:solidFill>
                  <a:schemeClr val="dk1"/>
                </a:solidFill>
              </a:rPr>
            </a:br>
            <a:r>
              <a:rPr b="1" i="0" lang="en-US" sz="2700" u="none" cap="none" strike="noStrike">
                <a:solidFill>
                  <a:schemeClr val="dk1"/>
                </a:solidFill>
              </a:rPr>
              <a:t>FROM Persons</a:t>
            </a:r>
            <a:br>
              <a:rPr b="1" i="0" lang="en-US" sz="2700" u="none" cap="none" strike="noStrike">
                <a:solidFill>
                  <a:schemeClr val="dk1"/>
                </a:solidFill>
              </a:rPr>
            </a:br>
            <a:r>
              <a:rPr b="1" i="0" lang="en-US" sz="27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2700" u="sng" cap="none" strike="noStrike">
                <a:solidFill>
                  <a:srgbClr val="FF0000"/>
                </a:solidFill>
              </a:rPr>
              <a:t>FULL JOIN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 Orders</a:t>
            </a:r>
            <a:br>
              <a:rPr b="1" i="0" lang="en-US" sz="2700" u="none" cap="none" strike="noStrike">
                <a:solidFill>
                  <a:schemeClr val="dk1"/>
                </a:solidFill>
              </a:rPr>
            </a:br>
            <a:r>
              <a:rPr b="1" i="0" lang="en-US" sz="27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2700" u="sng" cap="none" strike="noStrike">
                <a:solidFill>
                  <a:srgbClr val="FF0000"/>
                </a:solidFill>
              </a:rPr>
              <a:t>ON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 Persons.PId=Orders.PId</a:t>
            </a:r>
            <a:endParaRPr b="1" i="0" sz="27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33" name="Google Shape;533;p75"/>
          <p:cNvGraphicFramePr/>
          <p:nvPr/>
        </p:nvGraphicFramePr>
        <p:xfrm>
          <a:off x="3962400" y="2697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674500"/>
                <a:gridCol w="1711000"/>
                <a:gridCol w="14395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OrderNo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22456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24562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77895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44678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34764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6"/>
          <p:cNvSpPr/>
          <p:nvPr/>
        </p:nvSpPr>
        <p:spPr>
          <a:xfrm>
            <a:off x="324600" y="2827900"/>
            <a:ext cx="8530800" cy="217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Specifying Several Joins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1" name="Google Shape;541;p7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Use </a:t>
            </a:r>
            <a:r>
              <a:rPr lang="en-US" sz="3200">
                <a:solidFill>
                  <a:schemeClr val="dk1"/>
                </a:solidFill>
              </a:rPr>
              <a:t>parentheses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to group matching records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names of students and their professors (less readable version)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 s.SName, k.Prof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(STUDENT s 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ENROLL e 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on 	</a:t>
            </a:r>
            <a:br>
              <a:rPr b="1" i="1" lang="en-US" sz="3200" u="none" cap="none" strike="noStrike">
                <a:solidFill>
                  <a:srgbClr val="FF0000"/>
                </a:solidFill>
              </a:rPr>
            </a:br>
            <a:r>
              <a:rPr b="1" i="1" lang="en-US" sz="3200" u="none" cap="none" strike="noStrike">
                <a:solidFill>
                  <a:srgbClr val="FF0000"/>
                </a:solidFill>
              </a:rPr>
              <a:t>				s.SId=e.StudentId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)</a:t>
            </a:r>
            <a:endParaRPr/>
          </a:p>
          <a:p>
            <a:pPr indent="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3200" u="none" cap="none" strike="noStrike">
                <a:solidFill>
                  <a:srgbClr val="0000FF"/>
                </a:solidFill>
              </a:rPr>
              <a:t>join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SECTION k </a:t>
            </a:r>
            <a:r>
              <a:rPr b="1" i="1" lang="en-US" sz="3200" u="none" cap="none" strike="noStrike">
                <a:solidFill>
                  <a:srgbClr val="0000FF"/>
                </a:solidFill>
              </a:rPr>
              <a:t>on e.SectionId=k.SectId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7"/>
          <p:cNvSpPr/>
          <p:nvPr/>
        </p:nvSpPr>
        <p:spPr>
          <a:xfrm>
            <a:off x="324600" y="3628750"/>
            <a:ext cx="8530800" cy="152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7"/>
          <p:cNvSpPr/>
          <p:nvPr/>
        </p:nvSpPr>
        <p:spPr>
          <a:xfrm>
            <a:off x="324600" y="1075300"/>
            <a:ext cx="8530800" cy="217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Explicit &amp; Implicit Notation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9" name="Google Shape;549;p7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sng" cap="none" strike="noStrike">
                <a:solidFill>
                  <a:schemeClr val="dk1"/>
                </a:solidFill>
              </a:rPr>
              <a:t>Explicit Join Notation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uses JOIN … ON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 * FROM </a:t>
            </a:r>
            <a:r>
              <a:rPr b="1" i="0" lang="en-US" sz="2800" u="none" cap="none" strike="noStrike">
                <a:solidFill>
                  <a:srgbClr val="008000"/>
                </a:solidFill>
              </a:rPr>
              <a:t>employee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INNER </a:t>
            </a:r>
            <a:r>
              <a:rPr b="1" i="1" lang="en-US" sz="2800" u="sng" cap="none" strike="noStrike">
                <a:solidFill>
                  <a:srgbClr val="FF0000"/>
                </a:solidFill>
              </a:rPr>
              <a:t>JOIN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008000"/>
                </a:solidFill>
              </a:rPr>
              <a:t>department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2800" u="sng" cap="none" strike="noStrike">
                <a:solidFill>
                  <a:srgbClr val="FF0000"/>
                </a:solidFill>
              </a:rPr>
              <a:t>ON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</a:rPr>
              <a:t>		employee.DepartmentID =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</a:rPr>
              <a:t>		department.DepartmentID;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sng" cap="none" strike="noStrike">
                <a:solidFill>
                  <a:schemeClr val="dk1"/>
                </a:solidFill>
              </a:rPr>
              <a:t>Implicit Join Notation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uses FROM … WHERE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 * </a:t>
            </a:r>
            <a:r>
              <a:rPr b="1" i="1" lang="en-US" sz="2800" u="sng" cap="none" strike="noStrike">
                <a:solidFill>
                  <a:srgbClr val="FF0000"/>
                </a:solidFill>
              </a:rPr>
              <a:t>FROM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008000"/>
                </a:solidFill>
              </a:rPr>
              <a:t>employee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2800" u="none" cap="none" strike="noStrike">
                <a:solidFill>
                  <a:srgbClr val="008000"/>
                </a:solidFill>
              </a:rPr>
              <a:t>department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2800" u="sng" cap="none" strike="noStrike">
                <a:solidFill>
                  <a:srgbClr val="FF0000"/>
                </a:solidFill>
              </a:rPr>
              <a:t>WHERE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800" u="none" cap="none" strike="noStrike">
                <a:solidFill>
                  <a:srgbClr val="0000FF"/>
                </a:solidFill>
              </a:rPr>
              <a:t>employee.DepartmentID = 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</a:rPr>
              <a:t>			department.DepartmentID; </a:t>
            </a:r>
            <a:endParaRPr sz="1000"/>
          </a:p>
        </p:txBody>
      </p:sp>
      <p:sp>
        <p:nvSpPr>
          <p:cNvPr id="550" name="Google Shape;550;p77"/>
          <p:cNvSpPr/>
          <p:nvPr/>
        </p:nvSpPr>
        <p:spPr>
          <a:xfrm>
            <a:off x="5867400" y="2000250"/>
            <a:ext cx="304800" cy="857400"/>
          </a:xfrm>
          <a:prstGeom prst="rightBrace">
            <a:avLst>
              <a:gd fmla="val 3616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1" name="Google Shape;551;p77"/>
          <p:cNvSpPr txBox="1"/>
          <p:nvPr/>
        </p:nvSpPr>
        <p:spPr>
          <a:xfrm>
            <a:off x="6248400" y="2171700"/>
            <a:ext cx="2206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predicates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5100">
                <a:latin typeface="Oswald"/>
                <a:ea typeface="Oswald"/>
                <a:cs typeface="Oswald"/>
                <a:sym typeface="Oswald"/>
              </a:rPr>
              <a:t>WHERE</a:t>
            </a:r>
            <a:endParaRPr b="1" i="0" sz="120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Google Shape;557;p78"/>
          <p:cNvSpPr txBox="1"/>
          <p:nvPr>
            <p:ph idx="1" type="subTitle"/>
          </p:nvPr>
        </p:nvSpPr>
        <p:spPr>
          <a:xfrm>
            <a:off x="1371600" y="4527056"/>
            <a:ext cx="6400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9"/>
          <p:cNvSpPr/>
          <p:nvPr/>
        </p:nvSpPr>
        <p:spPr>
          <a:xfrm>
            <a:off x="324600" y="2294500"/>
            <a:ext cx="8530800" cy="188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Where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Google Shape;564;p7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Use the where clause to list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predicates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Only records that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fulfill the predicates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are returned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Syntax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 column_name(s)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FROM table_name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WHERE column_name operator value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sp>
        <p:nvSpPr>
          <p:cNvPr id="565" name="Google Shape;565;p7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 Operators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1" name="Google Shape;571;p8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following are valid operators in the predicates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Combine several predicates with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AND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OR</a:t>
            </a:r>
            <a:endParaRPr b="1" i="1" sz="3200" u="sng" cap="none" strike="noStrike">
              <a:solidFill>
                <a:srgbClr val="FF0000"/>
              </a:solidFill>
            </a:endParaRPr>
          </a:p>
        </p:txBody>
      </p:sp>
      <p:graphicFrame>
        <p:nvGraphicFramePr>
          <p:cNvPr id="572" name="Google Shape;572;p80"/>
          <p:cNvGraphicFramePr/>
          <p:nvPr/>
        </p:nvGraphicFramePr>
        <p:xfrm>
          <a:off x="824249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1675175"/>
                <a:gridCol w="5730175"/>
              </a:tblGrid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Operator</a:t>
                      </a:r>
                      <a:endParaRPr b="1" i="1" sz="24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=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Equal, not double equal (==)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&lt;&gt;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Not equal, not bang equal (!=)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&gt;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Greater than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&lt;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Less than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&gt;=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Greater than or equal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&lt;=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Less than or equal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BETWEEN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Between an inclusive range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LIKE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Search for a pattern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Specify multiple values for a column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225" marB="16225" marR="21625" marL="216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1"/>
          <p:cNvSpPr/>
          <p:nvPr/>
        </p:nvSpPr>
        <p:spPr>
          <a:xfrm>
            <a:off x="324600" y="2996225"/>
            <a:ext cx="8530800" cy="104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9" name="Google Shape;579;p8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following query returns only records that match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City='</a:t>
            </a:r>
            <a:r>
              <a:rPr b="1" lang="en-US" sz="3200">
                <a:solidFill>
                  <a:schemeClr val="dk1"/>
                </a:solidFill>
              </a:rPr>
              <a:t>Lowell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80" name="Google Shape;580;p81"/>
          <p:cNvGraphicFramePr/>
          <p:nvPr/>
        </p:nvGraphicFramePr>
        <p:xfrm>
          <a:off x="689418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i="1" sz="18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i="1" sz="18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1" name="Google Shape;581;p81"/>
          <p:cNvGraphicFramePr/>
          <p:nvPr/>
        </p:nvGraphicFramePr>
        <p:xfrm>
          <a:off x="6096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6014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i="1" sz="18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i="1" sz="18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8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324600" y="3237200"/>
            <a:ext cx="8530800" cy="12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Range Variable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prefix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is called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range variable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By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default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it’s the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name of the table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The range variable name can be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changed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by providing a new name after the table, an </a:t>
            </a:r>
            <a:r>
              <a:rPr b="1" i="1" lang="en-US" sz="2800" u="sng" cap="none" strike="noStrike">
                <a:solidFill>
                  <a:schemeClr val="dk1"/>
                </a:solidFill>
              </a:rPr>
              <a:t>alias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Here’s the same query with renamed range variable</a:t>
            </a:r>
            <a:endParaRPr sz="10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 </a:t>
            </a:r>
            <a:r>
              <a:rPr b="1" i="1" lang="en-US" sz="2800" u="sng" cap="none" strike="noStrike">
                <a:solidFill>
                  <a:srgbClr val="FF0000"/>
                </a:solidFill>
              </a:rPr>
              <a:t>s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.SName, s.GradYear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from STUDENT </a:t>
            </a:r>
            <a:r>
              <a:rPr b="1" i="1" lang="en-US" sz="2800" u="sng" cap="none" strike="noStrike">
                <a:solidFill>
                  <a:srgbClr val="FF0000"/>
                </a:solidFill>
              </a:rPr>
              <a:t>s</a:t>
            </a:r>
            <a:endParaRPr sz="10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</a:rPr>
              <a:t>Useful for 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horter names and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self joins</a:t>
            </a:r>
            <a:endParaRPr b="1" i="1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2"/>
          <p:cNvSpPr/>
          <p:nvPr/>
        </p:nvSpPr>
        <p:spPr>
          <a:xfrm>
            <a:off x="324600" y="2475575"/>
            <a:ext cx="8530800" cy="168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8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44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9" name="Google Shape;589;p8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FirstName='</a:t>
            </a:r>
            <a:r>
              <a:rPr b="1" lang="en-US" sz="3200">
                <a:solidFill>
                  <a:schemeClr val="dk1"/>
                </a:solidFill>
              </a:rPr>
              <a:t>Bob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rgbClr val="FF0000"/>
                </a:solidFill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LastName='</a:t>
            </a:r>
            <a:r>
              <a:rPr b="1" lang="en-US" sz="3200">
                <a:solidFill>
                  <a:schemeClr val="dk1"/>
                </a:solidFill>
              </a:rPr>
              <a:t>Dole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90" name="Google Shape;590;p82"/>
          <p:cNvGraphicFramePr/>
          <p:nvPr/>
        </p:nvGraphicFramePr>
        <p:xfrm>
          <a:off x="685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1" name="Google Shape;591;p82"/>
          <p:cNvGraphicFramePr/>
          <p:nvPr/>
        </p:nvGraphicFramePr>
        <p:xfrm>
          <a:off x="533400" y="42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3"/>
          <p:cNvSpPr/>
          <p:nvPr/>
        </p:nvSpPr>
        <p:spPr>
          <a:xfrm>
            <a:off x="324600" y="2413363"/>
            <a:ext cx="8530800" cy="167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8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FirstName='</a:t>
            </a:r>
            <a:r>
              <a:rPr b="1" lang="en-US" sz="3200">
                <a:solidFill>
                  <a:schemeClr val="dk1"/>
                </a:solidFill>
              </a:rPr>
              <a:t>Bob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rgbClr val="FF0000"/>
                </a:solidFill>
              </a:rPr>
              <a:t>OR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FirstName='</a:t>
            </a:r>
            <a:r>
              <a:rPr b="1" lang="en-US" sz="3200">
                <a:solidFill>
                  <a:schemeClr val="dk1"/>
                </a:solidFill>
              </a:rPr>
              <a:t>Dan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sp>
        <p:nvSpPr>
          <p:cNvPr id="598" name="Google Shape;598;p8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44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99" name="Google Shape;599;p83"/>
          <p:cNvGraphicFramePr/>
          <p:nvPr/>
        </p:nvGraphicFramePr>
        <p:xfrm>
          <a:off x="685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0" name="Google Shape;600;p83"/>
          <p:cNvGraphicFramePr/>
          <p:nvPr/>
        </p:nvGraphicFramePr>
        <p:xfrm>
          <a:off x="689418" y="4103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4"/>
          <p:cNvSpPr/>
          <p:nvPr/>
        </p:nvSpPr>
        <p:spPr>
          <a:xfrm>
            <a:off x="324600" y="2530125"/>
            <a:ext cx="8530800" cy="170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Combining </a:t>
            </a:r>
            <a:r>
              <a:rPr b="1" i="1" lang="en-US" sz="44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i="1" lang="en-US" sz="44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</a:t>
            </a:r>
            <a:endParaRPr b="1" i="1" sz="44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7" name="Google Shape;607;p8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SELECT * FROM Persons WHERE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LastName='</a:t>
            </a:r>
            <a:r>
              <a:rPr b="1" lang="en-US" sz="3200">
                <a:solidFill>
                  <a:schemeClr val="dk1"/>
                </a:solidFill>
              </a:rPr>
              <a:t>Dole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rgbClr val="FF0000"/>
                </a:solidFill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(FirstName='</a:t>
            </a:r>
            <a:r>
              <a:rPr b="1" lang="en-US" sz="3200">
                <a:solidFill>
                  <a:schemeClr val="dk1"/>
                </a:solidFill>
              </a:rPr>
              <a:t>Bob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OR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FirstName='</a:t>
            </a:r>
            <a:r>
              <a:rPr b="1" lang="en-US" sz="3200">
                <a:solidFill>
                  <a:schemeClr val="dk1"/>
                </a:solidFill>
              </a:rPr>
              <a:t>Dan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')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608" name="Google Shape;608;p84"/>
          <p:cNvGraphicFramePr/>
          <p:nvPr/>
        </p:nvGraphicFramePr>
        <p:xfrm>
          <a:off x="685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9" name="Google Shape;609;p84"/>
          <p:cNvGraphicFramePr/>
          <p:nvPr/>
        </p:nvGraphicFramePr>
        <p:xfrm>
          <a:off x="533400" y="42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56900"/>
                <a:gridCol w="180625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b="1" i="1" sz="1800" u="sng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5"/>
          <p:cNvSpPr/>
          <p:nvPr/>
        </p:nvSpPr>
        <p:spPr>
          <a:xfrm>
            <a:off x="324600" y="3537200"/>
            <a:ext cx="8530800" cy="161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 Joins with Where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6" name="Google Shape;616;p8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</a:rPr>
              <a:t>Multiple joins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are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awkward </a:t>
            </a:r>
            <a:r>
              <a:rPr i="0" lang="en-US" sz="2800" u="none" cap="none" strike="noStrike">
                <a:solidFill>
                  <a:schemeClr val="dk1"/>
                </a:solidFill>
              </a:rPr>
              <a:t>in the from clause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Syntax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easier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in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where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clause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Where clause is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optional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Evaluated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after from</a:t>
            </a:r>
            <a:r>
              <a:rPr i="0" lang="en-US" sz="2800" u="none" cap="none" strike="noStrike">
                <a:solidFill>
                  <a:schemeClr val="dk1"/>
                </a:solidFill>
              </a:rPr>
              <a:t>, but 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before select</a:t>
            </a:r>
            <a:endParaRPr sz="1000"/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</a:rPr>
              <a:t>Following query returns names of students graduating in 2005 or 2006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select s.SName</a:t>
            </a:r>
            <a:endParaRPr b="1"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	from STUDENT s</a:t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</a:rPr>
              <a:t>	where (s.GradYear=2005) or (s.GradYear=2006)</a:t>
            </a:r>
            <a:endParaRPr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6"/>
          <p:cNvSpPr/>
          <p:nvPr/>
        </p:nvSpPr>
        <p:spPr>
          <a:xfrm>
            <a:off x="324600" y="3285100"/>
            <a:ext cx="8530800" cy="16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6"/>
          <p:cNvSpPr/>
          <p:nvPr/>
        </p:nvSpPr>
        <p:spPr>
          <a:xfrm>
            <a:off x="324600" y="1151500"/>
            <a:ext cx="8530800" cy="16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 Joins with Where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4" name="Google Shape;624;p8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The multiple joins example from earlier: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select s.SName, k.Prof</a:t>
            </a:r>
            <a:endParaRPr b="1" i="0" sz="30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from (STUDENT s </a:t>
            </a:r>
            <a:r>
              <a:rPr b="1" i="1" lang="en-US" sz="3000" u="none" cap="none" strike="noStrike">
                <a:solidFill>
                  <a:srgbClr val="FF0000"/>
                </a:solidFill>
              </a:rPr>
              <a:t>join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 ENROLL e </a:t>
            </a:r>
            <a:r>
              <a:rPr b="1" i="1" lang="en-US" sz="3000" u="none" cap="none" strike="noStrike">
                <a:solidFill>
                  <a:srgbClr val="FF0000"/>
                </a:solidFill>
              </a:rPr>
              <a:t>on 	s.SId=e.StudentId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)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1" lang="en-US" sz="3000" u="none" cap="none" strike="noStrike">
                <a:solidFill>
                  <a:srgbClr val="FF0000"/>
                </a:solidFill>
              </a:rPr>
              <a:t>join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 SECTION k </a:t>
            </a:r>
            <a:r>
              <a:rPr b="1" i="1" lang="en-US" sz="3000" u="none" cap="none" strike="noStrike">
                <a:solidFill>
                  <a:srgbClr val="FF0000"/>
                </a:solidFill>
              </a:rPr>
              <a:t>on e.SectionId=k.SectId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More </a:t>
            </a:r>
            <a:r>
              <a:rPr b="1" i="1" lang="en-US" sz="3000" u="sng" cap="none" strike="noStrike">
                <a:solidFill>
                  <a:schemeClr val="dk1"/>
                </a:solidFill>
              </a:rPr>
              <a:t>readable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using where clause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select s.SName, k.Prof</a:t>
            </a:r>
            <a:endParaRPr b="1" i="0" sz="30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from STUDENT s, ENROLL e, SECTION k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3000" u="none" cap="none" strike="noStrike">
                <a:solidFill>
                  <a:srgbClr val="FF0000"/>
                </a:solidFill>
              </a:rPr>
              <a:t>	where s.SId=e.StudentId and e.SectionId=k.SectId</a:t>
            </a:r>
            <a:endParaRPr b="1" i="1" sz="30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7"/>
          <p:cNvSpPr/>
          <p:nvPr/>
        </p:nvSpPr>
        <p:spPr>
          <a:xfrm>
            <a:off x="324600" y="2751700"/>
            <a:ext cx="8530800" cy="221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8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Joins and Selection Predicates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1" name="Google Shape;631;p8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Where clause allows combin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ing selection and join predicates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Here's an example set of </a:t>
            </a:r>
            <a:r>
              <a:rPr b="1" i="0" lang="en-US" sz="2900" u="none" cap="none" strike="noStrike">
                <a:solidFill>
                  <a:srgbClr val="0000FF"/>
                </a:solidFill>
              </a:rPr>
              <a:t>selections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and </a:t>
            </a:r>
            <a:r>
              <a:rPr b="1" i="0" lang="en-US" sz="2900" u="none" cap="none" strike="noStrike">
                <a:solidFill>
                  <a:srgbClr val="FF0000"/>
                </a:solidFill>
              </a:rPr>
              <a:t>joins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to retrieve the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grades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Joe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received 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during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his 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graduation year</a:t>
            </a:r>
            <a:endParaRPr b="1" i="0" sz="2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select e.Grade</a:t>
            </a:r>
            <a:endParaRPr b="1" i="0" sz="2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from STUDENT s, ENROLL e, SECTION k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where </a:t>
            </a:r>
            <a:r>
              <a:rPr b="1" i="0" lang="en-US" sz="2900" u="none" cap="none" strike="noStrike">
                <a:solidFill>
                  <a:srgbClr val="FF0000"/>
                </a:solidFill>
              </a:rPr>
              <a:t>s.SId=e.StudentId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 and </a:t>
            </a:r>
            <a:r>
              <a:rPr b="1" i="0" lang="en-US" sz="2900" u="none" cap="none" strike="noStrike">
                <a:solidFill>
                  <a:srgbClr val="FF0000"/>
                </a:solidFill>
              </a:rPr>
              <a:t>e.SectionId=k.SectId</a:t>
            </a:r>
            <a:endParaRPr b="1" i="0" sz="2900" u="none" cap="none" strike="noStrike">
              <a:solidFill>
                <a:srgbClr val="FF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and </a:t>
            </a:r>
            <a:r>
              <a:rPr b="1" i="0" lang="en-US" sz="2900" u="none" cap="none" strike="noStrike">
                <a:solidFill>
                  <a:srgbClr val="0000FF"/>
                </a:solidFill>
              </a:rPr>
              <a:t>s.SName='joe'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 and </a:t>
            </a:r>
            <a:r>
              <a:rPr b="1" i="0" lang="en-US" sz="2900" u="none" cap="none" strike="noStrike">
                <a:solidFill>
                  <a:srgbClr val="0000FF"/>
                </a:solidFill>
              </a:rPr>
              <a:t>k.YearOffered=s.GradYear</a:t>
            </a:r>
            <a:endParaRPr b="1" i="0" sz="2900" u="none" cap="none" strike="noStrike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8"/>
          <p:cNvSpPr/>
          <p:nvPr/>
        </p:nvSpPr>
        <p:spPr>
          <a:xfrm>
            <a:off x="324600" y="628650"/>
            <a:ext cx="8530800" cy="221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8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Between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p8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column_name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rgbClr val="FF0000"/>
                </a:solidFill>
              </a:rPr>
              <a:t>BETWEEN value1 AND value2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BETWEEN operator used in WHERE clause to select range of data between two values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9"/>
          <p:cNvSpPr/>
          <p:nvPr/>
        </p:nvSpPr>
        <p:spPr>
          <a:xfrm>
            <a:off x="324600" y="2465100"/>
            <a:ext cx="8530800" cy="128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8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Between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Google Shape;645;p8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Persons table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LastName</a:t>
            </a:r>
            <a:r>
              <a:rPr b="1" lang="en-US" sz="3200">
                <a:solidFill>
                  <a:schemeClr val="dk1"/>
                </a:solidFill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BETWEEN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'</a:t>
            </a:r>
            <a:r>
              <a:rPr b="1" lang="en-US" sz="3200">
                <a:solidFill>
                  <a:schemeClr val="dk1"/>
                </a:solidFill>
              </a:rPr>
              <a:t>Boone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'</a:t>
            </a:r>
            <a:r>
              <a:rPr b="1" lang="en-US" sz="3200">
                <a:solidFill>
                  <a:schemeClr val="dk1"/>
                </a:solidFill>
              </a:rPr>
              <a:t>Garcia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646" name="Google Shape;646;p89"/>
          <p:cNvGraphicFramePr/>
          <p:nvPr/>
        </p:nvGraphicFramePr>
        <p:xfrm>
          <a:off x="457200" y="1223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7" name="Google Shape;647;p89"/>
          <p:cNvGraphicFramePr/>
          <p:nvPr/>
        </p:nvGraphicFramePr>
        <p:xfrm>
          <a:off x="457200" y="4126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850575"/>
                <a:gridCol w="1674500"/>
                <a:gridCol w="1711000"/>
                <a:gridCol w="2163450"/>
                <a:gridCol w="14617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0"/>
          <p:cNvSpPr/>
          <p:nvPr/>
        </p:nvSpPr>
        <p:spPr>
          <a:xfrm>
            <a:off x="324600" y="618100"/>
            <a:ext cx="8530800" cy="16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9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Between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4" name="Google Shape;654;p9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 * FROM Persons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LastName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1" lang="en-US" sz="3200" u="sng" cap="none" strike="noStrike">
                <a:solidFill>
                  <a:srgbClr val="FF0000"/>
                </a:solidFill>
              </a:rPr>
              <a:t>NOT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BETWEEN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'</a:t>
            </a:r>
            <a:r>
              <a:rPr b="1" lang="en-US" sz="3200">
                <a:solidFill>
                  <a:schemeClr val="dk1"/>
                </a:solidFill>
              </a:rPr>
              <a:t>Boone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'</a:t>
            </a:r>
            <a:r>
              <a:rPr b="1" lang="en-US" sz="3200">
                <a:solidFill>
                  <a:schemeClr val="dk1"/>
                </a:solidFill>
              </a:rPr>
              <a:t>Garcia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'</a:t>
            </a:r>
            <a:endParaRPr/>
          </a:p>
        </p:txBody>
      </p:sp>
      <p:graphicFrame>
        <p:nvGraphicFramePr>
          <p:cNvPr id="655" name="Google Shape;655;p90"/>
          <p:cNvGraphicFramePr/>
          <p:nvPr/>
        </p:nvGraphicFramePr>
        <p:xfrm>
          <a:off x="135127" y="2537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982350"/>
                <a:gridCol w="1947550"/>
                <a:gridCol w="1988825"/>
                <a:gridCol w="2018975"/>
                <a:gridCol w="1994975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P_Id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1"/>
          <p:cNvSpPr/>
          <p:nvPr/>
        </p:nvSpPr>
        <p:spPr>
          <a:xfrm>
            <a:off x="324600" y="618100"/>
            <a:ext cx="8530800" cy="16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Keyword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p9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column_name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IN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(value1,value2,...)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IN operator allows specifying multiple values WHERE clause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324600" y="3846800"/>
            <a:ext cx="8530800" cy="12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Shorthand Notations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sng" cap="none" strike="noStrike">
                <a:solidFill>
                  <a:schemeClr val="dk1"/>
                </a:solidFill>
              </a:rPr>
              <a:t>*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means all fields of a table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sng" cap="none" strike="noStrike">
                <a:solidFill>
                  <a:schemeClr val="dk1"/>
                </a:solidFill>
              </a:rPr>
              <a:t>t.*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means all fields of table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t</a:t>
            </a:r>
            <a:endParaRPr b="1" i="1"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If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no ambiguity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don’t need table name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Removing the prefixes all together:</a:t>
            </a:r>
            <a:endParaRPr sz="1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</a:rPr>
              <a:t>	select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SName, GradYear</a:t>
            </a:r>
            <a:endParaRPr b="1"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</a:rPr>
              <a:t>	from STUDENT</a:t>
            </a:r>
            <a:endParaRPr i="0" sz="3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2"/>
          <p:cNvSpPr/>
          <p:nvPr/>
        </p:nvSpPr>
        <p:spPr>
          <a:xfrm>
            <a:off x="324600" y="2461300"/>
            <a:ext cx="8530800" cy="137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9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9" name="Google Shape;669;p9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Persons table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6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SELECT * FROM Persons</a:t>
            </a:r>
            <a:br>
              <a:rPr b="1" i="0" lang="en-US" sz="3200" u="none" cap="none" strike="noStrike">
                <a:solidFill>
                  <a:schemeClr val="dk1"/>
                </a:solidFill>
              </a:rPr>
            </a:br>
            <a:r>
              <a:rPr b="1" i="0" lang="en-US" sz="3200" u="none" cap="none" strike="noStrike">
                <a:solidFill>
                  <a:schemeClr val="dk1"/>
                </a:solidFill>
              </a:rPr>
              <a:t>WHERE LastName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IN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('</a:t>
            </a:r>
            <a:r>
              <a:rPr b="1" i="1" lang="en-US" sz="3200" u="sng">
                <a:solidFill>
                  <a:srgbClr val="FF0000"/>
                </a:solidFill>
              </a:rPr>
              <a:t>Boone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','</a:t>
            </a:r>
            <a:r>
              <a:rPr b="1" i="1" lang="en-US" sz="3200" u="sng">
                <a:solidFill>
                  <a:srgbClr val="FF0000"/>
                </a:solidFill>
              </a:rPr>
              <a:t>Garcia</a:t>
            </a:r>
            <a:r>
              <a:rPr b="1" i="1" lang="en-US" sz="3200" u="sng" cap="none" strike="noStrike">
                <a:solidFill>
                  <a:srgbClr val="FF0000"/>
                </a:solidFill>
              </a:rPr>
              <a:t>')</a:t>
            </a:r>
            <a:endParaRPr b="1" i="1" sz="3200" u="sng" cap="none" strike="noStrike">
              <a:solidFill>
                <a:srgbClr val="FF0000"/>
              </a:solidFill>
            </a:endParaRPr>
          </a:p>
        </p:txBody>
      </p:sp>
      <p:graphicFrame>
        <p:nvGraphicFramePr>
          <p:cNvPr id="670" name="Google Shape;670;p92"/>
          <p:cNvGraphicFramePr/>
          <p:nvPr/>
        </p:nvGraphicFramePr>
        <p:xfrm>
          <a:off x="527493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66642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1" name="Google Shape;671;p92"/>
          <p:cNvGraphicFramePr/>
          <p:nvPr/>
        </p:nvGraphicFramePr>
        <p:xfrm>
          <a:off x="495743" y="3989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{AF8345BA-93E9-4181-834D-A183F1F59F26}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3"/>
          <p:cNvSpPr/>
          <p:nvPr/>
        </p:nvSpPr>
        <p:spPr>
          <a:xfrm>
            <a:off x="324600" y="2523100"/>
            <a:ext cx="8530800" cy="219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Built-In Functions in Where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8" name="Google Shape;678;p9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b="1" i="1" lang="en-US" sz="2900" u="none" cap="none" strike="noStrike">
                <a:solidFill>
                  <a:schemeClr val="dk1"/>
                </a:solidFill>
              </a:rPr>
              <a:t>Functions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operators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such as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arithmetic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expressions,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like</a:t>
            </a:r>
            <a:r>
              <a:rPr i="0" lang="en-US" sz="2900" u="none" cap="none" strike="noStrike">
                <a:solidFill>
                  <a:schemeClr val="dk1"/>
                </a:solidFill>
              </a:rPr>
              <a:t>, and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extract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can appear in the where clause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Here's an example query returning the students whose names begin with 'j' and graduate this year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select s.*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from STUDENT s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where s.SName </a:t>
            </a:r>
            <a:r>
              <a:rPr b="1" i="1" lang="en-US" sz="2900" u="none" cap="none" strike="noStrike">
                <a:solidFill>
                  <a:srgbClr val="FF0000"/>
                </a:solidFill>
              </a:rPr>
              <a:t>like 'j%'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and s.GradYear = </a:t>
            </a:r>
            <a:r>
              <a:rPr b="1" i="1" lang="en-US" sz="2900" u="none" cap="none" strike="noStrike">
                <a:solidFill>
                  <a:srgbClr val="FF0000"/>
                </a:solidFill>
              </a:rPr>
              <a:t>extract(YEAR, current_date)</a:t>
            </a:r>
            <a:endParaRPr i="1" sz="29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4"/>
          <p:cNvSpPr/>
          <p:nvPr/>
        </p:nvSpPr>
        <p:spPr>
          <a:xfrm>
            <a:off x="324600" y="2523100"/>
            <a:ext cx="8530800" cy="262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current_user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p9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If the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SECTION.prof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(proferssor's name) is the same as the DB's login name…</a:t>
            </a:r>
            <a:endParaRPr sz="11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Following query returns grades given by current logged in professor</a:t>
            </a:r>
            <a:endParaRPr b="1" i="0" sz="2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select s.SName, e.Grade</a:t>
            </a:r>
            <a:endParaRPr b="1" i="0" sz="2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from STUDENT s, ENROLL e, SECTION k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where s.SId = e.StudentId</a:t>
            </a:r>
            <a:endParaRPr b="1" i="0" sz="2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</a:rPr>
              <a:t>		and e.SectionId = k.SectId</a:t>
            </a:r>
            <a:endParaRPr b="1" i="0" sz="2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1" lang="en-US" sz="2900" u="none" cap="none" strike="noStrike">
                <a:solidFill>
                  <a:srgbClr val="FF0000"/>
                </a:solidFill>
              </a:rPr>
              <a:t>		and k.Prof = current_user</a:t>
            </a:r>
            <a:endParaRPr b="1" i="1" sz="29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5"/>
          <p:cNvSpPr/>
          <p:nvPr/>
        </p:nvSpPr>
        <p:spPr>
          <a:xfrm>
            <a:off x="19800" y="1075300"/>
            <a:ext cx="8530800" cy="357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9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Equivalent Relational Algebra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9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Q60 = rename(STUDENT, SName, STUDENT.SName)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Q61 = rename(Q60, GradYear, STUDENT.GradYear)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Q62 = project(Q61, {STUDENT.SName,</a:t>
            </a:r>
            <a:br>
              <a:rPr i="0" lang="en-US" sz="3200" u="none" cap="none" strike="noStrike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				STUDENT.GradYear})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Q63 = rename(Q62, STUDENT.SName, SName)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Q64 = rename(Q63, STUDENT.GradYear, GradYear)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24600" y="1059225"/>
            <a:ext cx="8530800" cy="97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24600" y="2888025"/>
            <a:ext cx="8530800" cy="134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Consider following tables</a:t>
            </a:r>
            <a:endParaRPr sz="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</a:rPr>
              <a:t>		DEPARTMENT(id (pk), </a:t>
            </a:r>
            <a:r>
              <a:rPr b="1" i="0" lang="en-US" sz="2500" u="none" cap="none" strike="noStrike">
                <a:solidFill>
                  <a:schemeClr val="dk1"/>
                </a:solidFill>
              </a:rPr>
              <a:t>d</a:t>
            </a:r>
            <a:r>
              <a:rPr b="1" i="0" lang="en-US" sz="2500" u="none" cap="none" strike="noStrike">
                <a:solidFill>
                  <a:schemeClr val="dk1"/>
                </a:solidFill>
              </a:rPr>
              <a:t>name)</a:t>
            </a:r>
            <a:endParaRPr sz="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</a:rPr>
              <a:t>		EMPLOYEE(name, did (fk))</a:t>
            </a:r>
            <a:endParaRPr sz="700"/>
          </a:p>
          <a:p>
            <a:pPr indent="-2984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Following fields are not ambiguous, so we </a:t>
            </a:r>
            <a:r>
              <a:rPr b="1" i="1" lang="en-US" sz="2500" u="none" cap="none" strike="noStrike">
                <a:solidFill>
                  <a:schemeClr val="dk1"/>
                </a:solidFill>
              </a:rPr>
              <a:t>don’t need the range variable</a:t>
            </a:r>
            <a:endParaRPr sz="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</a:rPr>
              <a:t>		select name, </a:t>
            </a:r>
            <a:r>
              <a:rPr b="1" i="0" lang="en-US" sz="2500" u="none" cap="none" strike="noStrike">
                <a:solidFill>
                  <a:schemeClr val="dk1"/>
                </a:solidFill>
              </a:rPr>
              <a:t>d</a:t>
            </a:r>
            <a:r>
              <a:rPr b="1" i="0" lang="en-US" sz="2500" u="none" cap="none" strike="noStrike">
                <a:solidFill>
                  <a:schemeClr val="dk1"/>
                </a:solidFill>
              </a:rPr>
              <a:t>name</a:t>
            </a:r>
            <a:endParaRPr b="1" i="0" sz="25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</a:rPr>
              <a:t>		from DEPARTMENT, EMPLOYEE</a:t>
            </a:r>
            <a:endParaRPr sz="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</a:rPr>
              <a:t>		where did = id</a:t>
            </a:r>
            <a:endParaRPr sz="700"/>
          </a:p>
          <a:p>
            <a:pPr indent="-2984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b="1" i="1" lang="en-US" sz="2500" u="none" cap="none" strike="noStrike">
                <a:solidFill>
                  <a:schemeClr val="dk1"/>
                </a:solidFill>
              </a:rPr>
              <a:t>But</a:t>
            </a:r>
            <a:r>
              <a:rPr i="0" lang="en-US" sz="2500" u="none" cap="none" strike="noStrike">
                <a:solidFill>
                  <a:schemeClr val="dk1"/>
                </a:solidFill>
              </a:rPr>
              <a:t> if EMPLOYEE also had </a:t>
            </a:r>
            <a:r>
              <a:rPr b="1" i="1" lang="en-US" sz="2500" u="none" cap="none" strike="noStrike">
                <a:solidFill>
                  <a:schemeClr val="dk1"/>
                </a:solidFill>
              </a:rPr>
              <a:t>id</a:t>
            </a:r>
            <a:r>
              <a:rPr i="0" lang="en-US" sz="2500" u="none" cap="none" strike="noStrike">
                <a:solidFill>
                  <a:schemeClr val="dk1"/>
                </a:solidFill>
              </a:rPr>
              <a:t> field or if the </a:t>
            </a:r>
            <a:r>
              <a:rPr b="1" i="1" lang="en-US" sz="2500" u="none" cap="none" strike="noStrike">
                <a:solidFill>
                  <a:schemeClr val="dk1"/>
                </a:solidFill>
              </a:rPr>
              <a:t>dname </a:t>
            </a:r>
            <a:r>
              <a:rPr i="0" lang="en-US" sz="2500" u="none" cap="none" strike="noStrike">
                <a:solidFill>
                  <a:schemeClr val="dk1"/>
                </a:solidFill>
              </a:rPr>
              <a:t>field would have been </a:t>
            </a:r>
            <a:r>
              <a:rPr b="1" i="1" lang="en-US" sz="2500" u="none" cap="none" strike="noStrike">
                <a:solidFill>
                  <a:schemeClr val="dk1"/>
                </a:solidFill>
              </a:rPr>
              <a:t>name</a:t>
            </a:r>
            <a:r>
              <a:rPr i="0" lang="en-US" sz="2500" u="none" cap="none" strike="noStrike">
                <a:solidFill>
                  <a:schemeClr val="dk1"/>
                </a:solidFill>
              </a:rPr>
              <a:t> also, then need it</a:t>
            </a:r>
            <a:endParaRPr i="0" sz="2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