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CCB968-8EB8-4DEE-A63C-AD782F71EFCE}">
  <a:tblStyle styleId="{A3CCB968-8EB8-4DEE-A63C-AD782F71EFC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4b39018d_2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6e4b39018d_23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b39018d_2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6e4b39018d_23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e4b39018d_2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6e4b39018d_23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e4b39018d_2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6e4b39018d_23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5503ea6_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45503ea6_0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5503ea6_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45503ea6_0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24bcdc8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424bcdc80c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e4b39018d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6e4b39018d_23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38e06e6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838e06e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45503ea6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45503ea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5503ea6_0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45503ea6_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24bcdc8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24bcdc80c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4bcdc8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424bcdc80c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24bcdc8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424bcdc80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7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SQL SUB</a:t>
            </a:r>
            <a:r>
              <a:rPr b="1" lang="en-US" sz="16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17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QUERIES</a:t>
            </a:r>
            <a:endParaRPr b="1" i="0" sz="8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4680319"/>
            <a:ext cx="6400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6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UNION</a:t>
            </a:r>
            <a:endParaRPr b="1" i="0" sz="81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1371600" y="4680319"/>
            <a:ext cx="6400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299625" y="2904675"/>
            <a:ext cx="8500500" cy="187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Union keyword</a:t>
            </a:r>
            <a:endParaRPr b="1" i="0" sz="6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b="1" i="1" lang="en-US" sz="30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UNION</a:t>
            </a: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combines results of two or more SELECT statements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statements must have same number/type of columns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default o</a:t>
            </a: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nly distinct values are returned (vs. UNION ALL)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Syntax: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column_name(s) FROM table_name1</a:t>
            </a:r>
            <a:b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1" lang="en-US" sz="30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UNION</a:t>
            </a:r>
            <a:b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column_name(s) FROM table_name2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UNION Example…</a:t>
            </a:r>
            <a:endParaRPr b="1" i="0" sz="6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the following tables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EmployeesCanada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EmployeesUSA</a:t>
            </a:r>
            <a:endParaRPr b="1" i="1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64" name="Google Shape;164;p24"/>
          <p:cNvGraphicFramePr/>
          <p:nvPr/>
        </p:nvGraphicFramePr>
        <p:xfrm>
          <a:off x="457200" y="1663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{A3CCB968-8EB8-4DEE-A63C-AD782F71EFCE}</a:tableStyleId>
              </a:tblPr>
              <a:tblGrid>
                <a:gridCol w="902975"/>
                <a:gridCol w="31263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Boone, Dan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Dole, 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Dole, Stephen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Garcia, 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oogle Shape;165;p24"/>
          <p:cNvGraphicFramePr/>
          <p:nvPr/>
        </p:nvGraphicFramePr>
        <p:xfrm>
          <a:off x="4886134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{A3CCB968-8EB8-4DEE-A63C-AD782F71EFCE}</a:tableStyleId>
              </a:tblPr>
              <a:tblGrid>
                <a:gridCol w="902975"/>
                <a:gridCol w="31263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EmpName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Turner, Sally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Kent, Clark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Dole, Stephen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04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Scott, Stephen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/>
          <p:nvPr/>
        </p:nvSpPr>
        <p:spPr>
          <a:xfrm>
            <a:off x="299625" y="1211050"/>
            <a:ext cx="8500500" cy="2276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…UNION Example</a:t>
            </a:r>
            <a:endParaRPr b="1" i="0" sz="6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All </a:t>
            </a: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distinct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Employees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EName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EmployeesCanada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UNION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EmpName AS E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EmployeesUSA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74" name="Google Shape;174;p25"/>
          <p:cNvGraphicFramePr/>
          <p:nvPr/>
        </p:nvGraphicFramePr>
        <p:xfrm>
          <a:off x="6246304" y="1455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{A3CCB968-8EB8-4DEE-A63C-AD782F71EFCE}</a:tableStyleId>
              </a:tblPr>
              <a:tblGrid>
                <a:gridCol w="20054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EName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Boone, Dan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Dole, Bob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Dole, Stephen</a:t>
                      </a:r>
                      <a:endParaRPr b="1"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Garcia, Charlie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Turner, Sally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Kent, Clark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Scott, Stephen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299625" y="1211050"/>
            <a:ext cx="8500500" cy="170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UNION ALL</a:t>
            </a:r>
            <a:endParaRPr b="1" i="0" sz="6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UNION ALL returns results even if not distinct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EName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EmployeesCanada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UNION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ALL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EName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EmployeesUSA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83" name="Google Shape;183;p26"/>
          <p:cNvGraphicFramePr/>
          <p:nvPr/>
        </p:nvGraphicFramePr>
        <p:xfrm>
          <a:off x="62484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{A3CCB968-8EB8-4DEE-A63C-AD782F71EFCE}</a:tableStyleId>
              </a:tblPr>
              <a:tblGrid>
                <a:gridCol w="19411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EName</a:t>
                      </a:r>
                      <a:endParaRPr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Boone, Dan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Dole, Bob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Dole, Stephen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Garcia, Charlie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Turner, Sally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Kent, Clark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Dole, Stephen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Scott, Stephen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6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ORDER BY</a:t>
            </a:r>
            <a:endParaRPr b="1" i="0" sz="81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27"/>
          <p:cNvSpPr txBox="1"/>
          <p:nvPr>
            <p:ph idx="1" type="subTitle"/>
          </p:nvPr>
        </p:nvSpPr>
        <p:spPr>
          <a:xfrm>
            <a:off x="1371600" y="4680319"/>
            <a:ext cx="6400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299625" y="2871375"/>
            <a:ext cx="8500500" cy="168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Order By Clause</a:t>
            </a:r>
            <a:endParaRPr b="1" i="0" sz="6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</a:t>
            </a:r>
            <a:r>
              <a:rPr b="1" i="1" lang="en-US" sz="32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keyword sorts results by a column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default records are sorted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ASC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ending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</a:t>
            </a: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DESC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keyword to sort records in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DESC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ending order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Syntax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column_name(s)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ORDER</a:t>
            </a:r>
            <a:r>
              <a:rPr b="1" i="1" lang="en-US" sz="3200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BY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column_name(s)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ASC|DESC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299625" y="2850275"/>
            <a:ext cx="8500500" cy="53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 By Example</a:t>
            </a:r>
            <a:endParaRPr b="1" i="0" sz="6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the Persons table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* FROM Persons</a:t>
            </a:r>
            <a:r>
              <a:rPr b="1"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28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ORDER</a:t>
            </a:r>
            <a:r>
              <a:rPr b="1" i="1" lang="en-US" sz="2800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28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BY</a:t>
            </a:r>
            <a:r>
              <a:rPr b="1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LastName</a:t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05" name="Google Shape;205;p29"/>
          <p:cNvGraphicFramePr/>
          <p:nvPr/>
        </p:nvGraphicFramePr>
        <p:xfrm>
          <a:off x="517700" y="33867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{A3CCB968-8EB8-4DEE-A63C-AD782F71EFCE}</a:tableStyleId>
              </a:tblPr>
              <a:tblGrid>
                <a:gridCol w="656900"/>
                <a:gridCol w="1674500"/>
                <a:gridCol w="1711000"/>
                <a:gridCol w="2163450"/>
                <a:gridCol w="1715325"/>
              </a:tblGrid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b="1"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b="1"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b="1"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b="1"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b="1"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Nilsen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Tom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Vingvn 23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Google Shape;206;p29"/>
          <p:cNvGraphicFramePr/>
          <p:nvPr/>
        </p:nvGraphicFramePr>
        <p:xfrm>
          <a:off x="517700" y="115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{A3CCB968-8EB8-4DEE-A63C-AD782F71EFCE}</a:tableStyleId>
              </a:tblPr>
              <a:tblGrid>
                <a:gridCol w="656900"/>
                <a:gridCol w="1674500"/>
                <a:gridCol w="1711000"/>
                <a:gridCol w="2163450"/>
                <a:gridCol w="1715325"/>
              </a:tblGrid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b="1"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b="1"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b="1"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b="1"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b="1"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Nilsen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Tom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Vingvn 23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299625" y="1211050"/>
            <a:ext cx="8500500" cy="116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 By Descending</a:t>
            </a:r>
            <a:endParaRPr b="1" i="0" sz="6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DESC keyword to sort descending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* FROM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ORDER BY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LastName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DESC</a:t>
            </a:r>
            <a:endParaRPr b="1" i="1" sz="3200" u="sng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15" name="Google Shape;215;p30"/>
          <p:cNvGraphicFramePr/>
          <p:nvPr/>
        </p:nvGraphicFramePr>
        <p:xfrm>
          <a:off x="495743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{A3CCB968-8EB8-4DEE-A63C-AD782F71EFCE}</a:tableStyleId>
              </a:tblPr>
              <a:tblGrid>
                <a:gridCol w="850575"/>
                <a:gridCol w="1674500"/>
                <a:gridCol w="1711000"/>
                <a:gridCol w="2163450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b="1"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b="1"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b="1"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b="1"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b="1"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Nilsen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Tom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Vingvn 23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Mills 20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Dole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 23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Main 10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6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SELF JOINS</a:t>
            </a:r>
            <a:endParaRPr b="1" i="0" sz="81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31"/>
          <p:cNvSpPr txBox="1"/>
          <p:nvPr>
            <p:ph idx="1" type="subTitle"/>
          </p:nvPr>
        </p:nvSpPr>
        <p:spPr>
          <a:xfrm>
            <a:off x="1371600" y="4680319"/>
            <a:ext cx="6400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Nested Queries</a:t>
            </a:r>
            <a:endParaRPr b="1" i="0" sz="6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•"/>
            </a:pPr>
            <a:r>
              <a:rPr i="0" lang="en-US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b="1" i="1" lang="en-US" sz="4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nested query</a:t>
            </a:r>
            <a:r>
              <a:rPr b="1" i="1" lang="en-US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i="0" lang="en-US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(or </a:t>
            </a:r>
            <a:r>
              <a:rPr b="1" i="1" lang="en-US" sz="4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subquery</a:t>
            </a:r>
            <a:r>
              <a:rPr i="0" lang="en-US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is a query within a query. AKA</a:t>
            </a:r>
            <a:r>
              <a:rPr lang="en-US"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inline views</a:t>
            </a:r>
            <a:br>
              <a:rPr i="0" lang="en-US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Char char="•"/>
            </a:pPr>
            <a:r>
              <a:rPr i="0" lang="en-US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Subqueries can occur in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92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–"/>
            </a:pP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b="1" i="1" lang="en-US" sz="38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clause (typically)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92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–"/>
            </a:pP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b="1" i="1" lang="en-US" sz="38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clause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92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–"/>
            </a:pP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 the </a:t>
            </a:r>
            <a:r>
              <a:rPr b="1" i="1" lang="en-US" sz="38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clause</a:t>
            </a:r>
            <a:endParaRPr b="1" i="0" sz="4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/>
          <p:nvPr/>
        </p:nvSpPr>
        <p:spPr>
          <a:xfrm>
            <a:off x="299625" y="1288750"/>
            <a:ext cx="8500500" cy="364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Self Joins</a:t>
            </a:r>
            <a:endParaRPr b="1" i="0" sz="6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0" y="628650"/>
            <a:ext cx="92604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Can m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odel hierarchical structures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category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(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8001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id int(11) NOT NULL AUTO_INCREMENT,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8001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name varchar(20) DEFAULT NULL,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8001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parent</a:t>
            </a:r>
            <a:r>
              <a:rPr b="1" lang="en-US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_id</a:t>
            </a:r>
            <a:r>
              <a:rPr lang="en-US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int(11) DEFAULT NULL,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8001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 (id),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8001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 (</a:t>
            </a:r>
            <a:r>
              <a:rPr b="1" lang="en-US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parent</a:t>
            </a:r>
            <a:r>
              <a:rPr b="1" lang="en-US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_id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REFERENCES 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category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(id));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6654900" y="925825"/>
            <a:ext cx="1424400" cy="155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32"/>
          <p:cNvCxnSpPr>
            <a:stCxn id="230" idx="3"/>
            <a:endCxn id="230" idx="0"/>
          </p:cNvCxnSpPr>
          <p:nvPr/>
        </p:nvCxnSpPr>
        <p:spPr>
          <a:xfrm rot="10800000">
            <a:off x="7367100" y="925825"/>
            <a:ext cx="712200" cy="775500"/>
          </a:xfrm>
          <a:prstGeom prst="bentConnector4">
            <a:avLst>
              <a:gd fmla="val -33435" name="adj1"/>
              <a:gd fmla="val 13070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Self Joins</a:t>
            </a:r>
            <a:endParaRPr b="1" i="0" sz="6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0" y="628650"/>
            <a:ext cx="9144000" cy="3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50" lvl="0" marL="457200" rtl="0" algn="l">
              <a:spcBef>
                <a:spcPts val="640"/>
              </a:spcBef>
              <a:spcAft>
                <a:spcPts val="0"/>
              </a:spcAft>
              <a:buSzPts val="3900"/>
              <a:buFont typeface="Oswald"/>
              <a:buAutoNum type="arabicPeriod"/>
            </a:pPr>
            <a:r>
              <a:rPr lang="en-US" sz="3900">
                <a:solidFill>
                  <a:schemeClr val="dk1"/>
                </a:solidFill>
                <a:highlight>
                  <a:srgbClr val="D9EAD3"/>
                </a:highlight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b="1" lang="en-US" sz="3900">
                <a:solidFill>
                  <a:srgbClr val="0000FF"/>
                </a:solidFill>
                <a:highlight>
                  <a:srgbClr val="D9EAD3"/>
                </a:highlight>
                <a:latin typeface="Oswald"/>
                <a:ea typeface="Oswald"/>
                <a:cs typeface="Oswald"/>
                <a:sym typeface="Oswald"/>
              </a:rPr>
              <a:t>categories</a:t>
            </a:r>
            <a:r>
              <a:rPr lang="en-US" sz="3900">
                <a:solidFill>
                  <a:schemeClr val="dk1"/>
                </a:solidFill>
                <a:highlight>
                  <a:srgbClr val="D9EAD3"/>
                </a:highlight>
                <a:latin typeface="Oswald"/>
                <a:ea typeface="Oswald"/>
                <a:cs typeface="Oswald"/>
                <a:sym typeface="Oswald"/>
              </a:rPr>
              <a:t> (NULL, 'top', NULL);</a:t>
            </a:r>
            <a:endParaRPr sz="3900">
              <a:solidFill>
                <a:schemeClr val="dk1"/>
              </a:solidFill>
              <a:highlight>
                <a:srgbClr val="D9EAD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Font typeface="Oswald"/>
              <a:buAutoNum type="arabicPeriod"/>
            </a:pPr>
            <a:r>
              <a:rPr lang="en-US" sz="3900">
                <a:solidFill>
                  <a:schemeClr val="dk1"/>
                </a:solidFill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b="1" lang="en-US" sz="3900">
                <a:solidFill>
                  <a:srgbClr val="0000FF"/>
                </a:solidFill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categories</a:t>
            </a:r>
            <a:r>
              <a:rPr lang="en-US" sz="3900">
                <a:solidFill>
                  <a:schemeClr val="dk1"/>
                </a:solidFill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 (NULL, 'electr',</a:t>
            </a:r>
            <a:r>
              <a:rPr lang="en-US" sz="3900">
                <a:solidFill>
                  <a:schemeClr val="dk1"/>
                </a:solidFill>
                <a:highlight>
                  <a:srgbClr val="D9EAD3"/>
                </a:highlight>
                <a:latin typeface="Oswald"/>
                <a:ea typeface="Oswald"/>
                <a:cs typeface="Oswald"/>
                <a:sym typeface="Oswald"/>
              </a:rPr>
              <a:t> 1);</a:t>
            </a:r>
            <a:endParaRPr sz="3900">
              <a:solidFill>
                <a:schemeClr val="dk1"/>
              </a:solidFill>
              <a:highlight>
                <a:srgbClr val="D9EAD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Font typeface="Oswald"/>
              <a:buAutoNum type="arabicPeriod"/>
            </a:pPr>
            <a:r>
              <a:rPr lang="en-US" sz="3900">
                <a:solidFill>
                  <a:schemeClr val="dk1"/>
                </a:solidFill>
                <a:highlight>
                  <a:srgbClr val="C9DAF8"/>
                </a:highlight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b="1" lang="en-US" sz="3900">
                <a:solidFill>
                  <a:srgbClr val="0000FF"/>
                </a:solidFill>
                <a:highlight>
                  <a:srgbClr val="C9DAF8"/>
                </a:highlight>
                <a:latin typeface="Oswald"/>
                <a:ea typeface="Oswald"/>
                <a:cs typeface="Oswald"/>
                <a:sym typeface="Oswald"/>
              </a:rPr>
              <a:t>categories</a:t>
            </a:r>
            <a:r>
              <a:rPr lang="en-US" sz="3900">
                <a:solidFill>
                  <a:schemeClr val="dk1"/>
                </a:solidFill>
                <a:highlight>
                  <a:srgbClr val="C9DAF8"/>
                </a:highlight>
                <a:latin typeface="Oswald"/>
                <a:ea typeface="Oswald"/>
                <a:cs typeface="Oswald"/>
                <a:sym typeface="Oswald"/>
              </a:rPr>
              <a:t> (NULL, 'movies'</a:t>
            </a:r>
            <a:r>
              <a:rPr lang="en-US" sz="3900">
                <a:solidFill>
                  <a:schemeClr val="dk1"/>
                </a:solidFill>
                <a:highlight>
                  <a:srgbClr val="D9EAD3"/>
                </a:highlight>
                <a:latin typeface="Oswald"/>
                <a:ea typeface="Oswald"/>
                <a:cs typeface="Oswald"/>
                <a:sym typeface="Oswald"/>
              </a:rPr>
              <a:t>, 1);</a:t>
            </a:r>
            <a:endParaRPr sz="3900">
              <a:solidFill>
                <a:schemeClr val="dk1"/>
              </a:solidFill>
              <a:highlight>
                <a:srgbClr val="D9EAD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Font typeface="Oswald"/>
              <a:buAutoNum type="arabicPeriod"/>
            </a:pPr>
            <a:r>
              <a:rPr lang="en-US" sz="3900">
                <a:solidFill>
                  <a:schemeClr val="dk1"/>
                </a:solidFill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b="1" lang="en-US" sz="3900">
                <a:solidFill>
                  <a:srgbClr val="0000FF"/>
                </a:solidFill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categories</a:t>
            </a:r>
            <a:r>
              <a:rPr lang="en-US" sz="3900">
                <a:solidFill>
                  <a:schemeClr val="dk1"/>
                </a:solidFill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 (NULL, 'pcs', 2);</a:t>
            </a:r>
            <a:endParaRPr sz="3900">
              <a:solidFill>
                <a:schemeClr val="dk1"/>
              </a:solidFill>
              <a:highlight>
                <a:srgbClr val="F4CCC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Font typeface="Oswald"/>
              <a:buAutoNum type="arabicPeriod"/>
            </a:pPr>
            <a:r>
              <a:rPr lang="en-US" sz="3900">
                <a:solidFill>
                  <a:schemeClr val="dk1"/>
                </a:solidFill>
                <a:highlight>
                  <a:srgbClr val="C9DAF8"/>
                </a:highlight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b="1" lang="en-US" sz="3900">
                <a:solidFill>
                  <a:srgbClr val="0000FF"/>
                </a:solidFill>
                <a:highlight>
                  <a:srgbClr val="C9DAF8"/>
                </a:highlight>
                <a:latin typeface="Oswald"/>
                <a:ea typeface="Oswald"/>
                <a:cs typeface="Oswald"/>
                <a:sym typeface="Oswald"/>
              </a:rPr>
              <a:t>categories</a:t>
            </a:r>
            <a:r>
              <a:rPr lang="en-US" sz="3900">
                <a:solidFill>
                  <a:schemeClr val="dk1"/>
                </a:solidFill>
                <a:highlight>
                  <a:srgbClr val="C9DAF8"/>
                </a:highlight>
                <a:latin typeface="Oswald"/>
                <a:ea typeface="Oswald"/>
                <a:cs typeface="Oswald"/>
                <a:sym typeface="Oswald"/>
              </a:rPr>
              <a:t> (NULL, 'dvds', 3);</a:t>
            </a:r>
            <a:endParaRPr sz="3900">
              <a:solidFill>
                <a:schemeClr val="dk1"/>
              </a:solidFill>
              <a:highlight>
                <a:srgbClr val="C9DAF8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Font typeface="Oswald"/>
              <a:buAutoNum type="arabicPeriod"/>
            </a:pPr>
            <a:r>
              <a:rPr lang="en-US" sz="3900">
                <a:solidFill>
                  <a:schemeClr val="dk1"/>
                </a:solidFill>
                <a:highlight>
                  <a:srgbClr val="C9DAF8"/>
                </a:highlight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b="1" lang="en-US" sz="3900">
                <a:solidFill>
                  <a:srgbClr val="0000FF"/>
                </a:solidFill>
                <a:highlight>
                  <a:srgbClr val="C9DAF8"/>
                </a:highlight>
                <a:latin typeface="Oswald"/>
                <a:ea typeface="Oswald"/>
                <a:cs typeface="Oswald"/>
                <a:sym typeface="Oswald"/>
              </a:rPr>
              <a:t>categories</a:t>
            </a:r>
            <a:r>
              <a:rPr lang="en-US" sz="3900">
                <a:solidFill>
                  <a:schemeClr val="dk1"/>
                </a:solidFill>
                <a:highlight>
                  <a:srgbClr val="C9DAF8"/>
                </a:highlight>
                <a:latin typeface="Oswald"/>
                <a:ea typeface="Oswald"/>
                <a:cs typeface="Oswald"/>
                <a:sym typeface="Oswald"/>
              </a:rPr>
              <a:t> (NULL, 'blue rays', 3);</a:t>
            </a:r>
            <a:endParaRPr sz="3900">
              <a:solidFill>
                <a:schemeClr val="dk1"/>
              </a:solidFill>
              <a:highlight>
                <a:srgbClr val="C9DAF8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8" name="Google Shape;238;p33"/>
          <p:cNvSpPr/>
          <p:nvPr/>
        </p:nvSpPr>
        <p:spPr>
          <a:xfrm rot="10800000">
            <a:off x="8032625" y="2063825"/>
            <a:ext cx="838200" cy="1389000"/>
          </a:xfrm>
          <a:prstGeom prst="curvedRightArrow">
            <a:avLst>
              <a:gd fmla="val 0" name="adj1"/>
              <a:gd fmla="val 50000" name="adj2"/>
              <a:gd fmla="val 31017" name="adj3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 rot="10800000">
            <a:off x="8032625" y="2063725"/>
            <a:ext cx="838200" cy="1920900"/>
          </a:xfrm>
          <a:prstGeom prst="curvedRightArrow">
            <a:avLst>
              <a:gd fmla="val 0" name="adj1"/>
              <a:gd fmla="val 50000" name="adj2"/>
              <a:gd fmla="val 31017" name="adj3"/>
            </a:avLst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 rot="10800000">
            <a:off x="8032625" y="1454075"/>
            <a:ext cx="838200" cy="1419300"/>
          </a:xfrm>
          <a:prstGeom prst="curvedRightArrow">
            <a:avLst>
              <a:gd fmla="val 0" name="adj1"/>
              <a:gd fmla="val 50000" name="adj2"/>
              <a:gd fmla="val 31017" name="adj3"/>
            </a:avLst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>
            <a:off x="8032625" y="844475"/>
            <a:ext cx="838200" cy="1419300"/>
          </a:xfrm>
          <a:prstGeom prst="curvedRightArrow">
            <a:avLst>
              <a:gd fmla="val 0" name="adj1"/>
              <a:gd fmla="val 50000" name="adj2"/>
              <a:gd fmla="val 31017" name="adj3"/>
            </a:avLst>
          </a:prstGeom>
          <a:solidFill>
            <a:schemeClr val="lt2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 rot="10800000">
            <a:off x="8032625" y="872975"/>
            <a:ext cx="838200" cy="781200"/>
          </a:xfrm>
          <a:prstGeom prst="curvedRightArrow">
            <a:avLst>
              <a:gd fmla="val 0" name="adj1"/>
              <a:gd fmla="val 50000" name="adj2"/>
              <a:gd fmla="val 31017" name="adj3"/>
            </a:avLst>
          </a:prstGeom>
          <a:solidFill>
            <a:srgbClr val="F4CCCC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Self Joins</a:t>
            </a:r>
            <a:endParaRPr b="1" i="0" sz="6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</a:t>
            </a:r>
            <a:r>
              <a:rPr b="1" lang="en-US" sz="4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child.name</a:t>
            </a:r>
            <a:endParaRPr b="1" sz="4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	categories child,</a:t>
            </a:r>
            <a:endParaRPr b="1" sz="4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categories parent</a:t>
            </a:r>
            <a:endParaRPr b="1" sz="4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</a:t>
            </a:r>
            <a:endParaRPr b="1" sz="4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child.parent_id = parent.id</a:t>
            </a:r>
            <a:endParaRPr b="1" sz="4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parent.name = 'movies';</a:t>
            </a:r>
            <a:endParaRPr b="1" sz="4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PORTABLE </a:t>
            </a:r>
            <a:r>
              <a:rPr b="1" lang="en-US" sz="1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ENUMS</a:t>
            </a:r>
            <a:endParaRPr b="1" i="0" sz="4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4" name="Google Shape;254;p35"/>
          <p:cNvSpPr txBox="1"/>
          <p:nvPr>
            <p:ph idx="1" type="subTitle"/>
          </p:nvPr>
        </p:nvSpPr>
        <p:spPr>
          <a:xfrm>
            <a:off x="1371600" y="4680319"/>
            <a:ext cx="6400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Oswald"/>
                <a:ea typeface="Oswald"/>
                <a:cs typeface="Oswald"/>
                <a:sym typeface="Oswald"/>
              </a:rPr>
              <a:t>Portable Enums</a:t>
            </a:r>
            <a:endParaRPr b="1" sz="6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4662850" y="2342775"/>
            <a:ext cx="3755700" cy="835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Oswald"/>
                <a:ea typeface="Oswald"/>
                <a:cs typeface="Oswald"/>
                <a:sym typeface="Oswald"/>
              </a:rPr>
              <a:t>&lt;&lt;enumeration&gt;&gt;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Oswald"/>
                <a:ea typeface="Oswald"/>
                <a:cs typeface="Oswald"/>
                <a:sym typeface="Oswald"/>
              </a:rPr>
              <a:t>Genre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4662850" y="3178425"/>
            <a:ext cx="3755700" cy="153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Oswald"/>
                <a:ea typeface="Oswald"/>
                <a:cs typeface="Oswald"/>
                <a:sym typeface="Oswald"/>
              </a:rPr>
              <a:t>COMEDY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Oswald"/>
                <a:ea typeface="Oswald"/>
                <a:cs typeface="Oswald"/>
                <a:sym typeface="Oswald"/>
              </a:rPr>
              <a:t>DRAMA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Oswald"/>
                <a:ea typeface="Oswald"/>
                <a:cs typeface="Oswald"/>
                <a:sym typeface="Oswald"/>
              </a:rPr>
              <a:t>HORROR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692925" y="2342775"/>
            <a:ext cx="3327000" cy="835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Oswald"/>
                <a:ea typeface="Oswald"/>
                <a:cs typeface="Oswald"/>
                <a:sym typeface="Oswald"/>
              </a:rPr>
              <a:t>Movie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692925" y="3178425"/>
            <a:ext cx="3327000" cy="153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Oswald"/>
                <a:ea typeface="Oswald"/>
                <a:cs typeface="Oswald"/>
                <a:sym typeface="Oswald"/>
              </a:rPr>
              <a:t>genre : </a:t>
            </a:r>
            <a:r>
              <a:rPr b="1" lang="en-US" sz="3000">
                <a:latin typeface="Oswald"/>
                <a:ea typeface="Oswald"/>
                <a:cs typeface="Oswald"/>
                <a:sym typeface="Oswald"/>
              </a:rPr>
              <a:t>Genre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0" y="628650"/>
            <a:ext cx="91440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SzPts val="4000"/>
              <a:buFont typeface="Oswald"/>
              <a:buChar char="•"/>
            </a:pPr>
            <a:r>
              <a:rPr lang="en-US"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 enumerations the same way across multiple vendors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299625" y="1287250"/>
            <a:ext cx="8500500" cy="126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</a:t>
            </a:r>
            <a:r>
              <a:rPr b="1" i="0" lang="en-US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</a:t>
            </a:r>
            <a:r>
              <a:rPr b="1" i="1" lang="en-US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Enum</a:t>
            </a:r>
            <a:endParaRPr b="1" i="1" sz="6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Declares valid string values from list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TABLE sizes (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name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ENUM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('small','medium','large'));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4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93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</a:t>
            </a: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default value is first in list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93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Otherwise default is NULL</a:t>
            </a:r>
            <a:endParaRPr i="0" sz="4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93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-US"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all databases support ENUM keyword</a:t>
            </a:r>
            <a:endParaRPr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Oswald"/>
                <a:ea typeface="Oswald"/>
                <a:cs typeface="Oswald"/>
                <a:sym typeface="Oswald"/>
              </a:rPr>
              <a:t>Portable Enums</a:t>
            </a:r>
            <a:endParaRPr b="1" sz="6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b="1" lang="en-US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 </a:t>
            </a: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(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 		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 </a:t>
            </a:r>
            <a:r>
              <a:rPr b="1" lang="en-US" sz="3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varchar(20)</a:t>
            </a: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 NOT NULL DEFAULT '',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  PRIMARY KEY (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));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b="1" lang="en-US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</a:t>
            </a: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) values ('COMEDY');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b="1" lang="en-US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</a:t>
            </a: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) values ('DRAMA');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b="1" lang="en-US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</a:t>
            </a: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) values ('HORROR');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Oswald"/>
                <a:ea typeface="Oswald"/>
                <a:cs typeface="Oswald"/>
                <a:sym typeface="Oswald"/>
              </a:rPr>
              <a:t>Portable Enums</a:t>
            </a:r>
            <a:endParaRPr b="1" sz="6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b="1" lang="en-US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 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		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 </a:t>
            </a:r>
            <a:r>
              <a:rPr b="1" lang="en-US" sz="3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varchar(20)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NOT NULL DEFAULT '',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PRIMARY KEY (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));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CREATE TABLE movies (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-US" sz="3200" u="sng">
                <a:latin typeface="Oswald"/>
                <a:ea typeface="Oswald"/>
                <a:cs typeface="Oswald"/>
                <a:sym typeface="Oswald"/>
              </a:rPr>
              <a:t>genre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3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varchar(20)</a:t>
            </a: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 DEFAULT NULL,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  FOREIGN KEY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8001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-US" sz="3200" u="sng">
                <a:latin typeface="Oswald"/>
                <a:ea typeface="Oswald"/>
                <a:cs typeface="Oswald"/>
                <a:sym typeface="Oswald"/>
              </a:rPr>
              <a:t>genre</a:t>
            </a: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) REFERENCES </a:t>
            </a:r>
            <a:r>
              <a:rPr b="1" lang="en-US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 </a:t>
            </a: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));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299625" y="1023700"/>
            <a:ext cx="8500500" cy="360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Subquery in WHERE</a:t>
            </a:r>
            <a:endParaRPr sz="6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* from table1</a:t>
            </a:r>
            <a:endParaRPr b="1" sz="4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49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</a:t>
            </a:r>
            <a:r>
              <a:rPr b="1" i="0" lang="en-US" sz="4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table1.field1 in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9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(select table2.field2 from table2</a:t>
            </a:r>
            <a:endParaRPr sz="31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9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where table2.field2 </a:t>
            </a:r>
            <a:r>
              <a:rPr b="1" lang="en-US" sz="49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r>
              <a:rPr b="1" i="0" lang="en-US" sz="49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value2)</a:t>
            </a:r>
            <a:r>
              <a:rPr b="1" i="0" lang="en-US" sz="4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b="1" i="0" sz="49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299625" y="1880950"/>
            <a:ext cx="8500500" cy="3204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IN Clause</a:t>
            </a:r>
            <a:endParaRPr b="1" i="0" sz="6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Querying details of science students</a:t>
            </a:r>
            <a:br>
              <a:rPr lang="en-US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'Alice', 'Bob', and 'Charly'</a:t>
            </a:r>
            <a:b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id, first_name</a:t>
            </a:r>
            <a:endParaRPr b="1" sz="4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student_details</a:t>
            </a:r>
            <a:endParaRPr b="1" sz="4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first_name IN</a:t>
            </a:r>
            <a:endParaRPr b="1" sz="4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('Alice', 'Bob', 'Charl</a:t>
            </a:r>
            <a:r>
              <a:rPr b="1" lang="en-US" sz="44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ie</a:t>
            </a:r>
            <a:r>
              <a:rPr b="1" i="0" lang="en-US" sz="44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'); </a:t>
            </a:r>
            <a:endParaRPr sz="26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299625" y="1339975"/>
            <a:ext cx="8500500" cy="374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Better with </a:t>
            </a:r>
            <a:r>
              <a:rPr b="1" i="0" lang="en-US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Subquery</a:t>
            </a:r>
            <a:endParaRPr b="1" i="0" sz="6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if we don’t know the names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id, first_name</a:t>
            </a:r>
            <a:endParaRPr b="1" sz="3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student_details</a:t>
            </a:r>
            <a:endParaRPr b="1" sz="3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first_name IN</a:t>
            </a:r>
            <a:endParaRPr b="1" sz="3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7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(SELECT first_name</a:t>
            </a:r>
            <a:r>
              <a:rPr b="1" i="0" lang="en-US" sz="3700" u="none" cap="none" strike="sng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, last_name</a:t>
            </a:r>
            <a:r>
              <a:rPr b="1" i="0" lang="en-US" sz="37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 </a:t>
            </a:r>
            <a:br>
              <a:rPr b="1" i="0" lang="en-US" sz="37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7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FROM student_details </a:t>
            </a:r>
            <a:br>
              <a:rPr b="1" i="0" lang="en-US" sz="37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7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WHERE subject= 'Science')</a:t>
            </a: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Nested Queries Example</a:t>
            </a:r>
            <a:endParaRPr sz="6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Oswald"/>
              <a:buChar char="•"/>
            </a:pPr>
            <a:r>
              <a:rPr i="0" lang="en-US" sz="4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the following table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5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19" name="Google Shape;119;p18"/>
          <p:cNvGraphicFramePr/>
          <p:nvPr/>
        </p:nvGraphicFramePr>
        <p:xfrm>
          <a:off x="199625" y="14143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{A3CCB968-8EB8-4DEE-A63C-AD782F71EFCE}</a:tableStyleId>
              </a:tblPr>
              <a:tblGrid>
                <a:gridCol w="1865950"/>
                <a:gridCol w="1800800"/>
                <a:gridCol w="1571150"/>
                <a:gridCol w="1821150"/>
                <a:gridCol w="16857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region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area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population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gdp</a:t>
                      </a:r>
                      <a:endParaRPr sz="23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Afghanistan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South Asia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652225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26000000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Albania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Europe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28728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3200000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6656M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Algeria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Middle East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2400000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32900000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75012M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Andorra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Europe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468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64000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...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Russia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...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3B43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299625" y="2430250"/>
            <a:ext cx="8500500" cy="2578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Nested Queries Example</a:t>
            </a:r>
            <a:endParaRPr b="1" i="0" sz="6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lang="en-US" sz="4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L</a:t>
            </a:r>
            <a:r>
              <a:rPr b="1" i="0" lang="en-US" sz="48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ists countries with</a:t>
            </a:r>
            <a:r>
              <a:rPr b="1" i="0" lang="en-US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48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population</a:t>
            </a:r>
            <a:r>
              <a:rPr b="1" i="0" lang="en-US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48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larger than</a:t>
            </a:r>
            <a:r>
              <a:rPr b="1" i="0" lang="en-US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48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Russia</a:t>
            </a:r>
            <a:r>
              <a:rPr b="1" i="0" lang="en-US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41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SELECT name FROM GDP</a:t>
            </a:r>
            <a:r>
              <a:rPr b="1" lang="en-US" sz="41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41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WHERE</a:t>
            </a:r>
            <a:endParaRPr b="1" sz="41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1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population &gt;</a:t>
            </a:r>
            <a:r>
              <a:rPr lang="en-US" sz="23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41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(SELECT population</a:t>
            </a:r>
            <a:endParaRPr b="1" sz="41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1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FROM GDP</a:t>
            </a:r>
            <a:r>
              <a:rPr b="1" lang="en-US" sz="4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41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WHERE name='Russia')</a:t>
            </a:r>
            <a:endParaRPr b="1" i="0" sz="41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299625" y="1489775"/>
            <a:ext cx="8500500" cy="3519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Subquery in </a:t>
            </a:r>
            <a:r>
              <a:rPr b="1" i="1" lang="en-US" sz="60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</a:t>
            </a:r>
            <a:endParaRPr b="1" i="1" sz="6000" u="sng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-520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AKA </a:t>
            </a:r>
            <a:r>
              <a:rPr b="1" i="1" lang="en-US" sz="44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inline views</a:t>
            </a:r>
            <a:endParaRPr sz="26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</a:t>
            </a:r>
            <a:r>
              <a:rPr b="1" lang="en-US" sz="3000" u="sng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suppliers</a:t>
            </a: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.name, </a:t>
            </a:r>
            <a:r>
              <a:rPr b="1" i="0" lang="en-US" sz="30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subquery1</a:t>
            </a: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i="0" lang="en-US" sz="3000" u="none" cap="none" strike="noStrike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total_amt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30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</a:t>
            </a: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3000" u="sng" cap="none" strike="noStrike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suppliers</a:t>
            </a: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714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(selec</a:t>
            </a:r>
            <a:r>
              <a:rPr b="1" lang="en-US" sz="30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t </a:t>
            </a:r>
            <a: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supplier_id,</a:t>
            </a:r>
            <a:endParaRPr b="1" sz="30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714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Sum(orders.amount) as </a:t>
            </a:r>
            <a:r>
              <a:rPr b="1" i="0" lang="en-US" sz="3000" u="none" cap="none" strike="noStrike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total_amt</a:t>
            </a:r>
            <a:endParaRPr b="1" i="0" sz="3000" u="none" cap="none" strike="noStrike">
              <a:solidFill>
                <a:srgbClr val="38761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714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from orders</a:t>
            </a:r>
            <a:endParaRPr sz="12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-US" sz="30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group by supplier_id)</a:t>
            </a: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30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subquery1</a:t>
            </a:r>
            <a:endParaRPr sz="12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</a:t>
            </a:r>
            <a:r>
              <a:rPr b="1"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subquery1</a:t>
            </a: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.supplier_id = </a:t>
            </a:r>
            <a:r>
              <a:rPr b="1" lang="en-US" sz="3000" u="sng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suppliers</a:t>
            </a:r>
            <a:r>
              <a:rPr b="1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.supplier_id;</a:t>
            </a:r>
            <a:endParaRPr b="1" i="1" sz="30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7054850" y="2100275"/>
            <a:ext cx="1849500" cy="19050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Subqueries in FROM must return a set of rows/records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452025" y="707450"/>
            <a:ext cx="8500500" cy="4301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Subqueries in SELECT</a:t>
            </a:r>
            <a:endParaRPr b="1" sz="6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tbls.owner, tbls.table_name</a:t>
            </a:r>
            <a:r>
              <a:rPr b="1"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endParaRPr sz="3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5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(select </a:t>
            </a:r>
            <a:r>
              <a:rPr b="1" i="0" lang="en-US" sz="3500" u="none" cap="none" strike="noStrike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count(column_name)</a:t>
            </a:r>
            <a:endParaRPr sz="35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5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from all_tab_columns cols</a:t>
            </a:r>
            <a:endParaRPr sz="35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5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where cols.owner = tbls.owner</a:t>
            </a:r>
            <a:endParaRPr sz="35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5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and cols.table_name = tbls.table_name)</a:t>
            </a:r>
            <a:endParaRPr b="1" sz="3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5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AS subquery2</a:t>
            </a:r>
            <a:endParaRPr sz="35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all_tables tbls;</a:t>
            </a:r>
            <a:endParaRPr i="0" sz="3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7207250" y="881075"/>
            <a:ext cx="1849500" cy="19050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Subqueries in SELECT must return a single value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