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5DE79E-86BC-4757-A145-BF3780112329}">
  <a:tblStyle styleId="{065DE79E-86BC-4757-A145-BF378011232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F9"/>
          </a:solidFill>
        </a:fill>
      </a:tcStyle>
    </a:wholeTbl>
    <a:band1H>
      <a:tcTxStyle/>
      <a:tcStyle>
        <a:fill>
          <a:solidFill>
            <a:srgbClr val="DBE5F1"/>
          </a:solidFill>
        </a:fill>
      </a:tcStyle>
    </a:band1H>
    <a:band2H>
      <a:tcTxStyle/>
    </a:band2H>
    <a:band1V>
      <a:tcTxStyle/>
      <a:tcStyle>
        <a:fill>
          <a:solidFill>
            <a:srgbClr val="DBE5F1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37c2a44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437c2a44e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21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b="1" lang="en-US" sz="209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IEWS</a:t>
            </a:r>
            <a:endParaRPr b="1" i="0" sz="20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6056075"/>
            <a:ext cx="64008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Dr. Jose Annunziato</a:t>
            </a:r>
            <a:endParaRPr b="1" i="0" sz="3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External Schemas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spoke about merits of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three-level architecture 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logical data independence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–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Physical Schema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–"/>
            </a:pPr>
            <a:r>
              <a:rPr i="0" lang="en-US" sz="3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Conceptual Schema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238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Char char="–"/>
            </a:pPr>
            <a:r>
              <a:rPr b="1" i="1" lang="en-US" sz="3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External Schemas</a:t>
            </a:r>
            <a:br>
              <a:rPr b="1" i="1" lang="en-US" sz="34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External schemas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different users can have a custom view into the database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Database is responsible of </a:t>
            </a: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mapping</a:t>
            </a:r>
            <a:br>
              <a:rPr lang="en-US" sz="3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external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schemas </a:t>
            </a: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 conceptual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schemas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299625" y="2507950"/>
            <a:ext cx="8500500" cy="3796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STUDENT_INFO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•"/>
            </a:pP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the following external schema convenient </a:t>
            </a:r>
            <a:r>
              <a:rPr lang="en-US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</a:t>
            </a:r>
            <a:r>
              <a:rPr b="1" i="1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dean's office</a:t>
            </a:r>
            <a:endParaRPr b="1" i="1" sz="22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STUDENT_INFO (SId, SName, GPA, 	NumCoursesPassed, NumCoursesFailed)</a:t>
            </a:r>
            <a:endParaRPr b="1"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STUDENT_COURSES</a:t>
            </a:r>
            <a:endParaRPr b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(SId, YearOffered, Title, Prof, 	Grade)</a:t>
            </a:r>
            <a:endParaRPr i="0" sz="4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299625" y="1353850"/>
            <a:ext cx="8500500" cy="365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Views as External Schemas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External schemas can be defined as views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VIEW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STUDENT_COURSES </a:t>
            </a: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e.StudentId as SId, k.YearOffered,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c.Title, k.Prof, e.Grade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ENROLL e, SECTION k, COURSE c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e.SectionId = k.SectId</a:t>
            </a:r>
            <a:endParaRPr b="1"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</a:t>
            </a:r>
            <a:r>
              <a:rPr b="1"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k.CourseId = c.Cid</a:t>
            </a:r>
            <a:endParaRPr b="1"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Contains info for every course taken by each student in a single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convenient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Views are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easy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rewrite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hide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details</a:t>
            </a: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users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Updating </a:t>
            </a: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Querying views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indistinguishable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from tables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Updating 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views is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challenging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fields don’t actually exist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Updatable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if records in view 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uniquely correspond 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 record in underlying table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Single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 views are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updatable except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if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grouped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Multi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 views not updatable, can't unambiguously translate to underlying records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299625" y="1475925"/>
            <a:ext cx="8500500" cy="2619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 From Views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Oswald"/>
              <a:buChar char="•"/>
            </a:pP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view list</a:t>
            </a:r>
            <a:r>
              <a:rPr lang="en-US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ing</a:t>
            </a:r>
            <a:r>
              <a:rPr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students, majors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r>
              <a:rPr b="1"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</a:t>
            </a:r>
            <a:r>
              <a:rPr b="1"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StudentMajor </a:t>
            </a:r>
            <a:r>
              <a:rPr b="1" lang="en-US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SELECT</a:t>
            </a:r>
            <a:r>
              <a:rPr b="1"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s.SName, d.DName</a:t>
            </a:r>
            <a:endParaRPr b="1" i="0" sz="4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</a:t>
            </a:r>
            <a:r>
              <a:rPr b="1"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STUDENT s, DEPT d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4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</a:t>
            </a:r>
            <a:r>
              <a:rPr b="1" i="0" lang="en-US" sz="4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s.MajorId=d.Did</a:t>
            </a:r>
            <a:endParaRPr b="1" i="0" sz="41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77" name="Google Shape;177;p26"/>
          <p:cNvGraphicFramePr/>
          <p:nvPr/>
        </p:nvGraphicFramePr>
        <p:xfrm>
          <a:off x="1663445" y="419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{065DE79E-86BC-4757-A145-BF3780112329}</a:tableStyleId>
              </a:tblPr>
              <a:tblGrid>
                <a:gridCol w="1865675"/>
                <a:gridCol w="400580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SName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DName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joe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art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sue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math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computer</a:t>
                      </a:r>
                      <a:r>
                        <a:rPr lang="en-US" sz="35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science</a:t>
                      </a:r>
                      <a:endParaRPr sz="3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 From a View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Deleting ['sue', 'math'] should mean sue is no longer a math major; can be done in various ways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'sue' from STUDENT (</a:t>
            </a:r>
            <a:r>
              <a:rPr b="1" i="1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most intuitive</a:t>
            </a: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on weak side of many-one relationship → default)</a:t>
            </a:r>
            <a:endParaRPr i="0" sz="2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Delete 'math' from DEPT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 Sue's MajorId to another department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Ambiguous → use intuitive intent</a:t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2654045" y="4556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{065DE79E-86BC-4757-A145-BF3780112329}</a:tableStyleId>
              </a:tblPr>
              <a:tblGrid>
                <a:gridCol w="1311600"/>
                <a:gridCol w="28161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SName</a:t>
                      </a:r>
                      <a:endParaRPr sz="2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DName</a:t>
                      </a:r>
                      <a:endParaRPr sz="2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joe</a:t>
                      </a:r>
                      <a:endParaRPr sz="2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art</a:t>
                      </a:r>
                      <a:endParaRPr sz="2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sue</a:t>
                      </a:r>
                      <a:endParaRPr sz="2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math</a:t>
                      </a:r>
                      <a:endParaRPr sz="2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2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computer</a:t>
                      </a:r>
                      <a:r>
                        <a:rPr lang="en-US" sz="28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science</a:t>
                      </a:r>
                      <a:endParaRPr sz="28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Inserting Into a View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joe is already in art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Consider inserting ['joe', 'drama']; options: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Change joe's MajorId from art to drama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Char char="–"/>
            </a:pPr>
            <a:r>
              <a:rPr i="0" lang="en-US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Insert a new record with joe again, since it's not a key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Intent is ambiguous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Char char="•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Heuristic 'intuitive' action might not be what user intends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91" name="Google Shape;191;p28"/>
          <p:cNvGraphicFramePr/>
          <p:nvPr/>
        </p:nvGraphicFramePr>
        <p:xfrm>
          <a:off x="2654045" y="4404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{065DE79E-86BC-4757-A145-BF3780112329}</a:tableStyleId>
              </a:tblPr>
              <a:tblGrid>
                <a:gridCol w="1311600"/>
                <a:gridCol w="2816150"/>
              </a:tblGrid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SName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DName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joe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art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sue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math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alice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computer</a:t>
                      </a:r>
                      <a:r>
                        <a:rPr lang="en-US" sz="3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 science</a:t>
                      </a:r>
                      <a:endParaRPr sz="3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Stored Procedures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Instead of leaving it to the database to interpret intent, use </a:t>
            </a:r>
            <a:r>
              <a:rPr b="1" i="1" lang="en-US" sz="4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stored procedures</a:t>
            </a:r>
            <a:br>
              <a:rPr i="0" lang="en-US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i="0" lang="en-US" sz="4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Explicitly write procedural steps to perform database updates</a:t>
            </a:r>
            <a:endParaRPr i="0" sz="42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4064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Oswald"/>
              <a:buChar char="•"/>
            </a:pPr>
            <a:r>
              <a:rPr lang="en-US"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Materialized Views</a:t>
            </a:r>
            <a:endParaRPr sz="4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26825" y="838200"/>
            <a:ext cx="8917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Queries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Relational Algebra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Queries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Updates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b="1" i="1" lang="en-US" sz="32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Views</a:t>
            </a:r>
            <a:endParaRPr b="1" i="1" u="sng"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Chapter Summary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Suggested Reading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swald"/>
              <a:buAutoNum type="arabicPeriod"/>
            </a:pPr>
            <a:r>
              <a:rPr i="0" lang="en-US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Exercises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299625" y="2563425"/>
            <a:ext cx="8500500" cy="267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virtual table</a:t>
            </a:r>
            <a:r>
              <a:rPr lang="en-US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can be treated as table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 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statement to create views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i="1" lang="en-US" sz="3600" u="sng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</a:t>
            </a: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view_name AS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column_name(s)</a:t>
            </a:r>
            <a:b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table_name</a:t>
            </a:r>
            <a:b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WHERE condition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•"/>
            </a:pP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comes from sql query </a:t>
            </a:r>
            <a:r>
              <a:rPr b="1" i="1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every time </a:t>
            </a:r>
            <a:r>
              <a:rPr i="0" lang="en-US" sz="36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 queried</a:t>
            </a:r>
            <a:endParaRPr i="0" sz="3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299625" y="6092300"/>
            <a:ext cx="8500500" cy="74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99625" y="2258625"/>
            <a:ext cx="8500500" cy="2674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•"/>
            </a:pPr>
            <a:r>
              <a:rPr lang="en-US" sz="3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ollowing view lists all active products from the </a:t>
            </a:r>
            <a:r>
              <a:rPr b="1" i="1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Products</a:t>
            </a: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 in one convenient place</a:t>
            </a:r>
            <a:b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VIEW '</a:t>
            </a:r>
            <a:r>
              <a:rPr b="1" i="1" lang="en-US" sz="3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Current Product List</a:t>
            </a: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 AS</a:t>
            </a:r>
            <a:b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ProductID, ProductName</a:t>
            </a:r>
            <a:b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Products</a:t>
            </a:r>
            <a:b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WHERE Discontinued='false'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3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Oswald"/>
              <a:buChar char="•"/>
            </a:pPr>
            <a:r>
              <a:rPr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can now query views as any other table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* FROM </a:t>
            </a: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r>
              <a:rPr b="1" i="1" lang="en-US" sz="3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Current Product List</a:t>
            </a:r>
            <a:r>
              <a:rPr b="1" i="0" lang="en-US" sz="3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endParaRPr i="0" sz="38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-5175" y="3040600"/>
            <a:ext cx="9144000" cy="3645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Subqueries in Views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Here's a view made from </a:t>
            </a:r>
            <a:r>
              <a:rPr b="1" i="1" lang="en-US" sz="35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subquery</a:t>
            </a:r>
            <a:endParaRPr b="1" i="1" sz="35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•"/>
            </a:pP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lists every product in </a:t>
            </a:r>
            <a:r>
              <a:rPr b="1" i="1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Products</a:t>
            </a:r>
            <a:r>
              <a:rPr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table with a unit price higher than the average unit price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i="0" sz="3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CREATE VIEW 'Products Above Average Price' AS</a:t>
            </a:r>
            <a:b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SELECT ProductName,UnitPrice</a:t>
            </a:r>
            <a:b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FROM Products</a:t>
            </a:r>
            <a:b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WHERE UnitPrice &gt; (</a:t>
            </a:r>
            <a:b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35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SELECT AVG(UnitPrice) FROM Products</a:t>
            </a:r>
            <a:endParaRPr b="1" sz="35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endParaRPr b="1" i="0" sz="3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299625" y="1453725"/>
            <a:ext cx="8500500" cy="317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99625" y="5581825"/>
            <a:ext cx="8500500" cy="1256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Subview in View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lang="en-US" sz="3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</a:t>
            </a: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iews can be written in terms of other views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CREATE VIEW '</a:t>
            </a:r>
            <a:r>
              <a:rPr b="1" i="1" lang="en-US" sz="37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Category Sales For 1997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 AS</a:t>
            </a:r>
            <a:b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	CategoryName, </a:t>
            </a:r>
            <a:endParaRPr b="1" i="0" sz="3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Sum(ProductSales) AS CategorySales</a:t>
            </a:r>
            <a:b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i="0" lang="en-US" sz="37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'Product Sales for 1997'</a:t>
            </a:r>
            <a:br>
              <a:rPr b="1" i="0" lang="en-US" sz="37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CategoryName</a:t>
            </a:r>
            <a:endParaRPr b="1" i="0" sz="3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26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swald"/>
              <a:buChar char="•"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Querying for total sale for a given category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'</a:t>
            </a:r>
            <a:r>
              <a:rPr b="1" i="1" lang="en-US" sz="37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Category Sales For 1997</a:t>
            </a: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'</a:t>
            </a:r>
            <a:b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-US" sz="37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CategoryName='Beverages'</a:t>
            </a:r>
            <a:endParaRPr b="1" i="0" sz="37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299625" y="1510675"/>
            <a:ext cx="8500500" cy="1430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299625" y="3872875"/>
            <a:ext cx="8500500" cy="212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Naming Queries For Reuse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0" y="838200"/>
            <a:ext cx="91440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We've been naming queries informally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i="0" lang="en-US" sz="39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Q65</a:t>
            </a:r>
            <a:r>
              <a:rPr b="1"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=	</a:t>
            </a:r>
            <a:r>
              <a:rPr b="1" i="0" lang="en-US" sz="39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select s.SName, s.GradYear</a:t>
            </a:r>
            <a:endParaRPr b="1" i="0" sz="3900" u="none" cap="none" strike="noStrike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			from STUDENT s</a:t>
            </a:r>
            <a:endParaRPr sz="2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lang="en-US" sz="3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Formally: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create view Q65 as</a:t>
            </a:r>
            <a:endParaRPr sz="21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select s.SName, s.GradYear</a:t>
            </a:r>
            <a:endParaRPr b="1" i="0" sz="3900" u="none" cap="none" strike="noStrike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39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b="1" lang="en-US" sz="39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		</a:t>
            </a:r>
            <a:r>
              <a:rPr b="1" i="0" lang="en-US" sz="39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from STUDENT s</a:t>
            </a:r>
            <a:endParaRPr sz="2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i="0" sz="1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73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swald"/>
              <a:buChar char="•"/>
            </a:pP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Defines 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</a:t>
            </a:r>
            <a:r>
              <a:rPr i="0" lang="en-US" sz="39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query without executing it</a:t>
            </a:r>
            <a:endParaRPr i="0" sz="39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/>
          <p:nvPr/>
        </p:nvSpPr>
        <p:spPr>
          <a:xfrm>
            <a:off x="299625" y="2962925"/>
            <a:ext cx="8500500" cy="235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Reusing Queries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0" y="838200"/>
            <a:ext cx="9253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Views can be used as tables</a:t>
            </a:r>
            <a:endParaRPr sz="2500">
              <a:latin typeface="Oswald"/>
              <a:ea typeface="Oswald"/>
              <a:cs typeface="Oswald"/>
              <a:sym typeface="Oswald"/>
            </a:endParaRPr>
          </a:p>
          <a:p>
            <a:pPr indent="-4127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Oswald"/>
              <a:buChar char="•"/>
            </a:pPr>
            <a:r>
              <a:rPr i="0" lang="en-US" sz="4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 find the name of the students in the class of 2004 we can reuse view Q65</a:t>
            </a:r>
            <a:endParaRPr b="1" i="0" sz="43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select q.SName</a:t>
            </a:r>
            <a:endParaRPr b="1" i="0" sz="43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from </a:t>
            </a:r>
            <a:r>
              <a:rPr b="1" i="0" lang="en-US" sz="43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Q65</a:t>
            </a:r>
            <a:r>
              <a:rPr b="1" i="0" lang="en-US" sz="43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q</a:t>
            </a:r>
            <a:endParaRPr sz="25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	where q.GradYear=2004</a:t>
            </a:r>
            <a:endParaRPr b="1" i="0" sz="43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299625" y="1675650"/>
            <a:ext cx="8500500" cy="447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Reusing Queries</a:t>
            </a:r>
            <a:endParaRPr b="1" i="0" sz="4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0" y="838200"/>
            <a:ext cx="9253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•"/>
            </a:pPr>
            <a:r>
              <a:rPr lang="en-US" sz="4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…Is equivalent to query with an </a:t>
            </a:r>
            <a:r>
              <a:rPr b="1" i="1" lang="en-US" sz="43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inline view</a:t>
            </a:r>
            <a:endParaRPr b="1" i="1" sz="43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select q.SName</a:t>
            </a:r>
            <a:endParaRPr b="1" i="0" sz="43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from </a:t>
            </a:r>
            <a:r>
              <a:rPr b="1" i="0" lang="en-US" sz="43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endParaRPr b="1" i="0" sz="4300" u="none" cap="none" strike="noStrike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select s.SName, s.GradYear</a:t>
            </a:r>
            <a:endParaRPr b="1" sz="43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12573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from STUDENT s</a:t>
            </a:r>
            <a:endParaRPr b="1" i="0" sz="4300" u="none" cap="none" strike="noStrike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b="1" i="0" lang="en-US" sz="43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 q</a:t>
            </a:r>
            <a:endParaRPr sz="25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8001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43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where q.GradYear=2004</a:t>
            </a:r>
            <a:endParaRPr b="1" i="0" sz="4300" u="none" cap="none" strike="noStrike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