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82470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82470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b067732d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b067732d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7a7709d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7a7709d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82470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82470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926bad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e926bad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f426d63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f426d63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f426d6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6f426d6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b7a7709d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b7a7709d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b7a7709d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b7a7709d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7a7709d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7a7709d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7a7709d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7a7709d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9998d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9998d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b7a7709d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b7a7709d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b7a7709d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b7a7709d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b7a7709d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b7a7709d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6f426d63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6f426d63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7a7709d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7a7709d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6f426d63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6f426d63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b7a7709d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b7a7709d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b7a7709d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b7a7709d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b7a7709d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b7a7709d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b7a7709d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b7a7709d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7a770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7a770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b7a7709d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b7a7709d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6b998b5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76b998b564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6b998b56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76b998b564_2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6b998b564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6b998b56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6b998b564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6b998b56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6b998b564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6b998b56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b7a7709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b7a7709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b7a7709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b7a7709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7a7709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7a7709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82470b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82470b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067732d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067732d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b067732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b067732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1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NHERITANCE</a:t>
            </a:r>
            <a:endParaRPr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ITH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SQL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7"/>
          <p:cNvSpPr txBox="1"/>
          <p:nvPr>
            <p:ph idx="1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Jose Annunziato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/inheritance/joined/true.json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345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"isTrue"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</a:rPr>
              <a:t>true</a:t>
            </a:r>
            <a:endParaRPr b="1" sz="3200">
              <a:solidFill>
                <a:srgbClr val="00008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978425"/>
            <a:ext cx="8832300" cy="196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/>
          <p:nvPr/>
        </p:nvSpPr>
        <p:spPr>
          <a:xfrm>
            <a:off x="311700" y="0"/>
            <a:ext cx="88323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joined_base_question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5557"/>
            <a:ext cx="4848743" cy="16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52680"/>
            <a:ext cx="3486250" cy="16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8"/>
          <p:cNvSpPr txBox="1"/>
          <p:nvPr/>
        </p:nvSpPr>
        <p:spPr>
          <a:xfrm>
            <a:off x="311700" y="381000"/>
            <a:ext cx="8832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joined_true_false_question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311700" y="2819400"/>
            <a:ext cx="8832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joined_fill_blanks_question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Retrieving a True False Question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lang="en" sz="3300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title, points, description, instructions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is_true</a:t>
            </a:r>
            <a:endParaRPr sz="33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lang="en" sz="3300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joined_base_question q,</a:t>
            </a:r>
            <a:endParaRPr sz="3300"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joined_true_false_question tf</a:t>
            </a:r>
            <a:endParaRPr sz="33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lang="en" sz="33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q.id = tf.id</a:t>
            </a:r>
            <a:endParaRPr sz="3300"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q.id = 234;</a:t>
            </a:r>
            <a:endParaRPr sz="3300"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Retrieving a Fill Blanks Question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40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lang="en" sz="3300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title, points, description, instructions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variables</a:t>
            </a:r>
            <a:endParaRPr sz="33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lang="en" sz="3300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joined_base_question q,</a:t>
            </a:r>
            <a:endParaRPr sz="3300"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joined_fill_blanks_question</a:t>
            </a: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fb</a:t>
            </a:r>
            <a:endParaRPr sz="33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lang="en" sz="33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q.id = fb.id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AND q.id = 123;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Pros and Cons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Pros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○"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Intuitive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○"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Normalized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○"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No redundancy → no inconsistency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Cons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○"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Slow for long inheritance chains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1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INGLE</a:t>
            </a:r>
            <a:r>
              <a:rPr lang="en" sz="1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</a:t>
            </a:r>
            <a:r>
              <a:rPr lang="en" sz="1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ABLE</a:t>
            </a:r>
            <a:endParaRPr sz="11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(AKA DENORMALIZED)</a:t>
            </a:r>
            <a:endParaRPr sz="7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42"/>
          <p:cNvSpPr txBox="1"/>
          <p:nvPr>
            <p:ph idx="4294967295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Jose Annunziato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single_base_question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923875"/>
            <a:ext cx="56250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single_base_question (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5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dtype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31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5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variables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5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is_true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bit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43"/>
          <p:cNvSpPr/>
          <p:nvPr/>
        </p:nvSpPr>
        <p:spPr>
          <a:xfrm>
            <a:off x="6328250" y="1217975"/>
            <a:ext cx="2591100" cy="3047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nly one table needed in single table strategy.</a:t>
            </a:r>
            <a:br>
              <a:rPr lang="en" sz="2900">
                <a:latin typeface="Oswald"/>
                <a:ea typeface="Oswald"/>
                <a:cs typeface="Oswald"/>
                <a:sym typeface="Oswald"/>
              </a:rPr>
            </a:br>
            <a:r>
              <a:rPr lang="en" sz="2900">
                <a:latin typeface="Oswald"/>
                <a:ea typeface="Oswald"/>
                <a:cs typeface="Oswald"/>
                <a:sym typeface="Oswald"/>
              </a:rPr>
              <a:t>All data is stored in one table. all fields in one table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/base.json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123"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  <p:sp>
        <p:nvSpPr>
          <p:cNvPr id="223" name="Google Shape;223;p44"/>
          <p:cNvSpPr/>
          <p:nvPr/>
        </p:nvSpPr>
        <p:spPr>
          <a:xfrm>
            <a:off x="6328250" y="1262650"/>
            <a:ext cx="2591100" cy="1743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responses are same as with joined strategy</a:t>
            </a: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/fill.json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234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"variables"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"variables 234"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938"/>
            <a:ext cx="883920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/true.json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4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345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"isTrue"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</a:rPr>
              <a:t>true</a:t>
            </a:r>
            <a:endParaRPr b="1" sz="3200">
              <a:solidFill>
                <a:srgbClr val="00008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a Question is Trivial / Fast</a:t>
            </a:r>
            <a:endParaRPr/>
          </a:p>
        </p:txBody>
      </p:sp>
      <p:sp>
        <p:nvSpPr>
          <p:cNvPr id="241" name="Google Shape;241;p47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*</a:t>
            </a:r>
            <a:endParaRPr sz="41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single_base_question</a:t>
            </a:r>
            <a:endParaRPr sz="41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5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lang="en" sz="415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1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id = 345;</a:t>
            </a:r>
            <a:endParaRPr sz="415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4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5663"/>
            <a:ext cx="9144001" cy="106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ABLE</a:t>
            </a: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</a:t>
            </a: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LASS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48"/>
          <p:cNvSpPr txBox="1"/>
          <p:nvPr>
            <p:ph idx="4294967295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311700" y="140225"/>
            <a:ext cx="85206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Oswald"/>
                <a:ea typeface="Oswald"/>
                <a:cs typeface="Oswald"/>
                <a:sym typeface="Oswald"/>
              </a:rPr>
              <a:t>Table Per Class Inheritance Strategy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311700" y="868375"/>
            <a:ext cx="87093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Copies properties from classes 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higher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in the inheritance 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chain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to classes lower in the chain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Stores copies of data in multiple levels to avoid need to join multiple tables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Redundancy managed by application and/or libraries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per_class_base_question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per_class_base_question (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joined_base_question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6900" y="1152475"/>
            <a:ext cx="65619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joined_base_question (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7" name="Google Shape;267;p51"/>
          <p:cNvPicPr preferRelativeResize="0"/>
          <p:nvPr/>
        </p:nvPicPr>
        <p:blipFill rotWithShape="1">
          <a:blip r:embed="rId3">
            <a:alphaModFix/>
          </a:blip>
          <a:srcRect b="0" l="0" r="52885" t="0"/>
          <a:stretch/>
        </p:blipFill>
        <p:spPr>
          <a:xfrm>
            <a:off x="6426325" y="1233563"/>
            <a:ext cx="3098676" cy="3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per_class_true_false_question</a:t>
            </a:r>
            <a:endParaRPr sz="4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151925" y="1152475"/>
            <a:ext cx="8868900" cy="3904200"/>
          </a:xfrm>
          <a:prstGeom prst="rect">
            <a:avLst/>
          </a:prstGeom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per_class_true_false_question (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is_true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bit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4" name="Google Shape;274;p52"/>
          <p:cNvPicPr preferRelativeResize="0"/>
          <p:nvPr/>
        </p:nvPicPr>
        <p:blipFill rotWithShape="1">
          <a:blip r:embed="rId3">
            <a:alphaModFix/>
          </a:blip>
          <a:srcRect b="41588" l="0" r="52885" t="0"/>
          <a:stretch/>
        </p:blipFill>
        <p:spPr>
          <a:xfrm>
            <a:off x="6578725" y="852570"/>
            <a:ext cx="3098676" cy="20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2"/>
          <p:cNvPicPr preferRelativeResize="0"/>
          <p:nvPr/>
        </p:nvPicPr>
        <p:blipFill rotWithShape="1">
          <a:blip r:embed="rId3">
            <a:alphaModFix/>
          </a:blip>
          <a:srcRect b="0" l="59098" r="0" t="70756"/>
          <a:stretch/>
        </p:blipFill>
        <p:spPr>
          <a:xfrm>
            <a:off x="5909600" y="3759241"/>
            <a:ext cx="3615400" cy="135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52"/>
          <p:cNvCxnSpPr>
            <a:stCxn id="275" idx="0"/>
          </p:cNvCxnSpPr>
          <p:nvPr/>
        </p:nvCxnSpPr>
        <p:spPr>
          <a:xfrm rot="10800000">
            <a:off x="7703200" y="2880541"/>
            <a:ext cx="14100" cy="87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per_class_fill_blanks_question</a:t>
            </a:r>
            <a:endParaRPr sz="4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53"/>
          <p:cNvSpPr txBox="1"/>
          <p:nvPr>
            <p:ph idx="1" type="body"/>
          </p:nvPr>
        </p:nvSpPr>
        <p:spPr>
          <a:xfrm>
            <a:off x="151925" y="1152475"/>
            <a:ext cx="89922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per_class_fill_blanks_question (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variables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 rotWithShape="1">
          <a:blip r:embed="rId3">
            <a:alphaModFix/>
          </a:blip>
          <a:srcRect b="41588" l="0" r="52885" t="0"/>
          <a:stretch/>
        </p:blipFill>
        <p:spPr>
          <a:xfrm>
            <a:off x="6578725" y="852570"/>
            <a:ext cx="3098676" cy="20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3"/>
          <p:cNvPicPr preferRelativeResize="0"/>
          <p:nvPr/>
        </p:nvPicPr>
        <p:blipFill rotWithShape="1">
          <a:blip r:embed="rId3">
            <a:alphaModFix/>
          </a:blip>
          <a:srcRect b="34804" l="59098" r="0" t="36015"/>
          <a:stretch/>
        </p:blipFill>
        <p:spPr>
          <a:xfrm>
            <a:off x="5681000" y="3726545"/>
            <a:ext cx="3615400" cy="134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53"/>
          <p:cNvCxnSpPr/>
          <p:nvPr/>
        </p:nvCxnSpPr>
        <p:spPr>
          <a:xfrm rot="10800000">
            <a:off x="7703200" y="2880541"/>
            <a:ext cx="14100" cy="87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/base.json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" name="Google Shape;291;p5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123"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  <p:sp>
        <p:nvSpPr>
          <p:cNvPr id="292" name="Google Shape;292;p54"/>
          <p:cNvSpPr/>
          <p:nvPr/>
        </p:nvSpPr>
        <p:spPr>
          <a:xfrm>
            <a:off x="6328250" y="1262650"/>
            <a:ext cx="2591100" cy="1743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JSON</a:t>
            </a:r>
            <a:r>
              <a:rPr lang="en" sz="2900"/>
              <a:t> is same as with joined strategy</a:t>
            </a:r>
            <a:endParaRPr sz="2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/fill.json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55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234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"variables"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"variables 234"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Modeling class inheritance in SQL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311700" y="824000"/>
            <a:ext cx="8709300" cy="4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Char char="●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Many OOD concepts have no equivalence in relational databases, e.g., Inheritance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Char char="●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Even so, we can model the behavior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Char char="●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3700">
                <a:latin typeface="Oswald"/>
                <a:ea typeface="Oswald"/>
                <a:cs typeface="Oswald"/>
                <a:sym typeface="Oswald"/>
              </a:rPr>
              <a:t>hree (3) inheritance strategies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AutoNum type="arabicPeriod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Joined AKA Normalized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AutoNum type="arabicPeriod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Single Table AKA Denormalized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AutoNum type="arabicPeriod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Table per Class (</a:t>
            </a:r>
            <a:r>
              <a:rPr lang="en" sz="3700">
                <a:latin typeface="Oswald"/>
                <a:ea typeface="Oswald"/>
                <a:cs typeface="Oswald"/>
                <a:sym typeface="Oswald"/>
              </a:rPr>
              <a:t>Hybrid</a:t>
            </a:r>
            <a:r>
              <a:rPr lang="en" sz="3700">
                <a:latin typeface="Oswald"/>
                <a:ea typeface="Oswald"/>
                <a:cs typeface="Oswald"/>
                <a:sym typeface="Oswald"/>
              </a:rPr>
              <a:t>)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/true.json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4" name="Google Shape;304;p5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345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"isTrue"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</a:rPr>
              <a:t>true</a:t>
            </a:r>
            <a:endParaRPr b="1" sz="3200">
              <a:solidFill>
                <a:srgbClr val="00008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" sz="1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PORTABLE </a:t>
            </a:r>
            <a:r>
              <a:rPr b="1" lang="en" sz="1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ENUMS</a:t>
            </a:r>
            <a:endParaRPr b="1" i="0" sz="4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57"/>
          <p:cNvSpPr txBox="1"/>
          <p:nvPr>
            <p:ph idx="1" type="subTitle"/>
          </p:nvPr>
        </p:nvSpPr>
        <p:spPr>
          <a:xfrm>
            <a:off x="1371600" y="4680319"/>
            <a:ext cx="6400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i="1" lang="en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Enum</a:t>
            </a:r>
            <a:endParaRPr i="1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6" name="Google Shape;316;p5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Declares valid string values from list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sizes (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name </a:t>
            </a:r>
            <a:r>
              <a:rPr b="1" i="0" lang="en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ENUM</a:t>
            </a:r>
            <a:r>
              <a:rPr b="1" i="0" lang="en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('small','medium','large'));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b="1" i="1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default value is first in list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Otherwise default is NULL</a:t>
            </a:r>
            <a:endParaRPr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Portable Enums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59"/>
          <p:cNvSpPr/>
          <p:nvPr/>
        </p:nvSpPr>
        <p:spPr>
          <a:xfrm>
            <a:off x="4891450" y="2647575"/>
            <a:ext cx="3755700" cy="83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&lt;&lt;enumeration&gt;&gt;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Genre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Google Shape;323;p59"/>
          <p:cNvSpPr/>
          <p:nvPr/>
        </p:nvSpPr>
        <p:spPr>
          <a:xfrm>
            <a:off x="4891450" y="3483225"/>
            <a:ext cx="3755700" cy="153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COMEDY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DRAMA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HORROR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4" name="Google Shape;324;p59"/>
          <p:cNvSpPr/>
          <p:nvPr/>
        </p:nvSpPr>
        <p:spPr>
          <a:xfrm>
            <a:off x="921525" y="2647575"/>
            <a:ext cx="3327000" cy="83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Movie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Google Shape;325;p59"/>
          <p:cNvSpPr/>
          <p:nvPr/>
        </p:nvSpPr>
        <p:spPr>
          <a:xfrm>
            <a:off x="921525" y="3483225"/>
            <a:ext cx="3327000" cy="153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genre : Genre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all databases support enum keyword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 using tables/inserts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following example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Portable Enums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6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 		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 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varchar(20)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 NOT NULL,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  PRIMARY KEY 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 values ('COMEDY');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 values ('DRAMA');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 values ('HORROR');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Oswald"/>
                <a:ea typeface="Oswald"/>
                <a:cs typeface="Oswald"/>
                <a:sym typeface="Oswald"/>
              </a:rPr>
              <a:t>Portable Enums</a:t>
            </a:r>
            <a:endParaRPr b="1"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	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 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varchar(20)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NOT NULL,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PRIMARY KEY 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CREATE TABLE movie (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200" u="sng"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varchar(20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, 		-- value must be in genre table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  FOREIGN KEY				-- behaves just like "enum"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8001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 u="sng"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 REFERENCES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</a:t>
            </a:r>
            <a:r>
              <a:rPr lang="en" sz="15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OINED</a:t>
            </a:r>
            <a:endParaRPr sz="15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(AKA NORMALIZED)</a:t>
            </a:r>
            <a:endParaRPr sz="7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30"/>
          <p:cNvSpPr txBox="1"/>
          <p:nvPr>
            <p:ph idx="4294967295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Jose Annunziato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joined_base_question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6900" y="1152475"/>
            <a:ext cx="65619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joined_base_question (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5" name="Google Shape;135;p31"/>
          <p:cNvPicPr preferRelativeResize="0"/>
          <p:nvPr/>
        </p:nvPicPr>
        <p:blipFill rotWithShape="1">
          <a:blip r:embed="rId3">
            <a:alphaModFix/>
          </a:blip>
          <a:srcRect b="0" l="0" r="52885" t="0"/>
          <a:stretch/>
        </p:blipFill>
        <p:spPr>
          <a:xfrm>
            <a:off x="6426325" y="1233563"/>
            <a:ext cx="3098676" cy="3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11700" y="0"/>
            <a:ext cx="85206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joined_true_false_question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32"/>
          <p:cNvPicPr preferRelativeResize="0"/>
          <p:nvPr/>
        </p:nvPicPr>
        <p:blipFill rotWithShape="1">
          <a:blip r:embed="rId3">
            <a:alphaModFix/>
          </a:blip>
          <a:srcRect b="41588" l="0" r="52885" t="0"/>
          <a:stretch/>
        </p:blipFill>
        <p:spPr>
          <a:xfrm>
            <a:off x="6578725" y="852570"/>
            <a:ext cx="3098676" cy="20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2"/>
          <p:cNvPicPr preferRelativeResize="0"/>
          <p:nvPr/>
        </p:nvPicPr>
        <p:blipFill rotWithShape="1">
          <a:blip r:embed="rId3">
            <a:alphaModFix/>
          </a:blip>
          <a:srcRect b="0" l="59098" r="0" t="70756"/>
          <a:stretch/>
        </p:blipFill>
        <p:spPr>
          <a:xfrm>
            <a:off x="5909600" y="3759241"/>
            <a:ext cx="3615400" cy="135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32"/>
          <p:cNvCxnSpPr>
            <a:stCxn id="142" idx="0"/>
          </p:cNvCxnSpPr>
          <p:nvPr/>
        </p:nvCxnSpPr>
        <p:spPr>
          <a:xfrm rot="10800000">
            <a:off x="7703200" y="2880541"/>
            <a:ext cx="14100" cy="87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52475"/>
            <a:ext cx="65424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joined_true_false_question (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1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is_true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tinyint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1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REFERENCES</a:t>
            </a:r>
            <a:endParaRPr b="1" sz="3100">
              <a:solidFill>
                <a:srgbClr val="000080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joined_base_question (id)</a:t>
            </a:r>
            <a:endParaRPr sz="31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3"/>
          <p:cNvPicPr preferRelativeResize="0"/>
          <p:nvPr/>
        </p:nvPicPr>
        <p:blipFill rotWithShape="1">
          <a:blip r:embed="rId3">
            <a:alphaModFix/>
          </a:blip>
          <a:srcRect b="41588" l="0" r="52885" t="0"/>
          <a:stretch/>
        </p:blipFill>
        <p:spPr>
          <a:xfrm>
            <a:off x="6578725" y="852570"/>
            <a:ext cx="3098676" cy="20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0"/>
            <a:ext cx="85206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joined_fill_blanks_question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311700" y="1152475"/>
            <a:ext cx="65424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joined_fill_blanks_question (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1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variables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REFERENCES</a:t>
            </a:r>
            <a:endParaRPr b="1" sz="3100">
              <a:solidFill>
                <a:srgbClr val="000080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joined_base_question (id)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 b="34804" l="59098" r="0" t="36015"/>
          <a:stretch/>
        </p:blipFill>
        <p:spPr>
          <a:xfrm>
            <a:off x="5681000" y="3726545"/>
            <a:ext cx="3615400" cy="134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3"/>
          <p:cNvCxnSpPr/>
          <p:nvPr/>
        </p:nvCxnSpPr>
        <p:spPr>
          <a:xfrm rot="10800000">
            <a:off x="7703200" y="2880541"/>
            <a:ext cx="14100" cy="87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/inheritance/joined/base.json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123"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/inheritance/joined/fill.json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234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variables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"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variables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 234"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