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F5F74A2-263A-4B1D-8E74-DD7E67E82426}">
  <a:tblStyle styleId="{6F5F74A2-263A-4B1D-8E74-DD7E67E8242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FF3F9"/>
          </a:solidFill>
        </a:fill>
      </a:tcStyle>
    </a:wholeTbl>
    <a:band1H>
      <a:tcTxStyle/>
      <a:tcStyle>
        <a:fill>
          <a:solidFill>
            <a:srgbClr val="DBE5F1"/>
          </a:solidFill>
        </a:fill>
      </a:tcStyle>
    </a:band1H>
    <a:band2H>
      <a:tcTxStyle/>
    </a:band2H>
    <a:band1V>
      <a:tcTxStyle/>
      <a:tcStyle>
        <a:fill>
          <a:solidFill>
            <a:srgbClr val="DBE5F1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1964376C-3526-4C38-AEDF-8E7DCCE837D7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Oswald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6b8490e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76b8490e5f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0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0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0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0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0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0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0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0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1d9926c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61d9926cca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9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0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1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e4b87bd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be4b87bdf6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24ca76e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424ca76e38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9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0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1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GROUP BY</a:t>
            </a:r>
            <a:endParaRPr b="1" i="0" sz="130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4491975"/>
            <a:ext cx="64008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b="1" i="0" sz="32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15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GROUP BY</a:t>
            </a:r>
            <a:endParaRPr b="1" sz="15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1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LIMITATIONS</a:t>
            </a:r>
            <a:endParaRPr b="1" sz="11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7" name="Google Shape;147;p22"/>
          <p:cNvSpPr txBox="1"/>
          <p:nvPr>
            <p:ph idx="1" type="subTitle"/>
          </p:nvPr>
        </p:nvSpPr>
        <p:spPr>
          <a:xfrm>
            <a:off x="1371600" y="4491975"/>
            <a:ext cx="6400800" cy="6516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b="1" i="0" sz="32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Limitations of Group By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Group by is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</a:pPr>
            <a:r>
              <a:rPr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Evaluated </a:t>
            </a:r>
            <a:r>
              <a:rPr b="1" i="1" lang="en-US" sz="2800" u="sng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after </a:t>
            </a:r>
            <a:r>
              <a:rPr b="1" i="1" lang="en-US" sz="2800" u="sng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WHERE</a:t>
            </a:r>
            <a:r>
              <a:rPr b="1" i="1" lang="en-US" sz="2800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clause - </a:t>
            </a:r>
            <a:r>
              <a:rPr lang="en-US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which records?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</a:pPr>
            <a:r>
              <a:rPr b="1" i="1" lang="en-US" sz="2800" u="sng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Before </a:t>
            </a:r>
            <a:r>
              <a:rPr b="1" i="1" lang="en-US" sz="2800" u="sng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SELECT</a:t>
            </a:r>
            <a:r>
              <a:rPr b="1" i="1" lang="en-US" sz="2800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clause - lost fields :</a:t>
            </a:r>
            <a:r>
              <a:rPr lang="en-US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</a:t>
            </a:r>
            <a:endParaRPr b="1" i="1"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Cant</a:t>
            </a:r>
            <a:r>
              <a:rPr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have aggregation functions 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 where 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clause because records have </a:t>
            </a:r>
            <a:r>
              <a:rPr b="1" i="1" lang="en-US" sz="320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not yet been grouped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Only 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non-computed fields allowed in select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clause are grouping fields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ther input 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fields removed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during grouping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00" y="1"/>
            <a:ext cx="469388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/>
          <p:nvPr/>
        </p:nvSpPr>
        <p:spPr>
          <a:xfrm>
            <a:off x="215700" y="1178051"/>
            <a:ext cx="8701800" cy="2066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4" name="Google Shape;164;p25"/>
          <p:cNvSpPr/>
          <p:nvPr/>
        </p:nvSpPr>
        <p:spPr>
          <a:xfrm>
            <a:off x="215700" y="3999700"/>
            <a:ext cx="8701800" cy="1006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5" name="Google Shape;165;p25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Limitation Examples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Consider counting number of A's given per section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1" i="0" lang="en-US" sz="3200" u="none" cap="none" strike="noStrike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Q83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= select </a:t>
            </a:r>
            <a:r>
              <a:rPr b="1" i="1" lang="en-US" sz="3200" u="none" cap="none" strike="noStrike">
                <a:solidFill>
                  <a:srgbClr val="38761D"/>
                </a:solidFill>
                <a:latin typeface="Oswald"/>
                <a:ea typeface="Oswald"/>
                <a:cs typeface="Oswald"/>
                <a:sym typeface="Oswald"/>
              </a:rPr>
              <a:t>e.SectionId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</a:t>
            </a:r>
            <a:r>
              <a:rPr b="1" i="1" lang="en-US" sz="32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count(e.EId)</a:t>
            </a:r>
            <a:r>
              <a:rPr b="1" i="0" lang="en-US" sz="32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 as NumAs</a:t>
            </a:r>
            <a:endParaRPr b="1" i="0" sz="3200" u="none" cap="none" strike="noStrike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		from ENROLL e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		where e.Grade = 'A'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rgbClr val="38761D"/>
                </a:solidFill>
                <a:latin typeface="Oswald"/>
                <a:ea typeface="Oswald"/>
                <a:cs typeface="Oswald"/>
                <a:sym typeface="Oswald"/>
              </a:rPr>
              <a:t>				</a:t>
            </a:r>
            <a:r>
              <a:rPr b="1" i="1" lang="en-US" sz="3200" u="none" cap="none" strike="noStrike">
                <a:solidFill>
                  <a:srgbClr val="38761D"/>
                </a:solidFill>
                <a:latin typeface="Oswald"/>
                <a:ea typeface="Oswald"/>
                <a:cs typeface="Oswald"/>
                <a:sym typeface="Oswald"/>
              </a:rPr>
              <a:t>group by e.SectionId</a:t>
            </a:r>
            <a:endParaRPr b="1"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And max number of A's given in any section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Q84 =</a:t>
            </a: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select </a:t>
            </a:r>
            <a:r>
              <a:rPr b="1" i="1" lang="en-US" sz="3200" u="none" cap="none" strike="noStrik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rPr>
              <a:t>max(q.NumAs)</a:t>
            </a:r>
            <a:r>
              <a:rPr b="1" i="1" lang="en-US" sz="32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i="1" lang="en-US" sz="3200" u="none" cap="none" strike="noStrik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rPr>
              <a:t>as MaxAs</a:t>
            </a:r>
            <a:endParaRPr i="1">
              <a:solidFill>
                <a:srgbClr val="9900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		from </a:t>
            </a:r>
            <a:r>
              <a:rPr b="1" i="0" lang="en-US" sz="3200" u="none" cap="none" strike="noStrike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Q83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q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1" name="Google Shape;171;p26"/>
          <p:cNvGraphicFramePr/>
          <p:nvPr/>
        </p:nvGraphicFramePr>
        <p:xfrm>
          <a:off x="304800" y="1714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{6F5F74A2-263A-4B1D-8E74-DD7E67E82426}</a:tableStyleId>
              </a:tblPr>
              <a:tblGrid>
                <a:gridCol w="642200"/>
                <a:gridCol w="1186125"/>
                <a:gridCol w="1083725"/>
                <a:gridCol w="844325"/>
                <a:gridCol w="834850"/>
                <a:gridCol w="1185475"/>
                <a:gridCol w="1018475"/>
                <a:gridCol w="923825"/>
                <a:gridCol w="923825"/>
              </a:tblGrid>
              <a:tr h="2781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ENROLL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/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Q83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Q84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EId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StudentId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SectionId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Grade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SectionId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NumAs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MaxAs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b="1" sz="4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1C232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b="1" sz="4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  <a:tc rowSpan="1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0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b="1" sz="40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3D85C6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  <a:tc vMerge="1"/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  <a:tc vMerge="1"/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4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4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  <a:tc vMerge="1"/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5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5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b="1" sz="4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6AA84F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b="1" sz="4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  <a:tc vMerge="1"/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6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6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  <a:tc vMerge="1"/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7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7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  <a:tc vMerge="1"/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8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8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  <a:tc vMerge="1"/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9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9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b="1" sz="18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0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b="1" sz="40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3D85C6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b="1" sz="4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  <a:tc vMerge="1"/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10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10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b="1" sz="18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  <a:tc vMerge="1"/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11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11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b="1" sz="18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  <a:tc vMerge="1"/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12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12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b="1" sz="18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/>
          <p:nvPr/>
        </p:nvSpPr>
        <p:spPr>
          <a:xfrm>
            <a:off x="215700" y="628650"/>
            <a:ext cx="8701800" cy="2112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7" name="Google Shape;177;p27"/>
          <p:cNvSpPr/>
          <p:nvPr/>
        </p:nvSpPr>
        <p:spPr>
          <a:xfrm>
            <a:off x="215700" y="3471701"/>
            <a:ext cx="8701800" cy="1219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8" name="Google Shape;178;p27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Then Grouping Would Yield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1" i="0" lang="en-US" sz="3200" u="none" cap="none" strike="noStrike">
                <a:solidFill>
                  <a:srgbClr val="FF00FF"/>
                </a:solidFill>
                <a:latin typeface="Oswald"/>
                <a:ea typeface="Oswald"/>
                <a:cs typeface="Oswald"/>
                <a:sym typeface="Oswald"/>
              </a:rPr>
              <a:t>Q83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= 	select </a:t>
            </a:r>
            <a:r>
              <a:rPr b="1" i="1" lang="en-US" sz="32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e.SectionId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</a:t>
            </a:r>
            <a:r>
              <a:rPr b="1" i="1" lang="en-US" sz="3200" u="none" cap="none" strike="noStrike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count(e.EId) as NumAs</a:t>
            </a:r>
            <a:endParaRPr b="1" i="1" sz="3200" u="none" cap="none" strike="noStrike">
              <a:solidFill>
                <a:srgbClr val="0000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			from ENROLL e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	where e.Grade = 'A'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1" lang="en-US" sz="32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			group by e.SectionId</a:t>
            </a:r>
            <a:endParaRPr b="1" i="1" sz="3200" u="none" cap="none" strike="noStrike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4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Q84   =	select max(q.NumAs)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			from </a:t>
            </a:r>
            <a:r>
              <a:rPr b="1" i="0" lang="en-US" sz="3200" u="none" cap="none" strike="noStrike">
                <a:solidFill>
                  <a:srgbClr val="FF00FF"/>
                </a:solidFill>
                <a:latin typeface="Oswald"/>
                <a:ea typeface="Oswald"/>
                <a:cs typeface="Oswald"/>
                <a:sym typeface="Oswald"/>
              </a:rPr>
              <a:t>Q83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q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180" name="Google Shape;180;p27"/>
          <p:cNvGraphicFramePr/>
          <p:nvPr/>
        </p:nvGraphicFramePr>
        <p:xfrm>
          <a:off x="5678297" y="14287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{6F5F74A2-263A-4B1D-8E74-DD7E67E82426}</a:tableStyleId>
              </a:tblPr>
              <a:tblGrid>
                <a:gridCol w="1713100"/>
                <a:gridCol w="1524000"/>
              </a:tblGrid>
              <a:tr h="2781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Q83</a:t>
                      </a:r>
                      <a:endParaRPr sz="2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chemeClr val="accent1"/>
                    </a:solidFill>
                  </a:tcPr>
                </a:tc>
                <a:tc hMerge="1"/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100">
                          <a:solidFill>
                            <a:srgbClr val="FF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SectionId</a:t>
                      </a:r>
                      <a:endParaRPr i="1" sz="2100">
                        <a:solidFill>
                          <a:srgbClr val="FF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100">
                          <a:solidFill>
                            <a:srgbClr val="0000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NumAs</a:t>
                      </a:r>
                      <a:endParaRPr i="1" sz="2100">
                        <a:solidFill>
                          <a:srgbClr val="0000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D9D9D9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sz="2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sz="2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FFE599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sz="2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sz="2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B6D7A8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sz="2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sz="2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9FC5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1" name="Google Shape;181;p27"/>
          <p:cNvGraphicFramePr/>
          <p:nvPr/>
        </p:nvGraphicFramePr>
        <p:xfrm>
          <a:off x="6287897" y="37147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{6F5F74A2-263A-4B1D-8E74-DD7E67E82426}</a:tableStyleId>
              </a:tblPr>
              <a:tblGrid>
                <a:gridCol w="1713100"/>
              </a:tblGrid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Q84</a:t>
                      </a:r>
                      <a:endParaRPr sz="2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MaxAs</a:t>
                      </a:r>
                      <a:endParaRPr sz="2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sz="21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3D85C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/>
          <p:nvPr/>
        </p:nvSpPr>
        <p:spPr>
          <a:xfrm>
            <a:off x="215700" y="1771650"/>
            <a:ext cx="8701800" cy="1531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7" name="Google Shape;187;p28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Limitation Examples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But now how do we relate that max # of A's to the ID? How about 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adding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the 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sectionId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to the select?</a:t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Q84a  =</a:t>
            </a: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select max(q.NumAs) as MaxAs,</a:t>
            </a:r>
            <a:endParaRPr b="1"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2171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q.SectionId</a:t>
            </a:r>
            <a:endParaRPr b="1"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   </a:t>
            </a: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from Q83 q</a:t>
            </a:r>
            <a:endParaRPr b="1"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12573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But query is </a:t>
            </a:r>
            <a:r>
              <a:rPr b="1" i="1" lang="en-US" sz="32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illegal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because by the time the aggregate function executes, the 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sectionIds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will have been 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discarded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189" name="Google Shape;189;p28"/>
          <p:cNvGraphicFramePr/>
          <p:nvPr/>
        </p:nvGraphicFramePr>
        <p:xfrm>
          <a:off x="4876800" y="25184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{6F5F74A2-263A-4B1D-8E74-DD7E67E82426}</a:tableStyleId>
              </a:tblPr>
              <a:tblGrid>
                <a:gridCol w="1268600"/>
                <a:gridCol w="1638625"/>
              </a:tblGrid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MaxAs</a:t>
                      </a:r>
                      <a:endParaRPr sz="2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SectionId</a:t>
                      </a:r>
                      <a:endParaRPr sz="2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sz="2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sz="2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190" name="Google Shape;190;p28"/>
          <p:cNvSpPr/>
          <p:nvPr/>
        </p:nvSpPr>
        <p:spPr>
          <a:xfrm>
            <a:off x="7841467" y="2343150"/>
            <a:ext cx="540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?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/>
          <p:nvPr/>
        </p:nvSpPr>
        <p:spPr>
          <a:xfrm>
            <a:off x="215700" y="1792050"/>
            <a:ext cx="8701800" cy="1881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6" name="Google Shape;196;p29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Limitation Examples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7" name="Google Shape;197;p29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Well, how about selecting the 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sectionId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where the number of A's is the maximum?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6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Q84b  = 	select q.SectionId</a:t>
            </a:r>
            <a:endParaRPr b="1"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12573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	from Q83 q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					where q.NumAs = max(q.NumAs)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6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But this query is also 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illegal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since 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grouping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has 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not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happened 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yet 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and there is nothing to aggregate yet</a:t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/>
          <p:nvPr/>
        </p:nvSpPr>
        <p:spPr>
          <a:xfrm>
            <a:off x="215700" y="2253174"/>
            <a:ext cx="8701800" cy="1505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3" name="Google Shape;203;p30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Solution to Limitations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4" name="Google Shape;204;p30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Solution is once we know the max, join with the original table to retrieve corresponding sectionId</a:t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So, the sections having the most A’s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Q85   = 	select Q83.SectionId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			from Q83, Q84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	where Q83.NumAs = Q84.MaxAs</a:t>
            </a:r>
            <a:endParaRPr b="1"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Assuming sections have different numbers of As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But there is hope…</a:t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18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HAVING</a:t>
            </a:r>
            <a:endParaRPr b="1" i="0" sz="180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0" name="Google Shape;210;p31"/>
          <p:cNvSpPr txBox="1"/>
          <p:nvPr>
            <p:ph idx="1" type="subTitle"/>
          </p:nvPr>
        </p:nvSpPr>
        <p:spPr>
          <a:xfrm>
            <a:off x="1371600" y="4491975"/>
            <a:ext cx="6400800" cy="6516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b="1" i="0" sz="32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Group By Clause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89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Calibri"/>
              <a:buChar char="•"/>
            </a:pPr>
            <a:r>
              <a:rPr lang="en-US" sz="5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Records are grouped by </a:t>
            </a:r>
            <a:r>
              <a:rPr b="1" i="1" lang="en-US" sz="5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matching values </a:t>
            </a:r>
            <a:r>
              <a:rPr lang="en-US" sz="5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 the column in the group by clause</a:t>
            </a:r>
            <a:endParaRPr sz="3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889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Calibri"/>
              <a:buChar char="•"/>
            </a:pPr>
            <a:r>
              <a:rPr i="0" lang="en-US" sz="5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Group by clause works with </a:t>
            </a:r>
            <a:r>
              <a:rPr b="1" i="1" lang="en-US" sz="5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aggregate functions</a:t>
            </a:r>
            <a:endParaRPr i="0" sz="55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/>
          <p:nvPr/>
        </p:nvSpPr>
        <p:spPr>
          <a:xfrm>
            <a:off x="215700" y="628650"/>
            <a:ext cx="8701800" cy="3510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6" name="Google Shape;216;p32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Having Clause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7" name="Google Shape;217;p32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SELECT column_name, 	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aggregate_function(column_name)</a:t>
            </a:r>
            <a:b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FROM table_name</a:t>
            </a:r>
            <a:b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WHERE column_name operator value</a:t>
            </a:r>
            <a:b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GROUP BY column_name</a:t>
            </a:r>
            <a:b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2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HAVING aggregate_function(column_name) 	operator value</a:t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HAVING clause allows 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WHERE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to use 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aggregate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functions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/>
          <p:nvPr/>
        </p:nvSpPr>
        <p:spPr>
          <a:xfrm>
            <a:off x="215700" y="2751402"/>
            <a:ext cx="8701800" cy="1701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3" name="Google Shape;223;p33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Consider Orders table</a:t>
            </a:r>
            <a:endParaRPr sz="4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4" name="Google Shape;224;p33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sz="1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SELECT Customer, SUM(OrderPrice) FROM Orders</a:t>
            </a:r>
            <a:b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GROUP BY Customer</a:t>
            </a:r>
            <a:b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1" lang="en-US" sz="3200" u="sng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HAVING SUM(OrderPrice) &lt; 2000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225" name="Google Shape;225;p33"/>
          <p:cNvGraphicFramePr/>
          <p:nvPr/>
        </p:nvGraphicFramePr>
        <p:xfrm>
          <a:off x="1295400" y="68580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{1964376C-3526-4C38-AEDF-8E7DCCE837D7}</a:tableStyleId>
              </a:tblPr>
              <a:tblGrid>
                <a:gridCol w="905075"/>
                <a:gridCol w="1978225"/>
                <a:gridCol w="1762325"/>
                <a:gridCol w="1632150"/>
              </a:tblGrid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OId</a:t>
                      </a:r>
                      <a:endParaRPr b="1" i="1" sz="1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OrderDate</a:t>
                      </a:r>
                      <a:endParaRPr b="1" i="1" sz="1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OrderPrice</a:t>
                      </a:r>
                      <a:endParaRPr b="1" i="1" sz="1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Customer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2008/11/12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1000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Boone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2008/10/23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1600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Nilsen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2008/09/02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700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Boone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4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2008/09/03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300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Boone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5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2008/08/30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2000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Jensen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6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2008/10/04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100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Nilsen</a:t>
                      </a:r>
                      <a:endParaRPr sz="1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6" name="Google Shape;226;p33"/>
          <p:cNvGraphicFramePr/>
          <p:nvPr/>
        </p:nvGraphicFramePr>
        <p:xfrm>
          <a:off x="4126547" y="43548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{1964376C-3526-4C38-AEDF-8E7DCCE837D7}</a:tableStyleId>
              </a:tblPr>
              <a:tblGrid>
                <a:gridCol w="1793550"/>
                <a:gridCol w="3071500"/>
              </a:tblGrid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Customer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SUM(OrderPrice)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Nilsen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1700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/>
          <p:nvPr/>
        </p:nvSpPr>
        <p:spPr>
          <a:xfrm>
            <a:off x="215700" y="628650"/>
            <a:ext cx="8701800" cy="2607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2" name="Google Shape;232;p34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Another Having Example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3" name="Google Shape;233;p34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SELECT Customer, SUM(OrderPrice)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FROM Orders</a:t>
            </a:r>
            <a:b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WHERE Customer='</a:t>
            </a: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Boone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' OR Customer='Jensen'</a:t>
            </a:r>
            <a:b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GROUP BY Customer</a:t>
            </a:r>
            <a:b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1" lang="en-US" sz="32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HAVING SUM(OrderPrice) &gt; 1500</a:t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234" name="Google Shape;234;p34"/>
          <p:cNvGraphicFramePr/>
          <p:nvPr/>
        </p:nvGraphicFramePr>
        <p:xfrm>
          <a:off x="1981200" y="33756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{1964376C-3526-4C38-AEDF-8E7DCCE837D7}</a:tableStyleId>
              </a:tblPr>
              <a:tblGrid>
                <a:gridCol w="2214200"/>
                <a:gridCol w="3711000"/>
              </a:tblGrid>
              <a:tr h="26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Customer</a:t>
                      </a:r>
                      <a:endParaRPr b="1"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SUM(OrderPrice)</a:t>
                      </a:r>
                      <a:endParaRPr b="1"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Boone</a:t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2000</a:t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Jensen</a:t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2000</a:t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35" name="Google Shape;235;p3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endParaRPr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Consider the following Enroll table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97" name="Google Shape;97;p15"/>
          <p:cNvGraphicFramePr/>
          <p:nvPr/>
        </p:nvGraphicFramePr>
        <p:xfrm>
          <a:off x="1524000" y="6286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{6F5F74A2-263A-4B1D-8E74-DD7E67E82426}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EId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StudentId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SectionId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Grade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FFE599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FFE599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FFF2CC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4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4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FFF2CC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5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5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B6D7A8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6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6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B6D7A8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7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7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B6D7A8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8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8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D9EAD3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9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9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b="1" sz="18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9FC5E8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10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10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b="1" sz="18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CFE2F3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11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11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b="1" sz="18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CFE2F3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12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12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b="1" sz="18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Group By </a:t>
            </a:r>
            <a:r>
              <a:rPr lang="en-US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Syntax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000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SELECT </a:t>
            </a:r>
            <a:r>
              <a:rPr b="1" i="1" lang="en-US" sz="4000">
                <a:solidFill>
                  <a:schemeClr val="lt1"/>
                </a:solidFill>
                <a:highlight>
                  <a:srgbClr val="6AA84F"/>
                </a:highlight>
                <a:latin typeface="Oswald"/>
                <a:ea typeface="Oswald"/>
                <a:cs typeface="Oswald"/>
                <a:sym typeface="Oswald"/>
              </a:rPr>
              <a:t>group_column</a:t>
            </a:r>
            <a:r>
              <a:rPr b="1" i="0" lang="en-US" sz="4000" cap="none" strike="noStrike">
                <a:solidFill>
                  <a:schemeClr val="lt1"/>
                </a:solidFill>
                <a:highlight>
                  <a:srgbClr val="6AA84F"/>
                </a:highlight>
                <a:latin typeface="Oswald"/>
                <a:ea typeface="Oswald"/>
                <a:cs typeface="Oswald"/>
                <a:sym typeface="Oswald"/>
              </a:rPr>
              <a:t>(s)</a:t>
            </a:r>
            <a:r>
              <a:rPr b="1" i="0" lang="en-US" sz="4000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</a:t>
            </a:r>
            <a:r>
              <a:rPr b="1" i="1" lang="en-US" sz="4000" cap="none" strike="sng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other_columns</a:t>
            </a:r>
            <a:endParaRPr b="1" i="1" sz="4000" strike="sngStrike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5720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1" lang="en-US" sz="4000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aggregate_function(</a:t>
            </a:r>
            <a:r>
              <a:rPr b="1" i="1" lang="en-US" sz="4000"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aggregate</a:t>
            </a:r>
            <a:r>
              <a:rPr b="1" i="1" lang="en-US" sz="4000"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_</a:t>
            </a:r>
            <a:r>
              <a:rPr b="1" i="1" lang="en-US" sz="4000" cap="none" strike="noStrike"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column</a:t>
            </a:r>
            <a:r>
              <a:rPr b="1" i="1" lang="en-US" sz="4000"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s</a:t>
            </a:r>
            <a:r>
              <a:rPr b="1" i="1" lang="en-US" sz="4000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</a:t>
            </a:r>
            <a:endParaRPr b="1" i="1" sz="4000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000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FROM table_name</a:t>
            </a:r>
            <a:endParaRPr b="1" sz="4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000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WHERE </a:t>
            </a:r>
            <a:r>
              <a:rPr b="1" i="1" lang="en-US" sz="40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any_columns</a:t>
            </a:r>
            <a:r>
              <a:rPr b="1" i="0" lang="en-US" sz="4000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i="0" lang="en-US" sz="4000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operators values</a:t>
            </a:r>
            <a:endParaRPr b="1" sz="4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1" lang="en-US" sz="4000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GROUP BY</a:t>
            </a:r>
            <a:r>
              <a:rPr b="1" i="1" lang="en-US" sz="4000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i="1" lang="en-US" sz="4000">
                <a:solidFill>
                  <a:schemeClr val="lt1"/>
                </a:solidFill>
                <a:highlight>
                  <a:srgbClr val="6AA84F"/>
                </a:highlight>
                <a:latin typeface="Oswald"/>
                <a:ea typeface="Oswald"/>
                <a:cs typeface="Oswald"/>
                <a:sym typeface="Oswald"/>
              </a:rPr>
              <a:t>group_column</a:t>
            </a:r>
            <a:r>
              <a:rPr b="1" lang="en-US" sz="4000">
                <a:solidFill>
                  <a:schemeClr val="lt1"/>
                </a:solidFill>
                <a:highlight>
                  <a:srgbClr val="6AA84F"/>
                </a:highlight>
                <a:latin typeface="Oswald"/>
                <a:ea typeface="Oswald"/>
                <a:cs typeface="Oswald"/>
                <a:sym typeface="Oswald"/>
              </a:rPr>
              <a:t>(s)</a:t>
            </a:r>
            <a:endParaRPr i="0" sz="4000" cap="none" strike="noStrike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Group By Example…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0" y="62865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Consider the following 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ORDERS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table</a:t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110" name="Google Shape;110;p17"/>
          <p:cNvGraphicFramePr/>
          <p:nvPr/>
        </p:nvGraphicFramePr>
        <p:xfrm>
          <a:off x="304800" y="123825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{1964376C-3526-4C38-AEDF-8E7DCCE837D7}</a:tableStyleId>
              </a:tblPr>
              <a:tblGrid>
                <a:gridCol w="983475"/>
                <a:gridCol w="2752125"/>
                <a:gridCol w="2453550"/>
                <a:gridCol w="2269075"/>
              </a:tblGrid>
              <a:tr h="435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OId</a:t>
                      </a:r>
                      <a:endParaRPr sz="3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 anchor="ctr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OrderDate</a:t>
                      </a:r>
                      <a:endParaRPr sz="3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 anchor="ctr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OrderPrice</a:t>
                      </a:r>
                      <a:endParaRPr sz="3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 anchor="ctr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3200" u="sng">
                          <a:latin typeface="Oswald"/>
                          <a:ea typeface="Oswald"/>
                          <a:cs typeface="Oswald"/>
                          <a:sym typeface="Oswald"/>
                        </a:rPr>
                        <a:t>Customer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 anchor="ctr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35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 anchor="ctr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2008/11/12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 anchor="ctr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1000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 anchor="ctr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Alice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 anchor="ctr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435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 anchor="ctr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2008/10/23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 anchor="ctr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1600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 anchor="ctr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3200" u="sng">
                          <a:latin typeface="Oswald"/>
                          <a:ea typeface="Oswald"/>
                          <a:cs typeface="Oswald"/>
                          <a:sym typeface="Oswald"/>
                        </a:rPr>
                        <a:t>Charlie</a:t>
                      </a:r>
                      <a:endParaRPr i="1" sz="3200" u="sng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 anchor="ctr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435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 anchor="ctr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2008/09/02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 anchor="ctr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700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 anchor="ctr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Alice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 anchor="ctr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435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4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 anchor="ctr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2008/09/03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 anchor="ctr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300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 anchor="ctr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Alice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 anchor="ctr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435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5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 anchor="ctr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2008/08/30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 anchor="ctr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2000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 anchor="ctr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Bob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 anchor="ctr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35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6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 anchor="ctr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2008/10/04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 anchor="ctr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100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 anchor="ctr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3200" u="sng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Charlie</a:t>
                      </a:r>
                      <a:endParaRPr i="1" sz="3200" u="sng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 anchor="ctr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>
            <a:off x="215700" y="1281725"/>
            <a:ext cx="8701800" cy="1558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6" name="Google Shape;116;p18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…Group By Example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•"/>
            </a:pPr>
            <a:r>
              <a:rPr i="0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We can calculate the sum for each customer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1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SELECT </a:t>
            </a:r>
            <a:r>
              <a:rPr b="1" i="1" lang="en-US" sz="3000" u="sng" cap="none" strike="noStrike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Customer</a:t>
            </a:r>
            <a:r>
              <a:rPr i="0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</a:t>
            </a:r>
            <a:r>
              <a:rPr b="1" i="0" lang="en-US" sz="30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SUM(OrderPrice)</a:t>
            </a:r>
            <a:r>
              <a:rPr b="1" i="0" lang="en-US" sz="3000" u="none" cap="none" strike="sng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, OrderPrice</a:t>
            </a:r>
            <a:r>
              <a:rPr b="1" i="0" lang="en-US" sz="3000" u="none" cap="non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 (?)</a:t>
            </a:r>
            <a:endParaRPr b="1" sz="1200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FROM Orders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0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1" i="0" lang="en-US" sz="3000" u="none" cap="none" strike="noStrike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GROUP BY </a:t>
            </a:r>
            <a:r>
              <a:rPr b="1" i="1" lang="en-US" sz="3000" u="sng" cap="none" strike="noStrike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Customer</a:t>
            </a:r>
            <a:endParaRPr i="0" sz="30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118" name="Google Shape;118;p18"/>
          <p:cNvGraphicFramePr/>
          <p:nvPr/>
        </p:nvGraphicFramePr>
        <p:xfrm>
          <a:off x="660100" y="29483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{1964376C-3526-4C38-AEDF-8E7DCCE837D7}</a:tableStyleId>
              </a:tblPr>
              <a:tblGrid>
                <a:gridCol w="2324850"/>
                <a:gridCol w="3200650"/>
                <a:gridCol w="3018650"/>
              </a:tblGrid>
              <a:tr h="519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3300" u="sng">
                          <a:solidFill>
                            <a:srgbClr val="0000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Customer</a:t>
                      </a:r>
                      <a:endParaRPr sz="2300">
                        <a:solidFill>
                          <a:srgbClr val="0000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300">
                          <a:solidFill>
                            <a:srgbClr val="FF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SUM(OrderPrice)</a:t>
                      </a:r>
                      <a:endParaRPr b="1" sz="2300">
                        <a:solidFill>
                          <a:srgbClr val="FF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300" strike="sngStrike">
                          <a:solidFill>
                            <a:srgbClr val="FF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OrderPrice</a:t>
                      </a:r>
                      <a:r>
                        <a:rPr b="1" lang="en-US" sz="3300">
                          <a:solidFill>
                            <a:srgbClr val="FF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 (?)</a:t>
                      </a:r>
                      <a:endParaRPr b="1" sz="3300">
                        <a:solidFill>
                          <a:srgbClr val="FF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519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Alice</a:t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2000</a:t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strike="sngStrike">
                          <a:latin typeface="Oswald"/>
                          <a:ea typeface="Oswald"/>
                          <a:cs typeface="Oswald"/>
                          <a:sym typeface="Oswald"/>
                        </a:rPr>
                        <a:t>1000, 300, 700</a:t>
                      </a:r>
                      <a:r>
                        <a:rPr lang="en-US" sz="3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 (?)</a:t>
                      </a:r>
                      <a:endParaRPr sz="3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19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Charlie</a:t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1700</a:t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300" strike="sng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19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Bob</a:t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2000</a:t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300" strike="sng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9" name="Google Shape;119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endParaRPr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/>
          <p:nvPr/>
        </p:nvSpPr>
        <p:spPr>
          <a:xfrm>
            <a:off x="215700" y="1675603"/>
            <a:ext cx="8701800" cy="1207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5" name="Google Shape;125;p19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Omitting Group By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Using aggregate function, but omitting group by clause, generates single value, one big group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SELECT Customer, </a:t>
            </a:r>
            <a:r>
              <a:rPr b="1" i="1" lang="en-US" sz="320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SUM(OrderPrice)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FROM Orders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1" i="0" lang="en-US" sz="3200" u="none" cap="none" strike="sng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GROUP BY Customer</a:t>
            </a:r>
            <a:endParaRPr i="0" sz="3200" u="none" cap="none" strike="sng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SUM(OrderPrice)</a:t>
            </a:r>
            <a:b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column is the single</a:t>
            </a:r>
            <a:b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group, single value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Customer column has</a:t>
            </a:r>
            <a:b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row per each input</a:t>
            </a: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row</a:t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127" name="Google Shape;127;p19"/>
          <p:cNvGraphicFramePr/>
          <p:nvPr/>
        </p:nvGraphicFramePr>
        <p:xfrm>
          <a:off x="5111025" y="243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{1964376C-3526-4C38-AEDF-8E7DCCE837D7}</a:tableStyleId>
              </a:tblPr>
              <a:tblGrid>
                <a:gridCol w="1366750"/>
                <a:gridCol w="2154000"/>
              </a:tblGrid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Customer</a:t>
                      </a:r>
                      <a:endParaRPr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100" u="sng">
                          <a:latin typeface="Oswald"/>
                          <a:ea typeface="Oswald"/>
                          <a:cs typeface="Oswald"/>
                          <a:sym typeface="Oswald"/>
                        </a:rPr>
                        <a:t>SUM(OrderPrice)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Alice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5700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Charlie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5700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Alice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5700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Alice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5700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Bob</a:t>
                      </a:r>
                      <a:endParaRPr sz="2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5700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Charlie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5700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/>
          <p:nvPr/>
        </p:nvSpPr>
        <p:spPr>
          <a:xfrm>
            <a:off x="215700" y="3218652"/>
            <a:ext cx="8701800" cy="1846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3" name="Google Shape;133;p20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Grouping By </a:t>
            </a:r>
            <a:r>
              <a:rPr lang="en-US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Multiple</a:t>
            </a: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Columns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Records belong to same group if fields in columns have same values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ollowing query groups records only if they have the </a:t>
            </a:r>
            <a:r>
              <a:rPr b="1" i="1" lang="en-US" sz="320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same </a:t>
            </a:r>
            <a:r>
              <a:rPr b="1" i="1" lang="en-US" sz="3200" u="sng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Customer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name </a:t>
            </a:r>
            <a:r>
              <a:rPr b="1" i="1" lang="en-US" sz="320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and </a:t>
            </a:r>
            <a:r>
              <a:rPr b="1" i="1" lang="en-US" sz="3200" u="sng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OrderDate</a:t>
            </a:r>
            <a:endParaRPr b="1" i="1" sz="3200" u="sng" cap="none" strike="noStrike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SELECT </a:t>
            </a:r>
            <a:r>
              <a:rPr b="1" i="1" lang="en-US" sz="32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Customer, OrderDate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SUM(OrderPrice)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FROM Orders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GROUP BY Customer, OrderDate</a:t>
            </a:r>
            <a:endParaRPr b="1"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Then aggregates 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OrderPrice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into a row per group</a:t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215700" y="2229800"/>
            <a:ext cx="8701800" cy="2847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0" name="Google Shape;140;p21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Another Example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ggregate field names are 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vendor specific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1" i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 </a:t>
            </a:r>
            <a:r>
              <a:rPr b="1" i="1" lang="en-US" sz="32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AS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keyword to assign meaningful names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"What are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i="1" lang="en-US" sz="3200" u="none" cap="none" strike="noStrike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min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and </a:t>
            </a:r>
            <a:r>
              <a:rPr b="1" i="1" lang="en-US" sz="3200" u="none" cap="none" strike="noStrike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max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graduation year, per major"</a:t>
            </a:r>
            <a:endParaRPr b="1" i="1"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select s.MajorId,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12573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min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(s.GradYear) </a:t>
            </a:r>
            <a:r>
              <a:rPr b="1" i="1" lang="en-US" sz="3200" u="sng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AS</a:t>
            </a:r>
            <a:r>
              <a:rPr b="1" i="1" lang="en-US" sz="3200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i="1" lang="en-US" sz="3200" u="sng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MinYr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</a:t>
            </a:r>
            <a:endParaRPr b="1"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12573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max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(s.GradYear) </a:t>
            </a:r>
            <a:r>
              <a:rPr b="1" i="1" lang="en-US" sz="3200" u="sng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AS</a:t>
            </a:r>
            <a:r>
              <a:rPr b="1" i="1" lang="en-US" sz="3200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i="1" lang="en-US" sz="3200" u="sng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MaxYr</a:t>
            </a:r>
            <a:endParaRPr b="1" i="1" sz="3200" u="sng" cap="none" strike="noStrike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from STUDENT 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group by s.MajorId</a:t>
            </a:r>
            <a:endParaRPr b="1"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