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0ACE04-9D67-4433-A72A-2A6DFC912F05}">
  <a:tblStyle styleId="{6E0ACE04-9D67-4433-A72A-2A6DFC912F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C1A95D9-4F23-4926-A461-8404DF412FC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b8490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6b8490e5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d9926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1d9926cc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e4b87b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be4b87bdf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4ca76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24ca76e3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GROUP BY</a:t>
            </a:r>
            <a:endParaRPr b="1" i="0" sz="13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5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GROUP BY</a:t>
            </a:r>
            <a:endParaRPr b="1" sz="15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LIMITATIONS</a:t>
            </a:r>
            <a:endParaRPr b="1" sz="11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Limitations of Group By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is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Evaluated </a:t>
            </a:r>
            <a:r>
              <a:rPr b="1" i="1" lang="en-US" sz="28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after </a:t>
            </a:r>
            <a:r>
              <a:rPr b="1" i="1" lang="en-US" sz="28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i="1" lang="en-US" sz="28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 - </a:t>
            </a: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which records?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1" i="1" lang="en-US" sz="28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Before </a:t>
            </a:r>
            <a:r>
              <a:rPr b="1" i="1" lang="en-US" sz="2800" u="sng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SELECT</a:t>
            </a:r>
            <a:r>
              <a:rPr b="1" i="1" lang="en-US" sz="28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 - lost fields :</a:t>
            </a:r>
            <a:r>
              <a:rPr lang="en-US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endParaRPr b="1" i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Cant</a:t>
            </a:r>
            <a:r>
              <a:rPr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have aggregation functions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where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clause because records have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yet been grouped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Only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non-computed fields allowed in select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clause are grouping fields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 input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fields removed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during grouping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"/>
            <a:ext cx="46938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215700" y="1178051"/>
            <a:ext cx="8701800" cy="2066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15700" y="3999700"/>
            <a:ext cx="8701800" cy="100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Limitation Examples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counting number of A's given per section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Q83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select </a:t>
            </a:r>
            <a:r>
              <a:rPr b="1" i="1" lang="en-US" sz="32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e.SectionId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count(e.EId)</a:t>
            </a: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as NumAs</a:t>
            </a:r>
            <a:endParaRPr b="1" i="0" sz="32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from ENROLL 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where e.Grade = 'A'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				</a:t>
            </a:r>
            <a:r>
              <a:rPr b="1" i="1" lang="en-US" sz="3200" u="none" cap="none" strike="noStrike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group by e.SectionId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max number of A's given in any section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Q84 =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b="1" i="1" lang="en-US" sz="3200" u="none" cap="none" strike="noStrik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max(q.NumAs)</a:t>
            </a:r>
            <a:r>
              <a:rPr b="1" i="1" lang="en-US" sz="32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none" cap="none" strike="noStrik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as MaxAs</a:t>
            </a:r>
            <a:endParaRPr i="1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from </a:t>
            </a:r>
            <a:r>
              <a:rPr b="1" i="0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Q83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q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6"/>
          <p:cNvGraphicFramePr/>
          <p:nvPr/>
        </p:nvGraphicFramePr>
        <p:xfrm>
          <a:off x="304800" y="171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{6E0ACE04-9D67-4433-A72A-2A6DFC912F05}</a:tableStyleId>
              </a:tblPr>
              <a:tblGrid>
                <a:gridCol w="642200"/>
                <a:gridCol w="1186125"/>
                <a:gridCol w="1083725"/>
                <a:gridCol w="844325"/>
                <a:gridCol w="834850"/>
                <a:gridCol w="1185475"/>
                <a:gridCol w="1018475"/>
                <a:gridCol w="923825"/>
                <a:gridCol w="923825"/>
              </a:tblGrid>
              <a:tr h="2781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ENROLL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Q83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Q84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NumAs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MaxAs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40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40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4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215700" y="628650"/>
            <a:ext cx="8701800" cy="211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215700" y="3471701"/>
            <a:ext cx="8701800" cy="121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Then Grouping Would Yield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rgbClr val="FF00FF"/>
                </a:solidFill>
                <a:latin typeface="Oswald"/>
                <a:ea typeface="Oswald"/>
                <a:cs typeface="Oswald"/>
                <a:sym typeface="Oswald"/>
              </a:rPr>
              <a:t>Q83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= 	select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e.SectionId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count(e.EId) as NumAs</a:t>
            </a:r>
            <a:endParaRPr b="1" i="1" sz="3200" u="none" cap="none" strike="noStrike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	from ENROLL 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where e.Grade = 'A'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group by e.SectionId</a:t>
            </a:r>
            <a:endParaRPr b="1" i="1" sz="32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Q84   =	select max(q.NumAs)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	from </a:t>
            </a:r>
            <a:r>
              <a:rPr b="1" i="0" lang="en-US" sz="3200" u="none" cap="none" strike="noStrike">
                <a:solidFill>
                  <a:srgbClr val="FF00FF"/>
                </a:solidFill>
                <a:latin typeface="Oswald"/>
                <a:ea typeface="Oswald"/>
                <a:cs typeface="Oswald"/>
                <a:sym typeface="Oswald"/>
              </a:rPr>
              <a:t>Q83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q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5678297" y="1428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{6E0ACE04-9D67-4433-A72A-2A6DFC912F05}</a:tableStyleId>
              </a:tblPr>
              <a:tblGrid>
                <a:gridCol w="1713100"/>
                <a:gridCol w="1524000"/>
              </a:tblGrid>
              <a:tr h="278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Q83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  <a:tc hMerge="1"/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1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i="1" sz="21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100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NumAs</a:t>
                      </a:r>
                      <a:endParaRPr i="1" sz="21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E59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27"/>
          <p:cNvGraphicFramePr/>
          <p:nvPr/>
        </p:nvGraphicFramePr>
        <p:xfrm>
          <a:off x="6287897" y="3714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{6E0ACE04-9D67-4433-A72A-2A6DFC912F05}</a:tableStyleId>
              </a:tblPr>
              <a:tblGrid>
                <a:gridCol w="17131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Q84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MaxAs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1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215700" y="1771650"/>
            <a:ext cx="8701800" cy="1531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Limitation Examples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now how do we relate that max # of A's to the ID? How about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adding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the select?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Q84a  =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max(q.NumAs) as MaxAs,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2171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q.SectionId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   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Q83 q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query is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illegal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because by the time the aggregate function executes,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will have been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discarded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4876800" y="2518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{6E0ACE04-9D67-4433-A72A-2A6DFC912F05}</a:tableStyleId>
              </a:tblPr>
              <a:tblGrid>
                <a:gridCol w="1268600"/>
                <a:gridCol w="1638625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MaxAs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90" name="Google Shape;190;p28"/>
          <p:cNvSpPr/>
          <p:nvPr/>
        </p:nvSpPr>
        <p:spPr>
          <a:xfrm>
            <a:off x="7841467" y="2343150"/>
            <a:ext cx="540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215700" y="1792050"/>
            <a:ext cx="8701800" cy="188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Limitation Examples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Well, how about selecting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sectionId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where the number of A's is the maximum?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Q84b  = 	select q.SectionId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from Q83 q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				where q.NumAs = max(q.NumAs)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this query is also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illegal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since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grouping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happened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yet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there is nothing to aggregate yet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215700" y="2253174"/>
            <a:ext cx="8701800" cy="1505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Solution to Limitations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Solution is once we know the max, join with the original table to retrieve corresponding sectionId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So, the sections having the most A’s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Q85   = 	select Q83.SectionId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		from Q83, Q84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where Q83.NumAs = Q84.MaxAs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Assuming sections have different numbers of 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there is hope…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HAVING</a:t>
            </a:r>
            <a:endParaRPr b="1" i="0" sz="180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Group By Clause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Char char="•"/>
            </a:pPr>
            <a:r>
              <a:rPr lang="en-US" sz="5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Records are grouped by </a:t>
            </a:r>
            <a:r>
              <a:rPr b="1" i="1" lang="en-US" sz="5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matching values </a:t>
            </a:r>
            <a:r>
              <a:rPr lang="en-US" sz="5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the column in the group by clause</a:t>
            </a:r>
            <a:endParaRPr sz="3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88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Char char="•"/>
            </a:pPr>
            <a:r>
              <a:rPr i="0" lang="en-US" sz="5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clause works with </a:t>
            </a:r>
            <a:r>
              <a:rPr b="1" i="1" lang="en-US" sz="5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 functions</a:t>
            </a:r>
            <a:endParaRPr i="0" sz="5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215700" y="628650"/>
            <a:ext cx="8701800" cy="3510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Having Clause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column_name, 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aggregate_function(column_name)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column_name operator value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column_name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HAVING aggregate_function(column_name) 	operator value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HAVING clause allows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use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functions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215700" y="2751402"/>
            <a:ext cx="8701800" cy="170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Orders table</a:t>
            </a:r>
            <a:endParaRPr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Customer, SUM(OrderPrice) FROM Orders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Customer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HAVING SUM(OrderPrice) &lt; 2000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1295400" y="685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{FC1A95D9-4F23-4926-A461-8404DF412FCE}</a:tableStyleId>
              </a:tblPr>
              <a:tblGrid>
                <a:gridCol w="905075"/>
                <a:gridCol w="1978225"/>
                <a:gridCol w="1762325"/>
                <a:gridCol w="1632150"/>
              </a:tblGrid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OId</a:t>
                      </a:r>
                      <a:endParaRPr b="1" i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OrderDate</a:t>
                      </a:r>
                      <a:endParaRPr b="1" i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OrderPrice</a:t>
                      </a:r>
                      <a:endParaRPr b="1" i="1"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2008/11/12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2008/10/23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1600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2008/09/02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2008/09/03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2008/08/30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Jensen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2008/10/04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 sz="1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33"/>
          <p:cNvGraphicFramePr/>
          <p:nvPr/>
        </p:nvGraphicFramePr>
        <p:xfrm>
          <a:off x="4126547" y="4354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{FC1A95D9-4F23-4926-A461-8404DF412FCE}</a:tableStyleId>
              </a:tblPr>
              <a:tblGrid>
                <a:gridCol w="1793550"/>
                <a:gridCol w="30715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SUM(OrderPrice)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Nilsen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1700</a:t>
                      </a:r>
                      <a:endParaRPr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/>
          <p:nvPr/>
        </p:nvSpPr>
        <p:spPr>
          <a:xfrm>
            <a:off x="215700" y="628650"/>
            <a:ext cx="8701800" cy="260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Having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Customer, SUM(OrderPrice)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Orders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Customer='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Boone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 OR Customer='Jensen'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Customer</a:t>
            </a:r>
            <a:b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HAVING SUM(OrderPrice) &gt; 1500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34" name="Google Shape;234;p34"/>
          <p:cNvGraphicFramePr/>
          <p:nvPr/>
        </p:nvGraphicFramePr>
        <p:xfrm>
          <a:off x="1981200" y="337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{FC1A95D9-4F23-4926-A461-8404DF412FCE}</a:tableStyleId>
              </a:tblPr>
              <a:tblGrid>
                <a:gridCol w="2214200"/>
                <a:gridCol w="3711000"/>
              </a:tblGrid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SUM(OrderPrice)</a:t>
                      </a:r>
                      <a:endParaRPr b="1"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ECC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Boone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Jensen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Enroll table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1524000" y="628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{6E0ACE04-9D67-4433-A72A-2A6DFC912F05}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StudentId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SectionId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Grade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E59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E59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FFF2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D9EAD3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b="1"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9FC5E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b="1" sz="18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</a:t>
                      </a:r>
                      <a:endParaRPr sz="1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</a:t>
            </a: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Syntax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0" y="628650"/>
            <a:ext cx="9144000" cy="451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</a:t>
            </a:r>
            <a:r>
              <a:rPr b="1" i="1" lang="en-US" sz="4000">
                <a:solidFill>
                  <a:schemeClr val="lt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group_column</a:t>
            </a:r>
            <a:r>
              <a:rPr b="1" i="0" lang="en-US" sz="4000" cap="none" strike="noStrike">
                <a:solidFill>
                  <a:schemeClr val="lt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(s)</a:t>
            </a: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4000" cap="none" strike="sng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other_columns</a:t>
            </a:r>
            <a:endParaRPr b="1" i="1" sz="4000" strike="sng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aggregate_function(</a:t>
            </a:r>
            <a:r>
              <a:rPr b="1" i="1" lang="en-US" sz="40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aggregate</a:t>
            </a:r>
            <a:r>
              <a:rPr b="1" i="1" lang="en-US" sz="40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_</a:t>
            </a:r>
            <a:r>
              <a:rPr b="1" i="1" lang="en-US" sz="4000" cap="none" strike="noStrike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column</a:t>
            </a:r>
            <a:r>
              <a:rPr b="1" i="1" lang="en-US" sz="40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i="1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1" sz="4000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endParaRPr b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</a:t>
            </a:r>
            <a:r>
              <a:rPr b="1" i="1" lang="en-US" sz="4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any_columns</a:t>
            </a:r>
            <a:r>
              <a:rPr b="1" i="0" lang="en-US" sz="4000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0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operators values</a:t>
            </a:r>
            <a:endParaRPr b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</a:t>
            </a:r>
            <a:r>
              <a:rPr b="1" i="1" lang="en-US" sz="4000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4000">
                <a:solidFill>
                  <a:schemeClr val="lt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group_column</a:t>
            </a:r>
            <a:r>
              <a:rPr b="1" lang="en-US" sz="4000">
                <a:solidFill>
                  <a:schemeClr val="lt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(s)</a:t>
            </a:r>
            <a:endParaRPr i="0" sz="4000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Example…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0" y="62865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304800" y="1238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{FC1A95D9-4F23-4926-A461-8404DF412FCE}</a:tableStyleId>
              </a:tblPr>
              <a:tblGrid>
                <a:gridCol w="983475"/>
                <a:gridCol w="2752125"/>
                <a:gridCol w="2453550"/>
                <a:gridCol w="2269075"/>
              </a:tblGrid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OId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OrderDate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OrderPrice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2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2008/11/12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2008/10/23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1600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i="1" sz="32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2008/09/02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700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2008/09/03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2008/08/30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3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2008/10/04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3200" u="sng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i="1" sz="3200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6750" marB="16750" marR="22325" marL="22325" anchor="ctr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215700" y="1281725"/>
            <a:ext cx="8701800" cy="155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…Group By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can calculate the sum for each customer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1" lang="en-US" sz="3000" u="sng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Customer</a:t>
            </a: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SUM(OrderPrice)</a:t>
            </a:r>
            <a:r>
              <a:rPr b="1" i="0" lang="en-US" sz="3000" u="none" cap="none" strike="sng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, OrderPrice</a:t>
            </a:r>
            <a:r>
              <a:rPr b="1" i="0" lang="en-US" sz="3000" u="none" cap="non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(?)</a:t>
            </a:r>
            <a:endParaRPr b="1" sz="12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Orders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0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GROUP BY </a:t>
            </a:r>
            <a:r>
              <a:rPr b="1" i="1" lang="en-US" sz="3000" u="sng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Customer</a:t>
            </a:r>
            <a:endParaRPr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660100" y="2948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{FC1A95D9-4F23-4926-A461-8404DF412FCE}</a:tableStyleId>
              </a:tblPr>
              <a:tblGrid>
                <a:gridCol w="2324850"/>
                <a:gridCol w="3200650"/>
                <a:gridCol w="3018650"/>
              </a:tblGrid>
              <a:tr h="51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300" u="sng">
                          <a:solidFill>
                            <a:srgbClr val="0000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sz="2300">
                        <a:solidFill>
                          <a:srgbClr val="0000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SUM(OrderPrice)</a:t>
                      </a:r>
                      <a:endParaRPr b="1" sz="23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 strike="sngStrike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OrderPrice</a:t>
                      </a:r>
                      <a:r>
                        <a:rPr b="1" lang="en-US" sz="3300">
                          <a:solidFill>
                            <a:srgbClr val="FF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(?)</a:t>
                      </a:r>
                      <a:endParaRPr b="1" sz="3300">
                        <a:solidFill>
                          <a:srgbClr val="FF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1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 strike="sng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1000, 300, 700</a:t>
                      </a: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(?)</a:t>
                      </a:r>
                      <a:endParaRPr sz="3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1700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 strike="sng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3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2000</a:t>
                      </a:r>
                      <a:endParaRPr sz="23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 strike="sng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215700" y="1675603"/>
            <a:ext cx="8701800" cy="1207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Omitting Group By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aggregate function, but omitting group by clause, generates single value, one big group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Customer,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SUM(OrderPrice)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Orders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200" u="none" cap="none" strike="sng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Customer</a:t>
            </a:r>
            <a:endParaRPr i="0" sz="3200" u="none" cap="none" strike="sng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SUM(OrderPrice)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column is the single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group, single value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Customer column has</a:t>
            </a:r>
            <a:b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 per each input</a:t>
            </a: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5111025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{FC1A95D9-4F23-4926-A461-8404DF412FCE}</a:tableStyleId>
              </a:tblPr>
              <a:tblGrid>
                <a:gridCol w="1366750"/>
                <a:gridCol w="21540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Customer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100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SUM(OrderPrice)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5700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7150" marB="17150" marR="22850" marL="22850">
                    <a:lnL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3C3C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215700" y="3218652"/>
            <a:ext cx="8701800" cy="184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Grouping By </a:t>
            </a: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Multiple</a:t>
            </a: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Columns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Records belong to same group if fields in columns have same values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ollowing query groups records only if they have the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same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Customer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name </a:t>
            </a: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OrderDate</a:t>
            </a:r>
            <a:endParaRPr b="1" i="1" sz="3200" u="sng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Customer, OrderDate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SUM(OrderPrice)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Orders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GROUP BY Customer, OrderDate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Then aggregates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OrderPrice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into a row per group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215700" y="2229800"/>
            <a:ext cx="8701800" cy="284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Another Example</a:t>
            </a:r>
            <a:endParaRPr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ggregate field names are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vendor specific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</a:t>
            </a:r>
            <a:r>
              <a:rPr b="1" i="1" lang="en-US" sz="32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keyword to assign meaningful names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"What are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min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i="1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graduation year, per major"</a:t>
            </a:r>
            <a:endParaRPr b="1" i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s.MajorId,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min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(s.GradYear)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r>
              <a:rPr b="1" i="1" lang="en-US" sz="3200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MinYr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max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(s.GradYear)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r>
              <a:rPr b="1" i="1" lang="en-US" sz="3200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sng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MaxYr</a:t>
            </a:r>
            <a:endParaRPr b="1" i="1" sz="3200" u="sng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STUDENT 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group by s.MajorId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