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5e9f78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5e9f78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31889d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31889d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5e9f788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5e9f788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5e9f788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5e9f788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45e9f788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45e9f788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45e9f788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45e9f788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45e9f788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45e9f788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45e9f788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45e9f788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45e9f788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45e9f788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45e9f788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45e9f788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45e9f78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45e9f7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45e9f788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45e9f78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45e9f788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45e9f788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5e9f788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5e9f788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45e9f788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45e9f788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45e9f788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45e9f788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45e9f788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45e9f788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45e9f788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45e9f788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5e9f788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45e9f788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45e9f788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45e9f788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5e9f788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45e9f788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2fab28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2fab28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45e9f788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45e9f788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45e9f788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45e9f788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5e9f788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5e9f788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45e9f788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45e9f788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45e9f788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45e9f788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45e9f788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45e9f788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45e9f788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45e9f788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45e9f788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45e9f788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45e9f788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45e9f788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45e9f78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45e9f78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5e9f78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5e9f78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5e9f78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5e9f78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5e9f78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5e9f78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5e9f78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5e9f78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45e9f788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45e9f788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D85C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swald"/>
              <a:buChar char="●"/>
              <a:defRPr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492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○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92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■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492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●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492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○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92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■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492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●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492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○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492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900"/>
              <a:buFont typeface="Oswald"/>
              <a:buChar char="■"/>
              <a:defRPr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0"/>
              <a:t>DB EXAM</a:t>
            </a:r>
            <a:endParaRPr sz="1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REVIEW</a:t>
            </a:r>
            <a:endParaRPr sz="1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Database</a:t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876000"/>
            <a:ext cx="6566223" cy="411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/>
          <p:nvPr/>
        </p:nvSpPr>
        <p:spPr>
          <a:xfrm>
            <a:off x="3867025" y="3456825"/>
            <a:ext cx="1226400" cy="743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6006700" y="4650850"/>
            <a:ext cx="1226400" cy="30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4230275" y="1404875"/>
            <a:ext cx="1226400" cy="30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6006700" y="4176950"/>
            <a:ext cx="1778700" cy="30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GROUP BY Q4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000"/>
              <a:t>Which student(s) got</a:t>
            </a:r>
            <a:br>
              <a:rPr b="1" lang="en" sz="4000"/>
            </a:br>
            <a:r>
              <a:rPr b="1" lang="en" sz="4000">
                <a:highlight>
                  <a:srgbClr val="FFF2CC"/>
                </a:highlight>
              </a:rPr>
              <a:t>the highest grade</a:t>
            </a:r>
            <a:br>
              <a:rPr b="1" lang="en" sz="4000"/>
            </a:br>
            <a:r>
              <a:rPr b="1" lang="en" sz="4000">
                <a:highlight>
                  <a:srgbClr val="CFE2F3"/>
                </a:highlight>
              </a:rPr>
              <a:t>in a course titled CS1234</a:t>
            </a:r>
            <a:br>
              <a:rPr b="1" lang="en" sz="4000">
                <a:highlight>
                  <a:srgbClr val="CFE2F3"/>
                </a:highlight>
              </a:rPr>
            </a:br>
            <a:r>
              <a:rPr b="1" lang="en" sz="4000">
                <a:highlight>
                  <a:srgbClr val="CFE2F3"/>
                </a:highlight>
              </a:rPr>
              <a:t>in the semester of Spring 2345</a:t>
            </a:r>
            <a:r>
              <a:rPr b="1" lang="en" sz="4000"/>
              <a:t>.</a:t>
            </a:r>
            <a:br>
              <a:rPr b="1" lang="en" sz="4000"/>
            </a:br>
            <a:r>
              <a:rPr b="1" lang="en" sz="4000"/>
              <a:t>List the student's id, first name, last name, and final grade"</a:t>
            </a:r>
            <a:endParaRPr b="1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176525" y="0"/>
            <a:ext cx="8967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 sz="2600"/>
              <a:t>select st.sid, st.first, st.last, st.grade from </a:t>
            </a:r>
            <a:r>
              <a:rPr lang="en" sz="2600"/>
              <a:t>Students</a:t>
            </a:r>
            <a:r>
              <a:rPr lang="en" sz="2600"/>
              <a:t> st</a:t>
            </a:r>
            <a:br>
              <a:rPr lang="en" sz="2600"/>
            </a:br>
            <a:r>
              <a:rPr lang="en" sz="2600"/>
              <a:t>where s.grade = (select </a:t>
            </a:r>
            <a:r>
              <a:rPr lang="en" sz="2600">
                <a:highlight>
                  <a:srgbClr val="FFF2CC"/>
                </a:highlight>
              </a:rPr>
              <a:t>max(e.grade)</a:t>
            </a:r>
            <a:br>
              <a:rPr lang="en" sz="2600"/>
            </a:br>
            <a:r>
              <a:rPr lang="en" sz="2600"/>
              <a:t>from </a:t>
            </a:r>
            <a:r>
              <a:rPr lang="en" sz="2600"/>
              <a:t>Enrollments</a:t>
            </a:r>
            <a:r>
              <a:rPr lang="en" sz="2600"/>
              <a:t> e, </a:t>
            </a:r>
            <a:r>
              <a:rPr lang="en" sz="2600"/>
              <a:t>Sections</a:t>
            </a:r>
            <a:r>
              <a:rPr lang="en" sz="2600"/>
              <a:t> s, </a:t>
            </a:r>
            <a:r>
              <a:rPr lang="en" sz="2600"/>
              <a:t>Courses</a:t>
            </a:r>
            <a:r>
              <a:rPr lang="en" sz="2600"/>
              <a:t> c, </a:t>
            </a:r>
            <a:r>
              <a:rPr lang="en" sz="2600">
                <a:highlight>
                  <a:srgbClr val="F4CCCC"/>
                </a:highlight>
              </a:rPr>
              <a:t>Students</a:t>
            </a:r>
            <a:r>
              <a:rPr lang="en" sz="2600">
                <a:highlight>
                  <a:srgbClr val="F4CCCC"/>
                </a:highlight>
              </a:rPr>
              <a:t> st</a:t>
            </a:r>
            <a:br>
              <a:rPr lang="en" sz="2600"/>
            </a:br>
            <a:r>
              <a:rPr lang="en" sz="2600"/>
              <a:t>where e.scid = s.scid and s.cid = c.cid and st.sid=e.sid</a:t>
            </a:r>
            <a:br>
              <a:rPr lang="en" sz="2600"/>
            </a:br>
            <a:r>
              <a:rPr lang="en" sz="2600">
                <a:highlight>
                  <a:srgbClr val="CFE2F3"/>
                </a:highlight>
              </a:rPr>
              <a:t>and c.title='CS1234' and e.semester=Spring 2345</a:t>
            </a:r>
            <a:br>
              <a:rPr lang="en" sz="2600"/>
            </a:br>
            <a:r>
              <a:rPr lang="en" sz="2600">
                <a:highlight>
                  <a:srgbClr val="F4CCCC"/>
                </a:highlight>
              </a:rPr>
              <a:t>group by s.scid</a:t>
            </a:r>
            <a:r>
              <a:rPr lang="en" sz="2600"/>
              <a:t>)</a:t>
            </a:r>
            <a:br>
              <a:rPr lang="en" sz="2600"/>
            </a:br>
            <a:endParaRPr sz="20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 sz="2600"/>
              <a:t>select s.sid, s.first, s.last, s.grade from </a:t>
            </a:r>
            <a:r>
              <a:rPr lang="en" sz="2600"/>
              <a:t>Students</a:t>
            </a:r>
            <a:r>
              <a:rPr lang="en" sz="2600"/>
              <a:t> s</a:t>
            </a:r>
            <a:br>
              <a:rPr lang="en" sz="2600"/>
            </a:br>
            <a:r>
              <a:rPr lang="en" sz="2600"/>
              <a:t>where s.grade = (select </a:t>
            </a:r>
            <a:r>
              <a:rPr lang="en" sz="2600">
                <a:highlight>
                  <a:srgbClr val="FFF2CC"/>
                </a:highlight>
              </a:rPr>
              <a:t>max(e.grade)</a:t>
            </a:r>
            <a:br>
              <a:rPr lang="en" sz="2600"/>
            </a:br>
            <a:r>
              <a:rPr lang="en" sz="2600"/>
              <a:t>from </a:t>
            </a:r>
            <a:r>
              <a:rPr lang="en" sz="2600"/>
              <a:t>Enrollments</a:t>
            </a:r>
            <a:r>
              <a:rPr lang="en" sz="2600"/>
              <a:t> e, </a:t>
            </a:r>
            <a:r>
              <a:rPr lang="en" sz="2600"/>
              <a:t>Sections</a:t>
            </a:r>
            <a:r>
              <a:rPr lang="en" sz="2600"/>
              <a:t> s, </a:t>
            </a:r>
            <a:r>
              <a:rPr lang="en" sz="2600"/>
              <a:t>Courses</a:t>
            </a:r>
            <a:r>
              <a:rPr lang="en" sz="2600"/>
              <a:t> c</a:t>
            </a:r>
            <a:br>
              <a:rPr lang="en" sz="2600"/>
            </a:br>
            <a:r>
              <a:rPr lang="en" sz="2600"/>
              <a:t>where e.scid = s.scid and s.cid = c.cid</a:t>
            </a:r>
            <a:br>
              <a:rPr lang="en" sz="2600"/>
            </a:br>
            <a:r>
              <a:rPr lang="en" sz="2600">
                <a:highlight>
                  <a:srgbClr val="CFE2F3"/>
                </a:highlight>
              </a:rPr>
              <a:t>and c.title='CS1234' and e.semester=Spring 2345</a:t>
            </a:r>
            <a:r>
              <a:rPr lang="en" sz="2600"/>
              <a:t>)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176525" y="0"/>
            <a:ext cx="8967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lphaUcPeriod" startAt="3"/>
            </a:pPr>
            <a:r>
              <a:rPr lang="en" sz="2600"/>
              <a:t>select s.sid, s.first, s.last, s.grade from </a:t>
            </a:r>
            <a:r>
              <a:rPr lang="en" sz="2600"/>
              <a:t>Students</a:t>
            </a:r>
            <a:r>
              <a:rPr lang="en" sz="2600"/>
              <a:t> s</a:t>
            </a:r>
            <a:br>
              <a:rPr lang="en" sz="2600"/>
            </a:br>
            <a:r>
              <a:rPr lang="en" sz="2600"/>
              <a:t>where s.grade = (select </a:t>
            </a:r>
            <a:r>
              <a:rPr lang="en" sz="2600">
                <a:highlight>
                  <a:srgbClr val="FFF2CC"/>
                </a:highlight>
              </a:rPr>
              <a:t>max(e.grade)</a:t>
            </a:r>
            <a:br>
              <a:rPr lang="en" sz="2600"/>
            </a:br>
            <a:r>
              <a:rPr lang="en" sz="2600"/>
              <a:t>from </a:t>
            </a:r>
            <a:r>
              <a:rPr lang="en" sz="2600"/>
              <a:t>Enrollments</a:t>
            </a:r>
            <a:r>
              <a:rPr lang="en" sz="2600"/>
              <a:t> e, </a:t>
            </a:r>
            <a:r>
              <a:rPr lang="en" sz="2600"/>
              <a:t>Sections</a:t>
            </a:r>
            <a:r>
              <a:rPr lang="en" sz="2600"/>
              <a:t> s</a:t>
            </a:r>
            <a:br>
              <a:rPr lang="en" sz="2600"/>
            </a:br>
            <a:r>
              <a:rPr lang="en" sz="2600"/>
              <a:t>where e.scid = s.scid and s.cid = </a:t>
            </a:r>
            <a:r>
              <a:rPr lang="en" sz="2600">
                <a:highlight>
                  <a:srgbClr val="F4CCCC"/>
                </a:highlight>
              </a:rPr>
              <a:t>Courses</a:t>
            </a:r>
            <a:r>
              <a:rPr lang="en" sz="2600"/>
              <a:t>.cid and</a:t>
            </a:r>
            <a:br>
              <a:rPr lang="en" sz="2600"/>
            </a:br>
            <a:r>
              <a:rPr lang="en" sz="2600">
                <a:highlight>
                  <a:srgbClr val="F4CCCC"/>
                </a:highlight>
              </a:rPr>
              <a:t>Courses</a:t>
            </a:r>
            <a:r>
              <a:rPr lang="en" sz="2600">
                <a:highlight>
                  <a:srgbClr val="CFE2F3"/>
                </a:highlight>
              </a:rPr>
              <a:t>.title='CS1234' and e.semester=Spring 2015'</a:t>
            </a:r>
            <a:br>
              <a:rPr lang="en" sz="2600"/>
            </a:br>
            <a:r>
              <a:rPr lang="en" sz="2600">
                <a:highlight>
                  <a:srgbClr val="F4CCCC"/>
                </a:highlight>
              </a:rPr>
              <a:t>group by </a:t>
            </a:r>
            <a:r>
              <a:rPr lang="en" sz="2600">
                <a:highlight>
                  <a:srgbClr val="F4CCCC"/>
                </a:highlight>
              </a:rPr>
              <a:t>Courses</a:t>
            </a:r>
            <a:r>
              <a:rPr lang="en" sz="2600">
                <a:highlight>
                  <a:srgbClr val="F4CCCC"/>
                </a:highlight>
              </a:rPr>
              <a:t>.cid</a:t>
            </a:r>
            <a:r>
              <a:rPr lang="en" sz="2600"/>
              <a:t>)</a:t>
            </a:r>
            <a:br>
              <a:rPr lang="en" sz="2600"/>
            </a:br>
            <a:endParaRPr sz="20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lphaUcPeriod" startAt="3"/>
            </a:pPr>
            <a:r>
              <a:rPr lang="en" sz="2600"/>
              <a:t>select s.sid, s.first, s.last, s.grade from </a:t>
            </a:r>
            <a:r>
              <a:rPr lang="en" sz="2600"/>
              <a:t>Students</a:t>
            </a:r>
            <a:r>
              <a:rPr lang="en" sz="2600"/>
              <a:t> s</a:t>
            </a:r>
            <a:br>
              <a:rPr lang="en" sz="2600"/>
            </a:br>
            <a:r>
              <a:rPr lang="en" sz="2600"/>
              <a:t>where s.grade = (select </a:t>
            </a:r>
            <a:r>
              <a:rPr lang="en" sz="2600">
                <a:highlight>
                  <a:srgbClr val="FFF2CC"/>
                </a:highlight>
              </a:rPr>
              <a:t>max(e.grade)</a:t>
            </a:r>
            <a:br>
              <a:rPr lang="en" sz="2600"/>
            </a:br>
            <a:r>
              <a:rPr lang="en" sz="2600"/>
              <a:t>from </a:t>
            </a:r>
            <a:r>
              <a:rPr lang="en" sz="2600"/>
              <a:t>Enrollments</a:t>
            </a:r>
            <a:r>
              <a:rPr lang="en" sz="2600"/>
              <a:t> e, </a:t>
            </a:r>
            <a:r>
              <a:rPr lang="en" sz="2600"/>
              <a:t>Courses</a:t>
            </a:r>
            <a:r>
              <a:rPr lang="en" sz="2600"/>
              <a:t> c</a:t>
            </a:r>
            <a:br>
              <a:rPr lang="en" sz="2600"/>
            </a:br>
            <a:r>
              <a:rPr lang="en" sz="2600"/>
              <a:t>where e.scid = </a:t>
            </a:r>
            <a:r>
              <a:rPr lang="en" sz="2600">
                <a:highlight>
                  <a:srgbClr val="F4CCCC"/>
                </a:highlight>
              </a:rPr>
              <a:t>Sections</a:t>
            </a:r>
            <a:r>
              <a:rPr lang="en" sz="2600"/>
              <a:t>.scid and </a:t>
            </a:r>
            <a:r>
              <a:rPr lang="en" sz="2600">
                <a:highlight>
                  <a:srgbClr val="F4CCCC"/>
                </a:highlight>
              </a:rPr>
              <a:t>Sections</a:t>
            </a:r>
            <a:r>
              <a:rPr lang="en" sz="2600"/>
              <a:t>.cid = c.cid and </a:t>
            </a:r>
            <a:r>
              <a:rPr lang="en" sz="2600">
                <a:highlight>
                  <a:srgbClr val="CFE2F3"/>
                </a:highlight>
              </a:rPr>
              <a:t>c.title='CS1234' and e.semester=Spring 2015'</a:t>
            </a:r>
            <a:br>
              <a:rPr lang="en" sz="2600"/>
            </a:br>
            <a:r>
              <a:rPr lang="en" sz="2600">
                <a:highlight>
                  <a:srgbClr val="F4CCCC"/>
                </a:highlight>
              </a:rPr>
              <a:t>group by </a:t>
            </a:r>
            <a:r>
              <a:rPr lang="en" sz="2600">
                <a:highlight>
                  <a:srgbClr val="F4CCCC"/>
                </a:highlight>
              </a:rPr>
              <a:t>Sections</a:t>
            </a:r>
            <a:r>
              <a:rPr lang="en" sz="2600">
                <a:highlight>
                  <a:srgbClr val="F4CCCC"/>
                </a:highlight>
              </a:rPr>
              <a:t>.scid</a:t>
            </a:r>
            <a:r>
              <a:rPr lang="en" sz="2600"/>
              <a:t>)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/>
              <a:t>Based on the Airline database, write a SQL query to calculate how many reservations were made with the Quatar Airways flights for a cost higher than the average cost of all Quatar’s reservations? Note that the cost of a reservation is the sum of the price of all tickets in that reservation. Only list the total number of reservations. Rename the calculated field 'NumReservations&gt;AvgForQA'</a:t>
            </a:r>
            <a:endParaRPr sz="3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Database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09" y="723600"/>
            <a:ext cx="7436191" cy="44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NORMALIZATION</a:t>
            </a:r>
            <a:endParaRPr sz="1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76525" y="0"/>
            <a:ext cx="8967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Consider the following table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Which of the following options is the BEST way to capture the same information?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Note: Primary keys are underlined and foreign keys are underlined and italic and named as the primary key they refer to</a:t>
            </a:r>
            <a:endParaRPr sz="2700"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5" y="812700"/>
            <a:ext cx="8304525" cy="1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8308847" cy="1963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259957"/>
            <a:ext cx="5972579" cy="245416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/>
        </p:nvSpPr>
        <p:spPr>
          <a:xfrm>
            <a:off x="0" y="51600"/>
            <a:ext cx="685800" cy="4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Oswald"/>
                <a:ea typeface="Oswald"/>
                <a:cs typeface="Oswald"/>
                <a:sym typeface="Oswald"/>
              </a:rPr>
              <a:t>A</a:t>
            </a:r>
            <a:endParaRPr sz="4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Oswald"/>
                <a:ea typeface="Oswald"/>
                <a:cs typeface="Oswald"/>
                <a:sym typeface="Oswald"/>
              </a:rPr>
              <a:t>B</a:t>
            </a:r>
            <a:endParaRPr sz="4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37" y="0"/>
            <a:ext cx="428012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524000" y="1310700"/>
            <a:ext cx="6858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Oswald"/>
                <a:ea typeface="Oswald"/>
                <a:cs typeface="Oswald"/>
                <a:sym typeface="Oswald"/>
              </a:rPr>
              <a:t>C</a:t>
            </a:r>
            <a:endParaRPr sz="4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0"/>
              <a:t>GROUP BY</a:t>
            </a:r>
            <a:endParaRPr sz="1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176525" y="0"/>
            <a:ext cx="8967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Consider the following table where the first two columns make a composite primary key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/>
              <a:t>Which of the following options is the BEST representation of the same data?</a:t>
            </a:r>
            <a:endParaRPr sz="2800"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75" y="1287925"/>
            <a:ext cx="7956425" cy="230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405125" y="0"/>
            <a:ext cx="2925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A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B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C	A &amp; B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/>
              <a:t>D	None of these</a:t>
            </a:r>
            <a:endParaRPr sz="2800"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925" y="185126"/>
            <a:ext cx="7876076" cy="1748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925" y="1988141"/>
            <a:ext cx="7876077" cy="175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00"/>
              <a:t>RELATIONAL</a:t>
            </a:r>
            <a:endParaRPr sz="1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/>
              <a:t>ALGEBRA</a:t>
            </a:r>
            <a:endParaRPr sz="14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97" y="723600"/>
            <a:ext cx="8341802" cy="44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Consider the following schema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Employee(</a:t>
            </a:r>
            <a:r>
              <a:rPr b="1" lang="en" sz="2600">
                <a:solidFill>
                  <a:schemeClr val="dk1"/>
                </a:solidFill>
                <a:highlight>
                  <a:srgbClr val="FFFFFF"/>
                </a:highlight>
              </a:rPr>
              <a:t>eid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, name, </a:t>
            </a:r>
            <a:r>
              <a:rPr i="1" lang="en" sz="2600">
                <a:solidFill>
                  <a:schemeClr val="dk1"/>
                </a:solidFill>
                <a:highlight>
                  <a:srgbClr val="FFFFFF"/>
                </a:highlight>
              </a:rPr>
              <a:t>pid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Project(</a:t>
            </a:r>
            <a:r>
              <a:rPr b="1" lang="en" sz="2600">
                <a:solidFill>
                  <a:schemeClr val="dk1"/>
                </a:solidFill>
                <a:highlight>
                  <a:srgbClr val="FFFFFF"/>
                </a:highlight>
              </a:rPr>
              <a:t>pid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, name)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What does the following query return?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highlight>
                  <a:srgbClr val="FFFFFF"/>
                </a:highlight>
              </a:rPr>
              <a:t>select(project(Employee, {name}), pid=10)</a:t>
            </a:r>
            <a:endParaRPr b="1"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Note: </a:t>
            </a:r>
            <a:r>
              <a:rPr b="1" lang="en" sz="2600">
                <a:solidFill>
                  <a:schemeClr val="dk1"/>
                </a:solidFill>
                <a:highlight>
                  <a:srgbClr val="FFFFFF"/>
                </a:highlight>
              </a:rPr>
              <a:t>Primary keys are bold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i="1" lang="en" sz="2600">
                <a:solidFill>
                  <a:schemeClr val="dk1"/>
                </a:solidFill>
                <a:highlight>
                  <a:srgbClr val="FFFFFF"/>
                </a:highlight>
              </a:rPr>
              <a:t>foreign keys are italic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 and have same name as primary key they refer to</a:t>
            </a:r>
            <a:endParaRPr sz="3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2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lphaUcPeriod"/>
            </a:pPr>
            <a:r>
              <a:rPr lang="en" sz="3100"/>
              <a:t>The query is meaningless, therefore the query returns nothing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00"/>
              <a:buAutoNum type="alphaUcPeriod"/>
            </a:pPr>
            <a:r>
              <a:rPr lang="en" sz="3100"/>
              <a:t>The names of employees assigned to project whose pid=10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00"/>
              <a:buAutoNum type="alphaUcPeriod"/>
            </a:pPr>
            <a:r>
              <a:rPr lang="en" sz="3100"/>
              <a:t>The names of employees concatenated with the names of project whose pid=10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100"/>
              <a:buAutoNum type="alphaUcPeriod"/>
            </a:pPr>
            <a:r>
              <a:rPr lang="en" sz="3100"/>
              <a:t>The inner project is meaningless, therefore the query just returns the project whose pid=10</a:t>
            </a:r>
            <a:endParaRPr sz="3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Consider the following schema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Employees(</a:t>
            </a:r>
            <a:r>
              <a:rPr b="1" lang="en" sz="4000">
                <a:solidFill>
                  <a:schemeClr val="dk1"/>
                </a:solidFill>
                <a:highlight>
                  <a:srgbClr val="FFFFFF"/>
                </a:highlight>
              </a:rPr>
              <a:t>sid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, name, hiring_year, </a:t>
            </a:r>
            <a:r>
              <a:rPr i="1" lang="en" sz="4000">
                <a:solidFill>
                  <a:schemeClr val="dk1"/>
                </a:solidFill>
                <a:highlight>
                  <a:srgbClr val="FFFFFF"/>
                </a:highlight>
              </a:rPr>
              <a:t>pid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Projects(</a:t>
            </a:r>
            <a:r>
              <a:rPr b="1" lang="en" sz="4000">
                <a:solidFill>
                  <a:schemeClr val="dk1"/>
                </a:solidFill>
                <a:highlight>
                  <a:srgbClr val="FFFFFF"/>
                </a:highlight>
              </a:rPr>
              <a:t>pid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, name) 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What does the following expression mean?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4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baseline="-25000" i="1" lang="en" sz="4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4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baseline="-25000" i="1" lang="en" sz="4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pid=10^hiring_year=2004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(Employees))</a:t>
            </a:r>
            <a:endParaRPr sz="5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3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" sz="2800"/>
              <a:t>Retrieve employee names of employees assigned to pid=10 and hired in 2004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" sz="2800"/>
              <a:t>Retrieve project names of employees assigned to pid=10 or hired in 2004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" sz="2800"/>
              <a:t>Retrieve employee names for projects whose pid=10 and hired in 2004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" sz="2800"/>
              <a:t>Retrieve project names for employees whose pid=10 or graduating in 2004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00"/>
              <a:t>JOINS</a:t>
            </a:r>
            <a:endParaRPr sz="14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Consider the following schema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Stock(</a:t>
            </a:r>
            <a:r>
              <a:rPr b="1" lang="en" sz="3000"/>
              <a:t>sid (pk)</a:t>
            </a:r>
            <a:r>
              <a:rPr lang="en" sz="3000"/>
              <a:t>, name, type, price)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Transaction(</a:t>
            </a:r>
            <a:r>
              <a:rPr b="1" lang="en" sz="3000"/>
              <a:t>tid (pk)</a:t>
            </a:r>
            <a:r>
              <a:rPr lang="en" sz="3000"/>
              <a:t>, </a:t>
            </a:r>
            <a:r>
              <a:rPr i="1" lang="en" sz="3000"/>
              <a:t>pid (fk)</a:t>
            </a:r>
            <a:r>
              <a:rPr lang="en" sz="3000"/>
              <a:t>, </a:t>
            </a:r>
            <a:r>
              <a:rPr i="1" lang="en" sz="3000"/>
              <a:t>sid (fk)</a:t>
            </a:r>
            <a:r>
              <a:rPr lang="en" sz="3000"/>
              <a:t>, type, unit, number, date)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Portfolio(</a:t>
            </a:r>
            <a:r>
              <a:rPr b="1" lang="en" sz="3000"/>
              <a:t>pid (pk)</a:t>
            </a:r>
            <a:r>
              <a:rPr lang="en" sz="3000"/>
              <a:t>, name, owner, beneficiary)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Select the statement that best implements the following query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“All the technology stocks owned by John”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Consider the following schema:</a:t>
            </a:r>
            <a:endParaRPr sz="3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900"/>
              <a:t>Orders(customer, order_date, order_price)</a:t>
            </a:r>
            <a:endParaRPr b="1" sz="3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900"/>
              <a:t>Select the SQL statement that best implements the following query</a:t>
            </a:r>
            <a:endParaRPr sz="3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900"/>
              <a:t>"The sum of all orders per customer"</a:t>
            </a:r>
            <a:endParaRPr b="1" sz="3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1</a:t>
            </a:r>
            <a:endParaRPr/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lphaUcPeriod"/>
            </a:pPr>
            <a:r>
              <a:rPr lang="en"/>
              <a:t>select s.* from stock s, transaction t, portfolio p</a:t>
            </a:r>
            <a:br>
              <a:rPr lang="en"/>
            </a:br>
            <a:r>
              <a:rPr lang="en"/>
              <a:t>where s.sid=t.sid and t.pid=p.pid</a:t>
            </a:r>
            <a:br>
              <a:rPr lang="en"/>
            </a:br>
            <a:r>
              <a:rPr lang="en"/>
              <a:t>and s.type=‘technology’ and p.owner=‘John’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lphaUcPeriod"/>
            </a:pPr>
            <a:r>
              <a:rPr lang="en"/>
              <a:t>select s.* from stock s, transaction t, portfolio p</a:t>
            </a:r>
            <a:br>
              <a:rPr lang="en"/>
            </a:br>
            <a:r>
              <a:rPr lang="en"/>
              <a:t>where s.sid=t.tid and t.tid=p.pid</a:t>
            </a:r>
            <a:br>
              <a:rPr lang="en"/>
            </a:br>
            <a:r>
              <a:rPr lang="en"/>
              <a:t>and s.type=‘technology’ and p.owner=‘John’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lphaUcPeriod"/>
            </a:pPr>
            <a:r>
              <a:rPr lang="en"/>
              <a:t>select s.* from stock s, portfolio p</a:t>
            </a:r>
            <a:br>
              <a:rPr lang="en"/>
            </a:br>
            <a:r>
              <a:rPr lang="en"/>
              <a:t>where s.type=‘technology’ and p.owner=‘John’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300"/>
              <a:buAutoNum type="alphaUcPeriod"/>
            </a:pPr>
            <a:r>
              <a:rPr lang="en"/>
              <a:t>select s.* from stock s, portfolio p</a:t>
            </a:r>
            <a:br>
              <a:rPr lang="en"/>
            </a:br>
            <a:r>
              <a:rPr lang="en"/>
              <a:t>where s.sid=Transaction.sid and Transaction.pid=p.pid</a:t>
            </a:r>
            <a:br>
              <a:rPr lang="en"/>
            </a:br>
            <a:r>
              <a:rPr lang="en"/>
              <a:t>s.type=‘technology’ and p.owner=‘John’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Consider the following schema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Passenger(</a:t>
            </a:r>
            <a:r>
              <a:rPr b="1" lang="en" sz="3100"/>
              <a:t>pid (pk)</a:t>
            </a:r>
            <a:r>
              <a:rPr lang="en" sz="3100"/>
              <a:t>, name, age)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Reservation(</a:t>
            </a:r>
            <a:r>
              <a:rPr b="1" lang="en" sz="3100"/>
              <a:t>rid (pk)</a:t>
            </a:r>
            <a:r>
              <a:rPr lang="en" sz="3100"/>
              <a:t>, booking_agent)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Ticket(</a:t>
            </a:r>
            <a:r>
              <a:rPr b="1" lang="en" sz="3100"/>
              <a:t>tid (pk)</a:t>
            </a:r>
            <a:r>
              <a:rPr lang="en" sz="3100"/>
              <a:t>, </a:t>
            </a:r>
            <a:r>
              <a:rPr i="1" lang="en" sz="3100"/>
              <a:t>pid (fk)</a:t>
            </a:r>
            <a:r>
              <a:rPr lang="en" sz="3100"/>
              <a:t>, </a:t>
            </a:r>
            <a:r>
              <a:rPr i="1" lang="en" sz="3100"/>
              <a:t>rid (fk)</a:t>
            </a:r>
            <a:r>
              <a:rPr lang="en" sz="3100"/>
              <a:t>, price, date)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Select the statement that best implements the following quer</a:t>
            </a:r>
            <a:r>
              <a:rPr lang="en" sz="3100"/>
              <a:t>y</a:t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100"/>
              <a:t>“All the names of senior passengers booked by Alex”</a:t>
            </a:r>
            <a:endParaRPr sz="3100"/>
          </a:p>
        </p:txBody>
      </p:sp>
      <p:sp>
        <p:nvSpPr>
          <p:cNvPr id="233" name="Google Shape;233;p43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2</a:t>
            </a:r>
            <a:endParaRPr/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lphaUcPeriod"/>
            </a:pPr>
            <a:r>
              <a:rPr lang="en"/>
              <a:t>select p.nam</a:t>
            </a:r>
            <a:r>
              <a:rPr lang="en"/>
              <a:t>e </a:t>
            </a:r>
            <a:r>
              <a:rPr lang="en"/>
              <a:t>from Passenger p, Reservation r, Ticket t</a:t>
            </a:r>
            <a:br>
              <a:rPr lang="en"/>
            </a:br>
            <a:r>
              <a:rPr lang="en"/>
              <a:t>where p.pid=t.pid and t.rid=r.rid</a:t>
            </a:r>
            <a:br>
              <a:rPr lang="en"/>
            </a:br>
            <a:r>
              <a:rPr lang="en"/>
              <a:t>and p.age&gt;=65 and booking_agent=‘Alex’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lphaUcPeriod"/>
            </a:pPr>
            <a:r>
              <a:rPr lang="en"/>
              <a:t>select p.name from Passenger p, Reservation r, Ticket t</a:t>
            </a:r>
            <a:br>
              <a:rPr lang="en"/>
            </a:br>
            <a:r>
              <a:rPr lang="en"/>
              <a:t>where p.pid=t.tid and t.tid=r.rid</a:t>
            </a:r>
            <a:br>
              <a:rPr lang="en"/>
            </a:br>
            <a:r>
              <a:rPr lang="en"/>
              <a:t>and p.age&gt;=65 and booking_agent=‘Alex’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lphaUcPeriod"/>
            </a:pPr>
            <a:r>
              <a:rPr lang="en"/>
              <a:t>select p.name from Passenger p, Reservation r, Ticket t</a:t>
            </a:r>
            <a:br>
              <a:rPr lang="en"/>
            </a:br>
            <a:r>
              <a:rPr lang="en"/>
              <a:t>where p.pid=t.tid and t.tid=r.rid</a:t>
            </a:r>
            <a:br>
              <a:rPr lang="en"/>
            </a:br>
            <a:r>
              <a:rPr lang="en"/>
              <a:t>and p.age&gt;=65 and booking_agent=‘Alex’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lphaUcPeriod"/>
            </a:pPr>
            <a:r>
              <a:rPr lang="en"/>
              <a:t>select p.name from Passenger p, Reservation r, Ticket t</a:t>
            </a:r>
            <a:br>
              <a:rPr lang="en"/>
            </a:br>
            <a:r>
              <a:rPr lang="en"/>
              <a:t>where p.pid=t.tid and t.tid=r.rid</a:t>
            </a:r>
            <a:br>
              <a:rPr lang="en"/>
            </a:br>
            <a:r>
              <a:rPr lang="en"/>
              <a:t>and p.age&gt;=65 and booking_agent=‘Alex’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0"/>
              <a:t>DAOs</a:t>
            </a:r>
            <a:endParaRPr sz="19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250" name="Google Shape;250;p46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access object is a design pattern that provides an interface to some type of database or other persistence mechanism.</a:t>
            </a:r>
            <a:endParaRPr sz="3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/>
              <a:t>True</a:t>
            </a:r>
            <a:endParaRPr b="1" sz="3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400"/>
              <a:t>False</a:t>
            </a:r>
            <a:endParaRPr sz="3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56" name="Google Shape;256;p47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It is often a good idea to have multiple instances of the same data access object type in an application.</a:t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True</a:t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700"/>
              <a:t>False</a:t>
            </a:r>
            <a:endParaRPr b="1" sz="3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62" name="Google Shape;262;p48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Which of the following best defines a data access object?</a:t>
            </a:r>
            <a:endParaRPr sz="2800"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AutoNum type="alphaUcPeriod"/>
            </a:pPr>
            <a:r>
              <a:rPr b="1" lang="en" sz="2800"/>
              <a:t>a design pattern that provides an interface that encapsulates interactions with a database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" sz="2800"/>
              <a:t>a design pattern that automatically maps an object instance to a record in a database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" sz="2800"/>
              <a:t>a design pattern that controls access privileges to data stored in a database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" sz="2800"/>
              <a:t>an object instantiated from a record in a database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4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Usually we create a data access object for every _____________</a:t>
            </a:r>
            <a:endParaRPr sz="3600"/>
          </a:p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SzPts val="3600"/>
              <a:buAutoNum type="alphaUcPeriod"/>
            </a:pPr>
            <a:r>
              <a:rPr b="1" lang="en" sz="3600"/>
              <a:t>Table</a:t>
            </a:r>
            <a:endParaRPr b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lphaUcPeriod"/>
            </a:pPr>
            <a:r>
              <a:rPr lang="en" sz="3600"/>
              <a:t>Field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lphaUcPeriod"/>
            </a:pPr>
            <a:r>
              <a:rPr lang="en" sz="3600"/>
              <a:t>One to many relation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lphaUcPeriod"/>
            </a:pPr>
            <a:r>
              <a:rPr lang="en" sz="3600"/>
              <a:t>Inheritance relation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5</a:t>
            </a:r>
            <a:endParaRPr/>
          </a:p>
        </p:txBody>
      </p:sp>
      <p:sp>
        <p:nvSpPr>
          <p:cNvPr id="274" name="Google Shape;274;p50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other design pattern is often used with data access objects?</a:t>
            </a:r>
            <a:endParaRPr sz="3600"/>
          </a:p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SzPts val="3600"/>
              <a:buAutoNum type="alphaUcPeriod"/>
            </a:pPr>
            <a:r>
              <a:rPr b="1" lang="en" sz="3600"/>
              <a:t>Singleton pattern</a:t>
            </a:r>
            <a:endParaRPr b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lphaUcPeriod"/>
            </a:pPr>
            <a:r>
              <a:rPr lang="en" sz="3600"/>
              <a:t>Prototype pattern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lphaUcPeriod"/>
            </a:pPr>
            <a:r>
              <a:rPr lang="en" sz="3600"/>
              <a:t>Adapter pattern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lphaUcPeriod"/>
            </a:pPr>
            <a:r>
              <a:rPr lang="en" sz="3600"/>
              <a:t>Composite pattern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"The sum of all orders </a:t>
            </a:r>
            <a:r>
              <a:rPr lang="en">
                <a:highlight>
                  <a:srgbClr val="D9EAD3"/>
                </a:highlight>
              </a:rPr>
              <a:t>per customer</a:t>
            </a:r>
            <a:r>
              <a:rPr lang="en"/>
              <a:t>"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Orders</a:t>
            </a:r>
            <a:r>
              <a:rPr lang="en" sz="2600"/>
              <a:t>(customer, order_date, order_price)</a:t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AutoNum type="alphaUcPeriod"/>
            </a:pPr>
            <a:r>
              <a:rPr b="1" lang="en" sz="2600"/>
              <a:t>SELECT customer, SUM(order_price) FROM </a:t>
            </a:r>
            <a:r>
              <a:rPr b="1" lang="en" sz="2600"/>
              <a:t>Orders</a:t>
            </a:r>
            <a:br>
              <a:rPr b="1" lang="en" sz="2600"/>
            </a:br>
            <a:r>
              <a:rPr b="1" lang="en" sz="2600"/>
              <a:t>GROUP BY customer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 sz="2600"/>
              <a:t>SELECT </a:t>
            </a:r>
            <a:r>
              <a:rPr lang="en" sz="2600">
                <a:highlight>
                  <a:srgbClr val="D9EAD3"/>
                </a:highlight>
              </a:rPr>
              <a:t>customer</a:t>
            </a:r>
            <a:r>
              <a:rPr lang="en" sz="2600"/>
              <a:t>, </a:t>
            </a:r>
            <a:r>
              <a:rPr lang="en" sz="2600">
                <a:highlight>
                  <a:srgbClr val="F4CCCC"/>
                </a:highlight>
              </a:rPr>
              <a:t>order_date</a:t>
            </a:r>
            <a:r>
              <a:rPr lang="en" sz="2600"/>
              <a:t>, </a:t>
            </a:r>
            <a:r>
              <a:rPr lang="en" sz="2600">
                <a:highlight>
                  <a:srgbClr val="D9EAD3"/>
                </a:highlight>
              </a:rPr>
              <a:t>SUM(order_price)</a:t>
            </a:r>
            <a:r>
              <a:rPr lang="en" sz="2600"/>
              <a:t> FROM </a:t>
            </a:r>
            <a:r>
              <a:rPr lang="en" sz="2600"/>
              <a:t>Orders</a:t>
            </a:r>
            <a:br>
              <a:rPr lang="en" sz="2600"/>
            </a:br>
            <a:r>
              <a:rPr lang="en" sz="2600">
                <a:highlight>
                  <a:srgbClr val="D9EAD3"/>
                </a:highlight>
              </a:rPr>
              <a:t>GROUP BY customer</a:t>
            </a:r>
            <a:endParaRPr sz="2600">
              <a:highlight>
                <a:srgbClr val="D9EAD3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 sz="2600"/>
              <a:t>SELECT </a:t>
            </a:r>
            <a:r>
              <a:rPr lang="en" sz="2600">
                <a:highlight>
                  <a:srgbClr val="F4CCCC"/>
                </a:highlight>
              </a:rPr>
              <a:t>customer, order_date</a:t>
            </a:r>
            <a:r>
              <a:rPr lang="en" sz="2600"/>
              <a:t>, </a:t>
            </a:r>
            <a:r>
              <a:rPr lang="en" sz="2600">
                <a:highlight>
                  <a:srgbClr val="D9EAD3"/>
                </a:highlight>
              </a:rPr>
              <a:t>SUM(order_price)</a:t>
            </a:r>
            <a:r>
              <a:rPr lang="en" sz="2600"/>
              <a:t> FROM </a:t>
            </a:r>
            <a:r>
              <a:rPr lang="en" sz="2600"/>
              <a:t>Orders</a:t>
            </a:r>
            <a:br>
              <a:rPr lang="en" sz="2600"/>
            </a:br>
            <a:r>
              <a:rPr lang="en" sz="2600">
                <a:highlight>
                  <a:srgbClr val="F4CCCC"/>
                </a:highlight>
              </a:rPr>
              <a:t>GROUP BY order_price</a:t>
            </a:r>
            <a:endParaRPr sz="2600">
              <a:highlight>
                <a:srgbClr val="F4CCCC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 sz="2600"/>
              <a:t>SELECT </a:t>
            </a:r>
            <a:r>
              <a:rPr lang="en" sz="2600">
                <a:highlight>
                  <a:srgbClr val="F4CCCC"/>
                </a:highlight>
              </a:rPr>
              <a:t>customer</a:t>
            </a:r>
            <a:r>
              <a:rPr lang="en" sz="2600"/>
              <a:t>, order_date, </a:t>
            </a:r>
            <a:r>
              <a:rPr lang="en" sz="2600">
                <a:highlight>
                  <a:srgbClr val="D9EAD3"/>
                </a:highlight>
              </a:rPr>
              <a:t>SUM(order_price)</a:t>
            </a:r>
            <a:r>
              <a:rPr lang="en" sz="2600"/>
              <a:t> FROM </a:t>
            </a:r>
            <a:r>
              <a:rPr lang="en" sz="2600"/>
              <a:t>Orders</a:t>
            </a:r>
            <a:br>
              <a:rPr lang="en" sz="2600"/>
            </a:br>
            <a:r>
              <a:rPr lang="en" sz="2600">
                <a:highlight>
                  <a:srgbClr val="F4CCCC"/>
                </a:highlight>
              </a:rPr>
              <a:t>GROUP BY order_date</a:t>
            </a:r>
            <a:endParaRPr sz="2600"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2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Consider the following schema:</a:t>
            </a:r>
            <a:endParaRPr sz="3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Orders</a:t>
            </a:r>
            <a:r>
              <a:rPr lang="en" sz="3400"/>
              <a:t>(</a:t>
            </a:r>
            <a:r>
              <a:rPr b="1" lang="en" sz="3400"/>
              <a:t>oid (pk)</a:t>
            </a:r>
            <a:r>
              <a:rPr lang="en" sz="3400"/>
              <a:t>, </a:t>
            </a:r>
            <a:r>
              <a:rPr i="1" lang="en" sz="3400"/>
              <a:t>pid (fk)</a:t>
            </a:r>
            <a:r>
              <a:rPr lang="en" sz="3400"/>
              <a:t>, order_date)</a:t>
            </a:r>
            <a:br>
              <a:rPr lang="en" sz="3400"/>
            </a:br>
            <a:r>
              <a:rPr lang="en" sz="3400"/>
              <a:t>P</a:t>
            </a:r>
            <a:r>
              <a:rPr lang="en" sz="3400"/>
              <a:t>roducts</a:t>
            </a:r>
            <a:r>
              <a:rPr lang="en" sz="3400"/>
              <a:t>(</a:t>
            </a:r>
            <a:r>
              <a:rPr b="1" lang="en" sz="3400"/>
              <a:t>pid (pk)</a:t>
            </a:r>
            <a:r>
              <a:rPr lang="en" sz="3400"/>
              <a:t>, name)</a:t>
            </a:r>
            <a:endParaRPr sz="3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Select the statement that best implements the following query</a:t>
            </a:r>
            <a:endParaRPr sz="3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400"/>
              <a:t>"How many orders per product"</a:t>
            </a:r>
            <a:endParaRPr b="1"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</a:t>
            </a:r>
            <a:r>
              <a:rPr lang="en">
                <a:highlight>
                  <a:srgbClr val="B6D7A8"/>
                </a:highlight>
              </a:rPr>
              <a:t>How many orders</a:t>
            </a:r>
            <a:r>
              <a:rPr lang="en"/>
              <a:t> </a:t>
            </a:r>
            <a:r>
              <a:rPr lang="en">
                <a:highlight>
                  <a:srgbClr val="D9EAD3"/>
                </a:highlight>
              </a:rPr>
              <a:t>per product</a:t>
            </a:r>
            <a:r>
              <a:rPr lang="en"/>
              <a:t>"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Orders</a:t>
            </a:r>
            <a:r>
              <a:rPr lang="en" sz="2600"/>
              <a:t>(</a:t>
            </a:r>
            <a:r>
              <a:rPr b="1" lang="en" sz="2600"/>
              <a:t>oid (pk)</a:t>
            </a:r>
            <a:r>
              <a:rPr lang="en" sz="2600"/>
              <a:t>, </a:t>
            </a:r>
            <a:r>
              <a:rPr i="1" lang="en" sz="2600"/>
              <a:t>pid (fk)</a:t>
            </a:r>
            <a:r>
              <a:rPr lang="en" sz="2600"/>
              <a:t>, order_date); </a:t>
            </a:r>
            <a:r>
              <a:rPr lang="en" sz="2600"/>
              <a:t>Products</a:t>
            </a:r>
            <a:r>
              <a:rPr lang="en" sz="2600"/>
              <a:t>(</a:t>
            </a:r>
            <a:r>
              <a:rPr b="1" lang="en" sz="2600"/>
              <a:t>pid (pk)</a:t>
            </a:r>
            <a:r>
              <a:rPr lang="en" sz="2600"/>
              <a:t>, name)</a:t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AutoNum type="alphaUcPeriod"/>
            </a:pPr>
            <a:r>
              <a:rPr b="1" lang="en" sz="2600"/>
              <a:t>SELECT </a:t>
            </a:r>
            <a:r>
              <a:rPr b="1" lang="en" sz="2600">
                <a:highlight>
                  <a:srgbClr val="B6D7A8"/>
                </a:highlight>
              </a:rPr>
              <a:t>o.pid</a:t>
            </a:r>
            <a:r>
              <a:rPr b="1" lang="en" sz="2600"/>
              <a:t>, </a:t>
            </a:r>
            <a:r>
              <a:rPr b="1" lang="en" sz="2600">
                <a:highlight>
                  <a:srgbClr val="B6D7A8"/>
                </a:highlight>
              </a:rPr>
              <a:t>COUNT(o.oid)</a:t>
            </a:r>
            <a:br>
              <a:rPr b="1" lang="en" sz="2600"/>
            </a:br>
            <a:r>
              <a:rPr b="1" lang="en" sz="2600"/>
              <a:t>FROM </a:t>
            </a:r>
            <a:r>
              <a:rPr b="1" lang="en" sz="2600"/>
              <a:t>Orders</a:t>
            </a:r>
            <a:r>
              <a:rPr b="1" lang="en" sz="2600"/>
              <a:t> o </a:t>
            </a:r>
            <a:r>
              <a:rPr b="1" lang="en" sz="2600">
                <a:highlight>
                  <a:srgbClr val="D9EAD3"/>
                </a:highlight>
              </a:rPr>
              <a:t>GROUP BY </a:t>
            </a:r>
            <a:r>
              <a:rPr b="1" lang="en" sz="2600">
                <a:highlight>
                  <a:srgbClr val="B6D7A8"/>
                </a:highlight>
              </a:rPr>
              <a:t>o.pid</a:t>
            </a:r>
            <a:endParaRPr b="1" sz="2600">
              <a:highlight>
                <a:srgbClr val="B6D7A8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 sz="2600"/>
              <a:t>SELECT o.pid, </a:t>
            </a:r>
            <a:r>
              <a:rPr lang="en" sz="2600">
                <a:highlight>
                  <a:srgbClr val="F4CCCC"/>
                </a:highlight>
              </a:rPr>
              <a:t>COUNT(o.pid)</a:t>
            </a:r>
            <a:br>
              <a:rPr lang="en" sz="2600"/>
            </a:br>
            <a:r>
              <a:rPr lang="en" sz="2600"/>
              <a:t>FROM </a:t>
            </a:r>
            <a:r>
              <a:rPr lang="en" sz="2600"/>
              <a:t>Orders</a:t>
            </a:r>
            <a:r>
              <a:rPr lang="en" sz="2600"/>
              <a:t> o GROUP BY o.pid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 sz="2600"/>
              <a:t>SELECT o.pid, </a:t>
            </a:r>
            <a:r>
              <a:rPr lang="en" sz="2600">
                <a:highlight>
                  <a:srgbClr val="F4CCCC"/>
                </a:highlight>
              </a:rPr>
              <a:t>o.order_date</a:t>
            </a:r>
            <a:r>
              <a:rPr lang="en" sz="2600"/>
              <a:t>, COUNT(o.oid)</a:t>
            </a:r>
            <a:br>
              <a:rPr lang="en" sz="2600"/>
            </a:br>
            <a:r>
              <a:rPr lang="en" sz="2600"/>
              <a:t>FROM </a:t>
            </a:r>
            <a:r>
              <a:rPr lang="en" sz="2600"/>
              <a:t>Orders</a:t>
            </a:r>
            <a:r>
              <a:rPr lang="en" sz="2600"/>
              <a:t> o GROUP BY o.pid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 sz="2600"/>
              <a:t>SELECT o.pid, </a:t>
            </a:r>
            <a:r>
              <a:rPr lang="en" sz="2600">
                <a:highlight>
                  <a:srgbClr val="F4CCCC"/>
                </a:highlight>
              </a:rPr>
              <a:t>o.order_date</a:t>
            </a:r>
            <a:r>
              <a:rPr lang="en" sz="2600"/>
              <a:t>, COUNT(o.oid)</a:t>
            </a:r>
            <a:br>
              <a:rPr lang="en" sz="2600"/>
            </a:br>
            <a:r>
              <a:rPr lang="en" sz="2600"/>
              <a:t>FROM </a:t>
            </a:r>
            <a:r>
              <a:rPr lang="en" sz="2600"/>
              <a:t>Orders</a:t>
            </a:r>
            <a:r>
              <a:rPr lang="en" sz="2600"/>
              <a:t> o GROUP BY o.pid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3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Consider the following schema: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Students</a:t>
            </a:r>
            <a:r>
              <a:rPr lang="en" sz="3200"/>
              <a:t>(</a:t>
            </a:r>
            <a:r>
              <a:rPr b="1" lang="en" sz="3200"/>
              <a:t>sid (pk)</a:t>
            </a:r>
            <a:r>
              <a:rPr lang="en" sz="3200"/>
              <a:t>, </a:t>
            </a:r>
            <a:r>
              <a:rPr lang="en" sz="3200">
                <a:highlight>
                  <a:srgbClr val="CFE2F3"/>
                </a:highlight>
              </a:rPr>
              <a:t>graduating_year</a:t>
            </a:r>
            <a:r>
              <a:rPr lang="en" sz="3200"/>
              <a:t>, </a:t>
            </a:r>
            <a:r>
              <a:rPr i="1" lang="en" sz="3200">
                <a:highlight>
                  <a:srgbClr val="FFF2CC"/>
                </a:highlight>
              </a:rPr>
              <a:t>mid (fk)</a:t>
            </a:r>
            <a:r>
              <a:rPr lang="en" sz="3200"/>
              <a:t>)</a:t>
            </a:r>
            <a:br>
              <a:rPr lang="en" sz="3200"/>
            </a:br>
            <a:r>
              <a:rPr lang="en" sz="3200"/>
              <a:t>Majors</a:t>
            </a:r>
            <a:r>
              <a:rPr lang="en" sz="3200"/>
              <a:t>(</a:t>
            </a:r>
            <a:r>
              <a:rPr b="1" lang="en" sz="3200"/>
              <a:t>mid (pk)</a:t>
            </a:r>
            <a:r>
              <a:rPr lang="en" sz="3200"/>
              <a:t>, major_name)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Select the statement that best implements the following query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200"/>
              <a:t>"What are min and max </a:t>
            </a:r>
            <a:r>
              <a:rPr b="1" lang="en" sz="3200">
                <a:highlight>
                  <a:srgbClr val="CFE2F3"/>
                </a:highlight>
              </a:rPr>
              <a:t>graduation year</a:t>
            </a:r>
            <a:r>
              <a:rPr b="1" lang="en" sz="3200"/>
              <a:t>, </a:t>
            </a:r>
            <a:r>
              <a:rPr b="1" lang="en" sz="3200">
                <a:highlight>
                  <a:srgbClr val="FFF2CC"/>
                </a:highlight>
              </a:rPr>
              <a:t>per major</a:t>
            </a:r>
            <a:r>
              <a:rPr b="1" lang="en" sz="3200"/>
              <a:t>"</a:t>
            </a:r>
            <a:endParaRPr b="1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"What are min and max grad year, per major"</a:t>
            </a:r>
            <a:endParaRPr sz="3600"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Students</a:t>
            </a:r>
            <a:r>
              <a:rPr lang="en" sz="2100"/>
              <a:t>(</a:t>
            </a:r>
            <a:r>
              <a:rPr b="1" lang="en" sz="2100"/>
              <a:t>sid</a:t>
            </a:r>
            <a:r>
              <a:rPr lang="en" sz="2100"/>
              <a:t>, </a:t>
            </a:r>
            <a:r>
              <a:rPr lang="en" sz="2100">
                <a:highlight>
                  <a:srgbClr val="CFE2F3"/>
                </a:highlight>
              </a:rPr>
              <a:t>graduating_year</a:t>
            </a:r>
            <a:r>
              <a:rPr lang="en" sz="2100"/>
              <a:t>, </a:t>
            </a:r>
            <a:r>
              <a:rPr i="1" lang="en" sz="2100">
                <a:highlight>
                  <a:srgbClr val="D9EAD3"/>
                </a:highlight>
              </a:rPr>
              <a:t>mid</a:t>
            </a:r>
            <a:r>
              <a:rPr lang="en" sz="2100"/>
              <a:t>); </a:t>
            </a:r>
            <a:r>
              <a:rPr lang="en" sz="2100"/>
              <a:t>Majors</a:t>
            </a:r>
            <a:r>
              <a:rPr lang="en" sz="2100"/>
              <a:t>(</a:t>
            </a:r>
            <a:r>
              <a:rPr b="1" lang="en" sz="2100"/>
              <a:t>mid</a:t>
            </a:r>
            <a:r>
              <a:rPr lang="en" sz="2100"/>
              <a:t>, major_name)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AutoNum type="alphaUcPeriod"/>
            </a:pPr>
            <a:r>
              <a:rPr lang="en" sz="2100"/>
              <a:t>SELECT s.mid, </a:t>
            </a:r>
            <a:r>
              <a:rPr lang="en" sz="2100">
                <a:highlight>
                  <a:srgbClr val="CFE2F3"/>
                </a:highlight>
              </a:rPr>
              <a:t>min(s.graduating_year)</a:t>
            </a:r>
            <a:r>
              <a:rPr lang="en" sz="2100"/>
              <a:t>, </a:t>
            </a:r>
            <a:r>
              <a:rPr lang="en" sz="2100">
                <a:highlight>
                  <a:srgbClr val="CFE2F3"/>
                </a:highlight>
              </a:rPr>
              <a:t>max(s.graduating_year)</a:t>
            </a:r>
            <a:br>
              <a:rPr lang="en" sz="2100"/>
            </a:br>
            <a:r>
              <a:rPr lang="en" sz="2100"/>
              <a:t>FROM </a:t>
            </a:r>
            <a:r>
              <a:rPr lang="en" sz="2100"/>
              <a:t>Students</a:t>
            </a:r>
            <a:r>
              <a:rPr lang="en" sz="2100"/>
              <a:t> s </a:t>
            </a:r>
            <a:r>
              <a:rPr lang="en" sz="2100">
                <a:highlight>
                  <a:srgbClr val="D9EAD3"/>
                </a:highlight>
              </a:rPr>
              <a:t>GROUP BY s.mid</a:t>
            </a:r>
            <a:endParaRPr sz="2100">
              <a:highlight>
                <a:srgbClr val="D9EAD3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UcPeriod"/>
            </a:pPr>
            <a:r>
              <a:rPr lang="en" sz="2100"/>
              <a:t>SELECT s.mid, min(s.graduating_year), max(s.graduating_year)</a:t>
            </a:r>
            <a:br>
              <a:rPr lang="en" sz="2100"/>
            </a:br>
            <a:r>
              <a:rPr lang="en" sz="2100"/>
              <a:t>FROM </a:t>
            </a:r>
            <a:r>
              <a:rPr lang="en" sz="2100"/>
              <a:t>Students</a:t>
            </a:r>
            <a:r>
              <a:rPr lang="en" sz="2100"/>
              <a:t> s </a:t>
            </a:r>
            <a:r>
              <a:rPr lang="en" sz="2100">
                <a:highlight>
                  <a:srgbClr val="F4CCCC"/>
                </a:highlight>
              </a:rPr>
              <a:t>GROUP BY s.graduating_year</a:t>
            </a:r>
            <a:endParaRPr sz="2100">
              <a:highlight>
                <a:srgbClr val="F4CCCC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UcPeriod"/>
            </a:pPr>
            <a:r>
              <a:rPr lang="en" sz="2100"/>
              <a:t>SELECT s.mid, min(s.graduating_year), max(s.graduating_year) FROM </a:t>
            </a:r>
            <a:r>
              <a:rPr lang="en" sz="2100"/>
              <a:t>Students</a:t>
            </a:r>
            <a:r>
              <a:rPr lang="en" sz="2100"/>
              <a:t> s</a:t>
            </a:r>
            <a:br>
              <a:rPr lang="en" sz="2100"/>
            </a:br>
            <a:r>
              <a:rPr lang="en" sz="2100"/>
              <a:t>WHERE s.graduating_year &gt;= </a:t>
            </a:r>
            <a:r>
              <a:rPr lang="en" sz="2100">
                <a:highlight>
                  <a:srgbClr val="F4CCCC"/>
                </a:highlight>
              </a:rPr>
              <a:t>min(graduating_year)</a:t>
            </a:r>
            <a:br>
              <a:rPr lang="en" sz="2100"/>
            </a:br>
            <a:r>
              <a:rPr lang="en" sz="2100"/>
              <a:t>AND s.graduating_year &lt;= </a:t>
            </a:r>
            <a:r>
              <a:rPr lang="en" sz="2100">
                <a:highlight>
                  <a:srgbClr val="F4CCCC"/>
                </a:highlight>
              </a:rPr>
              <a:t>max(graduating_year)</a:t>
            </a:r>
            <a:br>
              <a:rPr lang="en" sz="2100"/>
            </a:br>
            <a:r>
              <a:rPr lang="en" sz="2100">
                <a:highlight>
                  <a:srgbClr val="F4CCCC"/>
                </a:highlight>
              </a:rPr>
              <a:t>GROUP BY s.graduating_year</a:t>
            </a:r>
            <a:endParaRPr sz="2100">
              <a:highlight>
                <a:srgbClr val="F4CCCC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UcPeriod"/>
            </a:pPr>
            <a:r>
              <a:rPr lang="en" sz="2100"/>
              <a:t>SELECT s.mid, </a:t>
            </a:r>
            <a:r>
              <a:rPr lang="en" sz="2100">
                <a:highlight>
                  <a:srgbClr val="F4CCCC"/>
                </a:highlight>
              </a:rPr>
              <a:t>m.major_name</a:t>
            </a:r>
            <a:r>
              <a:rPr lang="en" sz="2100"/>
              <a:t>, min(s.graduating_year), max(s.graduating_year)</a:t>
            </a:r>
            <a:br>
              <a:rPr lang="en" sz="2100"/>
            </a:br>
            <a:r>
              <a:rPr lang="en" sz="2100"/>
              <a:t>FROM </a:t>
            </a:r>
            <a:r>
              <a:rPr lang="en" sz="2100"/>
              <a:t>Students</a:t>
            </a:r>
            <a:r>
              <a:rPr lang="en" sz="2100"/>
              <a:t> s, </a:t>
            </a:r>
            <a:r>
              <a:rPr lang="en" sz="2100"/>
              <a:t>Majors</a:t>
            </a:r>
            <a:r>
              <a:rPr lang="en" sz="2100"/>
              <a:t> m WHERE s.mid = m.mid GROUP BY s.mid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0" y="0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GROUP BY Q4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176525" y="723600"/>
            <a:ext cx="8967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Referring to the UML class diagram in the handout labeled </a:t>
            </a:r>
            <a:r>
              <a:rPr b="1" i="1" lang="en" sz="3100" u="sng"/>
              <a:t>School Database</a:t>
            </a:r>
            <a:r>
              <a:rPr lang="en" sz="3100"/>
              <a:t>. Select statements that best implements the following query. Assume course titles are unique.</a:t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100"/>
              <a:t>"Which student(s) got the highest grade in a course titled CS1234 in the semester of Spring 2345. List the student's id, first name, last name, and final grade"</a:t>
            </a:r>
            <a:endParaRPr b="1"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