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Oswald Medium"/>
      <p:regular r:id="rId30"/>
      <p:bold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1BBC53-D501-490F-A022-379B81A91366}">
  <a:tblStyle styleId="{C91BBC53-D501-490F-A022-379B81A913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C49C192-92DC-4A79-AD0F-170F96F3D0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Medium-bold.fntdata"/><Relationship Id="rId30" Type="http://schemas.openxmlformats.org/officeDocument/2006/relationships/font" Target="fonts/OswaldMedium-regular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e202e8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1e202e8e3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33d322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e33d3227f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e33d3227f_0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e33d3227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e33d3227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be33d3227f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e33d3227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be33d3227f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33d3227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be33d3227f_0_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e33d3227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be33d3227f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e33d3227f_0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e33d322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3d3227f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3d322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e33d3227f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e33d3227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e33d3227f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e33d3227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e33d3227f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e33d3227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a6655a68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a6655a6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33d3227f_0_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33d322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33d3227f_0_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33d322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e33d3227f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e33d3227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33d3227f_0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33d322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e33d3227f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e33d322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e33d3227f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e33d322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1" sz="4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○"/>
              <a:defRPr b="1" sz="4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■"/>
              <a:defRPr b="1" sz="4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●"/>
              <a:defRPr b="1" sz="4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○"/>
              <a:defRPr b="1" sz="4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■"/>
              <a:defRPr b="1" sz="4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●"/>
              <a:defRPr b="1" sz="4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○"/>
              <a:defRPr b="1" sz="4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Char char="■"/>
              <a:defRPr b="1" sz="4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indent="-419100" lvl="1" marL="914400" rtl="0">
              <a:spcBef>
                <a:spcPts val="560"/>
              </a:spcBef>
              <a:spcAft>
                <a:spcPts val="0"/>
              </a:spcAft>
              <a:buSzPts val="3000"/>
              <a:buFont typeface="Oswald"/>
              <a:buChar char="–"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indent="-419100" lvl="3" marL="18288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–"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indent="-419100" lvl="4" marL="22860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»"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indent="-419100" lvl="5" marL="27432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indent="-419100" lvl="6" marL="32004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indent="-419100" lvl="7" marL="36576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indent="-419100" lvl="8" marL="41148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b="1" lang="en-US" sz="1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</a:t>
            </a:r>
            <a:endParaRPr b="1" i="0" sz="1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SOME</a:t>
            </a: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1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COLUMNS</a:t>
            </a:r>
            <a:endParaRPr b="1" i="0" sz="1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4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>
            <a:off x="247125" y="25283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 Some Columns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An alternative syntax of INSERT INTO consists of</a:t>
            </a:r>
            <a:br>
              <a:rPr lang="en-US"/>
            </a:br>
            <a:r>
              <a:rPr lang="en-US">
                <a:highlight>
                  <a:srgbClr val="CFE2F3"/>
                </a:highlight>
              </a:rPr>
              <a:t>listing the columns</a:t>
            </a:r>
            <a:r>
              <a:rPr lang="en-US"/>
              <a:t> and </a:t>
            </a:r>
            <a:r>
              <a:rPr lang="en-US">
                <a:highlight>
                  <a:srgbClr val="FFF2CC"/>
                </a:highlight>
              </a:rPr>
              <a:t>values for those columns</a:t>
            </a:r>
            <a:endParaRPr>
              <a:highlight>
                <a:srgbClr val="FFF2CC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Syntax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	INSERT INTO table_name</a:t>
            </a:r>
            <a:endParaRPr b="1" sz="3200">
              <a:solidFill>
                <a:schemeClr val="dk1"/>
              </a:solidFill>
            </a:endParaRPr>
          </a:p>
          <a:p>
            <a:pPr indent="-342900" lvl="0" marL="21717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(column1,	column2,	column3,...)</a:t>
            </a:r>
            <a:endParaRPr b="1" sz="32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-34290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VALUES (value1,		value2,		value3,...)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343350" y="862525"/>
            <a:ext cx="8494200" cy="137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Insert Into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Some</a:t>
            </a: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 Columns Example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 Persons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PId, LastName, FirstName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5, 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Norton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', 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Edward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45" name="Google Shape;245;p36"/>
          <p:cNvGraphicFramePr/>
          <p:nvPr/>
        </p:nvGraphicFramePr>
        <p:xfrm>
          <a:off x="343343" y="2415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{C91BBC53-D501-490F-A022-379B81A91366}</a:tableStyleId>
              </a:tblPr>
              <a:tblGrid>
                <a:gridCol w="725525"/>
                <a:gridCol w="1978925"/>
                <a:gridCol w="1911025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b="1" sz="25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b="1" sz="25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/>
          <p:nvPr/>
        </p:nvSpPr>
        <p:spPr>
          <a:xfrm>
            <a:off x="247125" y="1332914"/>
            <a:ext cx="8647200" cy="196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Order and Types Must Match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highlight>
                  <a:srgbClr val="FFF2CC"/>
                </a:highlight>
              </a:rPr>
              <a:t>Order and type of values</a:t>
            </a:r>
            <a:r>
              <a:rPr lang="en-US" sz="3200">
                <a:solidFill>
                  <a:schemeClr val="dk1"/>
                </a:solidFill>
              </a:rPr>
              <a:t> must </a:t>
            </a:r>
            <a:r>
              <a:rPr lang="en-US" sz="3200">
                <a:solidFill>
                  <a:schemeClr val="dk1"/>
                </a:solidFill>
                <a:highlight>
                  <a:srgbClr val="CFE2F3"/>
                </a:highlight>
              </a:rPr>
              <a:t>match with columns</a:t>
            </a:r>
            <a:endParaRPr sz="32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INSERT INTO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students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(SId, SName, MajorId, GradYear)</a:t>
            </a:r>
            <a:r>
              <a:rPr lang="en-US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VALUES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(10,   'ron',     30,           2009)</a:t>
            </a:r>
            <a:endParaRPr b="1" i="0" sz="3200" u="none" cap="none" strike="noStrike">
              <a:solidFill>
                <a:schemeClr val="dk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a column / value is not specified, then the</a:t>
            </a:r>
            <a:br>
              <a:rPr lang="en-US" sz="3200">
                <a:solidFill>
                  <a:schemeClr val="dk1"/>
                </a:solidFill>
              </a:rPr>
            </a:b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 value</a:t>
            </a:r>
            <a:r>
              <a:rPr lang="en-US" sz="3200" u="none" cap="none" strike="noStrike">
                <a:solidFill>
                  <a:schemeClr val="dk1"/>
                </a:solidFill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is assigned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</a:rPr>
              <a:t>If no default value and is NOT NULL, then it's an error</a:t>
            </a:r>
            <a:endParaRPr sz="32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/>
          <p:nvPr/>
        </p:nvSpPr>
        <p:spPr>
          <a:xfrm>
            <a:off x="247125" y="1740876"/>
            <a:ext cx="8647200" cy="178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Default Values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If col/value not specified, then default value assigned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Consider the following table and INSERT statement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CREATE TABLE A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B INT, </a:t>
            </a: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C INT DEFAULT 234,</a:t>
            </a:r>
            <a:b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</a:b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							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D INT, 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E INT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INSERT INTO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A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B,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 E</a:t>
            </a:r>
            <a:r>
              <a:rPr b="1" lang="en-US" sz="3200">
                <a:solidFill>
                  <a:schemeClr val="dk1"/>
                </a:solidFill>
              </a:rPr>
              <a:t>) VALUES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123, 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NULL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The record inserted would be</a:t>
            </a:r>
            <a:endParaRPr sz="3200">
              <a:solidFill>
                <a:schemeClr val="dk1"/>
              </a:solidFill>
            </a:endParaRPr>
          </a:p>
        </p:txBody>
      </p:sp>
      <p:graphicFrame>
        <p:nvGraphicFramePr>
          <p:cNvPr id="261" name="Google Shape;261;p38"/>
          <p:cNvGraphicFramePr/>
          <p:nvPr/>
        </p:nvGraphicFramePr>
        <p:xfrm>
          <a:off x="723900" y="40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{3C49C192-92DC-4A79-AD0F-170F96F3D093}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0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0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NULL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NULL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/>
          <p:nvPr/>
        </p:nvSpPr>
        <p:spPr>
          <a:xfrm>
            <a:off x="247125" y="2198076"/>
            <a:ext cx="8647200" cy="178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Not NULL &amp;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Default Values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If a column is </a:t>
            </a:r>
            <a:r>
              <a:rPr b="1" i="1" lang="en-US" sz="3200" u="sng">
                <a:solidFill>
                  <a:schemeClr val="dk1"/>
                </a:solidFill>
              </a:rPr>
              <a:t>NOT NULL</a:t>
            </a:r>
            <a:r>
              <a:rPr lang="en-US" sz="3200">
                <a:solidFill>
                  <a:schemeClr val="dk1"/>
                </a:solidFill>
              </a:rPr>
              <a:t>, then you must specify a DEFAULT value or provide it in the INSERT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The following causes an error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CREATE TABLE A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B INT, </a:t>
            </a: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C INT DEFAULT 234,</a:t>
            </a:r>
            <a:b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</a:b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							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D INT </a:t>
            </a:r>
            <a:r>
              <a:rPr b="1" i="1" lang="en-US" sz="3200" u="sng">
                <a:solidFill>
                  <a:schemeClr val="dk1"/>
                </a:solidFill>
                <a:highlight>
                  <a:srgbClr val="F4CCCC"/>
                </a:highlight>
              </a:rPr>
              <a:t>NOT NULL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, 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E INT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INSERT INTO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A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B,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 E</a:t>
            </a:r>
            <a:r>
              <a:rPr b="1" lang="en-US" sz="3200">
                <a:solidFill>
                  <a:schemeClr val="dk1"/>
                </a:solidFill>
              </a:rPr>
              <a:t>) VALUES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123, 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NULL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Fix it with DEFAULT value or value in INSERT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>
            <a:off x="247125" y="4291825"/>
            <a:ext cx="8647200" cy="61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247125" y="2198075"/>
            <a:ext cx="8647200" cy="1339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Not NULL &amp; Default Values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If a column is </a:t>
            </a:r>
            <a:r>
              <a:rPr b="1" i="1" lang="en-US" sz="3200" u="sng">
                <a:solidFill>
                  <a:schemeClr val="dk1"/>
                </a:solidFill>
              </a:rPr>
              <a:t>NOT NULL</a:t>
            </a:r>
            <a:r>
              <a:rPr lang="en-US" sz="3200">
                <a:solidFill>
                  <a:schemeClr val="dk1"/>
                </a:solidFill>
              </a:rPr>
              <a:t>, then you must specify a DEFAULT value or provide it in the INSERT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highlight>
                  <a:srgbClr val="CFE2F3"/>
                </a:highlight>
              </a:rPr>
              <a:t>Fix with DEFAULT value</a:t>
            </a:r>
            <a:endParaRPr sz="32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CREATE TABLE A (B INT, C INT DEFAULT 234,							D INT </a:t>
            </a: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DEFAULT 321</a:t>
            </a:r>
            <a:r>
              <a:rPr b="1" lang="en-US" sz="3200">
                <a:solidFill>
                  <a:schemeClr val="dk1"/>
                </a:solidFill>
              </a:rPr>
              <a:t> </a:t>
            </a:r>
            <a:r>
              <a:rPr b="1" i="1" lang="en-US" sz="3200" u="sng">
                <a:solidFill>
                  <a:schemeClr val="dk1"/>
                </a:solidFill>
              </a:rPr>
              <a:t>NOT NULL</a:t>
            </a:r>
            <a:r>
              <a:rPr b="1" lang="en-US" sz="3200">
                <a:solidFill>
                  <a:schemeClr val="dk1"/>
                </a:solidFill>
              </a:rPr>
              <a:t>, E INT)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And/Or </a:t>
            </a:r>
            <a:r>
              <a:rPr lang="en-US" sz="3200">
                <a:solidFill>
                  <a:schemeClr val="dk1"/>
                </a:solidFill>
                <a:highlight>
                  <a:srgbClr val="F4CCCC"/>
                </a:highlight>
              </a:rPr>
              <a:t>provide value</a:t>
            </a:r>
            <a:r>
              <a:rPr lang="en-US" sz="3200">
                <a:solidFill>
                  <a:schemeClr val="dk1"/>
                </a:solidFill>
              </a:rPr>
              <a:t> in INSERT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INSERT INTO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A (B,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 D, </a:t>
            </a:r>
            <a:r>
              <a:rPr b="1" lang="en-US" sz="3200">
                <a:solidFill>
                  <a:schemeClr val="dk1"/>
                </a:solidFill>
              </a:rPr>
              <a:t>E) VALUES (123,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 543, </a:t>
            </a:r>
            <a:r>
              <a:rPr b="1" lang="en-US" sz="3200">
                <a:solidFill>
                  <a:schemeClr val="dk1"/>
                </a:solidFill>
              </a:rPr>
              <a:t>NULL)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1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</a:t>
            </a:r>
            <a:endParaRPr b="1" i="0" sz="19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41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/>
          <p:nvPr/>
        </p:nvSpPr>
        <p:spPr>
          <a:xfrm>
            <a:off x="247125" y="2460974"/>
            <a:ext cx="8647200" cy="24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 SELECT (Copy)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The INSERT INTO statement can take data from other tables and insert it into another table, AKA </a:t>
            </a:r>
            <a:r>
              <a:rPr b="1" i="1" lang="en-US"/>
              <a:t>copying</a:t>
            </a:r>
            <a:endParaRPr b="1" i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highlight>
                  <a:srgbClr val="FFF2CC"/>
                </a:highlight>
              </a:rPr>
              <a:t>Use a SELECT statement to specify the data to insert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INSERT INTO target_table (</a:t>
            </a:r>
            <a:r>
              <a:rPr b="1" lang="en-US" sz="3200">
                <a:solidFill>
                  <a:srgbClr val="FF0000"/>
                </a:solidFill>
              </a:rPr>
              <a:t>col1, col2, col3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		SELECT (</a:t>
            </a:r>
            <a:r>
              <a:rPr b="1" lang="en-US" sz="3200">
                <a:solidFill>
                  <a:srgbClr val="FF0000"/>
                </a:solidFill>
                <a:highlight>
                  <a:srgbClr val="FFF2CC"/>
                </a:highlight>
              </a:rPr>
              <a:t>t1.c1 AS col1, t1.col2, t2.c3 AS col3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		FROM source_table1 t1, source_table2 t2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		WHERE t1.col0 = t2.col4</a:t>
            </a: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/>
          <p:nvPr/>
        </p:nvSpPr>
        <p:spPr>
          <a:xfrm>
            <a:off x="247125" y="1165576"/>
            <a:ext cx="8647200" cy="397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Example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INSERT</a:t>
            </a: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INTO</a:t>
            </a: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SELECT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Char char="•"/>
            </a:pPr>
            <a:r>
              <a:rPr lang="en-US" sz="2800"/>
              <a:t>Copy into </a:t>
            </a:r>
            <a:r>
              <a:rPr b="1" i="1" lang="en-US" sz="2800" u="sng"/>
              <a:t>alumni</a:t>
            </a:r>
            <a:r>
              <a:rPr lang="en-US" sz="2800"/>
              <a:t> </a:t>
            </a:r>
            <a:r>
              <a:rPr lang="en-US" sz="2800">
                <a:highlight>
                  <a:srgbClr val="D9D2E9"/>
                </a:highlight>
              </a:rPr>
              <a:t>from tables students and departments</a:t>
            </a:r>
            <a:endParaRPr i="0" sz="2800" u="none" cap="none" strike="noStrike">
              <a:highlight>
                <a:srgbClr val="D9D2E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2800"/>
              <a:t>CREATE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2800"/>
              <a:t>TABLE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2800" u="sng"/>
              <a:t>alumni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(</a:t>
            </a:r>
            <a:r>
              <a:rPr b="1" lang="en-US" sz="2800">
                <a:highlight>
                  <a:srgbClr val="FFF2CC"/>
                </a:highlight>
              </a:rPr>
              <a:t>i</a:t>
            </a:r>
            <a:r>
              <a:rPr b="1" i="0" lang="en-US" sz="2800" u="none" cap="none" strike="noStrike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 int, </a:t>
            </a:r>
            <a:r>
              <a:rPr b="1" lang="en-US" sz="2800">
                <a:highlight>
                  <a:srgbClr val="CFE2F3"/>
                </a:highlight>
              </a:rPr>
              <a:t>n</a:t>
            </a:r>
            <a:r>
              <a:rPr b="1" i="0" lang="en-US" sz="2800" u="none" cap="none" strike="noStrike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ame varchar(10),</a:t>
            </a:r>
            <a:endParaRPr sz="26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800">
                <a:highlight>
                  <a:srgbClr val="F4CCCC"/>
                </a:highlight>
              </a:rPr>
              <a:t>m</a:t>
            </a:r>
            <a:r>
              <a:rPr b="1" i="0" lang="en-US" sz="28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ajor varchar(8), </a:t>
            </a:r>
            <a:r>
              <a:rPr b="1" lang="en-US" sz="2800">
                <a:highlight>
                  <a:srgbClr val="D9EAD3"/>
                </a:highlight>
              </a:rPr>
              <a:t>g</a:t>
            </a:r>
            <a:r>
              <a:rPr b="1" i="0" lang="en-US" sz="2800" u="none" cap="none" strike="noStrike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rad</a:t>
            </a:r>
            <a:r>
              <a:rPr b="1" lang="en-US" sz="2800">
                <a:highlight>
                  <a:srgbClr val="D9EAD3"/>
                </a:highlight>
              </a:rPr>
              <a:t>_y</a:t>
            </a:r>
            <a:r>
              <a:rPr b="1" i="0" lang="en-US" sz="2800" u="none" cap="none" strike="noStrike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ear int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)</a:t>
            </a:r>
            <a:endParaRPr sz="2600"/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800"/>
              <a:t>INSERT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2800"/>
              <a:t>INTO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2800" u="sng"/>
              <a:t>alumni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(</a:t>
            </a:r>
            <a:r>
              <a:rPr b="1" lang="en-US" sz="2800">
                <a:highlight>
                  <a:srgbClr val="FFF2CC"/>
                </a:highlight>
              </a:rPr>
              <a:t>i</a:t>
            </a:r>
            <a:r>
              <a:rPr b="1" i="0" lang="en-US" sz="2800" u="none" cap="none" strike="noStrike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d, </a:t>
            </a:r>
            <a:r>
              <a:rPr b="1" lang="en-US" sz="2800">
                <a:highlight>
                  <a:srgbClr val="CFE2F3"/>
                </a:highlight>
              </a:rPr>
              <a:t>n</a:t>
            </a:r>
            <a:r>
              <a:rPr b="1" i="0" lang="en-US" sz="2800" u="none" cap="none" strike="noStrike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ame, </a:t>
            </a:r>
            <a:r>
              <a:rPr b="1" lang="en-US" sz="2800">
                <a:highlight>
                  <a:srgbClr val="F4CCCC"/>
                </a:highlight>
              </a:rPr>
              <a:t>m</a:t>
            </a:r>
            <a:r>
              <a:rPr b="1" i="0" lang="en-US" sz="28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ajor, </a:t>
            </a:r>
            <a:r>
              <a:rPr b="1" lang="en-US" sz="2800">
                <a:highlight>
                  <a:srgbClr val="D9EAD3"/>
                </a:highlight>
              </a:rPr>
              <a:t>g</a:t>
            </a:r>
            <a:r>
              <a:rPr b="1" i="0" lang="en-US" sz="2800" u="none" cap="none" strike="noStrike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rad</a:t>
            </a:r>
            <a:r>
              <a:rPr b="1" lang="en-US" sz="2800">
                <a:highlight>
                  <a:srgbClr val="D9EAD3"/>
                </a:highlight>
              </a:rPr>
              <a:t>_y</a:t>
            </a:r>
            <a:r>
              <a:rPr b="1" i="0" lang="en-US" sz="2800" u="none" cap="none" strike="noStrike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ear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-US" sz="2800"/>
              <a:t>SELECT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s.</a:t>
            </a:r>
            <a:r>
              <a:rPr b="1" lang="en-US" sz="2800"/>
              <a:t>si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d AS id, s.</a:t>
            </a:r>
            <a:r>
              <a:rPr b="1" lang="en-US" sz="2800"/>
              <a:t>sn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ame AS name,</a:t>
            </a:r>
            <a:br>
              <a:rPr b="1" lang="en-US" sz="2800"/>
            </a:br>
            <a:r>
              <a:rPr b="1" lang="en-US" sz="2800"/>
              <a:t>			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-US" sz="2800"/>
              <a:t>dn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ame AS major, s.</a:t>
            </a:r>
            <a:r>
              <a:rPr b="1" lang="en-US" sz="2800"/>
              <a:t>g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rad</a:t>
            </a:r>
            <a:r>
              <a:rPr b="1" lang="en-US" sz="2800"/>
              <a:t>_y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ear</a:t>
            </a:r>
            <a:endParaRPr b="1" i="0" sz="2800" u="none" cap="none" strike="noStrike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800">
                <a:highlight>
                  <a:srgbClr val="D9D2E9"/>
                </a:highlight>
              </a:rPr>
              <a:t>FROM</a:t>
            </a:r>
            <a:r>
              <a:rPr b="1" i="0" lang="en-US" sz="2800" u="none" cap="none" strike="noStrike">
                <a:highlight>
                  <a:srgbClr val="D9D2E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2800">
                <a:highlight>
                  <a:srgbClr val="D9D2E9"/>
                </a:highlight>
              </a:rPr>
              <a:t>students</a:t>
            </a:r>
            <a:r>
              <a:rPr b="1" i="0" lang="en-US" sz="2800" u="none" cap="none" strike="noStrike">
                <a:highlight>
                  <a:srgbClr val="D9D2E9"/>
                </a:highlight>
                <a:latin typeface="Oswald"/>
                <a:ea typeface="Oswald"/>
                <a:cs typeface="Oswald"/>
                <a:sym typeface="Oswald"/>
              </a:rPr>
              <a:t> s, </a:t>
            </a:r>
            <a:r>
              <a:rPr b="1" lang="en-US" sz="2800">
                <a:highlight>
                  <a:srgbClr val="D9D2E9"/>
                </a:highlight>
              </a:rPr>
              <a:t>departments</a:t>
            </a:r>
            <a:r>
              <a:rPr b="1" i="0" lang="en-US" sz="2800" u="none" cap="none" strike="noStrike">
                <a:highlight>
                  <a:srgbClr val="D9D2E9"/>
                </a:highlight>
                <a:latin typeface="Oswald"/>
                <a:ea typeface="Oswald"/>
                <a:cs typeface="Oswald"/>
                <a:sym typeface="Oswald"/>
              </a:rPr>
              <a:t> d</a:t>
            </a:r>
            <a:endParaRPr sz="2600">
              <a:highlight>
                <a:srgbClr val="D9D2E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-US" sz="2800"/>
              <a:t>WHERE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s.</a:t>
            </a:r>
            <a:r>
              <a:rPr b="1" lang="en-US" sz="2800"/>
              <a:t>m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ajor</a:t>
            </a:r>
            <a:r>
              <a:rPr b="1" lang="en-US" sz="2800"/>
              <a:t>i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d = d.</a:t>
            </a:r>
            <a:r>
              <a:rPr b="1" lang="en-US" sz="2800"/>
              <a:t>did AND</a:t>
            </a:r>
            <a:endParaRPr b="1" sz="2800"/>
          </a:p>
          <a:p>
            <a:pPr indent="-342900" lvl="0" marL="17145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s.</a:t>
            </a:r>
            <a:r>
              <a:rPr b="1" lang="en-US" sz="2800"/>
              <a:t>g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rad</a:t>
            </a:r>
            <a:r>
              <a:rPr b="1" lang="en-US" sz="2800"/>
              <a:t>_y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ear &lt; extract(year, current_date)</a:t>
            </a:r>
            <a:endParaRPr i="0" sz="28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247125" y="2674625"/>
            <a:ext cx="8647200" cy="129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Use SQL </a:t>
            </a:r>
            <a:r>
              <a:rPr b="1" i="1" lang="en-US"/>
              <a:t>insert into</a:t>
            </a:r>
            <a:r>
              <a:rPr lang="en-US"/>
              <a:t> statement to create new records in a table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Syntax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	INSERT INTO table_name</a:t>
            </a:r>
            <a:br>
              <a:rPr b="1" lang="en-US" sz="3200">
                <a:solidFill>
                  <a:schemeClr val="dk1"/>
                </a:solidFill>
              </a:rPr>
            </a:br>
            <a:r>
              <a:rPr b="1" lang="en-US" sz="3200">
                <a:solidFill>
                  <a:schemeClr val="dk1"/>
                </a:solidFill>
              </a:rPr>
              <a:t>	VALUES (value1, value2, value3,...)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247125" y="2215900"/>
            <a:ext cx="8647200" cy="285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Insert Columns Must Match Target Table</a:t>
            </a:r>
            <a:endParaRPr sz="4200"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The columns in the INSERT INTO statement must match the order, name and type of the target table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CREATE target_table		INSERT INTO </a:t>
            </a:r>
            <a:r>
              <a:rPr b="1" lang="en-US">
                <a:solidFill>
                  <a:schemeClr val="dk1"/>
                </a:solidFill>
              </a:rPr>
              <a:t>target_table</a:t>
            </a:r>
            <a:r>
              <a:rPr b="1" lang="en-US"/>
              <a:t>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B,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VARCHAR(10),			C,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D FLOAT						D)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								SELECT FROM X, Y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/>
          <p:nvPr/>
        </p:nvSpPr>
        <p:spPr>
          <a:xfrm>
            <a:off x="247125" y="2215900"/>
            <a:ext cx="8647200" cy="285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If column names in source tables differ target table, rename them in INSERT INTO statement column list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Here we rename </a:t>
            </a:r>
            <a:r>
              <a:rPr lang="en-US">
                <a:highlight>
                  <a:srgbClr val="FFF2CC"/>
                </a:highlight>
              </a:rPr>
              <a:t>E, </a:t>
            </a:r>
            <a:r>
              <a:rPr lang="en-US">
                <a:highlight>
                  <a:srgbClr val="CFE2F3"/>
                </a:highlight>
              </a:rPr>
              <a:t>F, </a:t>
            </a:r>
            <a:r>
              <a:rPr lang="en-US">
                <a:highlight>
                  <a:srgbClr val="F4CCCC"/>
                </a:highlight>
              </a:rPr>
              <a:t>G, </a:t>
            </a:r>
            <a:r>
              <a:rPr lang="en-US">
                <a:highlight>
                  <a:srgbClr val="D9EAD3"/>
                </a:highlight>
              </a:rPr>
              <a:t>H </a:t>
            </a:r>
            <a:r>
              <a:rPr lang="en-US"/>
              <a:t>to </a:t>
            </a:r>
            <a:r>
              <a:rPr lang="en-US">
                <a:highlight>
                  <a:srgbClr val="FFF2CC"/>
                </a:highlight>
              </a:rPr>
              <a:t>A, </a:t>
            </a:r>
            <a:r>
              <a:rPr lang="en-US">
                <a:highlight>
                  <a:srgbClr val="CFE2F3"/>
                </a:highlight>
              </a:rPr>
              <a:t>B, </a:t>
            </a:r>
            <a:r>
              <a:rPr lang="en-US">
                <a:highlight>
                  <a:srgbClr val="F4CCCC"/>
                </a:highlight>
              </a:rPr>
              <a:t>C, </a:t>
            </a:r>
            <a:r>
              <a:rPr lang="en-US">
                <a:highlight>
                  <a:srgbClr val="D9EAD3"/>
                </a:highlight>
              </a:rPr>
              <a:t>D </a:t>
            </a:r>
            <a:r>
              <a:rPr lang="en-US"/>
              <a:t>as Q expects</a:t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CREATE TABLE Q (</a:t>
            </a:r>
            <a:r>
              <a:rPr b="1" lang="en-US">
                <a:solidFill>
                  <a:schemeClr val="dk1"/>
                </a:solidFill>
                <a:highlight>
                  <a:srgbClr val="FFF2CC"/>
                </a:highlight>
              </a:rPr>
              <a:t>A, </a:t>
            </a:r>
            <a:r>
              <a:rPr b="1" lang="en-US">
                <a:solidFill>
                  <a:schemeClr val="dk1"/>
                </a:solidFill>
                <a:highlight>
                  <a:srgbClr val="CFE2F3"/>
                </a:highlight>
              </a:rPr>
              <a:t>B, </a:t>
            </a:r>
            <a:r>
              <a:rPr b="1" lang="en-US">
                <a:solidFill>
                  <a:schemeClr val="dk1"/>
                </a:solidFill>
                <a:highlight>
                  <a:srgbClr val="F4CCCC"/>
                </a:highlight>
              </a:rPr>
              <a:t>C, </a:t>
            </a:r>
            <a:r>
              <a:rPr b="1" lang="en-US">
                <a:solidFill>
                  <a:schemeClr val="dk1"/>
                </a:solidFill>
                <a:highlight>
                  <a:srgbClr val="D9EAD3"/>
                </a:highlight>
              </a:rPr>
              <a:t>D</a:t>
            </a:r>
            <a:r>
              <a:rPr b="1" lang="en-US"/>
              <a:t>)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INSERT INTO target_table (</a:t>
            </a:r>
            <a:r>
              <a:rPr b="1" lang="en-US">
                <a:solidFill>
                  <a:schemeClr val="dk1"/>
                </a:solidFill>
                <a:highlight>
                  <a:srgbClr val="FFF2CC"/>
                </a:highlight>
              </a:rPr>
              <a:t>A, </a:t>
            </a:r>
            <a:r>
              <a:rPr b="1" lang="en-US">
                <a:solidFill>
                  <a:schemeClr val="dk1"/>
                </a:solidFill>
                <a:highlight>
                  <a:srgbClr val="CFE2F3"/>
                </a:highlight>
              </a:rPr>
              <a:t>B, </a:t>
            </a:r>
            <a:r>
              <a:rPr b="1" lang="en-US">
                <a:solidFill>
                  <a:schemeClr val="dk1"/>
                </a:solidFill>
                <a:highlight>
                  <a:srgbClr val="F4CCCC"/>
                </a:highlight>
              </a:rPr>
              <a:t>C, </a:t>
            </a:r>
            <a:r>
              <a:rPr b="1" lang="en-US">
                <a:solidFill>
                  <a:schemeClr val="dk1"/>
                </a:solidFill>
                <a:highlight>
                  <a:srgbClr val="D9EAD3"/>
                </a:highlight>
              </a:rPr>
              <a:t>D </a:t>
            </a:r>
            <a:r>
              <a:rPr b="1" lang="en-US"/>
              <a:t>)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SELECT </a:t>
            </a:r>
            <a:r>
              <a:rPr b="1" lang="en-US">
                <a:highlight>
                  <a:srgbClr val="FFF2CC"/>
                </a:highlight>
              </a:rPr>
              <a:t>X.E AS A, </a:t>
            </a:r>
            <a:r>
              <a:rPr b="1" lang="en-US">
                <a:highlight>
                  <a:srgbClr val="CFE2F3"/>
                </a:highlight>
              </a:rPr>
              <a:t>Y.F AS B, </a:t>
            </a:r>
            <a:r>
              <a:rPr b="1" lang="en-US">
                <a:highlight>
                  <a:srgbClr val="F4CCCC"/>
                </a:highlight>
              </a:rPr>
              <a:t>X.G AS C, </a:t>
            </a:r>
            <a:r>
              <a:rPr b="1" lang="en-US">
                <a:highlight>
                  <a:srgbClr val="D9EAD3"/>
                </a:highlight>
              </a:rPr>
              <a:t>Y.H AS D</a:t>
            </a:r>
            <a:endParaRPr b="1">
              <a:highlight>
                <a:srgbClr val="D9EAD3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FROM X, Y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WHERE X.I = Y.J</a:t>
            </a:r>
            <a:endParaRPr b="1"/>
          </a:p>
        </p:txBody>
      </p:sp>
      <p:sp>
        <p:nvSpPr>
          <p:cNvPr id="310" name="Google Shape;310;p45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Insert Columns Must Match Target Table</a:t>
            </a:r>
            <a:endParaRPr sz="4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/>
          <p:nvPr/>
        </p:nvSpPr>
        <p:spPr>
          <a:xfrm>
            <a:off x="247125" y="1536575"/>
            <a:ext cx="8647200" cy="307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/>
              <a:t>Copy student's major and grad year into new student 'dan'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	INSERT INTO students</a:t>
            </a:r>
            <a:endParaRPr b="1" sz="3200"/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(sname, major_id, grad_year)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	SELECT 'dan' as sname,	</a:t>
            </a:r>
            <a:r>
              <a:rPr lang="en-US"/>
              <a:t> </a:t>
            </a:r>
            <a:r>
              <a:rPr b="1" lang="en-US" sz="3200"/>
              <a:t>s.major_id, s.grad_year</a:t>
            </a:r>
            <a:endParaRPr b="1"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	FROM students 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	WHERE s.sid=1</a:t>
            </a:r>
            <a:endParaRPr b="1"/>
          </a:p>
        </p:txBody>
      </p:sp>
      <p:sp>
        <p:nvSpPr>
          <p:cNvPr id="317" name="Google Shape;317;p46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Copying a Single Record</a:t>
            </a:r>
            <a:endParaRPr sz="4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/>
          <p:nvPr/>
        </p:nvSpPr>
        <p:spPr>
          <a:xfrm>
            <a:off x="247125" y="1307975"/>
            <a:ext cx="8647200" cy="221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... SELECT</a:t>
            </a:r>
            <a:endParaRPr/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Content can also be copied using the following syntax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FF2CC"/>
                </a:highlight>
              </a:rPr>
              <a:t>	CREATE TABLE </a:t>
            </a:r>
            <a:r>
              <a:rPr b="1" i="1" lang="en-US">
                <a:highlight>
                  <a:srgbClr val="FFF2CC"/>
                </a:highlight>
              </a:rPr>
              <a:t>target_table</a:t>
            </a:r>
            <a:endParaRPr b="1" i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CFE2F3"/>
                </a:highlight>
              </a:rPr>
              <a:t>	SELECT a, b, c</a:t>
            </a:r>
            <a:endParaRPr b="1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4CCCC"/>
                </a:highlight>
              </a:rPr>
              <a:t>	FROM </a:t>
            </a:r>
            <a:r>
              <a:rPr b="1" i="1" lang="en-US">
                <a:highlight>
                  <a:srgbClr val="F4CCCC"/>
                </a:highlight>
              </a:rPr>
              <a:t>source_table_1</a:t>
            </a:r>
            <a:r>
              <a:rPr b="1" lang="en-US">
                <a:highlight>
                  <a:srgbClr val="F4CCCC"/>
                </a:highlight>
              </a:rPr>
              <a:t>, </a:t>
            </a:r>
            <a:r>
              <a:rPr b="1" i="1" lang="en-US">
                <a:highlight>
                  <a:srgbClr val="F4CCCC"/>
                </a:highlight>
              </a:rPr>
              <a:t>source_table_2</a:t>
            </a:r>
            <a:endParaRPr b="1" i="1"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WHERE </a:t>
            </a:r>
            <a:r>
              <a:rPr b="1" lang="en-US">
                <a:solidFill>
                  <a:schemeClr val="dk1"/>
                </a:solidFill>
              </a:rPr>
              <a:t>source_table_1.d = source_table_2.e</a:t>
            </a:r>
            <a:endParaRPr b="1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lang="en-US">
                <a:solidFill>
                  <a:schemeClr val="dk1"/>
                </a:solidFill>
                <a:highlight>
                  <a:srgbClr val="FFF2CC"/>
                </a:highlight>
              </a:rPr>
              <a:t>new table </a:t>
            </a:r>
            <a:r>
              <a:rPr b="1" i="1" lang="en-US">
                <a:solidFill>
                  <a:schemeClr val="dk1"/>
                </a:solidFill>
                <a:highlight>
                  <a:srgbClr val="FFF2CC"/>
                </a:highlight>
              </a:rPr>
              <a:t>target_table</a:t>
            </a:r>
            <a:r>
              <a:rPr lang="en-US">
                <a:solidFill>
                  <a:schemeClr val="dk1"/>
                </a:solidFill>
                <a:highlight>
                  <a:srgbClr val="FFF2CC"/>
                </a:highlight>
              </a:rPr>
              <a:t> is created</a:t>
            </a:r>
            <a:r>
              <a:rPr lang="en-US">
                <a:solidFill>
                  <a:schemeClr val="dk1"/>
                </a:solidFill>
              </a:rPr>
              <a:t> with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  <a:highlight>
                  <a:srgbClr val="CFE2F3"/>
                </a:highlight>
              </a:rPr>
              <a:t>fields listed in the SELECT clause</a:t>
            </a:r>
            <a:endParaRPr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4CCCC"/>
                </a:highlight>
              </a:rPr>
              <a:t>Content comes from source tables 1 and 2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INSERT INTO persons </a:t>
            </a: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Example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INSERT INTO </a:t>
            </a:r>
            <a:r>
              <a:rPr b="1" lang="en-US" sz="3200">
                <a:solidFill>
                  <a:schemeClr val="dk1"/>
                </a:solidFill>
              </a:rPr>
              <a:t>p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ersons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4,'</a:t>
            </a:r>
            <a:r>
              <a:rPr b="1" lang="en-US" sz="32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Craig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', '</a:t>
            </a:r>
            <a:r>
              <a:rPr b="1" lang="en-US" sz="32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Daniel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', '</a:t>
            </a:r>
            <a:r>
              <a:rPr b="1" lang="en-US" sz="32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2 Mill Ln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', '</a:t>
            </a:r>
            <a:r>
              <a:rPr b="1" lang="en-US" sz="32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Dracut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'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533400" y="670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{C91BBC53-D501-490F-A022-379B81A91366}</a:tableStyleId>
              </a:tblPr>
              <a:tblGrid>
                <a:gridCol w="658200"/>
                <a:gridCol w="1914975"/>
                <a:gridCol w="1691750"/>
                <a:gridCol w="2211550"/>
                <a:gridCol w="16383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457200" y="34512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{C91BBC53-D501-490F-A022-379B81A91366}</a:tableStyleId>
              </a:tblPr>
              <a:tblGrid>
                <a:gridCol w="648575"/>
                <a:gridCol w="1876500"/>
                <a:gridCol w="1711000"/>
                <a:gridCol w="2163450"/>
                <a:gridCol w="18935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247125" y="1994975"/>
            <a:ext cx="8647200" cy="283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of Inserted Values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Order and type of values must match</a:t>
            </a:r>
            <a:br>
              <a:rPr lang="en-US"/>
            </a:br>
            <a:r>
              <a:rPr lang="en-US"/>
              <a:t>order and type of columns when creating table</a:t>
            </a:r>
            <a:br>
              <a:rPr lang="en-US"/>
            </a:br>
            <a:endParaRPr sz="1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'XYZ',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d FLOAT);					543.21);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 rot="10800000">
            <a:off x="3054350" y="36115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8"/>
          <p:cNvCxnSpPr/>
          <p:nvPr/>
        </p:nvCxnSpPr>
        <p:spPr>
          <a:xfrm rot="10800000">
            <a:off x="3054350" y="41449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/>
          <p:nvPr/>
        </p:nvCxnSpPr>
        <p:spPr>
          <a:xfrm rot="10800000">
            <a:off x="3054350" y="46783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247125" y="18425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Omitting Values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You can omit values, e.g., below we </a:t>
            </a:r>
            <a:r>
              <a:rPr lang="en-US">
                <a:highlight>
                  <a:srgbClr val="F4CCCC"/>
                </a:highlight>
              </a:rPr>
              <a:t>omit value for column d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</a:t>
            </a:r>
            <a:r>
              <a:rPr b="1" lang="en-US"/>
              <a:t>'XYZ'</a:t>
            </a:r>
            <a:r>
              <a:rPr b="1" lang="en-US">
                <a:solidFill>
                  <a:schemeClr val="dk1"/>
                </a:solidFill>
              </a:rPr>
              <a:t>);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4CCCC"/>
                </a:highlight>
              </a:rPr>
              <a:t>	d FLOAT);</a:t>
            </a:r>
            <a:endParaRPr b="1">
              <a:highlight>
                <a:srgbClr val="F4CCCC"/>
              </a:highlight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Skipped columns get </a:t>
            </a:r>
            <a:r>
              <a:rPr b="1" i="1" lang="en-US"/>
              <a:t>default value</a:t>
            </a:r>
            <a:r>
              <a:rPr lang="en-US"/>
              <a:t> if configured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If no default value and </a:t>
            </a:r>
            <a:r>
              <a:rPr b="1" i="1" lang="en-US"/>
              <a:t>NOT NULL</a:t>
            </a:r>
            <a:r>
              <a:rPr lang="en-US"/>
              <a:t>, then it's an error</a:t>
            </a:r>
            <a:endParaRPr/>
          </a:p>
        </p:txBody>
      </p:sp>
      <p:cxnSp>
        <p:nvCxnSpPr>
          <p:cNvPr id="192" name="Google Shape;192;p29"/>
          <p:cNvCxnSpPr/>
          <p:nvPr/>
        </p:nvCxnSpPr>
        <p:spPr>
          <a:xfrm rot="10800000">
            <a:off x="3054350" y="26209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9"/>
          <p:cNvCxnSpPr/>
          <p:nvPr/>
        </p:nvCxnSpPr>
        <p:spPr>
          <a:xfrm rot="10800000">
            <a:off x="3054350" y="31543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247125" y="22997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Values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If value is omitted, column gets default value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highlight>
                  <a:srgbClr val="F4CCCC"/>
                </a:highlight>
              </a:rPr>
              <a:t>Column d below gets NULL by default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'XYZ'</a:t>
            </a:r>
            <a:r>
              <a:rPr b="1" lang="en-US">
                <a:solidFill>
                  <a:schemeClr val="dk1"/>
                </a:solidFill>
              </a:rPr>
              <a:t>);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4CCCC"/>
                </a:highlight>
              </a:rPr>
              <a:t>	d FLOAT);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247125" y="22997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Values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You can also configure the default value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highlight>
                  <a:srgbClr val="CFE2F3"/>
                </a:highlight>
              </a:rPr>
              <a:t>Column d below gets 123.45 by default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'XYZ'</a:t>
            </a:r>
            <a:r>
              <a:rPr b="1" lang="en-US">
                <a:solidFill>
                  <a:schemeClr val="dk1"/>
                </a:solidFill>
              </a:rPr>
              <a:t>);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CFE2F3"/>
                </a:highlight>
              </a:rPr>
              <a:t>	d FLOAT DEFAULT 123.45);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247125" y="22997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Skipping</a:t>
            </a:r>
            <a:r>
              <a:rPr lang="en-US"/>
              <a:t> Values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You can't skip values. The following fails because of type mismatch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d FLOAT);					543.21);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cxnSp>
        <p:nvCxnSpPr>
          <p:cNvPr id="215" name="Google Shape;215;p32"/>
          <p:cNvCxnSpPr/>
          <p:nvPr/>
        </p:nvCxnSpPr>
        <p:spPr>
          <a:xfrm rot="10800000">
            <a:off x="3054350" y="30781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/>
          <p:nvPr/>
        </p:nvCxnSpPr>
        <p:spPr>
          <a:xfrm rot="10800000">
            <a:off x="3078050" y="3616325"/>
            <a:ext cx="1733100" cy="54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2"/>
          <p:cNvSpPr/>
          <p:nvPr/>
        </p:nvSpPr>
        <p:spPr>
          <a:xfrm>
            <a:off x="6546275" y="2989250"/>
            <a:ext cx="1444500" cy="14529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247125" y="22997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Skipping Values with NULL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If a column </a:t>
            </a:r>
            <a:r>
              <a:rPr b="1" lang="en-US">
                <a:highlight>
                  <a:srgbClr val="FFF2CC"/>
                </a:highlight>
              </a:rPr>
              <a:t>allows NULL</a:t>
            </a:r>
            <a:r>
              <a:rPr lang="en-US"/>
              <a:t>, y</a:t>
            </a:r>
            <a:r>
              <a:rPr lang="en-US"/>
              <a:t>ou can skip values for the column by providing </a:t>
            </a:r>
            <a:r>
              <a:rPr b="1" lang="en-US">
                <a:highlight>
                  <a:srgbClr val="CFE2F3"/>
                </a:highlight>
              </a:rPr>
              <a:t>NULL</a:t>
            </a:r>
            <a:r>
              <a:rPr lang="en-US"/>
              <a:t>. </a:t>
            </a:r>
            <a:r>
              <a:rPr b="1" lang="en-US">
                <a:highlight>
                  <a:srgbClr val="F4CCCC"/>
                </a:highlight>
              </a:rPr>
              <a:t>Otherwise</a:t>
            </a:r>
            <a:r>
              <a:rPr lang="en-US"/>
              <a:t> you'd get an error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 </a:t>
            </a:r>
            <a:r>
              <a:rPr b="1" lang="en-US">
                <a:highlight>
                  <a:srgbClr val="F4CCCC"/>
                </a:highlight>
              </a:rPr>
              <a:t>NOT NULL</a:t>
            </a:r>
            <a:r>
              <a:rPr b="1" lang="en-US"/>
              <a:t>,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 </a:t>
            </a:r>
            <a:r>
              <a:rPr b="1" lang="en-US">
                <a:highlight>
                  <a:srgbClr val="FFF2CC"/>
                </a:highlight>
              </a:rPr>
              <a:t>NULL</a:t>
            </a:r>
            <a:r>
              <a:rPr b="1" lang="en-US"/>
              <a:t>,			</a:t>
            </a:r>
            <a:r>
              <a:rPr b="1" lang="en-US">
                <a:highlight>
                  <a:srgbClr val="CFE2F3"/>
                </a:highlight>
              </a:rPr>
              <a:t>NULL</a:t>
            </a:r>
            <a:r>
              <a:rPr b="1" lang="en-US"/>
              <a:t>,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d FLOAT NOT NULL);		543.21);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