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Oswald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CE6F30-B681-4A70-9991-CDDFB16EE09A}">
  <a:tblStyle styleId="{3ACE6F30-B681-4A70-9991-CDDFB16EE09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D6C3CE9-63E7-4E56-8679-0241982DC46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E11AE94-F20F-4232-8A63-F70C55C2BCE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swald-bold.fntdata"/><Relationship Id="rId72" Type="http://schemas.openxmlformats.org/officeDocument/2006/relationships/font" Target="fonts/Oswald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d5d395252_0_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d5d3952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d5d395252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d5d3952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5d395252_0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d5d3952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d5d39525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bd5d395252_0_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d5d39525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bd5d395252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d5d395252_0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d5d39525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d5d395252_0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d5d39525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d5d395252_0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d5d39525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d5d39525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d5d395252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d5d395252_0_1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d5d39525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d5d395252_0_1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d5d39525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e081eb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61e081eb1b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d5d395252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d5d39525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d5d395252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d5d39525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d5d395252_0_2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d5d39525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1e081eb1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61e081eb1b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d5d39525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bd5d395252_0_1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d5d395252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bd5d395252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d5d395252_0_2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d5d39525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d5d395252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d5d39525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d5d39525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bd5d395252_0_2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1e081eb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61e081eb1b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1e081e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61e081eb1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37b1495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437b149564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f37f1324ee0abab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f37f1324ee0abab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37b1495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437b149564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37b14956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437b149564_1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37b14956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437b149564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437b14956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437b149564_1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37b14956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437b149564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c07e9c52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c07e9c527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07e9c527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07e9c52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07e9c5278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07e9c52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d5d39525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bd5d395252_0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07e9c5278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07e9c52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07e9c5278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07e9c52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07e9c5278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07e9c52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07e9c5278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c07e9c52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07e9c5278_0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c07e9c527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c07e9c5278_0_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c07e9c52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07e9c5278_0_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07e9c527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5d39525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bd5d395252_0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5d395252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d5d3952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d5d395252_0_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d5d3952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1" sz="40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1pPr>
            <a:lvl2pPr indent="-4191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indent="-4191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indent="-4191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–"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indent="-4191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»"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indent="-4191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indent="-4191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indent="-4191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indent="-4191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0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lang="en-US" sz="19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TORED</a:t>
            </a:r>
            <a:endParaRPr b="1" sz="19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b="1" lang="en-US" sz="1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ROCEDURES</a:t>
            </a:r>
            <a:endParaRPr b="1" i="0" sz="11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371600" y="4503131"/>
            <a:ext cx="6400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Function in a Select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You can use a function wherever a single value is accepted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The following evaluates to 4</a:t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add_2_2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  <a:endParaRPr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5367075" y="20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2681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add_2_2</a:t>
                      </a: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()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Functions can take arguments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CREATE FUNCTION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`add_a_b`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(a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, b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RETURNS INTEGER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BEGIN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   RETURN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a + b;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END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add_a_b(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A and B</a:t>
            </a:r>
            <a:endParaRPr/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5748075" y="37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2681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add_a_b()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380100" y="2604100"/>
            <a:ext cx="5564100" cy="136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Functions in SELECT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Consider table B with content: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You can use function</a:t>
            </a:r>
            <a:br>
              <a:rPr lang="en-US"/>
            </a:br>
            <a:r>
              <a:rPr b="1" i="1" lang="en-US"/>
              <a:t>add_a_b()</a:t>
            </a:r>
            <a:r>
              <a:rPr lang="en-US"/>
              <a:t> declared earlier: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</a:rPr>
              <a:t>SELECT </a:t>
            </a:r>
            <a:r>
              <a:rPr lang="en-US">
                <a:solidFill>
                  <a:schemeClr val="dk1"/>
                </a:solidFill>
              </a:rPr>
              <a:t>a, c, </a:t>
            </a:r>
            <a:r>
              <a:rPr i="1" lang="en-US">
                <a:solidFill>
                  <a:schemeClr val="dk1"/>
                </a:solidFill>
              </a:rPr>
              <a:t>add_a_b</a:t>
            </a:r>
            <a:r>
              <a:rPr lang="en-US">
                <a:solidFill>
                  <a:schemeClr val="dk1"/>
                </a:solidFill>
              </a:rPr>
              <a:t>(a, c) </a:t>
            </a:r>
            <a:r>
              <a:rPr b="1" lang="en-US">
                <a:solidFill>
                  <a:srgbClr val="000080"/>
                </a:solidFill>
              </a:rPr>
              <a:t>AS </a:t>
            </a:r>
            <a:r>
              <a:rPr b="1" lang="en-US">
                <a:solidFill>
                  <a:srgbClr val="008000"/>
                </a:solidFill>
              </a:rPr>
              <a:t>'a + c'</a:t>
            </a:r>
            <a:endParaRPr b="1">
              <a:solidFill>
                <a:srgbClr val="00800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</a:rPr>
              <a:t>FROM </a:t>
            </a:r>
            <a:r>
              <a:rPr lang="en-US">
                <a:solidFill>
                  <a:schemeClr val="dk1"/>
                </a:solidFill>
              </a:rPr>
              <a:t>B;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Yielding the following result: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5214675" y="88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qwe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34.45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wer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45.56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ert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56.67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24"/>
          <p:cNvGraphicFramePr/>
          <p:nvPr/>
        </p:nvGraphicFramePr>
        <p:xfrm>
          <a:off x="518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 + c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34.45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46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45.56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69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56.67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91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>
                <a:highlight>
                  <a:srgbClr val="FFFFFF"/>
                </a:highlight>
              </a:rPr>
              <a:t>Functions can return any data type, e.g., VARCHAR:</a:t>
            </a:r>
            <a:endParaRPr>
              <a:highlight>
                <a:srgbClr val="FFFFFF"/>
              </a:highlight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CREATE FUNCTION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`hello_world`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RETURNS VARCHAR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20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BEGIN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   RETURN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'Hello World!'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END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hello_world();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Hello World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5367075" y="37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2681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hello_world()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Hello World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6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STORED</a:t>
            </a:r>
            <a:endParaRPr b="1" sz="16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PROCEDURES</a:t>
            </a:r>
            <a:endParaRPr b="1" i="0" sz="33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1371600" y="4503131"/>
            <a:ext cx="6400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Creating </a:t>
            </a:r>
            <a:r>
              <a:rPr lang="en-US" sz="4400">
                <a:solidFill>
                  <a:schemeClr val="dk1"/>
                </a:solidFill>
              </a:rPr>
              <a:t>Functions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00080"/>
                </a:solidFill>
                <a:highlight>
                  <a:srgbClr val="FFFFFF"/>
                </a:highlight>
              </a:rPr>
              <a:t>CREATE PROCEDURE </a:t>
            </a:r>
            <a:r>
              <a:rPr lang="en-US" sz="3900">
                <a:solidFill>
                  <a:schemeClr val="dk1"/>
                </a:solidFill>
                <a:highlight>
                  <a:srgbClr val="FFFFFF"/>
                </a:highlight>
              </a:rPr>
              <a:t>`function_name`</a:t>
            </a:r>
            <a:endParaRPr sz="3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highlight>
                  <a:srgbClr val="FFFFFF"/>
                </a:highlight>
              </a:rPr>
              <a:t>(optional, parameters)</a:t>
            </a:r>
            <a:endParaRPr b="1" sz="3900">
              <a:solidFill>
                <a:schemeClr val="dk1"/>
              </a:solidFill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Names are case insensitive and unique</a:t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b="1" i="1" lang="en-US" sz="3900" u="none" cap="none" strike="noStrike">
                <a:solidFill>
                  <a:schemeClr val="dk1"/>
                </a:solidFill>
              </a:rPr>
              <a:t>No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data schema manipulation statements in procedures, i.e.,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create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alter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drop</a:t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Choose delimiter other than ";", e.g., "//", "@@"</a:t>
            </a:r>
            <a:endParaRPr sz="3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00" u="none" cap="none" strike="noStrike">
                <a:solidFill>
                  <a:srgbClr val="000080"/>
                </a:solidFill>
              </a:rPr>
              <a:t>	DELIMITER //</a:t>
            </a:r>
            <a:endParaRPr i="0" sz="3900" u="none" cap="none" strike="noStrike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Functions from Workbench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Right click </a:t>
            </a:r>
            <a:r>
              <a:rPr b="1" i="1" lang="en-US">
                <a:solidFill>
                  <a:schemeClr val="dk1"/>
                </a:solidFill>
              </a:rPr>
              <a:t>Functions</a:t>
            </a:r>
            <a:r>
              <a:rPr lang="en-US">
                <a:solidFill>
                  <a:schemeClr val="dk1"/>
                </a:solidFill>
              </a:rPr>
              <a:t> and select </a:t>
            </a:r>
            <a:r>
              <a:rPr b="1" i="1" lang="en-US">
                <a:solidFill>
                  <a:schemeClr val="dk1"/>
                </a:solidFill>
              </a:rPr>
              <a:t>Create Function...</a:t>
            </a:r>
            <a:endParaRPr b="1" i="1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Edit default procedure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CREATE PROCEDURE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`new_procedure`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BEGIN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END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3019575"/>
            <a:ext cx="4951325" cy="175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8"/>
          <p:cNvCxnSpPr/>
          <p:nvPr/>
        </p:nvCxnSpPr>
        <p:spPr>
          <a:xfrm rot="10800000">
            <a:off x="8289275" y="4156825"/>
            <a:ext cx="485400" cy="5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380100" y="2223100"/>
            <a:ext cx="3964200" cy="250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0" y="628650"/>
            <a:ext cx="45657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Procedures can group SQL statements into reusable scripts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Let's retrieve all records in table 'p'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CREATE PROCEDURE</a:t>
            </a:r>
            <a:endParaRPr b="1" sz="2400">
              <a:solidFill>
                <a:srgbClr val="00008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</a:rPr>
              <a:t>`get_all_ps` </a:t>
            </a:r>
            <a:r>
              <a:rPr lang="en-US" sz="2400">
                <a:solidFill>
                  <a:schemeClr val="dk1"/>
                </a:solidFill>
              </a:rPr>
              <a:t>()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BEGIN</a:t>
            </a:r>
            <a:endParaRPr b="1" sz="2400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   SELECT </a:t>
            </a:r>
            <a:r>
              <a:rPr i="1" lang="en-US" sz="2400">
                <a:solidFill>
                  <a:schemeClr val="dk1"/>
                </a:solidFill>
              </a:rPr>
              <a:t>* </a:t>
            </a:r>
            <a:r>
              <a:rPr b="1" lang="en-US" sz="2400">
                <a:solidFill>
                  <a:srgbClr val="000080"/>
                </a:solidFill>
              </a:rPr>
              <a:t>FROM </a:t>
            </a:r>
            <a:r>
              <a:rPr lang="en-US" sz="2400">
                <a:solidFill>
                  <a:schemeClr val="dk1"/>
                </a:solidFill>
              </a:rPr>
              <a:t>p;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END</a:t>
            </a:r>
            <a:endParaRPr sz="2400"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 SQL Scripts in Procedures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4572000" y="628650"/>
            <a:ext cx="4362000" cy="41034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USE </a:t>
            </a:r>
            <a:r>
              <a:rPr lang="en-US" sz="2400">
                <a:solidFill>
                  <a:schemeClr val="dk1"/>
                </a:solidFill>
              </a:rPr>
              <a:t>`db_design`;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DROP procedure IF EXISTS </a:t>
            </a:r>
            <a:r>
              <a:rPr i="1" lang="en-US" sz="2400">
                <a:solidFill>
                  <a:schemeClr val="dk1"/>
                </a:solidFill>
              </a:rPr>
              <a:t>`get_all_ps`</a:t>
            </a:r>
            <a:r>
              <a:rPr lang="en-US" sz="2400">
                <a:solidFill>
                  <a:schemeClr val="dk1"/>
                </a:solidFill>
              </a:rPr>
              <a:t>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DELIMITER </a:t>
            </a:r>
            <a:r>
              <a:rPr lang="en-US" sz="2400">
                <a:solidFill>
                  <a:schemeClr val="dk1"/>
                </a:solidFill>
              </a:rPr>
              <a:t>$$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USE </a:t>
            </a:r>
            <a:r>
              <a:rPr lang="en-US" sz="2400">
                <a:solidFill>
                  <a:schemeClr val="dk1"/>
                </a:solidFill>
              </a:rPr>
              <a:t>`db_design`$$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CREATE PROCEDURE</a:t>
            </a:r>
            <a:endParaRPr b="1" sz="2400">
              <a:solidFill>
                <a:srgbClr val="00008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dk1"/>
                </a:solidFill>
              </a:rPr>
              <a:t>`get_all_ps` </a:t>
            </a:r>
            <a:r>
              <a:rPr lang="en-US" sz="2400">
                <a:solidFill>
                  <a:schemeClr val="dk1"/>
                </a:solidFill>
              </a:rPr>
              <a:t>()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BEGIN</a:t>
            </a:r>
            <a:endParaRPr b="1" sz="24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   SELECT </a:t>
            </a:r>
            <a:r>
              <a:rPr i="1" lang="en-US" sz="2400">
                <a:solidFill>
                  <a:schemeClr val="dk1"/>
                </a:solidFill>
              </a:rPr>
              <a:t>* </a:t>
            </a:r>
            <a:r>
              <a:rPr b="1" lang="en-US" sz="2400">
                <a:solidFill>
                  <a:srgbClr val="000080"/>
                </a:solidFill>
              </a:rPr>
              <a:t>FROM </a:t>
            </a:r>
            <a:r>
              <a:rPr lang="en-US" sz="2400">
                <a:solidFill>
                  <a:schemeClr val="dk1"/>
                </a:solidFill>
              </a:rPr>
              <a:t>p;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0080"/>
                </a:solidFill>
              </a:rPr>
              <a:t>END</a:t>
            </a:r>
            <a:r>
              <a:rPr lang="en-US" sz="2400">
                <a:solidFill>
                  <a:schemeClr val="dk1"/>
                </a:solidFill>
              </a:rPr>
              <a:t>$$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80"/>
                </a:solidFill>
              </a:rPr>
              <a:t>DELIMITER </a:t>
            </a:r>
            <a:r>
              <a:rPr lang="en-US" sz="2400">
                <a:solidFill>
                  <a:schemeClr val="dk1"/>
                </a:solidFill>
              </a:rPr>
              <a:t>;</a:t>
            </a:r>
            <a:endParaRPr sz="2400"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825" y="4223350"/>
            <a:ext cx="1298925" cy="46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9"/>
          <p:cNvCxnSpPr/>
          <p:nvPr/>
        </p:nvCxnSpPr>
        <p:spPr>
          <a:xfrm rot="10800000">
            <a:off x="3897525" y="4466763"/>
            <a:ext cx="485400" cy="5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625" y="4223350"/>
            <a:ext cx="1298925" cy="46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29"/>
          <p:cNvCxnSpPr/>
          <p:nvPr/>
        </p:nvCxnSpPr>
        <p:spPr>
          <a:xfrm rot="10800000">
            <a:off x="8393325" y="4466763"/>
            <a:ext cx="485400" cy="5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380100" y="1613500"/>
            <a:ext cx="4280700" cy="977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 Procedures with CALL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Procedures are invoked with </a:t>
            </a:r>
            <a:r>
              <a:rPr b="1" i="1" lang="en-US"/>
              <a:t>CALL</a:t>
            </a:r>
            <a:endParaRPr b="1" i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</a:rPr>
              <a:t>CALL </a:t>
            </a:r>
            <a:r>
              <a:rPr i="1" lang="en-US">
                <a:solidFill>
                  <a:schemeClr val="dk1"/>
                </a:solidFill>
              </a:rPr>
              <a:t>get_all_ps</a:t>
            </a:r>
            <a:r>
              <a:rPr lang="en-US">
                <a:solidFill>
                  <a:schemeClr val="dk1"/>
                </a:solidFill>
              </a:rPr>
              <a:t>();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SQL in procedure executes and</a:t>
            </a:r>
            <a:br>
              <a:rPr lang="en-US"/>
            </a:br>
            <a:r>
              <a:rPr lang="en-US"/>
              <a:t>result is printed to console</a:t>
            </a:r>
            <a:endParaRPr/>
          </a:p>
        </p:txBody>
      </p:sp>
      <p:graphicFrame>
        <p:nvGraphicFramePr>
          <p:cNvPr id="208" name="Google Shape;208;p30"/>
          <p:cNvGraphicFramePr/>
          <p:nvPr/>
        </p:nvGraphicFramePr>
        <p:xfrm>
          <a:off x="53416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632050"/>
                <a:gridCol w="1201775"/>
                <a:gridCol w="12967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Hope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Brown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Scissorhands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380100" y="1461100"/>
            <a:ext cx="6797100" cy="342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Students Graduated After 2000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Retrieving students graduated after 2000</a:t>
            </a:r>
            <a:br>
              <a:rPr lang="en-US"/>
            </a:b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u="none" cap="none" strike="noStrike">
                <a:solidFill>
                  <a:srgbClr val="000080"/>
                </a:solidFill>
              </a:rPr>
              <a:t>CREATE PROCEDURE</a:t>
            </a:r>
            <a:r>
              <a:rPr i="0" lang="en-US" u="none" cap="none" strike="noStrike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graduates_after_2000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u="none" cap="none" strike="noStrike">
                <a:solidFill>
                  <a:srgbClr val="000080"/>
                </a:solidFill>
              </a:rPr>
              <a:t>BEGIN</a:t>
            </a:r>
            <a:endParaRPr b="1">
              <a:solidFill>
                <a:srgbClr val="000080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	</a:t>
            </a:r>
            <a:r>
              <a:rPr b="1" i="0" lang="en-US" u="none" cap="none" strike="noStrike">
                <a:solidFill>
                  <a:srgbClr val="000080"/>
                </a:solidFill>
              </a:rPr>
              <a:t>SELECT</a:t>
            </a:r>
            <a:r>
              <a:rPr i="0" lang="en-US" u="none" cap="none" strike="noStrike">
                <a:solidFill>
                  <a:schemeClr val="dk1"/>
                </a:solidFill>
              </a:rPr>
              <a:t> name, gradyear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	</a:t>
            </a:r>
            <a:r>
              <a:rPr b="1" i="0" lang="en-US" u="none" cap="none" strike="noStrike">
                <a:solidFill>
                  <a:srgbClr val="000080"/>
                </a:solidFill>
              </a:rPr>
              <a:t>FROM</a:t>
            </a:r>
            <a:r>
              <a:rPr i="0" lang="en-US" u="none" cap="none" strike="noStrike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students</a:t>
            </a:r>
            <a:endParaRPr/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	</a:t>
            </a:r>
            <a:r>
              <a:rPr b="1" i="0" lang="en-US" u="none" cap="none" strike="noStrike">
                <a:solidFill>
                  <a:srgbClr val="000080"/>
                </a:solidFill>
              </a:rPr>
              <a:t>WHERE</a:t>
            </a:r>
            <a:r>
              <a:rPr i="0" lang="en-US" u="none" cap="none" strike="noStrike">
                <a:solidFill>
                  <a:schemeClr val="dk1"/>
                </a:solidFill>
              </a:rPr>
              <a:t> gradyear &gt; 2000</a:t>
            </a:r>
            <a:endParaRPr/>
          </a:p>
          <a:p>
            <a:pPr indent="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u="none" cap="none" strike="noStrike">
                <a:solidFill>
                  <a:srgbClr val="000080"/>
                </a:solidFill>
              </a:rPr>
              <a:t>END</a:t>
            </a:r>
            <a:endParaRPr b="1">
              <a:solidFill>
                <a:srgbClr val="000080"/>
              </a:solidFill>
            </a:endParaRPr>
          </a:p>
        </p:txBody>
      </p:sp>
      <p:graphicFrame>
        <p:nvGraphicFramePr>
          <p:cNvPr id="216" name="Google Shape;216;p31"/>
          <p:cNvGraphicFramePr/>
          <p:nvPr/>
        </p:nvGraphicFramePr>
        <p:xfrm>
          <a:off x="5372250" y="3314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1566600"/>
                <a:gridCol w="205275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Name</a:t>
                      </a:r>
                      <a:endParaRPr sz="32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Gradyear</a:t>
                      </a:r>
                      <a:endParaRPr sz="32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Joe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2001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2003</a:t>
                      </a:r>
                      <a:endParaRPr sz="3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Introduction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</a:rPr>
              <a:t>Stored procedure 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encapsulate</a:t>
            </a:r>
            <a:br>
              <a:rPr b="1" lang="en-US" sz="3400">
                <a:solidFill>
                  <a:schemeClr val="dk1"/>
                </a:solidFill>
              </a:rPr>
            </a:br>
            <a:r>
              <a:rPr b="1" i="0" lang="en-US" sz="3400" u="none" cap="none" strike="noStrike">
                <a:solidFill>
                  <a:schemeClr val="dk1"/>
                </a:solidFill>
              </a:rPr>
              <a:t>repetitive tasks</a:t>
            </a:r>
            <a:endParaRPr b="1" sz="1600"/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i="0" lang="en-US" sz="3400" u="none" cap="none" strike="noStrike">
                <a:solidFill>
                  <a:schemeClr val="dk1"/>
                </a:solidFill>
              </a:rPr>
              <a:t>Can declare 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variable</a:t>
            </a:r>
            <a:endParaRPr b="1" sz="1600"/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Flow control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and o</a:t>
            </a:r>
            <a:r>
              <a:rPr i="0" lang="en-US" sz="3400" u="none" cap="none" strike="noStrike">
                <a:solidFill>
                  <a:schemeClr val="dk1"/>
                </a:solidFill>
              </a:rPr>
              <a:t>t</a:t>
            </a:r>
            <a:r>
              <a:rPr i="0" lang="en-US" sz="3400" u="none" cap="none" strike="noStrike">
                <a:solidFill>
                  <a:schemeClr val="dk1"/>
                </a:solidFill>
              </a:rPr>
              <a:t>her typical programming language constructs</a:t>
            </a:r>
            <a:endParaRPr sz="1600"/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Generally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stored procedures are 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encouraged</a:t>
            </a:r>
            <a:endParaRPr b="1" sz="1600"/>
          </a:p>
          <a:p>
            <a:pPr indent="-3556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•"/>
            </a:pPr>
            <a:r>
              <a:rPr b="1" i="0" lang="en-US" sz="3400" u="none" cap="none" strike="noStrike">
                <a:solidFill>
                  <a:schemeClr val="dk1"/>
                </a:solidFill>
              </a:rPr>
              <a:t>In practice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they can be 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difficult</a:t>
            </a:r>
            <a:r>
              <a:rPr i="0" lang="en-US" sz="3400" u="none" cap="none" strike="noStrike">
                <a:solidFill>
                  <a:schemeClr val="dk1"/>
                </a:solidFill>
              </a:rPr>
              <a:t> to 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develop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debug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maintain</a:t>
            </a:r>
            <a:r>
              <a:rPr i="0" lang="en-US" sz="3400" u="none" cap="none" strike="noStrike">
                <a:solidFill>
                  <a:schemeClr val="dk1"/>
                </a:solidFill>
              </a:rPr>
              <a:t>, and </a:t>
            </a:r>
            <a:r>
              <a:rPr b="1" i="0" lang="en-US" sz="3400" u="none" cap="none" strike="noStrike">
                <a:solidFill>
                  <a:schemeClr val="dk1"/>
                </a:solidFill>
              </a:rPr>
              <a:t>port</a:t>
            </a:r>
            <a:endParaRPr b="1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303900" y="680525"/>
            <a:ext cx="4554600" cy="443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Procedure </a:t>
            </a:r>
            <a:r>
              <a:rPr lang="en-US">
                <a:highlight>
                  <a:srgbClr val="CFE2F3"/>
                </a:highlight>
              </a:rPr>
              <a:t>Parameters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</a:rPr>
              <a:t>CREATE PROCEDURE</a:t>
            </a:r>
            <a:endParaRPr b="1">
              <a:solidFill>
                <a:srgbClr val="000080"/>
              </a:solidFill>
            </a:endParaRPr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`get_salary_ge` </a:t>
            </a:r>
            <a:r>
              <a:rPr lang="en-US">
                <a:solidFill>
                  <a:schemeClr val="dk1"/>
                </a:solidFill>
              </a:rPr>
              <a:t>(s </a:t>
            </a:r>
            <a:r>
              <a:rPr b="1" lang="en-US">
                <a:solidFill>
                  <a:srgbClr val="000080"/>
                </a:solidFill>
              </a:rPr>
              <a:t>FLOAT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</a:rPr>
              <a:t>BEGIN</a:t>
            </a:r>
            <a:endParaRPr b="1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</a:rPr>
              <a:t>   SELECT </a:t>
            </a:r>
            <a:r>
              <a:rPr i="1" lang="en-US">
                <a:solidFill>
                  <a:schemeClr val="dk1"/>
                </a:solidFill>
              </a:rPr>
              <a:t>* </a:t>
            </a:r>
            <a:r>
              <a:rPr b="1" lang="en-US">
                <a:solidFill>
                  <a:srgbClr val="000080"/>
                </a:solidFill>
              </a:rPr>
              <a:t>FROM </a:t>
            </a:r>
            <a:r>
              <a:rPr lang="en-US">
                <a:solidFill>
                  <a:schemeClr val="dk1"/>
                </a:solidFill>
              </a:rPr>
              <a:t>p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</a:rPr>
              <a:t>WHERE </a:t>
            </a:r>
            <a:r>
              <a:rPr lang="en-US">
                <a:solidFill>
                  <a:schemeClr val="dk1"/>
                </a:solidFill>
              </a:rPr>
              <a:t>salary &gt;= s;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</a:rPr>
              <a:t>END</a:t>
            </a:r>
            <a:endParaRPr b="1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</a:rPr>
              <a:t>CALL </a:t>
            </a:r>
            <a:r>
              <a:rPr lang="en-US">
                <a:solidFill>
                  <a:schemeClr val="dk1"/>
                </a:solidFill>
              </a:rPr>
              <a:t>get_salary_ge(</a:t>
            </a:r>
            <a:r>
              <a:rPr lang="en-US">
                <a:solidFill>
                  <a:srgbClr val="0000FF"/>
                </a:solidFill>
                <a:highlight>
                  <a:srgbClr val="CFE2F3"/>
                </a:highlight>
              </a:rPr>
              <a:t>3000</a:t>
            </a:r>
            <a:r>
              <a:rPr lang="en-US">
                <a:solidFill>
                  <a:schemeClr val="dk1"/>
                </a:solidFill>
              </a:rPr>
              <a:t>);</a:t>
            </a:r>
            <a:endParaRPr b="1">
              <a:solidFill>
                <a:srgbClr val="000080"/>
              </a:solidFill>
            </a:endParaRPr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51816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517275"/>
                <a:gridCol w="1039550"/>
                <a:gridCol w="1395625"/>
                <a:gridCol w="8575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salary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4321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Hope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5432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Brown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1234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Dan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Craig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2345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Scissorhands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3456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32"/>
          <p:cNvGraphicFramePr/>
          <p:nvPr/>
        </p:nvGraphicFramePr>
        <p:xfrm>
          <a:off x="5181600" y="333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517275"/>
                <a:gridCol w="1039550"/>
                <a:gridCol w="1396250"/>
                <a:gridCol w="856925"/>
              </a:tblGrid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salary</a:t>
                      </a:r>
                      <a:endParaRPr b="1"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4321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Hope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5432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Edward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Scissorhands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3456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303900" y="3824600"/>
            <a:ext cx="8479500" cy="130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303900" y="1232500"/>
            <a:ext cx="8479500" cy="1418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Calling Stored Procedures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MySQL uses </a:t>
            </a:r>
            <a:r>
              <a:rPr b="1" lang="en-US" sz="3700">
                <a:solidFill>
                  <a:srgbClr val="000080"/>
                </a:solidFill>
              </a:rPr>
              <a:t>CALL</a:t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7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700" u="none" cap="none" strike="noStrike">
                <a:solidFill>
                  <a:srgbClr val="000080"/>
                </a:solidFill>
              </a:rPr>
              <a:t>CALL</a:t>
            </a:r>
            <a:r>
              <a:rPr i="0" lang="en-US" sz="3700" u="none" cap="none" strike="noStrike">
                <a:solidFill>
                  <a:schemeClr val="dk1"/>
                </a:solidFill>
              </a:rPr>
              <a:t> HelloWorld (param1, param2, ....)  </a:t>
            </a:r>
            <a:endParaRPr sz="1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700" u="none" cap="none" strike="noStrike">
                <a:solidFill>
                  <a:schemeClr val="dk1"/>
                </a:solidFill>
              </a:rPr>
              <a:t>	</a:t>
            </a:r>
            <a:r>
              <a:rPr b="1" lang="en-US" sz="3700">
                <a:solidFill>
                  <a:srgbClr val="000080"/>
                </a:solidFill>
              </a:rPr>
              <a:t>CALL</a:t>
            </a:r>
            <a:r>
              <a:rPr i="0" lang="en-US" sz="3700" u="none" cap="none" strike="noStrike">
                <a:solidFill>
                  <a:schemeClr val="dk1"/>
                </a:solidFill>
              </a:rPr>
              <a:t> hello(10 , 'John Doe' , @parameter_var);</a:t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3700">
              <a:solidFill>
                <a:schemeClr val="dk1"/>
              </a:solidFill>
            </a:endParaRPr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</a:rPr>
              <a:t>MS SQL </a:t>
            </a:r>
            <a:r>
              <a:rPr lang="en-US" sz="3700">
                <a:solidFill>
                  <a:schemeClr val="dk1"/>
                </a:solidFill>
              </a:rPr>
              <a:t>instead </a:t>
            </a:r>
            <a:r>
              <a:rPr i="0" lang="en-US" sz="3700" u="none" cap="none" strike="noStrike">
                <a:solidFill>
                  <a:schemeClr val="dk1"/>
                </a:solidFill>
              </a:rPr>
              <a:t>uses </a:t>
            </a:r>
            <a:r>
              <a:rPr b="1" lang="en-US" sz="3700">
                <a:solidFill>
                  <a:srgbClr val="000080"/>
                </a:solidFill>
              </a:rPr>
              <a:t>EXEC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or </a:t>
            </a:r>
            <a:r>
              <a:rPr b="1" lang="en-US" sz="3700">
                <a:solidFill>
                  <a:srgbClr val="000080"/>
                </a:solidFill>
              </a:rPr>
              <a:t>EXECUTE</a:t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7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700" u="none" cap="none" strike="noStrike">
                <a:solidFill>
                  <a:srgbClr val="000080"/>
                </a:solidFill>
              </a:rPr>
              <a:t>EXEC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HelloWorld</a:t>
            </a:r>
            <a:endParaRPr i="0" sz="37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700" u="none" cap="none" strike="noStrike">
                <a:solidFill>
                  <a:schemeClr val="dk1"/>
                </a:solidFill>
              </a:rPr>
              <a:t>	</a:t>
            </a:r>
            <a:r>
              <a:rPr b="1" lang="en-US" sz="3700">
                <a:solidFill>
                  <a:srgbClr val="000080"/>
                </a:solidFill>
              </a:rPr>
              <a:t>EXECUTE</a:t>
            </a:r>
            <a:r>
              <a:rPr i="0" lang="en-US" sz="3700" u="none" cap="none" strike="noStrike">
                <a:solidFill>
                  <a:schemeClr val="dk1"/>
                </a:solidFill>
              </a:rPr>
              <a:t> HelloWorld</a:t>
            </a:r>
            <a:endParaRPr i="0" sz="3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303900" y="2690450"/>
            <a:ext cx="8479500" cy="1139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Alter and Delete Stored Procedures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Use </a:t>
            </a:r>
            <a:r>
              <a:rPr b="1" i="0" lang="en-US" sz="3600" u="none" cap="none" strike="noStrike">
                <a:solidFill>
                  <a:srgbClr val="000080"/>
                </a:solidFill>
              </a:rPr>
              <a:t>ALTER PROCEDURE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to change the procedure or characteristics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-US" sz="3600">
                <a:solidFill>
                  <a:schemeClr val="dk1"/>
                </a:solidFill>
              </a:rPr>
              <a:t>Can drop procedure and start over</a:t>
            </a:r>
            <a:endParaRPr sz="3600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600" u="none" cap="none" strike="noStrike">
                <a:solidFill>
                  <a:srgbClr val="000080"/>
                </a:solidFill>
              </a:rPr>
              <a:t>DROP</a:t>
            </a:r>
            <a:r>
              <a:rPr i="0" lang="en-US" sz="3600" u="none" cap="none" strike="noStrike">
                <a:solidFill>
                  <a:srgbClr val="000080"/>
                </a:solidFill>
              </a:rPr>
              <a:t> </a:t>
            </a:r>
            <a:r>
              <a:rPr b="1" i="0" lang="en-US" sz="3600" u="none" cap="none" strike="noStrike">
                <a:solidFill>
                  <a:srgbClr val="000080"/>
                </a:solidFill>
              </a:rPr>
              <a:t>PROCEDURE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IF EXISTS p2;</a:t>
            </a:r>
            <a:endParaRPr sz="18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lang="en-US" sz="3600">
                <a:solidFill>
                  <a:schemeClr val="dk1"/>
                </a:solidFill>
              </a:rPr>
              <a:t>Use </a:t>
            </a:r>
            <a:r>
              <a:rPr b="1" i="0" lang="en-US" sz="3600" u="none" cap="none" strike="noStrike">
                <a:solidFill>
                  <a:srgbClr val="000080"/>
                </a:solidFill>
              </a:rPr>
              <a:t>IF EXISTS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to prevent error if doesn't exist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/>
          <p:nvPr/>
        </p:nvSpPr>
        <p:spPr>
          <a:xfrm>
            <a:off x="303900" y="1384900"/>
            <a:ext cx="8479500" cy="2437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Modifying Stored Procedures Manually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Use </a:t>
            </a:r>
            <a:r>
              <a:rPr b="1" lang="en-US">
                <a:solidFill>
                  <a:srgbClr val="000080"/>
                </a:solidFill>
              </a:rPr>
              <a:t>ALTER</a:t>
            </a:r>
            <a:r>
              <a:rPr lang="en-US">
                <a:solidFill>
                  <a:schemeClr val="dk1"/>
                </a:solidFill>
              </a:rPr>
              <a:t> to modify a procedure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	</a:t>
            </a:r>
            <a:r>
              <a:rPr b="1" i="0" lang="en-US" u="none" cap="none" strike="noStrike">
                <a:solidFill>
                  <a:srgbClr val="000080"/>
                </a:solidFill>
              </a:rPr>
              <a:t>ALTER PROCEDURE</a:t>
            </a:r>
            <a:r>
              <a:rPr i="0" lang="en-US" u="none" cap="none" strike="noStrike">
                <a:solidFill>
                  <a:schemeClr val="dk1"/>
                </a:solidFill>
              </a:rPr>
              <a:t> my</a:t>
            </a:r>
            <a:r>
              <a:rPr lang="en-US">
                <a:solidFill>
                  <a:schemeClr val="dk1"/>
                </a:solidFill>
              </a:rPr>
              <a:t>_p</a:t>
            </a:r>
            <a:r>
              <a:rPr i="0" lang="en-US" u="none" cap="none" strike="noStrike">
                <a:solidFill>
                  <a:schemeClr val="dk1"/>
                </a:solidFill>
              </a:rPr>
              <a:t>rocedure</a:t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	</a:t>
            </a:r>
            <a:r>
              <a:rPr b="1" i="0" lang="en-US" u="none" cap="none" strike="noStrike">
                <a:solidFill>
                  <a:srgbClr val="000080"/>
                </a:solidFill>
              </a:rPr>
              <a:t>BEGIN</a:t>
            </a:r>
            <a:endParaRPr b="1">
              <a:solidFill>
                <a:srgbClr val="000080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		</a:t>
            </a:r>
            <a:r>
              <a:rPr b="1" i="0" lang="en-US" u="none" cap="none" strike="noStrike">
                <a:solidFill>
                  <a:srgbClr val="000080"/>
                </a:solidFill>
              </a:rPr>
              <a:t>SELECT</a:t>
            </a:r>
            <a:r>
              <a:rPr i="0" lang="en-US" u="none" cap="none" strike="noStrike">
                <a:solidFill>
                  <a:schemeClr val="dk1"/>
                </a:solidFill>
              </a:rPr>
              <a:t> 'Hello World !';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	</a:t>
            </a:r>
            <a:r>
              <a:rPr b="1" i="0" lang="en-US" u="none" cap="none" strike="noStrike">
                <a:solidFill>
                  <a:srgbClr val="000080"/>
                </a:solidFill>
              </a:rPr>
              <a:t>END</a:t>
            </a:r>
            <a:endParaRPr b="1" i="0" u="none" cap="none" strike="noStrike">
              <a:solidFill>
                <a:srgbClr val="000080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>
              <a:solidFill>
                <a:srgbClr val="00008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>
                <a:solidFill>
                  <a:schemeClr val="dk1"/>
                </a:solidFill>
              </a:rPr>
              <a:t>Or </a:t>
            </a:r>
            <a:r>
              <a:rPr b="1" lang="en-US">
                <a:solidFill>
                  <a:srgbClr val="000080"/>
                </a:solidFill>
              </a:rPr>
              <a:t>DROP</a:t>
            </a:r>
            <a:r>
              <a:rPr lang="en-US">
                <a:solidFill>
                  <a:schemeClr val="dk1"/>
                </a:solidFill>
              </a:rPr>
              <a:t> the procedure and redefine it</a:t>
            </a:r>
            <a:endParaRPr b="1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/>
          <p:nvPr/>
        </p:nvSpPr>
        <p:spPr>
          <a:xfrm>
            <a:off x="380100" y="1732975"/>
            <a:ext cx="6717900" cy="2999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Right click procedure, select </a:t>
            </a:r>
            <a:r>
              <a:rPr b="1" i="1" lang="en-US"/>
              <a:t>Alter Stored Procedure…</a:t>
            </a:r>
            <a:endParaRPr b="1" i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Edit and </a:t>
            </a:r>
            <a:r>
              <a:rPr b="1" i="1" lang="en-US"/>
              <a:t>Apply</a:t>
            </a:r>
            <a:r>
              <a:rPr lang="en-US"/>
              <a:t>. Workbench will drop and recreate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80"/>
                </a:solidFill>
              </a:rPr>
              <a:t>DROP </a:t>
            </a:r>
            <a:r>
              <a:rPr b="1" lang="en-US" sz="2600">
                <a:solidFill>
                  <a:srgbClr val="000080"/>
                </a:solidFill>
              </a:rPr>
              <a:t>PROCEDURE</a:t>
            </a:r>
            <a:r>
              <a:rPr b="1" lang="en-US" sz="2600">
                <a:solidFill>
                  <a:srgbClr val="000080"/>
                </a:solidFill>
              </a:rPr>
              <a:t> IF EXISTS </a:t>
            </a:r>
            <a:r>
              <a:rPr lang="en-US" sz="2600">
                <a:solidFill>
                  <a:schemeClr val="dk1"/>
                </a:solidFill>
              </a:rPr>
              <a:t>`get_salary_ge`;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80"/>
                </a:solidFill>
              </a:rPr>
              <a:t>CREATE PROCEDURE </a:t>
            </a:r>
            <a:r>
              <a:rPr lang="en-US" sz="2600">
                <a:solidFill>
                  <a:schemeClr val="dk1"/>
                </a:solidFill>
              </a:rPr>
              <a:t>`get_salary_ge`(s </a:t>
            </a:r>
            <a:r>
              <a:rPr b="1" lang="en-US" sz="2600">
                <a:solidFill>
                  <a:srgbClr val="000080"/>
                </a:solidFill>
              </a:rPr>
              <a:t>FLOAT</a:t>
            </a:r>
            <a:r>
              <a:rPr lang="en-US" sz="2600">
                <a:solidFill>
                  <a:schemeClr val="dk1"/>
                </a:solidFill>
              </a:rPr>
              <a:t>)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80"/>
                </a:solidFill>
              </a:rPr>
              <a:t>BEGIN</a:t>
            </a:r>
            <a:endParaRPr b="1" sz="2600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80"/>
                </a:solidFill>
              </a:rPr>
              <a:t>  SELECT </a:t>
            </a:r>
            <a:r>
              <a:rPr lang="en-US" sz="2600">
                <a:solidFill>
                  <a:schemeClr val="dk1"/>
                </a:solidFill>
              </a:rPr>
              <a:t>* </a:t>
            </a:r>
            <a:r>
              <a:rPr b="1" lang="en-US" sz="2600">
                <a:solidFill>
                  <a:srgbClr val="000080"/>
                </a:solidFill>
              </a:rPr>
              <a:t>FROM </a:t>
            </a:r>
            <a:r>
              <a:rPr lang="en-US" sz="2600">
                <a:solidFill>
                  <a:schemeClr val="dk1"/>
                </a:solidFill>
              </a:rPr>
              <a:t>p </a:t>
            </a:r>
            <a:r>
              <a:rPr b="1" lang="en-US" sz="2600">
                <a:solidFill>
                  <a:srgbClr val="000080"/>
                </a:solidFill>
              </a:rPr>
              <a:t>WHERE </a:t>
            </a:r>
            <a:r>
              <a:rPr lang="en-US" sz="2600">
                <a:solidFill>
                  <a:schemeClr val="dk1"/>
                </a:solidFill>
              </a:rPr>
              <a:t>salary &gt; s;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80"/>
                </a:solidFill>
              </a:rPr>
              <a:t>END</a:t>
            </a:r>
            <a:r>
              <a:rPr lang="en-US" sz="2600">
                <a:solidFill>
                  <a:schemeClr val="dk1"/>
                </a:solidFill>
              </a:rPr>
              <a:t>$$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80"/>
                </a:solidFill>
              </a:rPr>
              <a:t>DELIMITER </a:t>
            </a:r>
            <a:r>
              <a:rPr lang="en-US" sz="2600">
                <a:solidFill>
                  <a:schemeClr val="dk1"/>
                </a:solidFill>
              </a:rPr>
              <a:t>;</a:t>
            </a:r>
            <a:endParaRPr b="1" sz="2600">
              <a:solidFill>
                <a:srgbClr val="000080"/>
              </a:solidFill>
            </a:endParaRPr>
          </a:p>
        </p:txBody>
      </p:sp>
      <p:sp>
        <p:nvSpPr>
          <p:cNvPr id="254" name="Google Shape;254;p3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 Procedure from Workbench</a:t>
            </a:r>
            <a:endParaRPr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500" y="2730000"/>
            <a:ext cx="4036350" cy="23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825" y="4223350"/>
            <a:ext cx="1298925" cy="46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6"/>
          <p:cNvCxnSpPr/>
          <p:nvPr/>
        </p:nvCxnSpPr>
        <p:spPr>
          <a:xfrm rot="10800000">
            <a:off x="3897525" y="4466763"/>
            <a:ext cx="485400" cy="5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PARAMETERS</a:t>
            </a:r>
            <a:endParaRPr b="1" i="0" sz="1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3" name="Google Shape;263;p37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Parameters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i="0" lang="en-US" u="none" cap="none" strike="noStrike">
                <a:solidFill>
                  <a:schemeClr val="dk1"/>
                </a:solidFill>
              </a:rPr>
              <a:t>No parameters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	CREATE PROCEDURE proc1 ()</a:t>
            </a:r>
            <a:endParaRPr b="1" i="0" u="none" cap="none" strike="noStrike">
              <a:solidFill>
                <a:schemeClr val="dk1"/>
              </a:solidFill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</a:rPr>
              <a:t>IN</a:t>
            </a:r>
            <a:r>
              <a:rPr i="0" lang="en-US" u="none" cap="none" strike="noStrike">
                <a:solidFill>
                  <a:schemeClr val="dk1"/>
                </a:solidFill>
              </a:rPr>
              <a:t>put parameters. </a:t>
            </a:r>
            <a:r>
              <a:rPr lang="en-US">
                <a:solidFill>
                  <a:schemeClr val="dk1"/>
                </a:solidFill>
              </a:rPr>
              <a:t>O</a:t>
            </a:r>
            <a:r>
              <a:rPr i="0" lang="en-US" u="none" cap="none" strike="noStrike">
                <a:solidFill>
                  <a:schemeClr val="dk1"/>
                </a:solidFill>
              </a:rPr>
              <a:t>ptional, </a:t>
            </a:r>
            <a:r>
              <a:rPr b="1" i="1" lang="en-US" u="none" cap="none" strike="noStrike">
                <a:solidFill>
                  <a:schemeClr val="dk1"/>
                </a:solidFill>
              </a:rPr>
              <a:t>default</a:t>
            </a:r>
            <a:r>
              <a:rPr lang="en-US" u="none" cap="none" strike="noStrike">
                <a:solidFill>
                  <a:schemeClr val="dk1"/>
                </a:solidFill>
              </a:rPr>
              <a:t>,</a:t>
            </a:r>
            <a:r>
              <a:rPr lang="en-US">
                <a:solidFill>
                  <a:schemeClr val="dk1"/>
                </a:solidFill>
              </a:rPr>
              <a:t> original value unchanged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	CREATE PROCEDURE proc1 (</a:t>
            </a:r>
            <a:r>
              <a:rPr b="1" i="0" lang="en-US" u="none" cap="none" strike="noStrike">
                <a:solidFill>
                  <a:srgbClr val="FF0000"/>
                </a:solidFill>
              </a:rPr>
              <a:t>[IN]</a:t>
            </a:r>
            <a:r>
              <a:rPr b="1" i="0" lang="en-US" u="none" cap="none" strike="noStrike">
                <a:solidFill>
                  <a:schemeClr val="dk1"/>
                </a:solidFill>
              </a:rPr>
              <a:t> varname TYPE)</a:t>
            </a:r>
            <a:endParaRPr b="1" i="0" u="none" cap="none" strike="noStrike">
              <a:solidFill>
                <a:schemeClr val="dk1"/>
              </a:solidFill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</a:rPr>
              <a:t>OUT</a:t>
            </a:r>
            <a:r>
              <a:rPr i="0" lang="en-US" u="none" cap="none" strike="noStrike">
                <a:solidFill>
                  <a:schemeClr val="dk1"/>
                </a:solidFill>
              </a:rPr>
              <a:t>put parameters. Initial value not accessible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	CREATE PROCEDURE proc1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b="1" i="0" lang="en-US" u="none" cap="none" strike="noStrike">
                <a:solidFill>
                  <a:schemeClr val="dk1"/>
                </a:solidFill>
              </a:rPr>
              <a:t>(</a:t>
            </a:r>
            <a:r>
              <a:rPr b="1" i="0" lang="en-US" u="none" cap="none" strike="noStrike">
                <a:solidFill>
                  <a:srgbClr val="FF0000"/>
                </a:solidFill>
              </a:rPr>
              <a:t>OUT</a:t>
            </a:r>
            <a:r>
              <a:rPr b="1" i="0" lang="en-US" u="none" cap="none" strike="noStrike">
                <a:solidFill>
                  <a:schemeClr val="dk1"/>
                </a:solidFill>
              </a:rPr>
              <a:t> varname TYPE)</a:t>
            </a:r>
            <a:endParaRPr b="1" i="0" u="none" cap="none" strike="noStrike">
              <a:solidFill>
                <a:schemeClr val="dk1"/>
              </a:solidFill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>
                <a:solidFill>
                  <a:schemeClr val="dk1"/>
                </a:solidFill>
              </a:rPr>
              <a:t>B</a:t>
            </a:r>
            <a:r>
              <a:rPr i="0" lang="en-US" u="none" cap="none" strike="noStrike">
                <a:solidFill>
                  <a:schemeClr val="dk1"/>
                </a:solidFill>
              </a:rPr>
              <a:t>oth </a:t>
            </a:r>
            <a:r>
              <a:rPr lang="en-US">
                <a:solidFill>
                  <a:schemeClr val="dk1"/>
                </a:solidFill>
              </a:rPr>
              <a:t>IN</a:t>
            </a:r>
            <a:r>
              <a:rPr i="0" lang="en-US" u="none" cap="none" strike="noStrike">
                <a:solidFill>
                  <a:schemeClr val="dk1"/>
                </a:solidFill>
              </a:rPr>
              <a:t> and </a:t>
            </a:r>
            <a:r>
              <a:rPr lang="en-US">
                <a:solidFill>
                  <a:schemeClr val="dk1"/>
                </a:solidFill>
              </a:rPr>
              <a:t>OUT. Initial value accessible, can be changed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	CREATE PROCEDURE proc1</a:t>
            </a:r>
            <a:r>
              <a:rPr b="1" lang="en-US">
                <a:solidFill>
                  <a:schemeClr val="dk1"/>
                </a:solidFill>
              </a:rPr>
              <a:t> </a:t>
            </a:r>
            <a:r>
              <a:rPr b="1" i="0" lang="en-US" u="none" cap="none" strike="noStrike">
                <a:solidFill>
                  <a:schemeClr val="dk1"/>
                </a:solidFill>
              </a:rPr>
              <a:t>(</a:t>
            </a:r>
            <a:r>
              <a:rPr b="1" i="0" lang="en-US" u="none" cap="none" strike="noStrike">
                <a:solidFill>
                  <a:srgbClr val="FF0000"/>
                </a:solidFill>
              </a:rPr>
              <a:t>INOUT</a:t>
            </a:r>
            <a:r>
              <a:rPr b="1" i="0" lang="en-US" u="none" cap="none" strike="noStrike">
                <a:solidFill>
                  <a:schemeClr val="dk1"/>
                </a:solidFill>
              </a:rPr>
              <a:t> varname TYPE)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Behaves Like </a:t>
            </a:r>
            <a:r>
              <a:rPr i="1" lang="en-US" u="sng"/>
              <a:t>Pass by Value</a:t>
            </a:r>
            <a:endParaRPr i="1" u="sng"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CREATE PROCEDURE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`in_parameter_example`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BEGIN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D9EAD3"/>
                </a:highlight>
              </a:rPr>
              <a:t>SET </a:t>
            </a:r>
            <a:r>
              <a:rPr lang="en-US">
                <a:solidFill>
                  <a:schemeClr val="dk1"/>
                </a:solidFill>
                <a:highlight>
                  <a:srgbClr val="D9EAD3"/>
                </a:highlight>
              </a:rPr>
              <a:t>b =</a:t>
            </a:r>
            <a:r>
              <a:rPr lang="en-US">
                <a:solidFill>
                  <a:schemeClr val="dk1"/>
                </a:solidFill>
                <a:highlight>
                  <a:srgbClr val="F4CCCC"/>
                </a:highlight>
              </a:rPr>
              <a:t> b + </a:t>
            </a:r>
            <a:r>
              <a:rPr lang="en-US">
                <a:solidFill>
                  <a:srgbClr val="0000FF"/>
                </a:solidFill>
                <a:highlight>
                  <a:srgbClr val="F4CCCC"/>
                </a:highlight>
              </a:rPr>
              <a:t>1</a:t>
            </a:r>
            <a:r>
              <a:rPr lang="en-US">
                <a:solidFill>
                  <a:schemeClr val="dk1"/>
                </a:solidFill>
                <a:highlight>
                  <a:srgbClr val="F4CCCC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b;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END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@a=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@a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CALL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in_parameter_example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(@a);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@a;</a:t>
            </a:r>
            <a:endParaRPr/>
          </a:p>
        </p:txBody>
      </p:sp>
      <p:graphicFrame>
        <p:nvGraphicFramePr>
          <p:cNvPr id="276" name="Google Shape;276;p39"/>
          <p:cNvGraphicFramePr/>
          <p:nvPr/>
        </p:nvGraphicFramePr>
        <p:xfrm>
          <a:off x="5919204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539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@a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77;p39"/>
          <p:cNvGraphicFramePr/>
          <p:nvPr/>
        </p:nvGraphicFramePr>
        <p:xfrm>
          <a:off x="5919200" y="27470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539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39"/>
          <p:cNvGraphicFramePr/>
          <p:nvPr/>
        </p:nvGraphicFramePr>
        <p:xfrm>
          <a:off x="5919200" y="3924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539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@a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9"/>
          <p:cNvSpPr/>
          <p:nvPr/>
        </p:nvSpPr>
        <p:spPr>
          <a:xfrm>
            <a:off x="2801225" y="1445150"/>
            <a:ext cx="2538900" cy="23847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IN variables can't change </a:t>
            </a:r>
            <a:r>
              <a:rPr lang="en-US" sz="26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original variable</a:t>
            </a: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. They can </a:t>
            </a:r>
            <a:r>
              <a:rPr lang="en-US" sz="26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only read value</a:t>
            </a: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-US" sz="2600">
                <a:highlight>
                  <a:srgbClr val="D9EAD3"/>
                </a:highlight>
                <a:latin typeface="Oswald"/>
                <a:ea typeface="Oswald"/>
                <a:cs typeface="Oswald"/>
                <a:sym typeface="Oswald"/>
              </a:rPr>
              <a:t>change locally</a:t>
            </a:r>
            <a:endParaRPr sz="2600">
              <a:highlight>
                <a:srgbClr val="D9EAD3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CREATE PROCEDURE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`out_parameter_example`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OUT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BEGIN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4CCCC"/>
                </a:highlight>
              </a:rPr>
              <a:t>SET </a:t>
            </a:r>
            <a:r>
              <a:rPr lang="en-US">
                <a:solidFill>
                  <a:schemeClr val="dk1"/>
                </a:solidFill>
                <a:highlight>
                  <a:srgbClr val="F4CCCC"/>
                </a:highlight>
              </a:rPr>
              <a:t>b = </a:t>
            </a:r>
            <a:r>
              <a:rPr lang="en-US">
                <a:solidFill>
                  <a:srgbClr val="0000FF"/>
                </a:solidFill>
                <a:highlight>
                  <a:srgbClr val="F4CCCC"/>
                </a:highlight>
              </a:rPr>
              <a:t>321</a:t>
            </a:r>
            <a:r>
              <a:rPr lang="en-US">
                <a:solidFill>
                  <a:schemeClr val="dk1"/>
                </a:solidFill>
                <a:highlight>
                  <a:srgbClr val="F4CCCC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b;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END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@a=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@a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CALL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out_parameter_example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(@a);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@a;</a:t>
            </a:r>
            <a:endParaRPr/>
          </a:p>
        </p:txBody>
      </p:sp>
      <p:sp>
        <p:nvSpPr>
          <p:cNvPr id="285" name="Google Shape;285;p4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 Sets Value of Original Variable</a:t>
            </a:r>
            <a:endParaRPr/>
          </a:p>
        </p:txBody>
      </p:sp>
      <p:graphicFrame>
        <p:nvGraphicFramePr>
          <p:cNvPr id="286" name="Google Shape;286;p40"/>
          <p:cNvGraphicFramePr/>
          <p:nvPr/>
        </p:nvGraphicFramePr>
        <p:xfrm>
          <a:off x="5919204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539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@a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Google Shape;287;p40"/>
          <p:cNvGraphicFramePr/>
          <p:nvPr/>
        </p:nvGraphicFramePr>
        <p:xfrm>
          <a:off x="5919200" y="27470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539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321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40"/>
          <p:cNvGraphicFramePr/>
          <p:nvPr/>
        </p:nvGraphicFramePr>
        <p:xfrm>
          <a:off x="5919200" y="3924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539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@a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321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40"/>
          <p:cNvSpPr/>
          <p:nvPr/>
        </p:nvSpPr>
        <p:spPr>
          <a:xfrm>
            <a:off x="2801225" y="1445150"/>
            <a:ext cx="2538900" cy="23847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OUT variables don't have access to </a:t>
            </a:r>
            <a:r>
              <a:rPr lang="en-US" sz="26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original value</a:t>
            </a: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. They can </a:t>
            </a:r>
            <a:r>
              <a:rPr lang="en-US" sz="26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update original variable</a:t>
            </a:r>
            <a:endParaRPr sz="2600"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INOUT Behaves Like </a:t>
            </a:r>
            <a:r>
              <a:rPr i="1" lang="en-US" u="sng"/>
              <a:t>Pass by Reference</a:t>
            </a:r>
            <a:endParaRPr i="1" u="sng"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CREATE PROCEDURE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`inout_example` 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INOUT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BEGIN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4CCCC"/>
                </a:highlight>
              </a:rPr>
              <a:t>SET </a:t>
            </a:r>
            <a:r>
              <a:rPr lang="en-US">
                <a:solidFill>
                  <a:schemeClr val="dk1"/>
                </a:solidFill>
                <a:highlight>
                  <a:srgbClr val="F4CCCC"/>
                </a:highlight>
              </a:rPr>
              <a:t>b =</a:t>
            </a:r>
            <a:r>
              <a:rPr lang="en-US">
                <a:solidFill>
                  <a:schemeClr val="dk1"/>
                </a:solidFill>
                <a:highlight>
                  <a:srgbClr val="CFE2F3"/>
                </a:highlight>
              </a:rPr>
              <a:t> b + </a:t>
            </a:r>
            <a:r>
              <a:rPr lang="en-US">
                <a:solidFill>
                  <a:srgbClr val="0000FF"/>
                </a:solidFill>
                <a:highlight>
                  <a:srgbClr val="CFE2F3"/>
                </a:highlight>
              </a:rPr>
              <a:t>1</a:t>
            </a:r>
            <a:r>
              <a:rPr lang="en-US">
                <a:solidFill>
                  <a:schemeClr val="dk1"/>
                </a:solidFill>
                <a:highlight>
                  <a:srgbClr val="CFE2F3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b;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END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@a=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123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@a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CALL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inout_example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(@a);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SELECT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@a;</a:t>
            </a:r>
            <a:endParaRPr/>
          </a:p>
        </p:txBody>
      </p:sp>
      <p:graphicFrame>
        <p:nvGraphicFramePr>
          <p:cNvPr id="296" name="Google Shape;296;p41"/>
          <p:cNvGraphicFramePr/>
          <p:nvPr/>
        </p:nvGraphicFramePr>
        <p:xfrm>
          <a:off x="5919204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539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@a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Google Shape;297;p41"/>
          <p:cNvGraphicFramePr/>
          <p:nvPr/>
        </p:nvGraphicFramePr>
        <p:xfrm>
          <a:off x="5919200" y="27470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539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" name="Google Shape;298;p41"/>
          <p:cNvGraphicFramePr/>
          <p:nvPr/>
        </p:nvGraphicFramePr>
        <p:xfrm>
          <a:off x="5919200" y="3924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5390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@a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124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41"/>
          <p:cNvSpPr/>
          <p:nvPr/>
        </p:nvSpPr>
        <p:spPr>
          <a:xfrm>
            <a:off x="2801225" y="1445150"/>
            <a:ext cx="2538900" cy="23847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INOUT variables can access </a:t>
            </a:r>
            <a:r>
              <a:rPr lang="en-US" sz="2600">
                <a:highlight>
                  <a:srgbClr val="CFE2F3"/>
                </a:highlight>
                <a:latin typeface="Oswald"/>
                <a:ea typeface="Oswald"/>
                <a:cs typeface="Oswald"/>
                <a:sym typeface="Oswald"/>
              </a:rPr>
              <a:t>original value</a:t>
            </a:r>
            <a:r>
              <a:rPr lang="en-US" sz="2600"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lang="en-US" sz="2600">
                <a:highlight>
                  <a:srgbClr val="F4CCCC"/>
                </a:highlight>
                <a:latin typeface="Oswald"/>
                <a:ea typeface="Oswald"/>
                <a:cs typeface="Oswald"/>
                <a:sym typeface="Oswald"/>
              </a:rPr>
              <a:t>update original variable</a:t>
            </a:r>
            <a:endParaRPr sz="2600">
              <a:highlight>
                <a:srgbClr val="F4CCCC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Pros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Abstraction</a:t>
            </a:r>
            <a:r>
              <a:rPr i="0" lang="en-US" sz="3700" u="none" cap="none" strike="noStrike">
                <a:solidFill>
                  <a:schemeClr val="dk1"/>
                </a:solidFill>
              </a:rPr>
              <a:t>: hide low level table access behind a higher level API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Security</a:t>
            </a:r>
            <a:r>
              <a:rPr i="0" lang="en-US" sz="3700" u="none" cap="none" strike="noStrike">
                <a:solidFill>
                  <a:schemeClr val="dk1"/>
                </a:solidFill>
              </a:rPr>
              <a:t>: secure data access granting privileges to stored procedures, not to users or tables</a:t>
            </a:r>
            <a:endParaRPr sz="1900"/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•"/>
            </a:pPr>
            <a:r>
              <a:rPr b="1" i="1" lang="en-US" sz="3700" u="none" cap="none" strike="noStrike">
                <a:solidFill>
                  <a:schemeClr val="dk1"/>
                </a:solidFill>
              </a:rPr>
              <a:t>Network performance</a:t>
            </a:r>
            <a:r>
              <a:rPr i="0" lang="en-US" sz="3700" u="none" cap="none" strike="noStrike">
                <a:solidFill>
                  <a:schemeClr val="dk1"/>
                </a:solidFill>
              </a:rPr>
              <a:t>: Can implement coarse API for reduced remote procedure calls, reduced network traffic, improved performance</a:t>
            </a:r>
            <a:endParaRPr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VARIABLES</a:t>
            </a:r>
            <a:endParaRPr b="1" i="0" sz="1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5" name="Google Shape;305;p42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Return Values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CREATE </a:t>
            </a:r>
            <a:r>
              <a:rPr lang="en-US" sz="2700">
                <a:solidFill>
                  <a:schemeClr val="dk1"/>
                </a:solidFill>
              </a:rPr>
              <a:t>FUNCTION</a:t>
            </a:r>
            <a:r>
              <a:rPr i="0" lang="en-US" sz="2700" u="none" cap="none" strike="noStrike">
                <a:solidFill>
                  <a:schemeClr val="dk1"/>
                </a:solidFill>
              </a:rPr>
              <a:t> </a:t>
            </a:r>
            <a:r>
              <a:rPr lang="en-US" sz="2700">
                <a:solidFill>
                  <a:schemeClr val="dk1"/>
                </a:solidFill>
              </a:rPr>
              <a:t>my_proc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BEGIN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	SELECT "Hello World !"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	RETURN 123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END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DECLARE @return_value AS int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CALL @return_value = myProc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SELECT @return_value</a:t>
            </a:r>
            <a:endParaRPr i="0" sz="27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312" name="Google Shape;312;p43"/>
          <p:cNvGraphicFramePr/>
          <p:nvPr/>
        </p:nvGraphicFramePr>
        <p:xfrm>
          <a:off x="5579104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31839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my_proc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Hello</a:t>
                      </a: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World !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3"/>
          <p:cNvGraphicFramePr/>
          <p:nvPr/>
        </p:nvGraphicFramePr>
        <p:xfrm>
          <a:off x="5579100" y="3543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31839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@return_value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Return Values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CREATE PROCEDURE </a:t>
            </a:r>
            <a:r>
              <a:rPr lang="en-US" sz="2700">
                <a:solidFill>
                  <a:schemeClr val="dk1"/>
                </a:solidFill>
              </a:rPr>
              <a:t>my_proc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BEGIN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	SELECT "Hello World !"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	SELECT "Goodbye"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		RETURN 123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END</a:t>
            </a:r>
            <a:endParaRPr sz="27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DECLARE @return_value AS </a:t>
            </a:r>
            <a:r>
              <a:rPr lang="en-US" sz="2700">
                <a:solidFill>
                  <a:schemeClr val="dk1"/>
                </a:solidFill>
              </a:rPr>
              <a:t>INT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CALL @return_value = </a:t>
            </a:r>
            <a:r>
              <a:rPr lang="en-US" sz="2700">
                <a:solidFill>
                  <a:schemeClr val="dk1"/>
                </a:solidFill>
              </a:rPr>
              <a:t>my_proc()</a:t>
            </a:r>
            <a:endParaRPr i="0" sz="27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700" u="none" cap="none" strike="noStrike">
                <a:solidFill>
                  <a:schemeClr val="dk1"/>
                </a:solidFill>
              </a:rPr>
              <a:t>SELECT @return_value</a:t>
            </a:r>
            <a:endParaRPr i="0" sz="27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320" name="Google Shape;320;p44"/>
          <p:cNvGraphicFramePr/>
          <p:nvPr/>
        </p:nvGraphicFramePr>
        <p:xfrm>
          <a:off x="5579104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31839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my_proc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Hello</a:t>
                      </a: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World !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1" name="Google Shape;321;p44"/>
          <p:cNvGraphicFramePr/>
          <p:nvPr/>
        </p:nvGraphicFramePr>
        <p:xfrm>
          <a:off x="5579100" y="23660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31839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my_proc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Goodbye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Google Shape;322;p44"/>
          <p:cNvGraphicFramePr/>
          <p:nvPr/>
        </p:nvGraphicFramePr>
        <p:xfrm>
          <a:off x="5579100" y="3543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31839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@return_value</a:t>
                      </a:r>
                      <a:endParaRPr sz="26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123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Role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CREATE PROCEDURE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`set_role`</a:t>
            </a:r>
            <a:endParaRPr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p_id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new_role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VARCHAR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45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BEGIN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   UPDATE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SET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p.role=new_role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WHERE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p.id=p_id;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CALL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set_role(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US">
                <a:solidFill>
                  <a:srgbClr val="008000"/>
                </a:solidFill>
                <a:highlight>
                  <a:srgbClr val="FFFFFF"/>
                </a:highlight>
              </a:rPr>
              <a:t>'FACULTY'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/>
          </a:p>
        </p:txBody>
      </p:sp>
      <p:graphicFrame>
        <p:nvGraphicFramePr>
          <p:cNvPr id="329" name="Google Shape;329;p45"/>
          <p:cNvGraphicFramePr/>
          <p:nvPr/>
        </p:nvGraphicFramePr>
        <p:xfrm>
          <a:off x="48383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268675"/>
                <a:gridCol w="821125"/>
                <a:gridCol w="1301025"/>
                <a:gridCol w="693150"/>
                <a:gridCol w="1066400"/>
              </a:tblGrid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salary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role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4321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Hope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5432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Brown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1000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Raise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CREATE PROCEDURE </a:t>
            </a:r>
            <a:r>
              <a:rPr i="1" lang="en-US">
                <a:solidFill>
                  <a:schemeClr val="dk1"/>
                </a:solidFill>
                <a:highlight>
                  <a:srgbClr val="FFFFFF"/>
                </a:highlight>
              </a:rPr>
              <a:t>`give_raise`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(p_id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INT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, percent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FLOAT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BEGIN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   UPDATE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SET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p.salary=p.salary*(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+ percent)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WHERE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p.id=p_id;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END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CALL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give_raise(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3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0.5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/>
          </a:p>
        </p:txBody>
      </p:sp>
      <p:graphicFrame>
        <p:nvGraphicFramePr>
          <p:cNvPr id="336" name="Google Shape;336;p46"/>
          <p:cNvGraphicFramePr/>
          <p:nvPr/>
        </p:nvGraphicFramePr>
        <p:xfrm>
          <a:off x="5283450" y="330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238125"/>
                <a:gridCol w="733425"/>
                <a:gridCol w="1162050"/>
                <a:gridCol w="619125"/>
                <a:gridCol w="952500"/>
              </a:tblGrid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salary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role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4321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Hope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5432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Brown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1500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Google Shape;337;p46"/>
          <p:cNvGraphicFramePr/>
          <p:nvPr/>
        </p:nvGraphicFramePr>
        <p:xfrm>
          <a:off x="528345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{1D6C3CE9-63E7-4E56-8679-0241982DC46C}</a:tableStyleId>
              </a:tblPr>
              <a:tblGrid>
                <a:gridCol w="238125"/>
                <a:gridCol w="733425"/>
                <a:gridCol w="1162050"/>
                <a:gridCol w="619125"/>
                <a:gridCol w="952500"/>
              </a:tblGrid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first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last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salary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role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Wonderland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4321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Bob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Hope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5432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FACULTY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Charlie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Brown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1000</a:t>
                      </a:r>
                      <a:endParaRPr sz="20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Local Variables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</a:rPr>
              <a:t>Declare local variables at start of </a:t>
            </a:r>
            <a:r>
              <a:rPr b="1" i="0" lang="en-US" u="none" cap="none" strike="noStrike">
                <a:solidFill>
                  <a:schemeClr val="dk1"/>
                </a:solidFill>
              </a:rPr>
              <a:t>BEGIN/END</a:t>
            </a:r>
            <a:r>
              <a:rPr i="0" lang="en-US" u="none" cap="none" strike="noStrike">
                <a:solidFill>
                  <a:schemeClr val="dk1"/>
                </a:solidFill>
              </a:rPr>
              <a:t> block</a:t>
            </a:r>
            <a:endParaRPr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</a:rPr>
              <a:t>Use variables anywhere you use literal or column name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	</a:t>
            </a:r>
            <a:r>
              <a:rPr b="1" i="0" lang="en-US" u="none" cap="none" strike="noStrike">
                <a:solidFill>
                  <a:schemeClr val="dk1"/>
                </a:solidFill>
              </a:rPr>
              <a:t>DECLARE varname TYPE</a:t>
            </a:r>
            <a:endParaRPr b="1">
              <a:solidFill>
                <a:schemeClr val="dk1"/>
              </a:solidFill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DEFAULT defaultvalue;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Variables Example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	DECLARE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a 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DEFAULT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5;  </a:t>
            </a:r>
            <a:endParaRPr sz="18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	DECLARE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str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VARCHAR</a:t>
            </a:r>
            <a:r>
              <a:rPr i="0" lang="en-US" sz="3600" u="none" cap="none" strike="noStrike">
                <a:solidFill>
                  <a:schemeClr val="dk1"/>
                </a:solidFill>
              </a:rPr>
              <a:t>(50);  </a:t>
            </a:r>
            <a:endParaRPr sz="18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	DECLARE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today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TIMESTAMP</a:t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457200" lvl="0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DEFAULT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CURRENT_DATE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;  </a:t>
            </a:r>
            <a:endParaRPr sz="18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	DECLARE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v1, v2, v3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TINYINT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;</a:t>
            </a:r>
            <a:endParaRPr sz="18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</a:rPr>
              <a:t>Use 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 to assign values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Variables Example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50" u="none" cap="none" strike="noStrike">
                <a:solidFill>
                  <a:schemeClr val="dk1"/>
                </a:solidFill>
              </a:rPr>
              <a:t>CREATE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50" u="none" cap="none" strike="noStrike">
                <a:solidFill>
                  <a:schemeClr val="dk1"/>
                </a:solidFill>
              </a:rPr>
              <a:t>PROCEDURE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`vars` (IN paramstr </a:t>
            </a:r>
            <a:r>
              <a:rPr b="1" i="0" lang="en-US" sz="2450" u="none" cap="none" strike="noStrike">
                <a:solidFill>
                  <a:schemeClr val="dk1"/>
                </a:solidFill>
              </a:rPr>
              <a:t>VARCHAR</a:t>
            </a:r>
            <a:r>
              <a:rPr i="0" lang="en-US" sz="2450" u="none" cap="none" strike="noStrike">
                <a:solidFill>
                  <a:schemeClr val="dk1"/>
                </a:solidFill>
              </a:rPr>
              <a:t>(20))  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50" u="none" cap="none" strike="noStrike">
                <a:solidFill>
                  <a:schemeClr val="dk1"/>
                </a:solidFill>
              </a:rPr>
              <a:t>BEGIN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 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50" u="none" cap="none" strike="noStrike">
                <a:solidFill>
                  <a:schemeClr val="dk1"/>
                </a:solidFill>
              </a:rPr>
              <a:t>   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DECLARE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 a 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INT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DEFAULT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 5;  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i="0" lang="en-US" sz="2450" u="none" cap="none" strike="noStrike">
                <a:solidFill>
                  <a:srgbClr val="FF0000"/>
                </a:solidFill>
              </a:rPr>
              <a:t>   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DECLARE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 str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VARCHAR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(50);  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i="0" lang="en-US" sz="2450" u="none" cap="none" strike="noStrike">
                <a:solidFill>
                  <a:srgbClr val="FF0000"/>
                </a:solidFill>
              </a:rPr>
              <a:t>   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DECLARE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 today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TIMESTAMP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DEFAULT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CURRENT_DATE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;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i="0" lang="en-US" sz="2450" u="none" cap="none" strike="noStrike">
                <a:solidFill>
                  <a:srgbClr val="FF0000"/>
                </a:solidFill>
              </a:rPr>
              <a:t>   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DECLARE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 v1, v2, v3 </a:t>
            </a:r>
            <a:r>
              <a:rPr b="1" i="0" lang="en-US" sz="2450" u="none" cap="none" strike="noStrike">
                <a:solidFill>
                  <a:srgbClr val="FF0000"/>
                </a:solidFill>
              </a:rPr>
              <a:t>TINYINT</a:t>
            </a:r>
            <a:r>
              <a:rPr i="0" lang="en-US" sz="2450" u="none" cap="none" strike="noStrike">
                <a:solidFill>
                  <a:srgbClr val="FF0000"/>
                </a:solidFill>
              </a:rPr>
              <a:t>;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50" u="none" cap="none" strike="noStrike">
                <a:solidFill>
                  <a:schemeClr val="dk1"/>
                </a:solidFill>
              </a:rPr>
              <a:t>    </a:t>
            </a:r>
            <a:r>
              <a:rPr b="1" i="0" lang="en-US" sz="2450" u="none" cap="none" strike="noStrike">
                <a:solidFill>
                  <a:schemeClr val="dk1"/>
                </a:solidFill>
              </a:rPr>
              <a:t>INSERT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50" u="none" cap="none" strike="noStrike">
                <a:solidFill>
                  <a:schemeClr val="dk1"/>
                </a:solidFill>
              </a:rPr>
              <a:t>INTO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table1 </a:t>
            </a:r>
            <a:r>
              <a:rPr b="1" i="0" lang="en-US" sz="2450" u="none" cap="none" strike="noStrike">
                <a:solidFill>
                  <a:schemeClr val="dk1"/>
                </a:solidFill>
              </a:rPr>
              <a:t>VALUES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(a);  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50" u="none" cap="none" strike="noStrike">
                <a:solidFill>
                  <a:schemeClr val="dk1"/>
                </a:solidFill>
              </a:rPr>
              <a:t>    </a:t>
            </a:r>
            <a:r>
              <a:rPr b="1" i="0" lang="en-US" sz="2450" u="none" cap="none" strike="noStrike">
                <a:solidFill>
                  <a:schemeClr val="dk1"/>
                </a:solidFill>
              </a:rPr>
              <a:t>SET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str = 'I am a string';  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50" u="none" cap="none" strike="noStrike">
                <a:solidFill>
                  <a:schemeClr val="dk1"/>
                </a:solidFill>
              </a:rPr>
              <a:t>    </a:t>
            </a:r>
            <a:r>
              <a:rPr b="1" i="0" lang="en-US" sz="2450" u="none" cap="none" strike="noStrike">
                <a:solidFill>
                  <a:schemeClr val="dk1"/>
                </a:solidFill>
              </a:rPr>
              <a:t>SELECT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CONCAT(str, paramstr), today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50" u="none" cap="none" strike="noStrike">
                <a:solidFill>
                  <a:schemeClr val="dk1"/>
                </a:solidFill>
              </a:rPr>
              <a:t>	FROM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table2 </a:t>
            </a:r>
            <a:r>
              <a:rPr b="1" i="0" lang="en-US" sz="2450" u="none" cap="none" strike="noStrike">
                <a:solidFill>
                  <a:schemeClr val="dk1"/>
                </a:solidFill>
              </a:rPr>
              <a:t>WHERE</a:t>
            </a:r>
            <a:r>
              <a:rPr i="0" lang="en-US" sz="2450" u="none" cap="none" strike="noStrike">
                <a:solidFill>
                  <a:schemeClr val="dk1"/>
                </a:solidFill>
              </a:rPr>
              <a:t> a &gt;=5;  </a:t>
            </a:r>
            <a:endParaRPr sz="2500"/>
          </a:p>
          <a:p>
            <a:pPr indent="-342900" lvl="0" marL="342900" marR="0" rtl="0" algn="l">
              <a:lnSpc>
                <a:spcPct val="9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50" u="none" cap="none" strike="noStrike">
                <a:solidFill>
                  <a:schemeClr val="dk1"/>
                </a:solidFill>
              </a:rPr>
              <a:t>END</a:t>
            </a:r>
            <a:endParaRPr i="0" sz="245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Session Vs. Local Variables (1/2)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61" name="Google Shape;361;p5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CREATE PROCEDURE </a:t>
            </a:r>
            <a:r>
              <a:rPr i="0" lang="en-US" sz="2900" u="none" cap="none" strike="noStrike">
                <a:solidFill>
                  <a:schemeClr val="dk1"/>
                </a:solidFill>
              </a:rPr>
              <a:t>prc_test ()</a:t>
            </a:r>
            <a:br>
              <a:rPr i="0" lang="en-US" sz="2900" u="none" cap="none" strike="noStrike">
                <a:solidFill>
                  <a:schemeClr val="dk1"/>
                </a:solidFill>
              </a:rPr>
            </a:br>
            <a:r>
              <a:rPr b="1" i="0" lang="en-US" sz="2900" u="none" cap="none" strike="noStrike">
                <a:solidFill>
                  <a:schemeClr val="dk1"/>
                </a:solidFill>
              </a:rPr>
              <a:t>BEGIN</a:t>
            </a:r>
            <a:br>
              <a:rPr i="0" lang="en-US" sz="2900" u="none" cap="none" strike="noStrike">
                <a:solidFill>
                  <a:schemeClr val="dk1"/>
                </a:solidFill>
              </a:rPr>
            </a:br>
            <a:r>
              <a:rPr i="0" lang="en-US" sz="29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DECLARE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var2 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INT DEFAULT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1;</a:t>
            </a:r>
            <a:br>
              <a:rPr i="0" lang="en-US" sz="2900" u="none" cap="none" strike="noStrike">
                <a:solidFill>
                  <a:schemeClr val="dk1"/>
                </a:solidFill>
              </a:rPr>
            </a:br>
            <a:r>
              <a:rPr i="0" lang="en-US" sz="29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var2 = var2 + 1;</a:t>
            </a:r>
            <a:br>
              <a:rPr i="0" lang="en-US" sz="2900" u="none" cap="none" strike="noStrike">
                <a:solidFill>
                  <a:schemeClr val="dk1"/>
                </a:solidFill>
              </a:rPr>
            </a:br>
            <a:r>
              <a:rPr i="0" lang="en-US" sz="29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@var2 = @var2 + 1;</a:t>
            </a:r>
            <a:br>
              <a:rPr i="0" lang="en-US" sz="2900" u="none" cap="none" strike="noStrike">
                <a:solidFill>
                  <a:schemeClr val="dk1"/>
                </a:solidFill>
              </a:rPr>
            </a:br>
            <a:r>
              <a:rPr i="0" lang="en-US" sz="29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SELECT</a:t>
            </a:r>
            <a:r>
              <a:rPr i="0" lang="en-US" sz="2900" u="none" cap="none" strike="noStrike">
                <a:solidFill>
                  <a:schemeClr val="dk1"/>
                </a:solidFill>
              </a:rPr>
              <a:t>  var2, @var2;</a:t>
            </a:r>
            <a:br>
              <a:rPr i="0" lang="en-US" sz="2900" u="none" cap="none" strike="noStrike">
                <a:solidFill>
                  <a:schemeClr val="dk1"/>
                </a:solidFill>
              </a:rPr>
            </a:br>
            <a:r>
              <a:rPr b="1" i="0" lang="en-US" sz="2900" u="none" cap="none" strike="noStrike">
                <a:solidFill>
                  <a:schemeClr val="dk1"/>
                </a:solidFill>
              </a:rPr>
              <a:t>END</a:t>
            </a:r>
            <a:r>
              <a:rPr i="0" lang="en-US" sz="2900" u="none" cap="none" strike="noStrike">
                <a:solidFill>
                  <a:schemeClr val="dk1"/>
                </a:solidFill>
              </a:rPr>
              <a:t>;</a:t>
            </a:r>
            <a:endParaRPr sz="1100"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9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9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2900" u="none" cap="none" strike="noStrike">
                <a:solidFill>
                  <a:schemeClr val="dk1"/>
                </a:solidFill>
              </a:rPr>
              <a:t>SET </a:t>
            </a:r>
            <a:r>
              <a:rPr i="0" lang="en-US" sz="2900" u="none" cap="none" strike="noStrike">
                <a:solidFill>
                  <a:schemeClr val="dk1"/>
                </a:solidFill>
              </a:rPr>
              <a:t>@var2 = 1;</a:t>
            </a:r>
            <a:br>
              <a:rPr i="0" lang="en-US" sz="2900" u="none" cap="none" strike="noStrike">
                <a:solidFill>
                  <a:schemeClr val="dk1"/>
                </a:solidFill>
              </a:rPr>
            </a:br>
            <a:r>
              <a:rPr b="1" i="0" lang="en-US" sz="2900" u="none" cap="none" strike="noStrike">
                <a:solidFill>
                  <a:schemeClr val="dk1"/>
                </a:solidFill>
              </a:rPr>
              <a:t>CALL </a:t>
            </a:r>
            <a:r>
              <a:rPr i="0" lang="en-US" sz="2900" u="none" cap="none" strike="noStrike">
                <a:solidFill>
                  <a:schemeClr val="dk1"/>
                </a:solidFill>
              </a:rPr>
              <a:t>prc_test();</a:t>
            </a:r>
            <a:endParaRPr i="0" sz="29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362" name="Google Shape;362;p50"/>
          <p:cNvGraphicFramePr/>
          <p:nvPr/>
        </p:nvGraphicFramePr>
        <p:xfrm>
          <a:off x="5459603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1447675"/>
                <a:gridCol w="1970050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var2</a:t>
                      </a:r>
                      <a:endParaRPr sz="3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@var2</a:t>
                      </a:r>
                      <a:endParaRPr sz="3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3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3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Session Vs. Local Variables (2/2)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</a:rPr>
              <a:t>	CALL</a:t>
            </a:r>
            <a:r>
              <a:rPr i="0" lang="en-US" sz="4500" u="none" cap="none" strike="noStrike">
                <a:solidFill>
                  <a:schemeClr val="dk1"/>
                </a:solidFill>
              </a:rPr>
              <a:t> prc_test();</a:t>
            </a:r>
            <a:br>
              <a:rPr i="0" lang="en-US" sz="4500" u="none" cap="none" strike="noStrike">
                <a:solidFill>
                  <a:schemeClr val="dk1"/>
                </a:solidFill>
              </a:rPr>
            </a:br>
            <a:endParaRPr i="0" sz="4500" u="none" cap="none" strike="noStrike">
              <a:solidFill>
                <a:schemeClr val="dk1"/>
              </a:solidFill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5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5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</a:rPr>
              <a:t>	CALL</a:t>
            </a:r>
            <a:r>
              <a:rPr i="0" lang="en-US" sz="4500" u="none" cap="none" strike="noStrike">
                <a:solidFill>
                  <a:schemeClr val="dk1"/>
                </a:solidFill>
              </a:rPr>
              <a:t> prc_test();</a:t>
            </a:r>
            <a:br>
              <a:rPr i="0" lang="en-US" sz="4500" u="none" cap="none" strike="noStrike">
                <a:solidFill>
                  <a:schemeClr val="dk1"/>
                </a:solidFill>
              </a:rPr>
            </a:br>
            <a:endParaRPr i="0" sz="45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369" name="Google Shape;369;p51"/>
          <p:cNvGraphicFramePr/>
          <p:nvPr/>
        </p:nvGraphicFramePr>
        <p:xfrm>
          <a:off x="457200" y="3543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1837075"/>
                <a:gridCol w="2499925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var2</a:t>
                      </a:r>
                      <a:endParaRPr sz="3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@var2</a:t>
                      </a:r>
                      <a:endParaRPr sz="3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3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3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0" name="Google Shape;370;p51"/>
          <p:cNvGraphicFramePr/>
          <p:nvPr/>
        </p:nvGraphicFramePr>
        <p:xfrm>
          <a:off x="457200" y="14744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1837075"/>
                <a:gridCol w="2499925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var2</a:t>
                      </a:r>
                      <a:endParaRPr sz="3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@var2</a:t>
                      </a:r>
                      <a:endParaRPr sz="3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3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3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Cons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Application logic spread over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several stacks</a:t>
            </a:r>
            <a:r>
              <a:rPr i="0" lang="en-US" sz="4100" u="none" cap="none" strike="noStrike">
                <a:solidFill>
                  <a:schemeClr val="dk1"/>
                </a:solidFill>
              </a:rPr>
              <a:t> / technologies</a:t>
            </a:r>
            <a:endParaRPr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Harder to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maintain</a:t>
            </a:r>
            <a:endParaRPr b="1" i="1"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Complicates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migrating</a:t>
            </a:r>
            <a:r>
              <a:rPr i="0" lang="en-US" sz="4100" u="none" cap="none" strike="noStrike">
                <a:solidFill>
                  <a:schemeClr val="dk1"/>
                </a:solidFill>
              </a:rPr>
              <a:t> to a different vendor</a:t>
            </a:r>
            <a:endParaRPr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Additional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burden on</a:t>
            </a:r>
            <a:r>
              <a:rPr i="1" lang="en-US" sz="4100" u="none" cap="none" strike="noStrike">
                <a:solidFill>
                  <a:schemeClr val="dk1"/>
                </a:solidFill>
              </a:rPr>
              <a:t>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database</a:t>
            </a:r>
            <a:endParaRPr b="1" i="1" sz="4100">
              <a:solidFill>
                <a:schemeClr val="dk1"/>
              </a:solidFill>
            </a:endParaRPr>
          </a:p>
          <a:p>
            <a:pPr indent="-4000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</a:rPr>
              <a:t>Yet </a:t>
            </a:r>
            <a:r>
              <a:rPr b="1" i="1" lang="en-US" sz="4100" u="none" cap="none" strike="noStrike">
                <a:solidFill>
                  <a:schemeClr val="dk1"/>
                </a:solidFill>
              </a:rPr>
              <a:t>another language</a:t>
            </a:r>
            <a:r>
              <a:rPr i="0" lang="en-US" sz="4100" u="none" cap="none" strike="noStrike">
                <a:solidFill>
                  <a:schemeClr val="dk1"/>
                </a:solidFill>
              </a:rPr>
              <a:t> to learn</a:t>
            </a:r>
            <a:endParaRPr sz="2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1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CONDITIONALS</a:t>
            </a:r>
            <a:endParaRPr b="1" i="0" sz="11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p52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IF statement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82" name="Google Shape;382;p5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CREATE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PROCEDURE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`proc_IF` (IN param1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)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BEGIN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DECLARE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= param1 + 1;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IF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= 0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THEN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SELECT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END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IF;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IF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param1 = 0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THEN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SELECT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'Parameter value = 0';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ELSE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SELECT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'Parameter value &lt;&gt; 0';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END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IF;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END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CASE statement (1/2)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88" name="Google Shape;388;p5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CREATE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PROCEDURE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`proc_CASE` (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param1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)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BEGIN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DECLARE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= param1 + 1;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CASE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WHEN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0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THEN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INSERT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INTO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table1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VALUES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(param1);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WHEN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THEN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INSERT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INTO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table1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VALUES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(variable1);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ELSE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INSERT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INTO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table1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VALUES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(99);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END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CASE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END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CASE statement (2/2)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CREATE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PROCEDURE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`proc_CASE` (IN param1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)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BEGIN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DECLARE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= param1 + 1;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CASE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WHEN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= 0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THEN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INSERT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INTO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table1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VALUES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(param1);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WHEN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variable1 = 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THEN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INSERT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INTO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table1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VALUES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(variable1);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ELSE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    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INSERT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INTO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table1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VALUES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(99);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2400" u="none" cap="none" strike="noStrike">
                <a:solidFill>
                  <a:schemeClr val="dk1"/>
                </a:solidFill>
              </a:rPr>
              <a:t>	   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END</a:t>
            </a:r>
            <a:r>
              <a:rPr i="0" lang="en-US" sz="24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CASE</a:t>
            </a:r>
            <a:r>
              <a:rPr i="0" lang="en-US" sz="2400" u="none" cap="none" strike="noStrike">
                <a:solidFill>
                  <a:schemeClr val="dk1"/>
                </a:solidFill>
              </a:rPr>
              <a:t>;  </a:t>
            </a:r>
            <a:endParaRPr sz="24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	END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LOOPS</a:t>
            </a:r>
            <a:endParaRPr b="1" i="0" sz="13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0" name="Google Shape;400;p56"/>
          <p:cNvSpPr txBox="1"/>
          <p:nvPr>
            <p:ph idx="1" type="subTitle"/>
          </p:nvPr>
        </p:nvSpPr>
        <p:spPr>
          <a:xfrm>
            <a:off x="1371600" y="4491975"/>
            <a:ext cx="64008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Loops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06" name="Google Shape;406;p5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Char char="•"/>
            </a:pPr>
            <a:r>
              <a:rPr i="0" lang="en-US" sz="5000" u="none" cap="none" strike="noStrike">
                <a:solidFill>
                  <a:schemeClr val="dk1"/>
                </a:solidFill>
              </a:rPr>
              <a:t>Use </a:t>
            </a:r>
            <a:r>
              <a:rPr b="1" i="1" lang="en-US" sz="5000" u="none" cap="none" strike="noStrike">
                <a:solidFill>
                  <a:schemeClr val="dk1"/>
                </a:solidFill>
              </a:rPr>
              <a:t>three</a:t>
            </a:r>
            <a:r>
              <a:rPr i="0" lang="en-US" sz="5000" u="none" cap="none" strike="noStrike">
                <a:solidFill>
                  <a:schemeClr val="dk1"/>
                </a:solidFill>
              </a:rPr>
              <a:t> types of loops</a:t>
            </a:r>
            <a:endParaRPr sz="3200"/>
          </a:p>
          <a:p>
            <a:pPr indent="-400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Oswald"/>
              <a:buChar char="–"/>
            </a:pPr>
            <a:r>
              <a:rPr i="0" lang="en-US" sz="4600" u="none" cap="none" strike="noStrike">
                <a:solidFill>
                  <a:schemeClr val="dk1"/>
                </a:solidFill>
              </a:rPr>
              <a:t>WHILE DO</a:t>
            </a:r>
            <a:endParaRPr sz="3200"/>
          </a:p>
          <a:p>
            <a:pPr indent="-400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Oswald"/>
              <a:buChar char="–"/>
            </a:pPr>
            <a:r>
              <a:rPr i="0" lang="en-US" sz="4600" u="none" cap="none" strike="noStrike">
                <a:solidFill>
                  <a:schemeClr val="dk1"/>
                </a:solidFill>
              </a:rPr>
              <a:t>LOOP</a:t>
            </a:r>
            <a:endParaRPr sz="3200"/>
          </a:p>
          <a:p>
            <a:pPr indent="-4000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Oswald"/>
              <a:buChar char="–"/>
            </a:pPr>
            <a:r>
              <a:rPr i="0" lang="en-US" sz="4600" u="none" cap="none" strike="noStrike">
                <a:solidFill>
                  <a:schemeClr val="dk1"/>
                </a:solidFill>
              </a:rPr>
              <a:t>REPEAT UNTIL</a:t>
            </a:r>
            <a:endParaRPr sz="3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WHILE statement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12" name="Google Shape;412;p58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CREATE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PROCEDURE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`proc_WHILE` (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IN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p1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)  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BEGIN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 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</a:rPr>
              <a:t>   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DECLARE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variable1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;  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</a:rPr>
              <a:t>   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variable1 = 0;  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</a:rPr>
              <a:t>   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WHILE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variable1 &lt;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</a:t>
            </a:r>
            <a:r>
              <a:rPr lang="en-US" sz="3600">
                <a:solidFill>
                  <a:schemeClr val="dk1"/>
                </a:solidFill>
              </a:rPr>
              <a:t>p1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DO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 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</a:rPr>
              <a:t>       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INSERT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INTO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table1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VALUES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(</a:t>
            </a:r>
            <a:r>
              <a:rPr lang="en-US" sz="3600">
                <a:solidFill>
                  <a:schemeClr val="dk1"/>
                </a:solidFill>
              </a:rPr>
              <a:t>p1</a:t>
            </a:r>
            <a:r>
              <a:rPr i="0" lang="en-US" sz="3600" u="none" cap="none" strike="noStrike">
                <a:solidFill>
                  <a:schemeClr val="dk1"/>
                </a:solidFill>
              </a:rPr>
              <a:t>);  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</a:rPr>
              <a:t>       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variable1 = variable1 + 1;  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</a:rPr>
              <a:t>   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END</a:t>
            </a:r>
            <a:r>
              <a:rPr i="0" lang="en-US" sz="3600" u="none" cap="none" strike="noStrike">
                <a:solidFill>
                  <a:schemeClr val="dk1"/>
                </a:solidFill>
              </a:rPr>
              <a:t> </a:t>
            </a:r>
            <a:r>
              <a:rPr b="1" i="0" lang="en-US" sz="3600" u="none" cap="none" strike="noStrike">
                <a:solidFill>
                  <a:schemeClr val="dk1"/>
                </a:solidFill>
              </a:rPr>
              <a:t>WHILE</a:t>
            </a:r>
            <a:r>
              <a:rPr i="0" lang="en-US" sz="3600" u="none" cap="none" strike="noStrike">
                <a:solidFill>
                  <a:schemeClr val="dk1"/>
                </a:solidFill>
              </a:rPr>
              <a:t>;  </a:t>
            </a:r>
            <a:endParaRPr sz="1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</a:rPr>
              <a:t>END</a:t>
            </a:r>
            <a:endParaRPr i="0" sz="36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REPEAT Statement (1/2)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CREATE PROCEDURE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dorepeat(p1 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3800" u="none" cap="none" strike="noStrike">
                <a:solidFill>
                  <a:schemeClr val="dk1"/>
                </a:solidFill>
              </a:rPr>
              <a:t>)</a:t>
            </a:r>
            <a:endParaRPr sz="20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BEGIN</a:t>
            </a:r>
            <a:endParaRPr sz="20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@x = 0;</a:t>
            </a:r>
            <a:endParaRPr sz="20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REPEAT</a:t>
            </a:r>
            <a:endParaRPr sz="20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00" u="none" cap="none" strike="noStrike">
                <a:solidFill>
                  <a:schemeClr val="dk1"/>
                </a:solidFill>
              </a:rPr>
              <a:t>			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SET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@x = @x + 1;</a:t>
            </a:r>
            <a:endParaRPr sz="20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UNTIL</a:t>
            </a:r>
            <a:r>
              <a:rPr i="0" lang="en-US" sz="3800" u="none" cap="none" strike="noStrike">
                <a:solidFill>
                  <a:schemeClr val="dk1"/>
                </a:solidFill>
              </a:rPr>
              <a:t> @x &gt; p1 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END REPEAT</a:t>
            </a:r>
            <a:r>
              <a:rPr i="0" lang="en-US" sz="3800" u="none" cap="none" strike="noStrike">
                <a:solidFill>
                  <a:schemeClr val="dk1"/>
                </a:solidFill>
              </a:rPr>
              <a:t>;</a:t>
            </a:r>
            <a:endParaRPr sz="20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800" u="none" cap="none" strike="noStrike">
                <a:solidFill>
                  <a:schemeClr val="dk1"/>
                </a:solidFill>
              </a:rPr>
              <a:t>EN</a:t>
            </a:r>
            <a:r>
              <a:rPr b="1" lang="en-US" sz="3800">
                <a:solidFill>
                  <a:schemeClr val="dk1"/>
                </a:solidFill>
              </a:rPr>
              <a:t>D</a:t>
            </a:r>
            <a:endParaRPr i="0" sz="3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REPEAT Statement (2/2)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24" name="Google Shape;424;p6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5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</a:rPr>
              <a:t>	CALL </a:t>
            </a:r>
            <a:r>
              <a:rPr i="0" lang="en-US" sz="4500" u="none" cap="none" strike="noStrike">
                <a:solidFill>
                  <a:schemeClr val="dk1"/>
                </a:solidFill>
              </a:rPr>
              <a:t>dorepeat(1000)// </a:t>
            </a:r>
            <a:endParaRPr i="0" sz="45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</a:rPr>
              <a:t>	SELECT </a:t>
            </a:r>
            <a:r>
              <a:rPr i="0" lang="en-US" sz="4500" u="none" cap="none" strike="noStrike">
                <a:solidFill>
                  <a:schemeClr val="dk1"/>
                </a:solidFill>
              </a:rPr>
              <a:t>@x// </a:t>
            </a:r>
            <a:br>
              <a:rPr i="0" lang="en-US" sz="4500" u="none" cap="none" strike="noStrike">
                <a:solidFill>
                  <a:schemeClr val="dk1"/>
                </a:solidFill>
              </a:rPr>
            </a:br>
            <a:endParaRPr i="0" sz="45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425" name="Google Shape;425;p60"/>
          <p:cNvGraphicFramePr/>
          <p:nvPr/>
        </p:nvGraphicFramePr>
        <p:xfrm>
          <a:off x="838200" y="3017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175775"/>
              </a:tblGrid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@x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1001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LOOP Statement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31" name="Google Shape;431;p6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CREATE PROCEDURE</a:t>
            </a:r>
            <a:r>
              <a:rPr i="0" lang="en-US" sz="3000" u="none" cap="none" strike="noStrike">
                <a:solidFill>
                  <a:schemeClr val="dk1"/>
                </a:solidFill>
              </a:rPr>
              <a:t> doiterate(p1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INT</a:t>
            </a:r>
            <a:r>
              <a:rPr i="0" lang="en-US" sz="3000" u="none" cap="none" strike="noStrike">
                <a:solidFill>
                  <a:schemeClr val="dk1"/>
                </a:solidFill>
              </a:rPr>
              <a:t>)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BEGIN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	label1: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LOOP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	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SET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p1 = p1 + 1;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	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IF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p1 &lt; 10 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THEN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		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ITERATE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label1;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	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END IF</a:t>
            </a:r>
            <a:r>
              <a:rPr i="0" lang="en-US" sz="3000" u="none" cap="none" strike="noStrike">
                <a:solidFill>
                  <a:schemeClr val="dk1"/>
                </a:solidFill>
              </a:rPr>
              <a:t>;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	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LEAVE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label1;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END LOOP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label1;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SET </a:t>
            </a:r>
            <a:r>
              <a:rPr i="0" lang="en-US" sz="3000" u="none" cap="none" strike="noStrike">
                <a:solidFill>
                  <a:schemeClr val="dk1"/>
                </a:solidFill>
              </a:rPr>
              <a:t>@x = p1;</a:t>
            </a:r>
            <a:endParaRPr sz="3000"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000" u="none" cap="none" strike="noStrike">
                <a:solidFill>
                  <a:schemeClr val="dk1"/>
                </a:solidFill>
              </a:rPr>
              <a:t>	</a:t>
            </a:r>
            <a:r>
              <a:rPr b="1" i="0" lang="en-US" sz="3000" u="none" cap="none" strike="noStrike">
                <a:solidFill>
                  <a:schemeClr val="dk1"/>
                </a:solidFill>
              </a:rPr>
              <a:t>END</a:t>
            </a:r>
            <a:r>
              <a:rPr i="0" lang="en-US" sz="3000" u="none" cap="none" strike="noStrike">
                <a:solidFill>
                  <a:schemeClr val="dk1"/>
                </a:solidFill>
              </a:rPr>
              <a:t>;</a:t>
            </a:r>
            <a:endParaRPr i="0" sz="30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Triggers, Functions &amp; Procedures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239131" y="982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{3ACE6F30-B681-4A70-9991-CDDFB16EE09A}</a:tableStyleId>
              </a:tblPr>
              <a:tblGrid>
                <a:gridCol w="2119200"/>
                <a:gridCol w="2516725"/>
                <a:gridCol w="2093400"/>
                <a:gridCol w="1962300"/>
              </a:tblGrid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Functions</a:t>
                      </a:r>
                      <a:endParaRPr sz="30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Procedures</a:t>
                      </a:r>
                      <a:endParaRPr sz="30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Triggers</a:t>
                      </a:r>
                      <a:endParaRPr sz="3000">
                        <a:solidFill>
                          <a:srgbClr val="000000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Changes Data</a:t>
                      </a:r>
                      <a:endParaRPr b="1"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No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Yes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Returns Data</a:t>
                      </a:r>
                      <a:endParaRPr b="1"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Always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Sometimes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Never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When Called</a:t>
                      </a:r>
                      <a:endParaRPr b="1"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Part</a:t>
                      </a: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of Statement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Executed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Oswald"/>
                          <a:ea typeface="Oswald"/>
                          <a:cs typeface="Oswald"/>
                          <a:sym typeface="Oswald"/>
                        </a:rPr>
                        <a:t>Event Driven</a:t>
                      </a:r>
                      <a:endParaRPr sz="27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TRIGGERS</a:t>
            </a:r>
            <a:endParaRPr b="1" i="0" sz="11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7" name="Google Shape;437;p62"/>
          <p:cNvSpPr txBox="1"/>
          <p:nvPr>
            <p:ph idx="1" type="subTitle"/>
          </p:nvPr>
        </p:nvSpPr>
        <p:spPr>
          <a:xfrm>
            <a:off x="1371600" y="4503131"/>
            <a:ext cx="6400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Triggers</a:t>
            </a:r>
            <a:endParaRPr/>
          </a:p>
        </p:txBody>
      </p:sp>
      <p:sp>
        <p:nvSpPr>
          <p:cNvPr id="443" name="Google Shape;443;p6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Use triggers to execute SQL scripts when an event </a:t>
            </a:r>
            <a:r>
              <a:rPr lang="en-US"/>
              <a:t>occurs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Events include INSERT, UPDATE, DELETE records into/from a table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Scripts can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/>
              <a:t>Decide to allow or abort the operations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/>
              <a:t>Manipulate the operation before letting it go through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/>
              <a:t>Do additional SQL operations as collateral side effects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Creating triggers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49" name="Google Shape;449;p6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085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</a:pPr>
            <a:r>
              <a:rPr lang="en-US" sz="3500">
                <a:solidFill>
                  <a:schemeClr val="dk1"/>
                </a:solidFill>
              </a:rPr>
              <a:t>Create new triggers with CREATE TRIGGER</a:t>
            </a:r>
            <a:endParaRPr sz="3500">
              <a:solidFill>
                <a:schemeClr val="dk1"/>
              </a:solidFill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CREATE TRIGGER trigger_name</a:t>
            </a:r>
            <a:endParaRPr b="1" sz="3500">
              <a:solidFill>
                <a:schemeClr val="dk1"/>
              </a:solidFill>
            </a:endParaRPr>
          </a:p>
          <a:p>
            <a:pPr indent="-342900" lvl="0" marL="12573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trigger_time   trigger_event</a:t>
            </a:r>
            <a:endParaRPr b="1" sz="3500">
              <a:solidFill>
                <a:schemeClr val="dk1"/>
              </a:solidFill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 ON table_name</a:t>
            </a:r>
            <a:endParaRPr b="1" sz="3500">
              <a:solidFill>
                <a:schemeClr val="dk1"/>
              </a:solidFill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 FOR EACH ROW</a:t>
            </a:r>
            <a:endParaRPr b="1" sz="3500">
              <a:solidFill>
                <a:schemeClr val="dk1"/>
              </a:solidFill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 BEGIN</a:t>
            </a:r>
            <a:endParaRPr b="1" sz="3500">
              <a:solidFill>
                <a:schemeClr val="dk1"/>
              </a:solidFill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 ...</a:t>
            </a:r>
            <a:endParaRPr b="1" sz="3500">
              <a:solidFill>
                <a:schemeClr val="dk1"/>
              </a:solidFill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chemeClr val="dk1"/>
                </a:solidFill>
              </a:rPr>
              <a:t> END;</a:t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Trigger naming conventions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55" name="Google Shape;455;p6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800">
                <a:solidFill>
                  <a:schemeClr val="dk1"/>
                </a:solidFill>
              </a:rPr>
              <a:t>Use the following naming convention:</a:t>
            </a:r>
            <a:endParaRPr sz="3800">
              <a:solidFill>
                <a:schemeClr val="dk1"/>
              </a:solidFill>
            </a:endParaRPr>
          </a:p>
          <a:p>
            <a:pPr indent="-342900" lvl="0" marL="8001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[trigger time]_[table name]_[trigger event]</a:t>
            </a:r>
            <a:endParaRPr sz="3800">
              <a:solidFill>
                <a:schemeClr val="dk1"/>
              </a:solidFill>
            </a:endParaRPr>
          </a:p>
          <a:p>
            <a:pPr indent="-46990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800">
                <a:solidFill>
                  <a:schemeClr val="dk1"/>
                </a:solidFill>
              </a:rPr>
              <a:t>Where</a:t>
            </a:r>
            <a:endParaRPr sz="3800">
              <a:solidFill>
                <a:schemeClr val="dk1"/>
              </a:solidFill>
            </a:endParaRPr>
          </a:p>
          <a:p>
            <a:pPr indent="-469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–"/>
            </a:pPr>
            <a:r>
              <a:rPr lang="en-US" sz="3800">
                <a:solidFill>
                  <a:schemeClr val="dk1"/>
                </a:solidFill>
              </a:rPr>
              <a:t>trigger time: BEFORE or AFTER</a:t>
            </a:r>
            <a:endParaRPr sz="3800">
              <a:solidFill>
                <a:schemeClr val="dk1"/>
              </a:solidFill>
            </a:endParaRPr>
          </a:p>
          <a:p>
            <a:pPr indent="-469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–"/>
            </a:pPr>
            <a:r>
              <a:rPr lang="en-US" sz="3800">
                <a:solidFill>
                  <a:schemeClr val="dk1"/>
                </a:solidFill>
              </a:rPr>
              <a:t>trigger event: INSERT | UPDATE | DELETE</a:t>
            </a:r>
            <a:endParaRPr sz="3800">
              <a:solidFill>
                <a:schemeClr val="dk1"/>
              </a:solidFill>
            </a:endParaRPr>
          </a:p>
          <a:p>
            <a:pPr indent="-469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lang="en-US" sz="3800">
                <a:solidFill>
                  <a:schemeClr val="dk1"/>
                </a:solidFill>
              </a:rPr>
              <a:t>For instance:</a:t>
            </a:r>
            <a:endParaRPr sz="3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before_employee_update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Consider an employee audit table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461" name="Google Shape;461;p6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CREATE TABLE employees_audit (</a:t>
            </a:r>
            <a:endParaRPr sz="3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    id INT AUTO_INCREMENT PRIMARY KEY,</a:t>
            </a:r>
            <a:endParaRPr sz="3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    employeeNumber INT NOT NULL,</a:t>
            </a:r>
            <a:endParaRPr sz="3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    lastname VARCHAR(50) NOT NULL,</a:t>
            </a:r>
            <a:endParaRPr sz="3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    changedate DATETIME DEFAULT NULL,</a:t>
            </a:r>
            <a:endParaRPr sz="3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    action VARCHAR(50) DEFAULT NULL</a:t>
            </a:r>
            <a:endParaRPr sz="3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);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7"/>
          <p:cNvSpPr txBox="1"/>
          <p:nvPr>
            <p:ph idx="1" type="body"/>
          </p:nvPr>
        </p:nvSpPr>
        <p:spPr>
          <a:xfrm>
            <a:off x="0" y="-242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DELIMITER $$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CREATE TRIGGER </a:t>
            </a:r>
            <a:r>
              <a:rPr b="1" lang="en-US" sz="2500">
                <a:solidFill>
                  <a:schemeClr val="dk1"/>
                </a:solidFill>
              </a:rPr>
              <a:t>before_employee_update</a:t>
            </a:r>
            <a:r>
              <a:rPr lang="en-US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BEFORE </a:t>
            </a:r>
            <a:r>
              <a:rPr b="1" lang="en-US" sz="2500">
                <a:solidFill>
                  <a:schemeClr val="dk1"/>
                </a:solidFill>
              </a:rPr>
              <a:t>UPDATE</a:t>
            </a:r>
            <a:r>
              <a:rPr lang="en-US" sz="2500">
                <a:solidFill>
                  <a:schemeClr val="dk1"/>
                </a:solidFill>
              </a:rPr>
              <a:t> ON employees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FOR EACH ROW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BEGIN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INSERT INTO employees_audit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SET action = 'update',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 	employeeNumber = </a:t>
            </a:r>
            <a:r>
              <a:rPr b="1" lang="en-US" sz="2500">
                <a:solidFill>
                  <a:srgbClr val="FF0000"/>
                </a:solidFill>
              </a:rPr>
              <a:t>OLD</a:t>
            </a:r>
            <a:r>
              <a:rPr lang="en-US" sz="2500">
                <a:solidFill>
                  <a:schemeClr val="dk1"/>
                </a:solidFill>
              </a:rPr>
              <a:t>.employeeNumber,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   	lastname = OLD.lastname,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   	changedate = NOW();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END$$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DELIMITER ;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0" y="1905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DELIMITER $$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CREATE TRIGGER </a:t>
            </a:r>
            <a:r>
              <a:rPr b="1" lang="en-US" sz="2500">
                <a:solidFill>
                  <a:schemeClr val="dk1"/>
                </a:solidFill>
              </a:rPr>
              <a:t>before_employee_insert</a:t>
            </a:r>
            <a:r>
              <a:rPr lang="en-US" sz="2500">
                <a:solidFill>
                  <a:schemeClr val="dk1"/>
                </a:solidFill>
              </a:rPr>
              <a:t>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BEFORE </a:t>
            </a:r>
            <a:r>
              <a:rPr b="1" lang="en-US" sz="2500">
                <a:solidFill>
                  <a:schemeClr val="dk1"/>
                </a:solidFill>
              </a:rPr>
              <a:t>INSERT</a:t>
            </a:r>
            <a:r>
              <a:rPr lang="en-US" sz="2500">
                <a:solidFill>
                  <a:schemeClr val="dk1"/>
                </a:solidFill>
              </a:rPr>
              <a:t> ON employees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FOR EACH ROW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BEGIN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INSERT INTO employees_audit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SET action = </a:t>
            </a:r>
            <a:r>
              <a:rPr lang="en-US" sz="2500">
                <a:solidFill>
                  <a:schemeClr val="dk1"/>
                </a:solidFill>
              </a:rPr>
              <a:t>'insert'</a:t>
            </a:r>
            <a:r>
              <a:rPr lang="en-US" sz="2500">
                <a:solidFill>
                  <a:schemeClr val="dk1"/>
                </a:solidFill>
              </a:rPr>
              <a:t>,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 	employeeNumber = </a:t>
            </a:r>
            <a:r>
              <a:rPr b="1" lang="en-US" sz="2500">
                <a:solidFill>
                  <a:srgbClr val="FF0000"/>
                </a:solidFill>
              </a:rPr>
              <a:t>NEW</a:t>
            </a:r>
            <a:r>
              <a:rPr lang="en-US" sz="2500">
                <a:solidFill>
                  <a:schemeClr val="dk1"/>
                </a:solidFill>
              </a:rPr>
              <a:t>.employeeNumber,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   	lastname = </a:t>
            </a:r>
            <a:r>
              <a:rPr b="1" lang="en-US" sz="2500">
                <a:solidFill>
                  <a:srgbClr val="FF0000"/>
                </a:solidFill>
              </a:rPr>
              <a:t>NEW</a:t>
            </a:r>
            <a:r>
              <a:rPr lang="en-US" sz="2500">
                <a:solidFill>
                  <a:schemeClr val="dk1"/>
                </a:solidFill>
              </a:rPr>
              <a:t>.lastname,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       	changedate = NOW();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END$$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DELIMITER ;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TRIGGERS</a:t>
            </a:r>
            <a:endParaRPr b="1" sz="1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DEMO</a:t>
            </a:r>
            <a:endParaRPr b="1" sz="1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Google Shape;477;p69"/>
          <p:cNvSpPr txBox="1"/>
          <p:nvPr>
            <p:ph idx="1" type="subTitle"/>
          </p:nvPr>
        </p:nvSpPr>
        <p:spPr>
          <a:xfrm>
            <a:off x="1371600" y="4503131"/>
            <a:ext cx="6400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/>
              <a:t>CREATE TABLE</a:t>
            </a:r>
            <a:r>
              <a:rPr lang="en-US" sz="2600"/>
              <a:t> `db_design`.`roles` (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`id` </a:t>
            </a:r>
            <a:r>
              <a:rPr b="1" lang="en-US" sz="2600"/>
              <a:t>INT NOT NULL AUTO_INCREMENT</a:t>
            </a:r>
            <a:r>
              <a:rPr lang="en-US" sz="2600"/>
              <a:t>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`role` </a:t>
            </a:r>
            <a:r>
              <a:rPr b="1" lang="en-US" sz="2600"/>
              <a:t>VARCHAR</a:t>
            </a:r>
            <a:r>
              <a:rPr lang="en-US" sz="2600"/>
              <a:t>(45) </a:t>
            </a:r>
            <a:r>
              <a:rPr b="1" lang="en-US" sz="2600"/>
              <a:t>NULL</a:t>
            </a:r>
            <a:r>
              <a:rPr lang="en-US" sz="2600"/>
              <a:t>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`user_id` </a:t>
            </a:r>
            <a:r>
              <a:rPr b="1" lang="en-US" sz="2600"/>
              <a:t>INT NULL</a:t>
            </a:r>
            <a:r>
              <a:rPr lang="en-US" sz="2600"/>
              <a:t>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</a:t>
            </a:r>
            <a:r>
              <a:rPr b="1" lang="en-US" sz="2600"/>
              <a:t>PRIMARY KEY</a:t>
            </a:r>
            <a:r>
              <a:rPr lang="en-US" sz="2600"/>
              <a:t> (`id`),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</a:t>
            </a:r>
            <a:r>
              <a:rPr b="1" lang="en-US" sz="2600"/>
              <a:t>INDEX</a:t>
            </a:r>
            <a:r>
              <a:rPr lang="en-US" sz="2600"/>
              <a:t> `role2user_idx` (`user_id` ASC),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</a:t>
            </a:r>
            <a:r>
              <a:rPr b="1" lang="en-US" sz="2600"/>
              <a:t>CONSTRAINT</a:t>
            </a:r>
            <a:r>
              <a:rPr lang="en-US" sz="2600"/>
              <a:t> `role2user`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  </a:t>
            </a:r>
            <a:r>
              <a:rPr b="1" lang="en-US" sz="2600"/>
              <a:t>FOREIGN KEY</a:t>
            </a:r>
            <a:r>
              <a:rPr lang="en-US" sz="2600"/>
              <a:t> (`user_id`)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  </a:t>
            </a:r>
            <a:r>
              <a:rPr b="1" lang="en-US" sz="2600"/>
              <a:t>REFERENCES</a:t>
            </a:r>
            <a:r>
              <a:rPr lang="en-US" sz="2600"/>
              <a:t> `db_design`.`users` (`id`)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  </a:t>
            </a:r>
            <a:r>
              <a:rPr b="1" lang="en-US" sz="2600"/>
              <a:t>ON DELETE CASCADE</a:t>
            </a:r>
            <a:endParaRPr b="1"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    ON UPDATE CASCADE</a:t>
            </a:r>
            <a:r>
              <a:rPr lang="en-US" sz="2600"/>
              <a:t>);</a:t>
            </a:r>
            <a:endParaRPr sz="2600"/>
          </a:p>
        </p:txBody>
      </p:sp>
      <p:sp>
        <p:nvSpPr>
          <p:cNvPr id="483" name="Google Shape;483;p7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 Table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Privileges Table</a:t>
            </a:r>
            <a:endParaRPr/>
          </a:p>
        </p:txBody>
      </p:sp>
      <p:sp>
        <p:nvSpPr>
          <p:cNvPr id="489" name="Google Shape;489;p71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/>
              <a:t>CREATE TABLE</a:t>
            </a:r>
            <a:r>
              <a:rPr lang="en-US" sz="2600"/>
              <a:t> `db_design`.`privileges` (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`id` </a:t>
            </a:r>
            <a:r>
              <a:rPr b="1" lang="en-US" sz="2600"/>
              <a:t>INT NOT NULL AUTO_INCREMENT</a:t>
            </a:r>
            <a:r>
              <a:rPr lang="en-US" sz="2600"/>
              <a:t>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`privilege` </a:t>
            </a:r>
            <a:r>
              <a:rPr b="1" lang="en-US" sz="2600"/>
              <a:t>VARCHAR</a:t>
            </a:r>
            <a:r>
              <a:rPr lang="en-US" sz="2600"/>
              <a:t>(45) </a:t>
            </a:r>
            <a:r>
              <a:rPr b="1" lang="en-US" sz="2600"/>
              <a:t>NULL</a:t>
            </a:r>
            <a:r>
              <a:rPr lang="en-US" sz="2600"/>
              <a:t>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`user_id` </a:t>
            </a:r>
            <a:r>
              <a:rPr b="1" lang="en-US" sz="2600"/>
              <a:t>INT NULL</a:t>
            </a:r>
            <a:r>
              <a:rPr lang="en-US" sz="2600"/>
              <a:t>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</a:t>
            </a:r>
            <a:r>
              <a:rPr b="1" lang="en-US" sz="2600"/>
              <a:t>PRIMARY KEY</a:t>
            </a:r>
            <a:r>
              <a:rPr lang="en-US" sz="2600"/>
              <a:t> (`id`),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</a:t>
            </a:r>
            <a:r>
              <a:rPr b="1" lang="en-US" sz="2600"/>
              <a:t>INDEX</a:t>
            </a:r>
            <a:r>
              <a:rPr lang="en-US" sz="2600"/>
              <a:t> `privilege2user_idx` (`user_id` ASC),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</a:t>
            </a:r>
            <a:r>
              <a:rPr b="1" lang="en-US" sz="2600"/>
              <a:t>CONSTRAINT</a:t>
            </a:r>
            <a:r>
              <a:rPr lang="en-US" sz="2600"/>
              <a:t> `privilege2user`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  </a:t>
            </a:r>
            <a:r>
              <a:rPr b="1" lang="en-US" sz="2600"/>
              <a:t>FOREIGN</a:t>
            </a:r>
            <a:r>
              <a:rPr lang="en-US" sz="2600"/>
              <a:t> KEY (`user_id`)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  </a:t>
            </a:r>
            <a:r>
              <a:rPr b="1" lang="en-US" sz="2600"/>
              <a:t>REFERENCES</a:t>
            </a:r>
            <a:r>
              <a:rPr lang="en-US" sz="2600"/>
              <a:t> `db_design`.`users` (`id`)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    </a:t>
            </a:r>
            <a:r>
              <a:rPr b="1" lang="en-US" sz="2600"/>
              <a:t>ON DELETE CASCADE</a:t>
            </a:r>
            <a:endParaRPr b="1"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/>
              <a:t>    ON UPDATE CASCADE</a:t>
            </a:r>
            <a:r>
              <a:rPr lang="en-US" sz="2600"/>
              <a:t>);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1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FUNCTIONS</a:t>
            </a:r>
            <a:endParaRPr b="1" i="0" sz="3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1371600" y="4503131"/>
            <a:ext cx="64008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2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New Trigger on Table</a:t>
            </a:r>
            <a:endParaRPr/>
          </a:p>
        </p:txBody>
      </p:sp>
      <p:sp>
        <p:nvSpPr>
          <p:cNvPr id="495" name="Google Shape;495;p72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CREATE DEFINER</a:t>
            </a:r>
            <a:r>
              <a:rPr lang="en-US"/>
              <a:t> = CURRENT_USER </a:t>
            </a:r>
            <a:r>
              <a:rPr b="1" lang="en-US"/>
              <a:t>TRIGGER</a:t>
            </a:r>
            <a:r>
              <a:rPr lang="en-US"/>
              <a:t> `db_design`.`role_AFTER_INSERT`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AFTER INSERT ON</a:t>
            </a:r>
            <a:r>
              <a:rPr lang="en-US"/>
              <a:t> `roles` </a:t>
            </a:r>
            <a:r>
              <a:rPr b="1" lang="en-US"/>
              <a:t>FOR EACH ROW</a:t>
            </a:r>
            <a:endParaRPr b="1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BEGIN</a:t>
            </a:r>
            <a:endParaRPr b="1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END</a:t>
            </a:r>
            <a:endParaRPr b="1"/>
          </a:p>
        </p:txBody>
      </p:sp>
      <p:pic>
        <p:nvPicPr>
          <p:cNvPr id="496" name="Google Shape;496;p72"/>
          <p:cNvPicPr preferRelativeResize="0"/>
          <p:nvPr/>
        </p:nvPicPr>
        <p:blipFill rotWithShape="1">
          <a:blip r:embed="rId3">
            <a:alphaModFix/>
          </a:blip>
          <a:srcRect b="64077" l="0" r="0" t="0"/>
          <a:stretch/>
        </p:blipFill>
        <p:spPr>
          <a:xfrm>
            <a:off x="1712275" y="2286000"/>
            <a:ext cx="7091048" cy="184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2"/>
          <p:cNvPicPr preferRelativeResize="0"/>
          <p:nvPr/>
        </p:nvPicPr>
        <p:blipFill rotWithShape="1">
          <a:blip r:embed="rId4">
            <a:alphaModFix/>
          </a:blip>
          <a:srcRect b="0" l="0" r="0" t="79287"/>
          <a:stretch/>
        </p:blipFill>
        <p:spPr>
          <a:xfrm>
            <a:off x="1712275" y="4128111"/>
            <a:ext cx="7091048" cy="1065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72"/>
          <p:cNvCxnSpPr/>
          <p:nvPr/>
        </p:nvCxnSpPr>
        <p:spPr>
          <a:xfrm rot="10800000">
            <a:off x="3215225" y="3995000"/>
            <a:ext cx="512100" cy="425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3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Privileges if Insert Role</a:t>
            </a:r>
            <a:endParaRPr/>
          </a:p>
        </p:txBody>
      </p:sp>
      <p:sp>
        <p:nvSpPr>
          <p:cNvPr id="504" name="Google Shape;504;p73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IF NEW.role = 'admin' THEN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	INSERT INTO privileges VALUES (null, 'create', NEW.user_id);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	INSERT INTO privileges VALUES (null, 'read', NEW.user_id);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	INSERT INTO privileges VALUES (null, 'update', NEW.user_id);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	INSERT INTO privileges VALUES (null, 'delete', NEW.user_id);</a:t>
            </a:r>
            <a:endParaRPr sz="29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900"/>
              <a:t>END IF;</a:t>
            </a:r>
            <a:endParaRPr sz="29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4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Privileges if Insert Role</a:t>
            </a:r>
            <a:endParaRPr/>
          </a:p>
        </p:txBody>
      </p:sp>
      <p:sp>
        <p:nvSpPr>
          <p:cNvPr id="510" name="Google Shape;510;p74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IF NEW.role = 'editor' THEN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	INSERT INTO privileges VALUES (null, 'read', NEW.user_id);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	INSERT INTO privileges VALUES (null, 'update', NEW.user_id);</a:t>
            </a:r>
            <a:endParaRPr sz="29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END IF;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IF NEW.role = 'reviewer' THEN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/>
              <a:t>		INSERT INTO privileges VALUES (null, 'read', NEW.user_id);</a:t>
            </a:r>
            <a:endParaRPr sz="2900"/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900"/>
              <a:t>END IF;</a:t>
            </a:r>
            <a:endParaRPr sz="29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5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Admin Role to Trigger</a:t>
            </a:r>
            <a:endParaRPr/>
          </a:p>
        </p:txBody>
      </p:sp>
      <p:sp>
        <p:nvSpPr>
          <p:cNvPr id="516" name="Google Shape;516;p75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INSERT INTO `db_design`.`roles` (`role`, `user_id`)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VALUES ('admin', '2');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SELECT * FROM db_design.privileges;</a:t>
            </a:r>
            <a:endParaRPr/>
          </a:p>
        </p:txBody>
      </p:sp>
      <p:graphicFrame>
        <p:nvGraphicFramePr>
          <p:cNvPr id="517" name="Google Shape;517;p75"/>
          <p:cNvGraphicFramePr/>
          <p:nvPr/>
        </p:nvGraphicFramePr>
        <p:xfrm>
          <a:off x="56832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{BE11AE94-F20F-4232-8A63-F70C55C2BCE7}</a:tableStyleId>
              </a:tblPr>
              <a:tblGrid>
                <a:gridCol w="720700"/>
                <a:gridCol w="1236700"/>
                <a:gridCol w="1236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privilege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user_id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1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create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read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update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delete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2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6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Insert Editor Role to Trigger</a:t>
            </a:r>
            <a:endParaRPr/>
          </a:p>
        </p:txBody>
      </p:sp>
      <p:sp>
        <p:nvSpPr>
          <p:cNvPr id="523" name="Google Shape;523;p76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INSERT INTO `db_design`.`roles` (`role`, `user_id`)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VALUES ('editor', '3');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SELECT * FROM db_design.privileges;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4" name="Google Shape;524;p76"/>
          <p:cNvGraphicFramePr/>
          <p:nvPr/>
        </p:nvGraphicFramePr>
        <p:xfrm>
          <a:off x="56832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{BE11AE94-F20F-4232-8A63-F70C55C2BCE7}</a:tableStyleId>
              </a:tblPr>
              <a:tblGrid>
                <a:gridCol w="720700"/>
                <a:gridCol w="1236700"/>
                <a:gridCol w="1236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privilege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user_id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read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update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3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7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Insert Reviewer Role to Trigger</a:t>
            </a:r>
            <a:endParaRPr/>
          </a:p>
        </p:txBody>
      </p:sp>
      <p:sp>
        <p:nvSpPr>
          <p:cNvPr id="530" name="Google Shape;530;p77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INSERT INTO `db_design`.`roles` (`role`, `user_id`)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VALUES ('editor', '4');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SELECT * FROM db_design.privileges;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31" name="Google Shape;531;p77"/>
          <p:cNvGraphicFramePr/>
          <p:nvPr/>
        </p:nvGraphicFramePr>
        <p:xfrm>
          <a:off x="5683200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{BE11AE94-F20F-4232-8A63-F70C55C2BCE7}</a:tableStyleId>
              </a:tblPr>
              <a:tblGrid>
                <a:gridCol w="720700"/>
                <a:gridCol w="1236700"/>
                <a:gridCol w="1236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id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privilege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user_id</a:t>
                      </a:r>
                      <a:endParaRPr b="1"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read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Oswald"/>
                          <a:ea typeface="Oswald"/>
                          <a:cs typeface="Oswald"/>
                          <a:sym typeface="Oswald"/>
                        </a:rPr>
                        <a:t>4</a:t>
                      </a:r>
                      <a:endParaRPr sz="22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0" y="148650"/>
            <a:ext cx="7691727" cy="499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78"/>
          <p:cNvCxnSpPr/>
          <p:nvPr/>
        </p:nvCxnSpPr>
        <p:spPr>
          <a:xfrm flipH="1" rot="10800000">
            <a:off x="5896975" y="2581250"/>
            <a:ext cx="550500" cy="442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8" name="Google Shape;538;p78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 Triggers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</a:rPr>
              <a:t>Creating </a:t>
            </a:r>
            <a:r>
              <a:rPr lang="en-US" sz="4400">
                <a:solidFill>
                  <a:schemeClr val="dk1"/>
                </a:solidFill>
              </a:rPr>
              <a:t>Functions</a:t>
            </a:r>
            <a:endParaRPr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rgbClr val="000080"/>
                </a:solidFill>
                <a:highlight>
                  <a:srgbClr val="FFFFFF"/>
                </a:highlight>
              </a:rPr>
              <a:t>CREATE FUNCTION </a:t>
            </a:r>
            <a:r>
              <a:rPr lang="en-US" sz="3900">
                <a:solidFill>
                  <a:schemeClr val="dk1"/>
                </a:solidFill>
                <a:highlight>
                  <a:srgbClr val="FFFFFF"/>
                </a:highlight>
              </a:rPr>
              <a:t>`function_name`</a:t>
            </a:r>
            <a:endParaRPr sz="3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highlight>
                  <a:srgbClr val="FFFFFF"/>
                </a:highlight>
              </a:rPr>
              <a:t>(optional, parameters)</a:t>
            </a:r>
            <a:endParaRPr b="1" sz="3900">
              <a:solidFill>
                <a:schemeClr val="dk1"/>
              </a:solidFill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Names are case insensitive and unique</a:t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•"/>
            </a:pPr>
            <a:r>
              <a:rPr b="1" i="1" lang="en-US" sz="3900" u="none" cap="none" strike="noStrike">
                <a:solidFill>
                  <a:schemeClr val="dk1"/>
                </a:solidFill>
              </a:rPr>
              <a:t>No</a:t>
            </a:r>
            <a:r>
              <a:rPr i="0" lang="en-US" sz="3900" u="none" cap="none" strike="noStrike">
                <a:solidFill>
                  <a:schemeClr val="dk1"/>
                </a:solidFill>
              </a:rPr>
              <a:t> data schema manipulation statements in procedures, i.e.,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create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alter</a:t>
            </a:r>
            <a:r>
              <a:rPr i="0" lang="en-US" sz="3900" u="none" cap="none" strike="noStrike">
                <a:solidFill>
                  <a:schemeClr val="dk1"/>
                </a:solidFill>
              </a:rPr>
              <a:t>, </a:t>
            </a:r>
            <a:r>
              <a:rPr b="1" i="1" lang="en-US" sz="3900" u="none" cap="none" strike="noStrike">
                <a:solidFill>
                  <a:schemeClr val="dk1"/>
                </a:solidFill>
              </a:rPr>
              <a:t>drop</a:t>
            </a:r>
            <a:endParaRPr i="0" sz="3900" u="none" cap="none" strike="noStrike">
              <a:solidFill>
                <a:schemeClr val="dk1"/>
              </a:solidFill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</a:rPr>
              <a:t>Choose delimiter other than ";", e.g., "//", "@@"</a:t>
            </a:r>
            <a:endParaRPr sz="39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00" u="none" cap="none" strike="noStrike">
                <a:solidFill>
                  <a:srgbClr val="000080"/>
                </a:solidFill>
              </a:rPr>
              <a:t>	DELIMITER //</a:t>
            </a:r>
            <a:endParaRPr i="0" sz="3900" u="none" cap="none" strike="noStrike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Functions from Workbench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0" y="628650"/>
            <a:ext cx="91440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Right click </a:t>
            </a:r>
            <a:r>
              <a:rPr b="1" i="1" lang="en-US"/>
              <a:t>Functions</a:t>
            </a:r>
            <a:r>
              <a:rPr lang="en-US"/>
              <a:t> and select </a:t>
            </a:r>
            <a:r>
              <a:rPr b="1" i="1" lang="en-US"/>
              <a:t>Create Function...</a:t>
            </a:r>
            <a:endParaRPr b="1" i="1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Edit default function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CREATE FUNCTION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`new_function` 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RETURNS INTEGER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BEGIN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   RETURN </a:t>
            </a:r>
            <a:r>
              <a:rPr lang="en-US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80"/>
                </a:solidFill>
                <a:highlight>
                  <a:srgbClr val="FFFFFF"/>
                </a:highlight>
              </a:rPr>
              <a:t>END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425" y="2410777"/>
            <a:ext cx="4340174" cy="259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0"/>
          <p:cNvCxnSpPr/>
          <p:nvPr/>
        </p:nvCxnSpPr>
        <p:spPr>
          <a:xfrm rot="10800000">
            <a:off x="8289275" y="4156825"/>
            <a:ext cx="485400" cy="5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380100" y="2223100"/>
            <a:ext cx="3964200" cy="279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0" y="628650"/>
            <a:ext cx="41892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4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Create simple function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Click </a:t>
            </a:r>
            <a:r>
              <a:rPr b="1" i="1" lang="en-US" sz="2300"/>
              <a:t>Apply</a:t>
            </a:r>
            <a:endParaRPr b="1"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solidFill>
                  <a:schemeClr val="dk1"/>
                </a:solidFill>
              </a:rPr>
              <a:t>Review and </a:t>
            </a:r>
            <a:r>
              <a:rPr b="1" i="1" lang="en-US" sz="2300">
                <a:solidFill>
                  <a:schemeClr val="dk1"/>
                </a:solidFill>
              </a:rPr>
              <a:t>Apply</a:t>
            </a:r>
            <a:r>
              <a:rPr lang="en-US" sz="2300">
                <a:solidFill>
                  <a:schemeClr val="dk1"/>
                </a:solidFill>
              </a:rPr>
              <a:t> again</a:t>
            </a:r>
            <a:endParaRPr sz="23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1" sz="33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000080"/>
                </a:solidFill>
              </a:rPr>
              <a:t>CREATE FUNCTION </a:t>
            </a:r>
            <a:r>
              <a:rPr lang="en-US" sz="2300">
                <a:solidFill>
                  <a:schemeClr val="dk1"/>
                </a:solidFill>
              </a:rPr>
              <a:t>`add_2_2` ()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000080"/>
                </a:solidFill>
              </a:rPr>
              <a:t>RETURNS INTEGER</a:t>
            </a:r>
            <a:endParaRPr b="1" sz="2300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000080"/>
                </a:solidFill>
              </a:rPr>
              <a:t>BEGIN</a:t>
            </a:r>
            <a:endParaRPr b="1" sz="2300">
              <a:solidFill>
                <a:srgbClr val="000080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000080"/>
                </a:solidFill>
              </a:rPr>
              <a:t>   RETURN </a:t>
            </a:r>
            <a:r>
              <a:rPr lang="en-US" sz="2300">
                <a:solidFill>
                  <a:srgbClr val="0000FF"/>
                </a:solidFill>
              </a:rPr>
              <a:t>2 </a:t>
            </a:r>
            <a:r>
              <a:rPr lang="en-US" sz="2300">
                <a:solidFill>
                  <a:schemeClr val="dk1"/>
                </a:solidFill>
              </a:rPr>
              <a:t>+ </a:t>
            </a:r>
            <a:r>
              <a:rPr lang="en-US" sz="2300">
                <a:solidFill>
                  <a:srgbClr val="0000FF"/>
                </a:solidFill>
              </a:rPr>
              <a:t>2</a:t>
            </a:r>
            <a:r>
              <a:rPr lang="en-US" sz="2300">
                <a:solidFill>
                  <a:schemeClr val="dk1"/>
                </a:solidFill>
              </a:rPr>
              <a:t>;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END</a:t>
            </a:r>
            <a:endParaRPr b="1" i="1" sz="2300">
              <a:solidFill>
                <a:srgbClr val="000080"/>
              </a:solidFill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Simple 2 + 2 Function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617825" y="628650"/>
            <a:ext cx="4375200" cy="43881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USE </a:t>
            </a:r>
            <a:r>
              <a:rPr lang="en-US" sz="2300">
                <a:solidFill>
                  <a:schemeClr val="dk1"/>
                </a:solidFill>
              </a:rPr>
              <a:t>`db_design`;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DROP function IF EXISTS </a:t>
            </a:r>
            <a:r>
              <a:rPr i="1" lang="en-US" sz="2300">
                <a:solidFill>
                  <a:schemeClr val="dk1"/>
                </a:solidFill>
              </a:rPr>
              <a:t>`add_2_2`</a:t>
            </a:r>
            <a:r>
              <a:rPr lang="en-US" sz="2300">
                <a:solidFill>
                  <a:schemeClr val="dk1"/>
                </a:solidFill>
              </a:rPr>
              <a:t>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DELIMITER </a:t>
            </a:r>
            <a:r>
              <a:rPr lang="en-US" sz="2300">
                <a:solidFill>
                  <a:schemeClr val="dk1"/>
                </a:solidFill>
              </a:rPr>
              <a:t>$$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USE </a:t>
            </a:r>
            <a:r>
              <a:rPr lang="en-US" sz="2300">
                <a:solidFill>
                  <a:schemeClr val="dk1"/>
                </a:solidFill>
              </a:rPr>
              <a:t>`db_design`$$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CREATE FUNCTION </a:t>
            </a:r>
            <a:r>
              <a:rPr i="1" lang="en-US" sz="2300">
                <a:solidFill>
                  <a:schemeClr val="dk1"/>
                </a:solidFill>
              </a:rPr>
              <a:t>`add_2_2` </a:t>
            </a:r>
            <a:r>
              <a:rPr lang="en-US" sz="2300">
                <a:solidFill>
                  <a:schemeClr val="dk1"/>
                </a:solidFill>
              </a:rPr>
              <a:t>()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   </a:t>
            </a:r>
            <a:r>
              <a:rPr b="1" lang="en-US" sz="2300">
                <a:solidFill>
                  <a:srgbClr val="000080"/>
                </a:solidFill>
              </a:rPr>
              <a:t>RETURNS INTEGER</a:t>
            </a:r>
            <a:endParaRPr b="1" sz="23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BEGIN</a:t>
            </a:r>
            <a:endParaRPr b="1" sz="2300">
              <a:solidFill>
                <a:srgbClr val="00008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   RETURN </a:t>
            </a:r>
            <a:r>
              <a:rPr lang="en-US" sz="2300">
                <a:solidFill>
                  <a:srgbClr val="0000FF"/>
                </a:solidFill>
              </a:rPr>
              <a:t>2 </a:t>
            </a:r>
            <a:r>
              <a:rPr lang="en-US" sz="2300">
                <a:solidFill>
                  <a:schemeClr val="dk1"/>
                </a:solidFill>
              </a:rPr>
              <a:t>+ </a:t>
            </a:r>
            <a:r>
              <a:rPr lang="en-US" sz="2300">
                <a:solidFill>
                  <a:srgbClr val="0000FF"/>
                </a:solidFill>
              </a:rPr>
              <a:t>2</a:t>
            </a:r>
            <a:r>
              <a:rPr lang="en-US" sz="2300">
                <a:solidFill>
                  <a:schemeClr val="dk1"/>
                </a:solidFill>
              </a:rPr>
              <a:t>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END</a:t>
            </a:r>
            <a:r>
              <a:rPr lang="en-US" sz="2300">
                <a:solidFill>
                  <a:schemeClr val="dk1"/>
                </a:solidFill>
              </a:rPr>
              <a:t>$$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80"/>
                </a:solidFill>
              </a:rPr>
              <a:t>DELIMITER </a:t>
            </a:r>
            <a:r>
              <a:rPr lang="en-US" sz="2300">
                <a:solidFill>
                  <a:schemeClr val="dk1"/>
                </a:solidFill>
              </a:rPr>
              <a:t>;</a:t>
            </a:r>
            <a:endParaRPr sz="23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825" y="4223350"/>
            <a:ext cx="1298925" cy="46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1"/>
          <p:cNvCxnSpPr/>
          <p:nvPr/>
        </p:nvCxnSpPr>
        <p:spPr>
          <a:xfrm rot="10800000">
            <a:off x="3897525" y="4466763"/>
            <a:ext cx="485400" cy="5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825" y="4223350"/>
            <a:ext cx="1298925" cy="46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1"/>
          <p:cNvCxnSpPr/>
          <p:nvPr/>
        </p:nvCxnSpPr>
        <p:spPr>
          <a:xfrm rot="10800000">
            <a:off x="8469525" y="4466763"/>
            <a:ext cx="485400" cy="5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