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954825" cy="9240825"/>
  <p:embeddedFontLs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baaaf3d7_1_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3baaaf3d7_1_1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923c01e8_1_1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3923c01e8_1_13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baaaf3d7_1_6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43baaaf3d7_1_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baaaf3d7_1_16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3baaaf3d7_1_1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3baaaf3d7_1_2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43baaaf3d7_1_21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3923c01e8_1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3923c01e8_1_0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baaaf3d7_2_0:notes"/>
          <p:cNvSpPr/>
          <p:nvPr>
            <p:ph idx="2" type="sldImg"/>
          </p:nvPr>
        </p:nvSpPr>
        <p:spPr>
          <a:xfrm>
            <a:off x="386687" y="693062"/>
            <a:ext cx="6182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baaaf3d7_2_0:notes"/>
          <p:cNvSpPr txBox="1"/>
          <p:nvPr>
            <p:ph idx="1" type="body"/>
          </p:nvPr>
        </p:nvSpPr>
        <p:spPr>
          <a:xfrm>
            <a:off x="695482" y="4389392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94"/>
            <a:ext cx="9144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4448438"/>
            <a:ext cx="6400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1" sz="4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»"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0" y="94"/>
            <a:ext cx="9144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0000" u="none" cap="none" strike="noStrike">
                <a:latin typeface="Oswald"/>
                <a:ea typeface="Oswald"/>
                <a:cs typeface="Oswald"/>
                <a:sym typeface="Oswald"/>
              </a:rPr>
              <a:t>JDBC</a:t>
            </a:r>
            <a:endParaRPr b="1" i="0" sz="20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1371600" y="4448438"/>
            <a:ext cx="6400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Looping Through Result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System.out.println("Name\tMajor");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while (result.next()) {</a:t>
            </a:r>
            <a:endParaRPr b="1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String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sname = result.getString("SName");</a:t>
            </a:r>
            <a:endParaRPr b="1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String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dname = result.getString("DName");</a:t>
            </a:r>
            <a:endParaRPr b="1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System.out.println(</a:t>
            </a:r>
            <a:r>
              <a:rPr lang="en-US" sz="3200">
                <a:solidFill>
                  <a:schemeClr val="dk1"/>
                </a:solidFill>
              </a:rPr>
              <a:t>...</a:t>
            </a:r>
            <a:r>
              <a:rPr i="0" lang="en-US" sz="3200" u="none" cap="none" strike="noStrike">
                <a:solidFill>
                  <a:schemeClr val="dk1"/>
                </a:solidFill>
              </a:rPr>
              <a:t>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}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result.close();</a:t>
            </a:r>
            <a:endParaRPr b="1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Disconnecting From Server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try { 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} catch(SQLException e)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	e.printStackTrace();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} finally </a:t>
            </a:r>
            <a:r>
              <a:rPr b="1" i="0" lang="en-US" sz="2950" u="none" cap="none" strike="noStrike">
                <a:solidFill>
                  <a:srgbClr val="0000FF"/>
                </a:solidFill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	try {</a:t>
            </a:r>
            <a:r>
              <a:rPr lang="en-US"/>
              <a:t> 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if (conn != null) conn.close();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	} catch (SQLException e) </a:t>
            </a:r>
            <a:r>
              <a:rPr b="1" i="0" lang="en-US" sz="2950" u="none" cap="none" strike="noStrike">
                <a:solidFill>
                  <a:srgbClr val="FF0000"/>
                </a:solidFill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		e.printStackTrace();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50" u="none" cap="none" strike="noStrike">
                <a:solidFill>
                  <a:srgbClr val="FF0000"/>
                </a:solidFill>
              </a:rPr>
              <a:t>} </a:t>
            </a:r>
            <a:r>
              <a:rPr b="1" i="0" lang="en-US" sz="2950" u="none" cap="none" strike="noStrike">
                <a:solidFill>
                  <a:srgbClr val="0000FF"/>
                </a:solidFill>
              </a:rPr>
              <a:t>} </a:t>
            </a:r>
            <a:r>
              <a:rPr b="1" i="0" lang="en-US" sz="2950" u="none" cap="none" strike="noStrike">
                <a:solidFill>
                  <a:srgbClr val="008000"/>
                </a:solidFill>
              </a:rPr>
              <a:t>}</a:t>
            </a:r>
            <a:endParaRPr b="1" i="0" sz="2950" u="none" cap="none" strike="noStrike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Properties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Driver d = new ClientDriver();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String url = "jdbc:derby://localhost/studentdb;";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Properties prop = new Properties();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prop.put("create", "false");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conn = d.connect(url, prop);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Vendor Specific Connection Strings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Connection strings are vendor specific</a:t>
            </a:r>
            <a:endParaRPr sz="32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Driver d = new SimpleDriver();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String url = "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jdbc:simpledb://localhost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";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conn = d.connect(url, null);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Somewhat defeats the purpose of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"</a:t>
            </a:r>
            <a:r>
              <a:rPr b="1" i="1" lang="en-US" sz="3200" u="sng">
                <a:solidFill>
                  <a:schemeClr val="dk1"/>
                </a:solidFill>
              </a:rPr>
              <a:t>compile once, run everywhere</a:t>
            </a:r>
            <a:r>
              <a:rPr lang="en-US" sz="3200">
                <a:solidFill>
                  <a:schemeClr val="dk1"/>
                </a:solidFill>
              </a:rPr>
              <a:t>" mantra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Execute Update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Statement statement = conn.createStatement();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String sql =	"update STUDENT set MajorId=30 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		+ "where SName = 'amy' ";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statement.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executeUpdate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(sql);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System.out.println("Amy is now a drama major.");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Disconnect From Server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} catch(SQLException e)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	e.printStackTrace();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} finally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	try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		if (conn != null) conn.close();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	} catch (SQLException e)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</a:rPr>
              <a:t>				e.printStackTrace();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}}}}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Cursor Positioned Before First Record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next() moves cursor to first row</a:t>
            </a:r>
            <a:br>
              <a:rPr lang="en-US" sz="3200">
                <a:solidFill>
                  <a:schemeClr val="dk1"/>
                </a:solidFill>
              </a:rPr>
            </a:b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String qry = "select ...";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ResultSet rs = stmt.executeQuery(qry);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while (rs.next()) {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... // process the record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}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rs.close()</a:t>
            </a:r>
            <a:r>
              <a:rPr lang="en-US" sz="3200">
                <a:solidFill>
                  <a:schemeClr val="dk1"/>
                </a:solidFill>
              </a:rPr>
              <a:t>;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MetaData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50" u="none" cap="none" strike="noStrike">
                <a:solidFill>
                  <a:schemeClr val="dk1"/>
                </a:solidFill>
              </a:rPr>
              <a:t>void printSchema(</a:t>
            </a:r>
            <a:r>
              <a:rPr b="1" i="0" lang="en-US" sz="3850" u="none" cap="none" strike="noStrike">
                <a:solidFill>
                  <a:schemeClr val="dk1"/>
                </a:solidFill>
              </a:rPr>
              <a:t>ResultSet rs</a:t>
            </a:r>
            <a:r>
              <a:rPr i="0" lang="en-US" sz="3850" u="none" cap="none" strike="noStrike">
                <a:solidFill>
                  <a:schemeClr val="dk1"/>
                </a:solidFill>
              </a:rPr>
              <a:t>) {</a:t>
            </a:r>
            <a:endParaRPr sz="26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850">
                <a:solidFill>
                  <a:schemeClr val="dk1"/>
                </a:solidFill>
              </a:rPr>
              <a:t>  </a:t>
            </a:r>
            <a:r>
              <a:rPr b="1" i="0" lang="en-US" sz="3850" u="none" cap="none" strike="noStrike">
                <a:solidFill>
                  <a:schemeClr val="dk1"/>
                </a:solidFill>
              </a:rPr>
              <a:t>ResultSetMetaData</a:t>
            </a:r>
            <a:r>
              <a:rPr i="0" lang="en-US" sz="3850" u="none" cap="none" strike="noStrike">
                <a:solidFill>
                  <a:schemeClr val="dk1"/>
                </a:solidFill>
              </a:rPr>
              <a:t> md =rs.</a:t>
            </a:r>
            <a:r>
              <a:rPr b="1" i="0" lang="en-US" sz="3850" u="none" cap="none" strike="noStrike">
                <a:solidFill>
                  <a:schemeClr val="dk1"/>
                </a:solidFill>
              </a:rPr>
              <a:t>getMetaData</a:t>
            </a:r>
            <a:r>
              <a:rPr i="0" lang="en-US" sz="3850" u="none" cap="none" strike="noStrike">
                <a:solidFill>
                  <a:schemeClr val="dk1"/>
                </a:solidFill>
              </a:rPr>
              <a:t>();</a:t>
            </a:r>
            <a:endParaRPr sz="26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850">
                <a:solidFill>
                  <a:schemeClr val="dk1"/>
                </a:solidFill>
              </a:rPr>
              <a:t>  </a:t>
            </a:r>
            <a:r>
              <a:rPr i="0" lang="en-US" sz="3850" u="none" cap="none" strike="noStrike">
                <a:solidFill>
                  <a:schemeClr val="dk1"/>
                </a:solidFill>
              </a:rPr>
              <a:t>for(int i=1; i&lt;=md.</a:t>
            </a:r>
            <a:r>
              <a:rPr b="1" i="0" lang="en-US" sz="3850" u="none" cap="none" strike="noStrike">
                <a:solidFill>
                  <a:schemeClr val="dk1"/>
                </a:solidFill>
              </a:rPr>
              <a:t>getColumnCount</a:t>
            </a:r>
            <a:r>
              <a:rPr i="0" lang="en-US" sz="3850" u="none" cap="none" strike="noStrike">
                <a:solidFill>
                  <a:schemeClr val="dk1"/>
                </a:solidFill>
              </a:rPr>
              <a:t>(); i++) {</a:t>
            </a:r>
            <a:endParaRPr sz="26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50" u="none" cap="none" strike="noStrike">
                <a:solidFill>
                  <a:schemeClr val="dk1"/>
                </a:solidFill>
              </a:rPr>
              <a:t>		    String name = md.</a:t>
            </a:r>
            <a:r>
              <a:rPr b="1" i="0" lang="en-US" sz="3850" u="none" cap="none" strike="noStrike">
                <a:solidFill>
                  <a:schemeClr val="dk1"/>
                </a:solidFill>
              </a:rPr>
              <a:t>getColumnName</a:t>
            </a:r>
            <a:r>
              <a:rPr i="0" lang="en-US" sz="3850" u="none" cap="none" strike="noStrike">
                <a:solidFill>
                  <a:schemeClr val="dk1"/>
                </a:solidFill>
              </a:rPr>
              <a:t>(i);</a:t>
            </a:r>
            <a:endParaRPr sz="26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50" u="none" cap="none" strike="noStrike">
                <a:solidFill>
                  <a:schemeClr val="dk1"/>
                </a:solidFill>
              </a:rPr>
              <a:t>		    int size = md.</a:t>
            </a:r>
            <a:r>
              <a:rPr b="1" i="0" lang="en-US" sz="3850" u="none" cap="none" strike="noStrike">
                <a:solidFill>
                  <a:schemeClr val="dk1"/>
                </a:solidFill>
              </a:rPr>
              <a:t>getColumnDisplaySize</a:t>
            </a:r>
            <a:r>
              <a:rPr i="0" lang="en-US" sz="3850" u="none" cap="none" strike="noStrike">
                <a:solidFill>
                  <a:schemeClr val="dk1"/>
                </a:solidFill>
              </a:rPr>
              <a:t>(i);</a:t>
            </a:r>
            <a:endParaRPr sz="26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50" u="none" cap="none" strike="noStrike">
                <a:solidFill>
                  <a:schemeClr val="dk1"/>
                </a:solidFill>
              </a:rPr>
              <a:t>		    int typeid = md.</a:t>
            </a:r>
            <a:r>
              <a:rPr b="1" i="0" lang="en-US" sz="3850" u="none" cap="none" strike="noStrike">
                <a:solidFill>
                  <a:schemeClr val="dk1"/>
                </a:solidFill>
              </a:rPr>
              <a:t>getColumnType</a:t>
            </a:r>
            <a:r>
              <a:rPr i="0" lang="en-US" sz="3850" u="none" cap="none" strike="noStrike">
                <a:solidFill>
                  <a:schemeClr val="dk1"/>
                </a:solidFill>
              </a:rPr>
              <a:t>(i);</a:t>
            </a:r>
            <a:endParaRPr i="0" sz="38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MetaData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50" u="none" cap="none" strike="noStrike">
                <a:solidFill>
                  <a:schemeClr val="dk1"/>
                </a:solidFill>
              </a:rPr>
              <a:t>		String type;</a:t>
            </a:r>
            <a:endParaRPr sz="19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50" u="none" cap="none" strike="noStrike">
                <a:solidFill>
                  <a:schemeClr val="dk1"/>
                </a:solidFill>
              </a:rPr>
              <a:t>		if (typeid == </a:t>
            </a:r>
            <a:r>
              <a:rPr b="1" i="0" lang="en-US" sz="3150" u="none" cap="none" strike="noStrike">
                <a:solidFill>
                  <a:schemeClr val="dk1"/>
                </a:solidFill>
              </a:rPr>
              <a:t>Types.INTEGER</a:t>
            </a:r>
            <a:r>
              <a:rPr i="0" lang="en-US" sz="3150" u="none" cap="none" strike="noStrike">
                <a:solidFill>
                  <a:schemeClr val="dk1"/>
                </a:solidFill>
              </a:rPr>
              <a:t>) type = "int";</a:t>
            </a:r>
            <a:endParaRPr sz="19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50" u="none" cap="none" strike="noStrike">
                <a:solidFill>
                  <a:schemeClr val="dk1"/>
                </a:solidFill>
              </a:rPr>
              <a:t>		else if (typeid == </a:t>
            </a:r>
            <a:r>
              <a:rPr b="1" i="0" lang="en-US" sz="3150" u="none" cap="none" strike="noStrike">
                <a:solidFill>
                  <a:schemeClr val="dk1"/>
                </a:solidFill>
              </a:rPr>
              <a:t>Types.VARCHAR</a:t>
            </a:r>
            <a:r>
              <a:rPr i="0" lang="en-US" sz="3150" u="none" cap="none" strike="noStrike">
                <a:solidFill>
                  <a:schemeClr val="dk1"/>
                </a:solidFill>
              </a:rPr>
              <a:t>) type = "string";</a:t>
            </a:r>
            <a:endParaRPr sz="19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50" u="none" cap="none" strike="noStrike">
                <a:solidFill>
                  <a:schemeClr val="dk1"/>
                </a:solidFill>
              </a:rPr>
              <a:t>		else type = "other";</a:t>
            </a:r>
            <a:endParaRPr sz="19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50" u="none" cap="none" strike="noStrike">
                <a:solidFill>
                  <a:schemeClr val="dk1"/>
                </a:solidFill>
              </a:rPr>
              <a:t>		System.out.println(name + "\t" + type + "\t" + size);</a:t>
            </a:r>
            <a:endParaRPr sz="1900"/>
          </a:p>
          <a:p>
            <a:pPr indent="-342900" lvl="0" marL="342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50" u="none" cap="none" strike="noStrike">
                <a:solidFill>
                  <a:schemeClr val="dk1"/>
                </a:solidFill>
              </a:rPr>
              <a:t>}}</a:t>
            </a:r>
            <a:endParaRPr i="0" sz="31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ctrTitle"/>
          </p:nvPr>
        </p:nvSpPr>
        <p:spPr>
          <a:xfrm>
            <a:off x="0" y="94"/>
            <a:ext cx="9144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8000">
                <a:latin typeface="Oswald"/>
                <a:ea typeface="Oswald"/>
                <a:cs typeface="Oswald"/>
                <a:sym typeface="Oswald"/>
              </a:rPr>
              <a:t>EXAMPLE</a:t>
            </a:r>
            <a:endParaRPr b="1" i="0" sz="18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43"/>
          <p:cNvSpPr txBox="1"/>
          <p:nvPr>
            <p:ph idx="1" type="subTitle"/>
          </p:nvPr>
        </p:nvSpPr>
        <p:spPr>
          <a:xfrm>
            <a:off x="1371600" y="4448438"/>
            <a:ext cx="6400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0" y="628650"/>
            <a:ext cx="47079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</a:rPr>
              <a:t>Java Database Connectivity (JDBC)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</a:rPr>
              <a:t>Abstracts details of connecting to database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</a:rPr>
              <a:t>JDBC provides standard API across multiple vendors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4708050" y="897975"/>
            <a:ext cx="4147500" cy="70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Java Application</a:t>
            </a:r>
            <a:endParaRPr b="1"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4708050" y="2345775"/>
            <a:ext cx="4147500" cy="70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endParaRPr b="1"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4708050" y="3793575"/>
            <a:ext cx="4147500" cy="700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b="1"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4" name="Google Shape;134;p26"/>
          <p:cNvCxnSpPr>
            <a:stCxn id="131" idx="2"/>
            <a:endCxn id="132" idx="0"/>
          </p:cNvCxnSpPr>
          <p:nvPr/>
        </p:nvCxnSpPr>
        <p:spPr>
          <a:xfrm>
            <a:off x="6781800" y="1598475"/>
            <a:ext cx="0" cy="74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" name="Google Shape;135;p26"/>
          <p:cNvCxnSpPr>
            <a:stCxn id="132" idx="2"/>
            <a:endCxn id="133" idx="0"/>
          </p:cNvCxnSpPr>
          <p:nvPr/>
        </p:nvCxnSpPr>
        <p:spPr>
          <a:xfrm>
            <a:off x="6781800" y="3046275"/>
            <a:ext cx="0" cy="74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6" name="Google Shape;136;p26"/>
          <p:cNvSpPr txBox="1"/>
          <p:nvPr/>
        </p:nvSpPr>
        <p:spPr>
          <a:xfrm>
            <a:off x="6806925" y="2990025"/>
            <a:ext cx="1029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endParaRPr sz="600"/>
          </a:p>
        </p:txBody>
      </p:sp>
      <p:sp>
        <p:nvSpPr>
          <p:cNvPr id="137" name="Google Shape;137;p26"/>
          <p:cNvSpPr txBox="1"/>
          <p:nvPr/>
        </p:nvSpPr>
        <p:spPr>
          <a:xfrm>
            <a:off x="6806925" y="1542225"/>
            <a:ext cx="1029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API</a:t>
            </a:r>
            <a:endParaRPr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Simple SQL Interpreter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350" u="none" cap="none" strike="noStrike">
                <a:solidFill>
                  <a:schemeClr val="dk1"/>
                </a:solidFill>
              </a:rPr>
              <a:t>	Driver d = new ClientDriver();</a:t>
            </a:r>
            <a:endParaRPr sz="1800"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350" u="none" cap="none" strike="noStrike">
                <a:solidFill>
                  <a:schemeClr val="dk1"/>
                </a:solidFill>
              </a:rPr>
              <a:t>	String url = "jdbc:mysql://…";</a:t>
            </a:r>
            <a:endParaRPr sz="1800"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350" u="none" cap="none" strike="noStrike">
                <a:solidFill>
                  <a:schemeClr val="dk1"/>
                </a:solidFill>
              </a:rPr>
              <a:t>	conn = d.connect(url, null);</a:t>
            </a:r>
            <a:endParaRPr sz="1800"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350" u="none" cap="none" strike="noStrike">
                <a:solidFill>
                  <a:schemeClr val="dk1"/>
                </a:solidFill>
              </a:rPr>
              <a:t>	Reader rdr = new InputStreamReader(System.in);</a:t>
            </a:r>
            <a:endParaRPr sz="1800"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350" u="none" cap="none" strike="noStrike">
                <a:solidFill>
                  <a:schemeClr val="dk1"/>
                </a:solidFill>
              </a:rPr>
              <a:t>	BufferedReader br = new BufferedReader(rdr);</a:t>
            </a:r>
            <a:endParaRPr i="0" sz="33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Simple SQL Interpreter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while (true)</a:t>
            </a:r>
            <a:r>
              <a:rPr i="0" lang="en-US" sz="2950" u="none" cap="none" strike="noStrike">
                <a:solidFill>
                  <a:schemeClr val="dk1"/>
                </a:solidFill>
              </a:rPr>
              <a:t>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	System.out.print("\n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SQL&gt;</a:t>
            </a:r>
            <a:r>
              <a:rPr i="0" lang="en-US" sz="2950" u="none" cap="none" strike="noStrike">
                <a:solidFill>
                  <a:schemeClr val="dk1"/>
                </a:solidFill>
              </a:rPr>
              <a:t> ");</a:t>
            </a:r>
            <a:endParaRPr/>
          </a:p>
          <a:p>
            <a:pPr indent="-342900" lvl="0" marL="8001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String cmd = br.readLine().trim();</a:t>
            </a:r>
            <a:endParaRPr/>
          </a:p>
          <a:p>
            <a:pPr indent="-342900" lvl="0" marL="8001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System.out.println();</a:t>
            </a:r>
            <a:endParaRPr/>
          </a:p>
          <a:p>
            <a:pPr indent="-342900" lvl="0" marL="8001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if (cmd.startsWith("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exit</a:t>
            </a:r>
            <a:r>
              <a:rPr i="0" lang="en-US" sz="2950" u="none" cap="none" strike="noStrike">
                <a:solidFill>
                  <a:schemeClr val="dk1"/>
                </a:solidFill>
              </a:rPr>
              <a:t>")) 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break</a:t>
            </a:r>
            <a:r>
              <a:rPr i="0" lang="en-US" sz="2950" u="none" cap="none" strike="noStrike">
                <a:solidFill>
                  <a:schemeClr val="dk1"/>
                </a:solidFill>
              </a:rPr>
              <a:t>;</a:t>
            </a:r>
            <a:endParaRPr/>
          </a:p>
          <a:p>
            <a:pPr indent="-342900" lvl="0" marL="8001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else if (cmd.startsWith("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2950" u="none" cap="none" strike="noStrike">
                <a:solidFill>
                  <a:schemeClr val="dk1"/>
                </a:solidFill>
              </a:rPr>
              <a:t>")) 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doQuery(cmd</a:t>
            </a:r>
            <a:r>
              <a:rPr i="0" lang="en-US" sz="2950" u="none" cap="none" strike="noStrike">
                <a:solidFill>
                  <a:schemeClr val="dk1"/>
                </a:solidFill>
              </a:rPr>
              <a:t>);</a:t>
            </a:r>
            <a:endParaRPr/>
          </a:p>
          <a:p>
            <a:pPr indent="-342900" lvl="0" marL="8001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else </a:t>
            </a:r>
            <a:r>
              <a:rPr b="1" i="0" lang="en-US" sz="2950" u="none" cap="none" strike="noStrike">
                <a:solidFill>
                  <a:schemeClr val="dk1"/>
                </a:solidFill>
              </a:rPr>
              <a:t>doUpdate(cmd</a:t>
            </a:r>
            <a:r>
              <a:rPr i="0" lang="en-US" sz="2950" u="none" cap="none" strike="noStrike">
                <a:solidFill>
                  <a:schemeClr val="dk1"/>
                </a:solidFill>
              </a:rPr>
              <a:t>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}</a:t>
            </a:r>
            <a:endParaRPr i="0" sz="29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doQuery()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50" u="none" cap="none" strike="noStrike">
                <a:solidFill>
                  <a:schemeClr val="dk1"/>
                </a:solidFill>
              </a:rPr>
              <a:t>private static void </a:t>
            </a:r>
            <a:r>
              <a:rPr b="1" i="0" lang="en-US" sz="3650" u="none" cap="none" strike="noStrike">
                <a:solidFill>
                  <a:schemeClr val="dk1"/>
                </a:solidFill>
              </a:rPr>
              <a:t>doQuery(String cmd)</a:t>
            </a:r>
            <a:r>
              <a:rPr i="0" lang="en-US" sz="3650" u="none" cap="none" strike="noStrike">
                <a:solidFill>
                  <a:schemeClr val="dk1"/>
                </a:solidFill>
              </a:rPr>
              <a:t> {</a:t>
            </a:r>
            <a:endParaRPr sz="21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50" u="none" cap="none" strike="noStrike">
                <a:solidFill>
                  <a:schemeClr val="dk1"/>
                </a:solidFill>
              </a:rPr>
              <a:t>	try {</a:t>
            </a:r>
            <a:endParaRPr sz="21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50" u="none" cap="none" strike="noStrike">
                <a:solidFill>
                  <a:schemeClr val="dk1"/>
                </a:solidFill>
              </a:rPr>
              <a:t>	   Statement stmt = conn.</a:t>
            </a:r>
            <a:r>
              <a:rPr b="1" i="0" lang="en-US" sz="3650" u="none" cap="none" strike="noStrike">
                <a:solidFill>
                  <a:schemeClr val="dk1"/>
                </a:solidFill>
              </a:rPr>
              <a:t>createStatement</a:t>
            </a:r>
            <a:r>
              <a:rPr i="0" lang="en-US" sz="3650" u="none" cap="none" strike="noStrike">
                <a:solidFill>
                  <a:schemeClr val="dk1"/>
                </a:solidFill>
              </a:rPr>
              <a:t>();</a:t>
            </a:r>
            <a:endParaRPr sz="21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50" u="none" cap="none" strike="noStrike">
                <a:solidFill>
                  <a:schemeClr val="dk1"/>
                </a:solidFill>
              </a:rPr>
              <a:t>	   ResultSet rs = stmt.</a:t>
            </a:r>
            <a:r>
              <a:rPr b="1" i="0" lang="en-US" sz="3650" u="none" cap="none" strike="noStrike">
                <a:solidFill>
                  <a:schemeClr val="dk1"/>
                </a:solidFill>
              </a:rPr>
              <a:t>executeQuery</a:t>
            </a:r>
            <a:r>
              <a:rPr i="0" lang="en-US" sz="3650" u="none" cap="none" strike="noStrike">
                <a:solidFill>
                  <a:schemeClr val="dk1"/>
                </a:solidFill>
              </a:rPr>
              <a:t>(cmd);</a:t>
            </a:r>
            <a:endParaRPr sz="21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50" u="none" cap="none" strike="noStrike">
                <a:solidFill>
                  <a:schemeClr val="dk1"/>
                </a:solidFill>
              </a:rPr>
              <a:t>	   ResultSetMetaData md = rs.</a:t>
            </a:r>
            <a:r>
              <a:rPr b="1" i="0" lang="en-US" sz="3650" u="none" cap="none" strike="noStrike">
                <a:solidFill>
                  <a:schemeClr val="dk1"/>
                </a:solidFill>
              </a:rPr>
              <a:t>getMetaData</a:t>
            </a:r>
            <a:r>
              <a:rPr i="0" lang="en-US" sz="3650" u="none" cap="none" strike="noStrike">
                <a:solidFill>
                  <a:schemeClr val="dk1"/>
                </a:solidFill>
              </a:rPr>
              <a:t>();</a:t>
            </a:r>
            <a:endParaRPr sz="21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50" u="none" cap="none" strike="noStrike">
                <a:solidFill>
                  <a:schemeClr val="dk1"/>
                </a:solidFill>
              </a:rPr>
              <a:t>	   int numcols = md.</a:t>
            </a:r>
            <a:r>
              <a:rPr b="1" i="0" lang="en-US" sz="3650" u="none" cap="none" strike="noStrike">
                <a:solidFill>
                  <a:schemeClr val="dk1"/>
                </a:solidFill>
              </a:rPr>
              <a:t>getColumnCount</a:t>
            </a:r>
            <a:r>
              <a:rPr i="0" lang="en-US" sz="3650" u="none" cap="none" strike="noStrike">
                <a:solidFill>
                  <a:schemeClr val="dk1"/>
                </a:solidFill>
              </a:rPr>
              <a:t>();</a:t>
            </a:r>
            <a:endParaRPr i="0" sz="36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doQuery()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50" u="none" cap="none" strike="noStrike">
                <a:solidFill>
                  <a:schemeClr val="dk1"/>
                </a:solidFill>
              </a:rPr>
              <a:t>for(int i=1; i&lt;=numcols; i++) {</a:t>
            </a:r>
            <a:endParaRPr b="1" sz="19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450">
                <a:solidFill>
                  <a:schemeClr val="dk1"/>
                </a:solidFill>
              </a:rPr>
              <a:t>  i</a:t>
            </a:r>
            <a:r>
              <a:rPr i="0" lang="en-US" sz="3450" u="none" cap="none" strike="noStrike">
                <a:solidFill>
                  <a:schemeClr val="dk1"/>
                </a:solidFill>
              </a:rPr>
              <a:t>nt width = md.</a:t>
            </a:r>
            <a:r>
              <a:rPr b="1" i="0" lang="en-US" sz="3450" u="none" cap="none" strike="noStrike">
                <a:solidFill>
                  <a:schemeClr val="dk1"/>
                </a:solidFill>
              </a:rPr>
              <a:t>getColumnDisplaySize</a:t>
            </a:r>
            <a:r>
              <a:rPr i="0" lang="en-US" sz="3450" u="none" cap="none" strike="noStrike">
                <a:solidFill>
                  <a:schemeClr val="dk1"/>
                </a:solidFill>
              </a:rPr>
              <a:t>(i);</a:t>
            </a:r>
            <a:endParaRPr sz="19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450">
                <a:solidFill>
                  <a:schemeClr val="dk1"/>
                </a:solidFill>
              </a:rPr>
              <a:t>  </a:t>
            </a:r>
            <a:r>
              <a:rPr i="0" lang="en-US" sz="3450" u="none" cap="none" strike="noStrike">
                <a:solidFill>
                  <a:schemeClr val="dk1"/>
                </a:solidFill>
              </a:rPr>
              <a:t>String fmt = "%" + width + "s";</a:t>
            </a:r>
            <a:endParaRPr sz="19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450">
                <a:solidFill>
                  <a:schemeClr val="dk1"/>
                </a:solidFill>
              </a:rPr>
              <a:t>  </a:t>
            </a:r>
            <a:r>
              <a:rPr i="0" lang="en-US" sz="3450" u="none" cap="none" strike="noStrike">
                <a:solidFill>
                  <a:schemeClr val="dk1"/>
                </a:solidFill>
              </a:rPr>
              <a:t>System.out.format(fmt, md.</a:t>
            </a:r>
            <a:r>
              <a:rPr b="1" i="0" lang="en-US" sz="3450" u="none" cap="none" strike="noStrike">
                <a:solidFill>
                  <a:schemeClr val="dk1"/>
                </a:solidFill>
              </a:rPr>
              <a:t>getColumnName</a:t>
            </a:r>
            <a:r>
              <a:rPr i="0" lang="en-US" sz="3450" u="none" cap="none" strike="noStrike">
                <a:solidFill>
                  <a:schemeClr val="dk1"/>
                </a:solidFill>
              </a:rPr>
              <a:t>(i));</a:t>
            </a:r>
            <a:endParaRPr sz="1900"/>
          </a:p>
          <a:p>
            <a:pPr indent="-342900" lvl="0" marL="34290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450">
                <a:solidFill>
                  <a:schemeClr val="dk1"/>
                </a:solidFill>
              </a:rPr>
              <a:t>}</a:t>
            </a:r>
            <a:endParaRPr sz="34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Printing Records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while(rs.next())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for (int i=1; i&lt;=numcols; i++)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   String fldname = md.getColumnName(i);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   int fldtype = md.getColumnType(i);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   String fmt = "%" + md.getColumnDisplaySize(i);</a:t>
            </a:r>
            <a:endParaRPr i="0" sz="2950" u="none" cap="none" strike="noStrike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950">
                <a:solidFill>
                  <a:schemeClr val="dk1"/>
                </a:solidFill>
              </a:rPr>
              <a:t>		….</a:t>
            </a:r>
            <a:endParaRPr sz="295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rs.close();</a:t>
            </a:r>
            <a:endParaRPr i="0" sz="29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Printing Records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   if (fldtype == Types.INTEGER)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System.out.format(fmt + "d", rs.getInt(fldname));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   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System.out.format(fmt + "s", rs.getString(fldname));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29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doUpdate()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private static void doUpdate(String cmd)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try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Statement stmt = conn.createStatement();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int </a:t>
            </a:r>
            <a:r>
              <a:rPr lang="en-US" sz="2950">
                <a:solidFill>
                  <a:schemeClr val="dk1"/>
                </a:solidFill>
              </a:rPr>
              <a:t>count</a:t>
            </a:r>
            <a:r>
              <a:rPr i="0" lang="en-US" sz="2950" u="none" cap="none" strike="noStrike">
                <a:solidFill>
                  <a:schemeClr val="dk1"/>
                </a:solidFill>
              </a:rPr>
              <a:t> = stmt.executeUpdate(cmd);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System.out.println</a:t>
            </a:r>
            <a:r>
              <a:rPr lang="en-US" sz="2950">
                <a:solidFill>
                  <a:schemeClr val="dk1"/>
                </a:solidFill>
              </a:rPr>
              <a:t>(</a:t>
            </a:r>
            <a:r>
              <a:rPr lang="en-US" sz="2950">
                <a:solidFill>
                  <a:schemeClr val="dk1"/>
                </a:solidFill>
              </a:rPr>
              <a:t>count</a:t>
            </a:r>
            <a:r>
              <a:rPr i="0" lang="en-US" sz="2950" u="none" cap="none" strike="noStrike">
                <a:solidFill>
                  <a:schemeClr val="dk1"/>
                </a:solidFill>
              </a:rPr>
              <a:t> + " records processed");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} catch (SQLException e)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System.out.println(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		"SQL Exception: " + e.getMessage());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</a:t>
            </a:r>
            <a:r>
              <a:rPr lang="en-US" sz="2950">
                <a:solidFill>
                  <a:schemeClr val="dk1"/>
                </a:solidFill>
              </a:rPr>
              <a:t>		</a:t>
            </a:r>
            <a:r>
              <a:rPr i="0" lang="en-US" sz="2950" u="none" cap="none" strike="noStrike">
                <a:solidFill>
                  <a:schemeClr val="dk1"/>
                </a:solidFill>
              </a:rPr>
              <a:t>e.printStackTrace();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50" u="none" cap="none" strike="noStrike">
                <a:solidFill>
                  <a:schemeClr val="dk1"/>
                </a:solidFill>
              </a:rPr>
              <a:t>}</a:t>
            </a:r>
            <a:endParaRPr i="0" sz="29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JDBC Package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java.sql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Interfaces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Driver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Connection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Statement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ResultSet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ResultSetMetadata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JDBC API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1" lang="en-US" sz="3200" u="none" cap="none" strike="noStrike">
                <a:solidFill>
                  <a:schemeClr val="dk1"/>
                </a:solidFill>
              </a:rPr>
              <a:t>Driver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Connection connect(String url, Properties prop)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1" lang="en-US" sz="3200" u="none" cap="none" strike="noStrike">
                <a:solidFill>
                  <a:schemeClr val="dk1"/>
                </a:solidFill>
              </a:rPr>
              <a:t>Connection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Statement createStatement()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void close()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1" lang="en-US" sz="3200" u="none" cap="none" strike="noStrike">
                <a:solidFill>
                  <a:schemeClr val="dk1"/>
                </a:solidFill>
              </a:rPr>
              <a:t>Statement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ResultSet executeQuery(String qry)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int executeUpdate(String cmd)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JDBC API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1" lang="en-US" sz="3200" u="none" cap="none" strike="noStrike">
                <a:solidFill>
                  <a:schemeClr val="dk1"/>
                </a:solidFill>
              </a:rPr>
              <a:t>ResultSet</a:t>
            </a:r>
            <a:endParaRPr i="1" sz="32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boolean next()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int getInt()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String getString()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void close()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ResultSetMetaData getMetaData()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1" lang="en-US" sz="3200" u="none" cap="none" strike="noStrike">
                <a:solidFill>
                  <a:schemeClr val="dk1"/>
                </a:solidFill>
              </a:rPr>
              <a:t>ResultSetMetaData</a:t>
            </a:r>
            <a:endParaRPr i="1" sz="32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int getColumnCount()</a:t>
            </a:r>
            <a:endParaRPr/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String getColumnName(int column)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int getColumnType(int column)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public int getColumnDisplaySize(int column)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JDBC Activities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Connect to server</a:t>
            </a:r>
            <a:endParaRPr/>
          </a:p>
          <a:p>
            <a:pPr indent="-514350" lvl="0" marL="9715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Execute query</a:t>
            </a:r>
            <a:endParaRPr/>
          </a:p>
          <a:p>
            <a:pPr indent="-514350" lvl="0" marL="9715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Loop through resulting result set</a:t>
            </a:r>
            <a:br>
              <a:rPr lang="en-US" sz="3200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(for queries only)</a:t>
            </a:r>
            <a:endParaRPr/>
          </a:p>
          <a:p>
            <a:pPr indent="-514350" lvl="0" marL="9715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Close the connection to the server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771475"/>
            <a:ext cx="8520600" cy="4229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&lt;dependencies&gt;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	&lt;dependency&gt;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		&lt;groupId&gt;org.springframework.boot&lt;/groupId&gt;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		&lt;artifactId&gt;spring-boot-starter-data-jpa&lt;/artifactId&gt;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	&lt;/dependency&gt;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	&lt;dependency&gt;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&lt;groupId&gt;mysql&lt;/groupId&gt;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&lt;artifactId&gt;</a:t>
            </a:r>
            <a:r>
              <a:rPr lang="en-US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mysql-connector-java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&lt;/artifactId&gt;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&lt;version&gt;8.0.17&lt;/version&gt;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	&lt;/dependency&gt;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...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&lt;/dependencies&gt;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Oswald"/>
                <a:ea typeface="Oswald"/>
                <a:cs typeface="Oswald"/>
                <a:sym typeface="Oswald"/>
              </a:rPr>
              <a:t>pom.xml Dependencies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Connecting To The Database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import java.sql.*;</a:t>
            </a:r>
            <a:endParaRPr sz="2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public class StudentMajor {</a:t>
            </a:r>
            <a:endParaRPr sz="2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  <a:r>
              <a:rPr i="0" lang="en-US" sz="2700" u="none" cap="none" strike="noStrike">
                <a:solidFill>
                  <a:schemeClr val="dk1"/>
                </a:solidFill>
              </a:rPr>
              <a:t>public static void main(String[] args) {</a:t>
            </a:r>
            <a:endParaRPr sz="2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  </a:t>
            </a:r>
            <a:r>
              <a:rPr i="0" lang="en-US" sz="2700" u="none" cap="none" strike="noStrike">
                <a:solidFill>
                  <a:schemeClr val="dk1"/>
                </a:solidFill>
              </a:rPr>
              <a:t>Connection conn = null;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  </a:t>
            </a:r>
            <a:r>
              <a:rPr i="0" lang="en-US" sz="2700" u="none" cap="none" strike="noStrike">
                <a:solidFill>
                  <a:schemeClr val="dk1"/>
                </a:solidFill>
              </a:rPr>
              <a:t>try {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    </a:t>
            </a:r>
            <a:r>
              <a:rPr b="1" lang="en-US" sz="2700">
                <a:solidFill>
                  <a:schemeClr val="dk1"/>
                </a:solidFill>
              </a:rPr>
              <a:t>Class.forName("com.mysql.jdbc.Driver");</a:t>
            </a:r>
            <a:endParaRPr b="1" sz="27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    </a:t>
            </a:r>
            <a:r>
              <a:rPr i="0" lang="en-US" sz="2700" u="none" cap="none" strike="noStrike">
                <a:solidFill>
                  <a:schemeClr val="dk1"/>
                </a:solidFill>
              </a:rPr>
              <a:t>conn = 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DriverManager.getConnection(</a:t>
            </a:r>
            <a:endParaRPr b="1" i="0" sz="2700" u="none" cap="none" strike="noStrike">
              <a:solidFill>
                <a:schemeClr val="dk1"/>
              </a:solidFill>
            </a:endParaRPr>
          </a:p>
          <a:p>
            <a:pPr indent="-342900" lvl="0" marL="17145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700">
                <a:solidFill>
                  <a:schemeClr val="dk1"/>
                </a:solidFill>
              </a:rPr>
              <a:t>"jdbc:mysql://localhost:3306/studentdb"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,</a:t>
            </a:r>
            <a:endParaRPr b="1" sz="2700">
              <a:solidFill>
                <a:schemeClr val="dk1"/>
              </a:solidFill>
            </a:endParaRPr>
          </a:p>
          <a:p>
            <a:pPr indent="-342900" lvl="0" marL="17145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"root", "password");</a:t>
            </a:r>
            <a:endParaRPr b="1" i="0" sz="2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Executing a Query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…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Statement  statement = conn.createStatement();</a:t>
            </a:r>
            <a:endParaRPr b="1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String sql =	"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SName, DName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		+ "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from DEPT, STUDENT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		+ "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where MajorId = DId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";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ResultSet  result = statement.executeQuery(sql);</a:t>
            </a:r>
            <a:endParaRPr b="1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…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