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76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8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180.xml"/>
  <Override ContentType="application/vnd.openxmlformats-officedocument.presentationml.notesSlide+xml" PartName="/ppt/notesSlides/notesSlide17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87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77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95.xml"/>
  <Override ContentType="application/vnd.openxmlformats-officedocument.presentationml.notesSlide+xml" PartName="/ppt/notesSlides/notesSlide183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9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73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8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86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182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7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7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189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9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174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93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85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69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79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70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81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175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72.xml"/>
  <Override ContentType="application/vnd.openxmlformats-officedocument.presentationml.slide+xml" PartName="/ppt/slides/slide19.xml"/>
  <Override ContentType="application/vnd.openxmlformats-officedocument.presentationml.slide+xml" PartName="/ppt/slides/slide5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71.xml"/>
  <Override ContentType="application/vnd.openxmlformats-officedocument.presentationml.slide+xml" PartName="/ppt/slides/slide179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84.xml"/>
  <Override ContentType="application/vnd.openxmlformats-officedocument.presentationml.slide+xml" PartName="/ppt/slides/slide141.xml"/>
  <Override ContentType="application/vnd.openxmlformats-officedocument.presentationml.slide+xml" PartName="/ppt/slides/slide82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187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195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59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176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180.xml"/>
  <Override ContentType="application/vnd.openxmlformats-officedocument.presentationml.slide+xml" PartName="/ppt/slides/slide18.xml"/>
  <Override ContentType="application/vnd.openxmlformats-officedocument.presentationml.slide+xml" PartName="/ppt/slides/slide52.xml"/>
  <Override ContentType="application/vnd.openxmlformats-officedocument.presentationml.slide+xml" PartName="/ppt/slides/slide95.xml"/>
  <Override ContentType="application/vnd.openxmlformats-officedocument.presentationml.slide+xml" PartName="/ppt/slides/slide181.xml"/>
  <Override ContentType="application/vnd.openxmlformats-officedocument.presentationml.slide+xml" PartName="/ppt/slides/slide157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47.xml"/>
  <Override ContentType="application/vnd.openxmlformats-officedocument.presentationml.slide+xml" PartName="/ppt/slides/slide191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171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169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86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60.xml"/>
  <Override ContentType="application/vnd.openxmlformats-officedocument.presentationml.slide+xml" PartName="/ppt/slides/slide100.xml"/>
  <Override ContentType="application/vnd.openxmlformats-officedocument.presentationml.slide+xml" PartName="/ppt/slides/slide90.xml"/>
  <Override ContentType="application/vnd.openxmlformats-officedocument.presentationml.slide+xml" PartName="/ppt/slides/slide143.xml"/>
  <Override ContentType="application/vnd.openxmlformats-officedocument.presentationml.slide+xml" PartName="/ppt/slides/slide132.xml"/>
  <Override ContentType="application/vnd.openxmlformats-officedocument.presentationml.slide+xml" PartName="/ppt/slides/slide62.xml"/>
  <Override ContentType="application/vnd.openxmlformats-officedocument.presentationml.slide+xml" PartName="/ppt/slides/slide175.xml"/>
  <Override ContentType="application/vnd.openxmlformats-officedocument.presentationml.slide+xml" PartName="/ppt/slides/slide1.xml"/>
  <Override ContentType="application/vnd.openxmlformats-officedocument.presentationml.slide+xml" PartName="/ppt/slides/slide192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8.xml"/>
  <Override ContentType="application/vnd.openxmlformats-officedocument.presentationml.slide+xml" PartName="/ppt/slides/slide158.xml"/>
  <Override ContentType="application/vnd.openxmlformats-officedocument.presentationml.slide+xml" PartName="/ppt/slides/slide115.xml"/>
  <Override ContentType="application/vnd.openxmlformats-officedocument.presentationml.slide+xml" PartName="/ppt/slides/slide3.xml"/>
  <Override ContentType="application/vnd.openxmlformats-officedocument.presentationml.slide+xml" PartName="/ppt/slides/slide182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174.xml"/>
  <Override ContentType="application/vnd.openxmlformats-officedocument.presentationml.slide+xml" PartName="/ppt/slides/slide190.xml"/>
  <Override ContentType="application/vnd.openxmlformats-officedocument.presentationml.slide+xml" PartName="/ppt/slides/slide33.xml"/>
  <Override ContentType="application/vnd.openxmlformats-officedocument.presentationml.slide+xml" PartName="/ppt/slides/slide68.xml"/>
  <Override ContentType="application/vnd.openxmlformats-officedocument.presentationml.slide+xml" PartName="/ppt/slides/slide170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4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185.xml"/>
  <Override ContentType="application/vnd.openxmlformats-officedocument.presentationml.slide+xml" PartName="/ppt/slides/slide65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178.xml"/>
  <Override ContentType="application/vnd.openxmlformats-officedocument.presentationml.slide+xml" PartName="/ppt/slides/slide29.xml"/>
  <Override ContentType="application/vnd.openxmlformats-officedocument.presentationml.slide+xml" PartName="/ppt/slides/slide76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89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57.xml"/>
  <Override ContentType="application/vnd.openxmlformats-officedocument.presentationml.slide+xml" PartName="/ppt/slides/slide44.xml"/>
  <Override ContentType="application/vnd.openxmlformats-officedocument.presentationml.slide+xml" PartName="/ppt/slides/slide193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130.xml"/>
  <Override ContentType="application/vnd.openxmlformats-officedocument.presentationml.slide+xml" PartName="/ppt/slides/slide173.xml"/>
  <Override ContentType="application/vnd.openxmlformats-officedocument.presentationml.slide+xml" PartName="/ppt/slides/slide16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83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124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194.xml"/>
  <Override ContentType="application/vnd.openxmlformats-officedocument.presentationml.slide+xml" PartName="/ppt/slides/slide151.xml"/>
  <Override ContentType="application/vnd.openxmlformats-officedocument.presentationml.slide+xml" PartName="/ppt/slides/slide177.xml"/>
  <Override ContentType="application/vnd.openxmlformats-officedocument.presentationml.slide+xml" PartName="/ppt/slides/slide134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88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75.xml"/>
  <Override ContentType="application/vnd.openxmlformats-officedocument.presentationml.slide+xml" PartName="/ppt/slides/slide58.xml"/>
  <Override ContentType="application/vnd.openxmlformats-officedocument.presentationml.slide+xml" PartName="/ppt/slides/slide15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  <p:sldId id="392" r:id="rId144"/>
    <p:sldId id="393" r:id="rId145"/>
    <p:sldId id="394" r:id="rId146"/>
    <p:sldId id="395" r:id="rId147"/>
    <p:sldId id="396" r:id="rId148"/>
    <p:sldId id="397" r:id="rId149"/>
    <p:sldId id="398" r:id="rId150"/>
    <p:sldId id="399" r:id="rId151"/>
    <p:sldId id="400" r:id="rId152"/>
    <p:sldId id="401" r:id="rId153"/>
    <p:sldId id="402" r:id="rId154"/>
    <p:sldId id="403" r:id="rId155"/>
    <p:sldId id="404" r:id="rId156"/>
    <p:sldId id="405" r:id="rId157"/>
    <p:sldId id="406" r:id="rId158"/>
    <p:sldId id="407" r:id="rId159"/>
    <p:sldId id="408" r:id="rId160"/>
    <p:sldId id="409" r:id="rId161"/>
    <p:sldId id="410" r:id="rId162"/>
    <p:sldId id="411" r:id="rId163"/>
    <p:sldId id="412" r:id="rId164"/>
    <p:sldId id="413" r:id="rId165"/>
    <p:sldId id="414" r:id="rId166"/>
    <p:sldId id="415" r:id="rId167"/>
    <p:sldId id="416" r:id="rId168"/>
    <p:sldId id="417" r:id="rId169"/>
    <p:sldId id="418" r:id="rId170"/>
    <p:sldId id="419" r:id="rId171"/>
    <p:sldId id="420" r:id="rId172"/>
    <p:sldId id="421" r:id="rId173"/>
    <p:sldId id="422" r:id="rId174"/>
    <p:sldId id="423" r:id="rId175"/>
    <p:sldId id="424" r:id="rId176"/>
    <p:sldId id="425" r:id="rId177"/>
    <p:sldId id="426" r:id="rId178"/>
    <p:sldId id="427" r:id="rId179"/>
    <p:sldId id="428" r:id="rId180"/>
    <p:sldId id="429" r:id="rId181"/>
    <p:sldId id="430" r:id="rId182"/>
    <p:sldId id="431" r:id="rId183"/>
    <p:sldId id="432" r:id="rId184"/>
    <p:sldId id="433" r:id="rId185"/>
    <p:sldId id="434" r:id="rId186"/>
    <p:sldId id="435" r:id="rId187"/>
    <p:sldId id="436" r:id="rId188"/>
    <p:sldId id="437" r:id="rId189"/>
    <p:sldId id="438" r:id="rId190"/>
    <p:sldId id="439" r:id="rId191"/>
    <p:sldId id="440" r:id="rId192"/>
    <p:sldId id="441" r:id="rId193"/>
    <p:sldId id="442" r:id="rId194"/>
    <p:sldId id="443" r:id="rId195"/>
    <p:sldId id="444" r:id="rId196"/>
    <p:sldId id="445" r:id="rId197"/>
    <p:sldId id="446" r:id="rId198"/>
    <p:sldId id="447" r:id="rId199"/>
    <p:sldId id="448" r:id="rId200"/>
    <p:sldId id="449" r:id="rId201"/>
    <p:sldId id="450" r:id="rId202"/>
  </p:sldIdLst>
  <p:sldSz cy="5143500" cx="9144000"/>
  <p:notesSz cx="6858000" cy="9144000"/>
  <p:embeddedFontLst>
    <p:embeddedFont>
      <p:font typeface="Oswald"/>
      <p:regular r:id="rId203"/>
      <p:bold r:id="rId20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749715-5B45-4004-96BB-9C76088B5CD3}">
  <a:tblStyle styleId="{1A749715-5B45-4004-96BB-9C76088B5C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190" Type="http://schemas.openxmlformats.org/officeDocument/2006/relationships/slide" Target="slides/slide18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194" Type="http://schemas.openxmlformats.org/officeDocument/2006/relationships/slide" Target="slides/slide187.xml"/><Relationship Id="rId43" Type="http://schemas.openxmlformats.org/officeDocument/2006/relationships/slide" Target="slides/slide36.xml"/><Relationship Id="rId193" Type="http://schemas.openxmlformats.org/officeDocument/2006/relationships/slide" Target="slides/slide186.xml"/><Relationship Id="rId46" Type="http://schemas.openxmlformats.org/officeDocument/2006/relationships/slide" Target="slides/slide39.xml"/><Relationship Id="rId192" Type="http://schemas.openxmlformats.org/officeDocument/2006/relationships/slide" Target="slides/slide185.xml"/><Relationship Id="rId45" Type="http://schemas.openxmlformats.org/officeDocument/2006/relationships/slide" Target="slides/slide38.xml"/><Relationship Id="rId191" Type="http://schemas.openxmlformats.org/officeDocument/2006/relationships/slide" Target="slides/slide184.xml"/><Relationship Id="rId48" Type="http://schemas.openxmlformats.org/officeDocument/2006/relationships/slide" Target="slides/slide41.xml"/><Relationship Id="rId187" Type="http://schemas.openxmlformats.org/officeDocument/2006/relationships/slide" Target="slides/slide180.xml"/><Relationship Id="rId47" Type="http://schemas.openxmlformats.org/officeDocument/2006/relationships/slide" Target="slides/slide40.xml"/><Relationship Id="rId186" Type="http://schemas.openxmlformats.org/officeDocument/2006/relationships/slide" Target="slides/slide179.xml"/><Relationship Id="rId185" Type="http://schemas.openxmlformats.org/officeDocument/2006/relationships/slide" Target="slides/slide178.xml"/><Relationship Id="rId49" Type="http://schemas.openxmlformats.org/officeDocument/2006/relationships/slide" Target="slides/slide42.xml"/><Relationship Id="rId184" Type="http://schemas.openxmlformats.org/officeDocument/2006/relationships/slide" Target="slides/slide177.xml"/><Relationship Id="rId189" Type="http://schemas.openxmlformats.org/officeDocument/2006/relationships/slide" Target="slides/slide182.xml"/><Relationship Id="rId188" Type="http://schemas.openxmlformats.org/officeDocument/2006/relationships/slide" Target="slides/slide18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183" Type="http://schemas.openxmlformats.org/officeDocument/2006/relationships/slide" Target="slides/slide176.xml"/><Relationship Id="rId32" Type="http://schemas.openxmlformats.org/officeDocument/2006/relationships/slide" Target="slides/slide25.xml"/><Relationship Id="rId182" Type="http://schemas.openxmlformats.org/officeDocument/2006/relationships/slide" Target="slides/slide175.xml"/><Relationship Id="rId35" Type="http://schemas.openxmlformats.org/officeDocument/2006/relationships/slide" Target="slides/slide28.xml"/><Relationship Id="rId181" Type="http://schemas.openxmlformats.org/officeDocument/2006/relationships/slide" Target="slides/slide174.xml"/><Relationship Id="rId34" Type="http://schemas.openxmlformats.org/officeDocument/2006/relationships/slide" Target="slides/slide27.xml"/><Relationship Id="rId180" Type="http://schemas.openxmlformats.org/officeDocument/2006/relationships/slide" Target="slides/slide173.xml"/><Relationship Id="rId37" Type="http://schemas.openxmlformats.org/officeDocument/2006/relationships/slide" Target="slides/slide30.xml"/><Relationship Id="rId176" Type="http://schemas.openxmlformats.org/officeDocument/2006/relationships/slide" Target="slides/slide169.xml"/><Relationship Id="rId36" Type="http://schemas.openxmlformats.org/officeDocument/2006/relationships/slide" Target="slides/slide29.xml"/><Relationship Id="rId175" Type="http://schemas.openxmlformats.org/officeDocument/2006/relationships/slide" Target="slides/slide168.xml"/><Relationship Id="rId39" Type="http://schemas.openxmlformats.org/officeDocument/2006/relationships/slide" Target="slides/slide32.xml"/><Relationship Id="rId174" Type="http://schemas.openxmlformats.org/officeDocument/2006/relationships/slide" Target="slides/slide167.xml"/><Relationship Id="rId38" Type="http://schemas.openxmlformats.org/officeDocument/2006/relationships/slide" Target="slides/slide31.xml"/><Relationship Id="rId173" Type="http://schemas.openxmlformats.org/officeDocument/2006/relationships/slide" Target="slides/slide166.xml"/><Relationship Id="rId179" Type="http://schemas.openxmlformats.org/officeDocument/2006/relationships/slide" Target="slides/slide172.xml"/><Relationship Id="rId178" Type="http://schemas.openxmlformats.org/officeDocument/2006/relationships/slide" Target="slides/slide171.xml"/><Relationship Id="rId177" Type="http://schemas.openxmlformats.org/officeDocument/2006/relationships/slide" Target="slides/slide170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98" Type="http://schemas.openxmlformats.org/officeDocument/2006/relationships/slide" Target="slides/slide191.xml"/><Relationship Id="rId14" Type="http://schemas.openxmlformats.org/officeDocument/2006/relationships/slide" Target="slides/slide7.xml"/><Relationship Id="rId197" Type="http://schemas.openxmlformats.org/officeDocument/2006/relationships/slide" Target="slides/slide190.xml"/><Relationship Id="rId17" Type="http://schemas.openxmlformats.org/officeDocument/2006/relationships/slide" Target="slides/slide10.xml"/><Relationship Id="rId196" Type="http://schemas.openxmlformats.org/officeDocument/2006/relationships/slide" Target="slides/slide189.xml"/><Relationship Id="rId16" Type="http://schemas.openxmlformats.org/officeDocument/2006/relationships/slide" Target="slides/slide9.xml"/><Relationship Id="rId195" Type="http://schemas.openxmlformats.org/officeDocument/2006/relationships/slide" Target="slides/slide188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99" Type="http://schemas.openxmlformats.org/officeDocument/2006/relationships/slide" Target="slides/slide192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150" Type="http://schemas.openxmlformats.org/officeDocument/2006/relationships/slide" Target="slides/slide143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149" Type="http://schemas.openxmlformats.org/officeDocument/2006/relationships/slide" Target="slides/slide142.xml"/><Relationship Id="rId4" Type="http://schemas.openxmlformats.org/officeDocument/2006/relationships/slideMaster" Target="slideMasters/slideMaster1.xml"/><Relationship Id="rId148" Type="http://schemas.openxmlformats.org/officeDocument/2006/relationships/slide" Target="slides/slide141.xml"/><Relationship Id="rId9" Type="http://schemas.openxmlformats.org/officeDocument/2006/relationships/slide" Target="slides/slide2.xml"/><Relationship Id="rId143" Type="http://schemas.openxmlformats.org/officeDocument/2006/relationships/slide" Target="slides/slide136.xml"/><Relationship Id="rId142" Type="http://schemas.openxmlformats.org/officeDocument/2006/relationships/slide" Target="slides/slide135.xml"/><Relationship Id="rId141" Type="http://schemas.openxmlformats.org/officeDocument/2006/relationships/slide" Target="slides/slide134.xml"/><Relationship Id="rId140" Type="http://schemas.openxmlformats.org/officeDocument/2006/relationships/slide" Target="slides/slide133.xml"/><Relationship Id="rId5" Type="http://schemas.openxmlformats.org/officeDocument/2006/relationships/slideMaster" Target="slideMasters/slideMaster2.xml"/><Relationship Id="rId147" Type="http://schemas.openxmlformats.org/officeDocument/2006/relationships/slide" Target="slides/slide140.xml"/><Relationship Id="rId6" Type="http://schemas.openxmlformats.org/officeDocument/2006/relationships/slideMaster" Target="slideMasters/slideMaster3.xml"/><Relationship Id="rId146" Type="http://schemas.openxmlformats.org/officeDocument/2006/relationships/slide" Target="slides/slide139.xml"/><Relationship Id="rId7" Type="http://schemas.openxmlformats.org/officeDocument/2006/relationships/notesMaster" Target="notesMasters/notesMaster1.xml"/><Relationship Id="rId145" Type="http://schemas.openxmlformats.org/officeDocument/2006/relationships/slide" Target="slides/slide138.xml"/><Relationship Id="rId8" Type="http://schemas.openxmlformats.org/officeDocument/2006/relationships/slide" Target="slides/slide1.xml"/><Relationship Id="rId144" Type="http://schemas.openxmlformats.org/officeDocument/2006/relationships/slide" Target="slides/slide137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139" Type="http://schemas.openxmlformats.org/officeDocument/2006/relationships/slide" Target="slides/slide132.xml"/><Relationship Id="rId138" Type="http://schemas.openxmlformats.org/officeDocument/2006/relationships/slide" Target="slides/slide131.xml"/><Relationship Id="rId137" Type="http://schemas.openxmlformats.org/officeDocument/2006/relationships/slide" Target="slides/slide130.xml"/><Relationship Id="rId132" Type="http://schemas.openxmlformats.org/officeDocument/2006/relationships/slide" Target="slides/slide125.xml"/><Relationship Id="rId131" Type="http://schemas.openxmlformats.org/officeDocument/2006/relationships/slide" Target="slides/slide124.xml"/><Relationship Id="rId130" Type="http://schemas.openxmlformats.org/officeDocument/2006/relationships/slide" Target="slides/slide123.xml"/><Relationship Id="rId136" Type="http://schemas.openxmlformats.org/officeDocument/2006/relationships/slide" Target="slides/slide129.xml"/><Relationship Id="rId135" Type="http://schemas.openxmlformats.org/officeDocument/2006/relationships/slide" Target="slides/slide128.xml"/><Relationship Id="rId134" Type="http://schemas.openxmlformats.org/officeDocument/2006/relationships/slide" Target="slides/slide127.xml"/><Relationship Id="rId133" Type="http://schemas.openxmlformats.org/officeDocument/2006/relationships/slide" Target="slides/slide126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172" Type="http://schemas.openxmlformats.org/officeDocument/2006/relationships/slide" Target="slides/slide165.xml"/><Relationship Id="rId65" Type="http://schemas.openxmlformats.org/officeDocument/2006/relationships/slide" Target="slides/slide58.xml"/><Relationship Id="rId171" Type="http://schemas.openxmlformats.org/officeDocument/2006/relationships/slide" Target="slides/slide164.xml"/><Relationship Id="rId68" Type="http://schemas.openxmlformats.org/officeDocument/2006/relationships/slide" Target="slides/slide61.xml"/><Relationship Id="rId170" Type="http://schemas.openxmlformats.org/officeDocument/2006/relationships/slide" Target="slides/slide163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165" Type="http://schemas.openxmlformats.org/officeDocument/2006/relationships/slide" Target="slides/slide158.xml"/><Relationship Id="rId69" Type="http://schemas.openxmlformats.org/officeDocument/2006/relationships/slide" Target="slides/slide62.xml"/><Relationship Id="rId164" Type="http://schemas.openxmlformats.org/officeDocument/2006/relationships/slide" Target="slides/slide157.xml"/><Relationship Id="rId163" Type="http://schemas.openxmlformats.org/officeDocument/2006/relationships/slide" Target="slides/slide156.xml"/><Relationship Id="rId162" Type="http://schemas.openxmlformats.org/officeDocument/2006/relationships/slide" Target="slides/slide155.xml"/><Relationship Id="rId169" Type="http://schemas.openxmlformats.org/officeDocument/2006/relationships/slide" Target="slides/slide162.xml"/><Relationship Id="rId168" Type="http://schemas.openxmlformats.org/officeDocument/2006/relationships/slide" Target="slides/slide161.xml"/><Relationship Id="rId167" Type="http://schemas.openxmlformats.org/officeDocument/2006/relationships/slide" Target="slides/slide160.xml"/><Relationship Id="rId166" Type="http://schemas.openxmlformats.org/officeDocument/2006/relationships/slide" Target="slides/slide159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161" Type="http://schemas.openxmlformats.org/officeDocument/2006/relationships/slide" Target="slides/slide154.xml"/><Relationship Id="rId54" Type="http://schemas.openxmlformats.org/officeDocument/2006/relationships/slide" Target="slides/slide47.xml"/><Relationship Id="rId160" Type="http://schemas.openxmlformats.org/officeDocument/2006/relationships/slide" Target="slides/slide153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159" Type="http://schemas.openxmlformats.org/officeDocument/2006/relationships/slide" Target="slides/slide152.xml"/><Relationship Id="rId59" Type="http://schemas.openxmlformats.org/officeDocument/2006/relationships/slide" Target="slides/slide52.xml"/><Relationship Id="rId154" Type="http://schemas.openxmlformats.org/officeDocument/2006/relationships/slide" Target="slides/slide147.xml"/><Relationship Id="rId58" Type="http://schemas.openxmlformats.org/officeDocument/2006/relationships/slide" Target="slides/slide51.xml"/><Relationship Id="rId153" Type="http://schemas.openxmlformats.org/officeDocument/2006/relationships/slide" Target="slides/slide146.xml"/><Relationship Id="rId152" Type="http://schemas.openxmlformats.org/officeDocument/2006/relationships/slide" Target="slides/slide145.xml"/><Relationship Id="rId151" Type="http://schemas.openxmlformats.org/officeDocument/2006/relationships/slide" Target="slides/slide144.xml"/><Relationship Id="rId158" Type="http://schemas.openxmlformats.org/officeDocument/2006/relationships/slide" Target="slides/slide151.xml"/><Relationship Id="rId157" Type="http://schemas.openxmlformats.org/officeDocument/2006/relationships/slide" Target="slides/slide150.xml"/><Relationship Id="rId156" Type="http://schemas.openxmlformats.org/officeDocument/2006/relationships/slide" Target="slides/slide149.xml"/><Relationship Id="rId155" Type="http://schemas.openxmlformats.org/officeDocument/2006/relationships/slide" Target="slides/slide148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129" Type="http://schemas.openxmlformats.org/officeDocument/2006/relationships/slide" Target="slides/slide122.xml"/><Relationship Id="rId128" Type="http://schemas.openxmlformats.org/officeDocument/2006/relationships/slide" Target="slides/slide121.xml"/><Relationship Id="rId127" Type="http://schemas.openxmlformats.org/officeDocument/2006/relationships/slide" Target="slides/slide120.xml"/><Relationship Id="rId126" Type="http://schemas.openxmlformats.org/officeDocument/2006/relationships/slide" Target="slides/slide119.xml"/><Relationship Id="rId121" Type="http://schemas.openxmlformats.org/officeDocument/2006/relationships/slide" Target="slides/slide114.xml"/><Relationship Id="rId120" Type="http://schemas.openxmlformats.org/officeDocument/2006/relationships/slide" Target="slides/slide113.xml"/><Relationship Id="rId125" Type="http://schemas.openxmlformats.org/officeDocument/2006/relationships/slide" Target="slides/slide118.xml"/><Relationship Id="rId124" Type="http://schemas.openxmlformats.org/officeDocument/2006/relationships/slide" Target="slides/slide117.xml"/><Relationship Id="rId123" Type="http://schemas.openxmlformats.org/officeDocument/2006/relationships/slide" Target="slides/slide116.xml"/><Relationship Id="rId122" Type="http://schemas.openxmlformats.org/officeDocument/2006/relationships/slide" Target="slides/slide115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99" Type="http://schemas.openxmlformats.org/officeDocument/2006/relationships/slide" Target="slides/slide92.xml"/><Relationship Id="rId98" Type="http://schemas.openxmlformats.org/officeDocument/2006/relationships/slide" Target="slides/slide91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18" Type="http://schemas.openxmlformats.org/officeDocument/2006/relationships/slide" Target="slides/slide111.xml"/><Relationship Id="rId117" Type="http://schemas.openxmlformats.org/officeDocument/2006/relationships/slide" Target="slides/slide110.xml"/><Relationship Id="rId116" Type="http://schemas.openxmlformats.org/officeDocument/2006/relationships/slide" Target="slides/slide109.xml"/><Relationship Id="rId115" Type="http://schemas.openxmlformats.org/officeDocument/2006/relationships/slide" Target="slides/slide108.xml"/><Relationship Id="rId119" Type="http://schemas.openxmlformats.org/officeDocument/2006/relationships/slide" Target="slides/slide112.xml"/><Relationship Id="rId110" Type="http://schemas.openxmlformats.org/officeDocument/2006/relationships/slide" Target="slides/slide103.xml"/><Relationship Id="rId114" Type="http://schemas.openxmlformats.org/officeDocument/2006/relationships/slide" Target="slides/slide107.xml"/><Relationship Id="rId113" Type="http://schemas.openxmlformats.org/officeDocument/2006/relationships/slide" Target="slides/slide106.xml"/><Relationship Id="rId112" Type="http://schemas.openxmlformats.org/officeDocument/2006/relationships/slide" Target="slides/slide105.xml"/><Relationship Id="rId111" Type="http://schemas.openxmlformats.org/officeDocument/2006/relationships/slide" Target="slides/slide104.xml"/><Relationship Id="rId204" Type="http://schemas.openxmlformats.org/officeDocument/2006/relationships/font" Target="fonts/Oswald-bold.fntdata"/><Relationship Id="rId203" Type="http://schemas.openxmlformats.org/officeDocument/2006/relationships/font" Target="fonts/Oswald-regular.fntdata"/><Relationship Id="rId202" Type="http://schemas.openxmlformats.org/officeDocument/2006/relationships/slide" Target="slides/slide195.xml"/><Relationship Id="rId201" Type="http://schemas.openxmlformats.org/officeDocument/2006/relationships/slide" Target="slides/slide194.xml"/><Relationship Id="rId200" Type="http://schemas.openxmlformats.org/officeDocument/2006/relationships/slide" Target="slides/slide19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0aa5bd2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0aa5bd2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83c2c25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83c2c2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9f0475ec1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9f0475ec1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f0475ec1a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f0475ec1a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9f90f269f0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9f90f269f0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9f90f269f0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9f90f269f0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9f90f269f0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9f90f269f0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9f90f269f0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9f90f269f0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9f0475ec1a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9f0475ec1a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9f0475ec1a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9f0475ec1a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9f0475ec1a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9f0475ec1a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9f0475ec1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9f0475ec1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3dcc3e91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3dcc3e91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9f0475ec1a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9f0475ec1a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9f0475ec1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9f0475ec1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9f0475ec1a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9f0475ec1a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9f90f269f0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9f90f269f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35dfc24e7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35dfc24e7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3583c2c25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3583c2c25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35dfc24e7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35dfc24e7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3583c2c25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3583c2c25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35dfc24e7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35dfc24e7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35f15afba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35f15afba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9e82c747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9e82c747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40b39e5b5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40b39e5b5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35dfc24e7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35dfc24e7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40b39e5b5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40b39e5b5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40b39e5b5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40b39e5b5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40b39e5b5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40b39e5b5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40b39e5b5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40b39e5b5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35dfc24e7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35dfc24e7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35dfc24e7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35dfc24e7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40b39e5b5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40b39e5b5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35dfc24e7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35dfc24e7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f90f269f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9f90f269f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35dfc24e7a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35dfc24e7a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35dfc24e7a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35dfc24e7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35dfc24e7a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35dfc24e7a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35dfc24e7a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35dfc24e7a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35dfc24e7a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35dfc24e7a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35dfc24e7a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35dfc24e7a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35dfc24e7a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35dfc24e7a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35dfc24e7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35dfc24e7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35dfc24e7a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35dfc24e7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3583c2c25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3583c2c25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3dcc3e91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3dcc3e91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35dfc24e7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35dfc24e7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35dfc24e7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35dfc24e7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35dfc24e7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35dfc24e7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35dfc24e7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35dfc24e7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35dfc24e7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35dfc24e7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35dfc24e7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35dfc24e7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35dfc24e7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35dfc24e7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35dfc24e7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35dfc24e7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35dfc24e7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35dfc24e7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35dfc24e7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35dfc24e7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0aa5bd25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0aa5bd25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35dfc24e7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35dfc24e7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35dfc24e7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35dfc24e7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35dfc24e7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35dfc24e7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35dfc24e7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35dfc24e7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35dfc24e7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35dfc24e7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5dfc24e7a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5dfc24e7a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35dfc24e7a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35dfc24e7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5dfc24e7a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5dfc24e7a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3583c2c25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3583c2c25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35dfc24e7a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35dfc24e7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b63ed38d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b63ed38d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35dfc24e7a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35dfc24e7a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35dfc24e7a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35dfc24e7a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35dfc24e7a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35dfc24e7a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35dfc24e7a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35dfc24e7a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35dfc24e7a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35dfc24e7a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35dfc24e7a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35dfc24e7a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35dfc24e7a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35dfc24e7a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5b63ed38d5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5b63ed38d5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35dfc24e7a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35dfc24e7a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35dfc24e7a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35dfc24e7a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f90f269f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f90f269f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35dfc24e7a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35dfc24e7a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35dfc24e7a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35dfc24e7a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35dfc24e7a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35dfc24e7a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35dfc24e7a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35dfc24e7a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35dfc24e7a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35dfc24e7a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35dfc24e7a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35dfc24e7a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35dfc24e7a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35dfc24e7a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35dfc24e7a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35dfc24e7a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35dfc24e7a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35dfc24e7a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35dfc24e7a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35dfc24e7a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9f90f269f0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9f90f269f0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35dfc24e7a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35dfc24e7a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35dfc24e7a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35dfc24e7a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35dfc24e7a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6" name="Google Shape;1316;g35dfc24e7a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35dfc24e7a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35dfc24e7a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35dfc24e7a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35dfc24e7a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35dfc24e7a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35dfc24e7a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35dfc24e7a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35dfc24e7a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35dfc24e7a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6" name="Google Shape;1346;g35dfc24e7a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35dfc24e7a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35dfc24e7a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g35dfc24e7a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8" name="Google Shape;1358;g35dfc24e7a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9f90f269f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9f90f269f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35dfc24e7a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35dfc24e7a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35dfc24e7a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35dfc24e7a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35dfc24e7a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35dfc24e7a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35dfc24e7a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35dfc24e7a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35dfc24e7a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8" name="Google Shape;1388;g35dfc24e7a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35dfc24e7a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35dfc24e7a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f90f269f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f90f269f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f90f269f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9f90f269f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9f90f269f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9f90f269f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f90f269f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9f90f269f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f90f269f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f90f269f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9f90f269f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9f90f269f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9f90f269f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9f90f269f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f90f269f0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f90f269f0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9f90f269f0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9f90f269f0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9f90f269f0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9f90f269f0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9f90f269f0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9f90f269f0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f90f269f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f90f269f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9f90f269f0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9f90f269f0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9f90f269f0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9f90f269f0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9f90f269f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9f90f269f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9f90f269f0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9f90f269f0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9f90f269f0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9f90f269f0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9f90f269f0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9f90f269f0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9f90f269f0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9f90f269f0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9f90f269f0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9f90f269f0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9f90f269f0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9f90f269f0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9f90f269f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9f90f269f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0b39e5b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0b39e5b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9f90f269f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9f90f269f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9f90f269f0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9f90f269f0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9f90f269f0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9f90f269f0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9f90f269f0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9f90f269f0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9f90f269f0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9f90f269f0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9f90f269f0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9f90f269f0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9f90f269f0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9f90f269f0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9f90f269f0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9f90f269f0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9f90f269f0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9f90f269f0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9f90f269f0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9f90f269f0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f90f269f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f90f269f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9f90f269f0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9f90f269f0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9f90f269f0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9f90f269f0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9f90f269f0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9f90f269f0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9f90f269f0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9f90f269f0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9f90f269f0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9f90f269f0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9f90f269f0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9f90f269f0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f90f269f0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f90f269f0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9f90f269f0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9f90f269f0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9f90f269f0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9f90f269f0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9f90f269f0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9f90f269f0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f90f269f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f90f269f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9f0475ec1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9f0475ec1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9f0475ec1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9f0475ec1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f0475ec1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f0475ec1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9f0475ec1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9f0475ec1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9f0475ec1a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9f0475ec1a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9f0475ec1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9f0475ec1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9f0475ec1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9f0475ec1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9f0475ec1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9f0475ec1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9f0475ec1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9f0475ec1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9f0475ec1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9f0475ec1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f90f269f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f90f269f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9f0475ec1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9f0475ec1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9f0475ec1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9f0475ec1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9f0475ec1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9f0475ec1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9f0475ec1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9f0475ec1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9f0475ec1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9f0475ec1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9f0475ec1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9f0475ec1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9f0475ec1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9f0475ec1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9f0475ec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9f0475ec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9f0475ec1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9f0475ec1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9f90f269f0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9f90f269f0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f90f269f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f90f269f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9f0475ec1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9f0475ec1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9f0475ec1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9f0475ec1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9f0475ec1a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9f0475ec1a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9f0475ec1a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9f0475ec1a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9f0475ec1a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9f0475ec1a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9f0475ec1a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9f0475ec1a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9f90f269f0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9f90f269f0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9f0475ec1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9f0475ec1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9f90f269f0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9f90f269f0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9f90f269f0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9f90f269f0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f90f269f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f90f269f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9f90f269f0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9f90f269f0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9f90f269f0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9f90f269f0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9f90f269f0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9f90f269f0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9f90f269f0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9f90f269f0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9f90f269f0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9f90f269f0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9f90f269f0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9f90f269f0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9f90f269f0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9f90f269f0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9f90f269f0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9f90f269f0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9f0475ec1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9f0475ec1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f90f269f0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f90f269f0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Oswald"/>
              <a:buNone/>
              <a:defRPr b="1" sz="10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swald"/>
              <a:buNone/>
              <a:defRPr b="1" sz="5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swald"/>
              <a:buNone/>
              <a:defRPr b="1" sz="5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swald"/>
              <a:buNone/>
              <a:defRPr b="1" sz="5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swald"/>
              <a:buNone/>
              <a:defRPr b="1" sz="5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swald"/>
              <a:buNone/>
              <a:defRPr b="1" sz="5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swald"/>
              <a:buNone/>
              <a:defRPr b="1" sz="5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swald"/>
              <a:buNone/>
              <a:defRPr b="1" sz="5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swald"/>
              <a:buNone/>
              <a:defRPr b="1" sz="5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4527875"/>
            <a:ext cx="85206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 b="1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 b="1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 b="1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 b="1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 b="1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 b="1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 b="1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 b="1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 b="1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1" name="Google Shape;101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" name="Google Shape;10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/>
          <p:nvPr>
            <p:ph type="title"/>
          </p:nvPr>
        </p:nvSpPr>
        <p:spPr>
          <a:xfrm>
            <a:off x="141225" y="0"/>
            <a:ext cx="90027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Oswald"/>
              <a:buNone/>
              <a:defRPr b="1" sz="5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Oswald"/>
              <a:buNone/>
              <a:defRPr b="1" sz="5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Oswald"/>
              <a:buNone/>
              <a:defRPr b="1" sz="5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Oswald"/>
              <a:buNone/>
              <a:defRPr b="1" sz="5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Oswald"/>
              <a:buNone/>
              <a:defRPr b="1" sz="5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Oswald"/>
              <a:buNone/>
              <a:defRPr b="1" sz="5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Oswald"/>
              <a:buNone/>
              <a:defRPr b="1" sz="5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Oswald"/>
              <a:buNone/>
              <a:defRPr b="1" sz="5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Oswald"/>
              <a:buNone/>
              <a:defRPr b="1" sz="5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141225" y="1017600"/>
            <a:ext cx="900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swald"/>
              <a:buChar char="●"/>
              <a:defRPr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937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swald"/>
              <a:buChar char="○"/>
              <a:defRPr sz="2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937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swald"/>
              <a:buChar char="■"/>
              <a:defRPr sz="2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937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swald"/>
              <a:buChar char="●"/>
              <a:defRPr sz="2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937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swald"/>
              <a:buChar char="○"/>
              <a:defRPr sz="2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937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swald"/>
              <a:buChar char="■"/>
              <a:defRPr sz="2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937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swald"/>
              <a:buChar char="●"/>
              <a:defRPr sz="2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937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swald"/>
              <a:buChar char="○"/>
              <a:defRPr sz="2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937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Oswald"/>
              <a:buChar char="■"/>
              <a:defRPr sz="2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2" name="Google Shape;112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9" name="Google Shape;119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0" name="Google Shape;12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3" name="Google Shape;12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b="1" sz="40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●"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419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○"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419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■"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419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●"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419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○"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419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■"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419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●"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419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○"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■"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7" name="Google Shape;127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8" name="Google Shape;128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32" name="Google Shape;13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" name="Google Shape;135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6" name="Google Shape;13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3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3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4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10.pn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6.pn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5.pn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4.png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7.xml"/><Relationship Id="rId3" Type="http://schemas.openxmlformats.org/officeDocument/2006/relationships/image" Target="../media/image4.png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5.xml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6.xml"/><Relationship Id="rId3" Type="http://schemas.openxmlformats.org/officeDocument/2006/relationships/image" Target="../media/image4.png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7.xml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9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0.xml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1.xml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2.xml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3.xml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4.xml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5.xml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6.xml"/><Relationship Id="rId3" Type="http://schemas.openxmlformats.org/officeDocument/2006/relationships/image" Target="../media/image12.png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7.xml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8.xml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9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0.xml"/></Relationships>
</file>

<file path=ppt/slides/_rels/slide1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1.xml"/><Relationship Id="rId3" Type="http://schemas.openxmlformats.org/officeDocument/2006/relationships/image" Target="../media/image7.png"/></Relationships>
</file>

<file path=ppt/slides/_rels/slide1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2.xml"/></Relationships>
</file>

<file path=ppt/slides/_rels/slide1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3.xml"/><Relationship Id="rId3" Type="http://schemas.openxmlformats.org/officeDocument/2006/relationships/image" Target="../media/image9.png"/></Relationships>
</file>

<file path=ppt/slides/_rels/slide1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4.xml"/></Relationships>
</file>

<file path=ppt/slides/_rels/slide1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5.xml"/><Relationship Id="rId3" Type="http://schemas.openxmlformats.org/officeDocument/2006/relationships/image" Target="../media/image4.png"/></Relationships>
</file>

<file path=ppt/slides/_rels/slide1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6.xml"/></Relationships>
</file>

<file path=ppt/slides/_rels/slide1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7.xml"/></Relationships>
</file>

<file path=ppt/slides/_rels/slide1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8.xml"/></Relationships>
</file>

<file path=ppt/slides/_rels/slide1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9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0.xml"/></Relationships>
</file>

<file path=ppt/slides/_rels/slide1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1.xml"/></Relationships>
</file>

<file path=ppt/slides/_rels/slide1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2.xml"/><Relationship Id="rId3" Type="http://schemas.openxmlformats.org/officeDocument/2006/relationships/image" Target="../media/image11.png"/></Relationships>
</file>

<file path=ppt/slides/_rels/slide1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3.xml"/></Relationships>
</file>

<file path=ppt/slides/_rels/slide1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4.xml"/></Relationships>
</file>

<file path=ppt/slides/_rels/slide1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5.xml"/></Relationships>
</file>

<file path=ppt/slides/_rels/slide1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6.xml"/></Relationships>
</file>

<file path=ppt/slides/_rels/slide1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7.xml"/></Relationships>
</file>

<file path=ppt/slides/_rels/slide1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8.xml"/></Relationships>
</file>

<file path=ppt/slides/_rels/slide1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9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1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0.xml"/></Relationships>
</file>

<file path=ppt/slides/_rels/slide1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1.xml"/></Relationships>
</file>

<file path=ppt/slides/_rels/slide1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2.xml"/></Relationships>
</file>

<file path=ppt/slides/_rels/slide1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3.xml"/></Relationships>
</file>

<file path=ppt/slides/_rels/slide1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4.xml"/></Relationships>
</file>

<file path=ppt/slides/_rels/slide1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5.xml"/><Relationship Id="rId3" Type="http://schemas.openxmlformats.org/officeDocument/2006/relationships/hyperlink" Target="http://localhost:8080/api/student/5/section" TargetMode="External"/><Relationship Id="rId4" Type="http://schemas.openxmlformats.org/officeDocument/2006/relationships/hyperlink" Target="http://localhost:8080/api/student/5/section" TargetMode="External"/><Relationship Id="rId5" Type="http://schemas.openxmlformats.org/officeDocument/2006/relationships/hyperlink" Target="http://localhost:8080/api/section/1/studen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localhost:8080/findAllCourses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localhost:8080/findCourseById/1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localhost:8080/deleteCourse/1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oracle.com/java/technologies/javase-downloads.html" TargetMode="External"/><Relationship Id="rId4" Type="http://schemas.openxmlformats.org/officeDocument/2006/relationships/hyperlink" Target="https://maven.apache.org/download.cgi" TargetMode="External"/><Relationship Id="rId5" Type="http://schemas.openxmlformats.org/officeDocument/2006/relationships/hyperlink" Target="https://dev.mysql.com/downloads/mysql/" TargetMode="External"/><Relationship Id="rId6" Type="http://schemas.openxmlformats.org/officeDocument/2006/relationships/hyperlink" Target="https://dev.mysql.com/downloads/workbench/" TargetMode="External"/><Relationship Id="rId7" Type="http://schemas.openxmlformats.org/officeDocument/2006/relationships/hyperlink" Target="https://www.jetbrains.com/idea/download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://localhost:8080/deleteCourse/2" TargetMode="External"/><Relationship Id="rId4" Type="http://schemas.openxmlformats.org/officeDocument/2006/relationships/hyperlink" Target="http://localhost:8080/deleteCourse/2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://localhost:8080/createCourse/cs5678" TargetMode="External"/><Relationship Id="rId4" Type="http://schemas.openxmlformats.org/officeDocument/2006/relationships/hyperlink" Target="http://localhost:8080/createCourse/cs5678" TargetMode="Externa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jannunzi/db-design-orm-assignment" TargetMode="External"/><Relationship Id="rId4" Type="http://schemas.openxmlformats.org/officeDocument/2006/relationships/hyperlink" Target="https://github.com/jannunzi/db-design-orm-assignment" TargetMode="Externa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hyperlink" Target="http://localhost:8080/addSection/14/toCourse/6" TargetMode="External"/><Relationship Id="rId4" Type="http://schemas.openxmlformats.org/officeDocument/2006/relationships/hyperlink" Target="http://localhost:8080/addSection/14/toCourse/6" TargetMode="Externa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hyperlink" Target="http://localhost:8080/addSection/14/toCourse/6" TargetMode="External"/><Relationship Id="rId4" Type="http://schemas.openxmlformats.org/officeDocument/2006/relationships/hyperlink" Target="http://localhost:8080/addSection/14/toCourse/6" TargetMode="Externa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hyperlink" Target="http://localhost:8080/removeSection/14/fromCourse/6" TargetMode="External"/><Relationship Id="rId4" Type="http://schemas.openxmlformats.org/officeDocument/2006/relationships/hyperlink" Target="http://localhost:8080/removeSection/14/fromCourse/6" TargetMode="Externa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3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3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3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3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7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ORM</a:t>
            </a:r>
            <a:endParaRPr b="1" sz="28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6"/>
          <p:cNvSpPr/>
          <p:nvPr/>
        </p:nvSpPr>
        <p:spPr>
          <a:xfrm>
            <a:off x="585775" y="2792403"/>
            <a:ext cx="8481300" cy="2134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46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Oswald"/>
              <a:buChar char="●"/>
            </a:pPr>
            <a:r>
              <a:rPr lang="en" sz="2900"/>
              <a:t>Maven applications are configured in </a:t>
            </a:r>
            <a:r>
              <a:rPr b="1" lang="en" sz="2900"/>
              <a:t>src/main/resources/</a:t>
            </a:r>
            <a:r>
              <a:rPr b="1" lang="en" sz="2900"/>
              <a:t>application.properties</a:t>
            </a:r>
            <a:endParaRPr b="1"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Oswald"/>
              <a:buChar char="●"/>
            </a:pPr>
            <a:r>
              <a:rPr lang="en" sz="2900"/>
              <a:t>In your IDE, r</a:t>
            </a:r>
            <a:r>
              <a:rPr lang="en" sz="2900">
                <a:latin typeface="Oswald"/>
                <a:ea typeface="Oswald"/>
                <a:cs typeface="Oswald"/>
                <a:sym typeface="Oswald"/>
              </a:rPr>
              <a:t>eplace </a:t>
            </a:r>
            <a:r>
              <a:rPr lang="en" sz="2900">
                <a:highlight>
                  <a:srgbClr val="FFE599"/>
                </a:highlight>
                <a:latin typeface="Oswald"/>
                <a:ea typeface="Oswald"/>
                <a:cs typeface="Oswald"/>
                <a:sym typeface="Oswald"/>
              </a:rPr>
              <a:t>highlighted strings</a:t>
            </a:r>
            <a:r>
              <a:rPr lang="en" sz="2900">
                <a:latin typeface="Oswald"/>
                <a:ea typeface="Oswald"/>
                <a:cs typeface="Oswald"/>
                <a:sym typeface="Oswald"/>
              </a:rPr>
              <a:t> below with</a:t>
            </a:r>
            <a:r>
              <a:rPr lang="en" sz="2900"/>
              <a:t> your own database </a:t>
            </a:r>
            <a:r>
              <a:rPr b="1" lang="en" sz="2900"/>
              <a:t>host</a:t>
            </a:r>
            <a:r>
              <a:rPr lang="en" sz="2900"/>
              <a:t>, </a:t>
            </a:r>
            <a:r>
              <a:rPr b="1" lang="en" sz="2900"/>
              <a:t>schema</a:t>
            </a:r>
            <a:r>
              <a:rPr lang="en" sz="2900"/>
              <a:t>, </a:t>
            </a:r>
            <a:r>
              <a:rPr b="1" lang="en" sz="2900"/>
              <a:t>username</a:t>
            </a:r>
            <a:r>
              <a:rPr lang="en" sz="2900"/>
              <a:t>, and </a:t>
            </a:r>
            <a:r>
              <a:rPr b="1" lang="en" sz="2900"/>
              <a:t>password</a:t>
            </a:r>
            <a:endParaRPr b="1" sz="2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spring.datasource.url=jdbc:mysql://</a:t>
            </a:r>
            <a:r>
              <a:rPr b="1" lang="en" sz="2900">
                <a:highlight>
                  <a:srgbClr val="FFD966"/>
                </a:highlight>
              </a:rPr>
              <a:t>YOUR_HOST</a:t>
            </a:r>
            <a:r>
              <a:rPr b="1" lang="en" sz="2900"/>
              <a:t>:3306/</a:t>
            </a:r>
            <a:r>
              <a:rPr b="1" lang="en" sz="2900">
                <a:highlight>
                  <a:srgbClr val="FFD966"/>
                </a:highlight>
              </a:rPr>
              <a:t>YOUR_SCHEMA</a:t>
            </a:r>
            <a:r>
              <a:rPr b="1" lang="en" sz="2900"/>
              <a:t>?serverTimezone=UTC</a:t>
            </a:r>
            <a:endParaRPr b="1" sz="2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spring.datasource.username=</a:t>
            </a:r>
            <a:r>
              <a:rPr b="1" lang="en" sz="2900">
                <a:highlight>
                  <a:srgbClr val="FFD966"/>
                </a:highlight>
              </a:rPr>
              <a:t>YOUR_USERNAME</a:t>
            </a:r>
            <a:endParaRPr b="1" sz="2900">
              <a:highlight>
                <a:srgbClr val="FFD966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spring.datasource.password=</a:t>
            </a:r>
            <a:r>
              <a:rPr b="1" lang="en" sz="2900">
                <a:highlight>
                  <a:srgbClr val="FFD966"/>
                </a:highlight>
              </a:rPr>
              <a:t>YOUR_PASSWORD</a:t>
            </a:r>
            <a:endParaRPr b="1" sz="2900"/>
          </a:p>
        </p:txBody>
      </p:sp>
      <p:sp>
        <p:nvSpPr>
          <p:cNvPr id="201" name="Google Shape;201;p46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A</a:t>
            </a:r>
            <a:r>
              <a:rPr lang="en" sz="4000"/>
              <a:t>pplication</a:t>
            </a:r>
            <a:r>
              <a:rPr lang="en"/>
              <a:t> P</a:t>
            </a:r>
            <a:r>
              <a:rPr lang="en" sz="4000"/>
              <a:t>roperties</a:t>
            </a:r>
            <a:endParaRPr sz="400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0" name="Google Shape;800;p136"/>
          <p:cNvPicPr preferRelativeResize="0"/>
          <p:nvPr/>
        </p:nvPicPr>
        <p:blipFill rotWithShape="1">
          <a:blip r:embed="rId3">
            <a:alphaModFix/>
          </a:blip>
          <a:srcRect b="1716" l="7909" r="25115" t="1870"/>
          <a:stretch/>
        </p:blipFill>
        <p:spPr>
          <a:xfrm>
            <a:off x="7505100" y="96300"/>
            <a:ext cx="1516576" cy="4958926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136"/>
          <p:cNvSpPr txBox="1"/>
          <p:nvPr>
            <p:ph type="title"/>
          </p:nvPr>
        </p:nvSpPr>
        <p:spPr>
          <a:xfrm>
            <a:off x="0" y="-12175"/>
            <a:ext cx="74223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Sections to Students</a:t>
            </a:r>
            <a:endParaRPr/>
          </a:p>
        </p:txBody>
      </p:sp>
      <p:sp>
        <p:nvSpPr>
          <p:cNvPr id="802" name="Google Shape;802;p136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@Entity</a:t>
            </a:r>
            <a:endParaRPr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@Table</a:t>
            </a:r>
            <a:r>
              <a:rPr lang="en">
                <a:highlight>
                  <a:srgbClr val="FFFFFF"/>
                </a:highlight>
              </a:rPr>
              <a:t>(name=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"students"</a:t>
            </a:r>
            <a:r>
              <a:rPr lang="en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>
                <a:highlight>
                  <a:srgbClr val="FFFFFF"/>
                </a:highlight>
              </a:rPr>
              <a:t>Student 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@Id</a:t>
            </a:r>
            <a:endParaRPr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   @GeneratedValue</a:t>
            </a:r>
            <a:r>
              <a:rPr lang="en">
                <a:highlight>
                  <a:srgbClr val="FFFFFF"/>
                </a:highlight>
              </a:rPr>
              <a:t>(strategy = GenerationType.</a:t>
            </a:r>
            <a:r>
              <a:rPr b="1" i="1" lang="en">
                <a:solidFill>
                  <a:srgbClr val="660E7A"/>
                </a:solidFill>
                <a:highlight>
                  <a:srgbClr val="FFFFFF"/>
                </a:highlight>
              </a:rPr>
              <a:t>IDENTITY</a:t>
            </a:r>
            <a:r>
              <a:rPr lang="en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>
                <a:highlight>
                  <a:srgbClr val="FFFFFF"/>
                </a:highlight>
              </a:rPr>
              <a:t>Integer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studentId</a:t>
            </a:r>
            <a:r>
              <a:rPr lang="en">
                <a:highlight>
                  <a:srgbClr val="FFFFFF"/>
                </a:highlight>
              </a:rPr>
              <a:t>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>
                <a:highlight>
                  <a:srgbClr val="FFFFFF"/>
                </a:highlight>
              </a:rPr>
              <a:t>String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first</a:t>
            </a:r>
            <a:r>
              <a:rPr lang="en">
                <a:highlight>
                  <a:srgbClr val="FFFFFF"/>
                </a:highlight>
              </a:rPr>
              <a:t>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>
                <a:highlight>
                  <a:srgbClr val="FFFFFF"/>
                </a:highlight>
              </a:rPr>
              <a:t>String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last</a:t>
            </a:r>
            <a:r>
              <a:rPr lang="en">
                <a:highlight>
                  <a:srgbClr val="FFFFFF"/>
                </a:highlight>
              </a:rPr>
              <a:t>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E599"/>
                </a:highlight>
              </a:rPr>
              <a:t>   </a:t>
            </a:r>
            <a:r>
              <a:rPr lang="en">
                <a:solidFill>
                  <a:srgbClr val="808000"/>
                </a:solidFill>
                <a:highlight>
                  <a:srgbClr val="FFE599"/>
                </a:highlight>
              </a:rPr>
              <a:t>@OneToMany</a:t>
            </a:r>
            <a:r>
              <a:rPr lang="en">
                <a:highlight>
                  <a:srgbClr val="FFE599"/>
                </a:highlight>
              </a:rPr>
              <a:t>(mappedBy = </a:t>
            </a:r>
            <a:r>
              <a:rPr b="1" lang="en">
                <a:solidFill>
                  <a:srgbClr val="008000"/>
                </a:solidFill>
                <a:highlight>
                  <a:srgbClr val="FFE599"/>
                </a:highlight>
              </a:rPr>
              <a:t>"student"</a:t>
            </a:r>
            <a:r>
              <a:rPr lang="en">
                <a:highlight>
                  <a:srgbClr val="FFE599"/>
                </a:highlight>
              </a:rPr>
              <a:t>)</a:t>
            </a:r>
            <a:endParaRPr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E599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E599"/>
                </a:highlight>
              </a:rPr>
              <a:t>private </a:t>
            </a:r>
            <a:r>
              <a:rPr lang="en">
                <a:highlight>
                  <a:srgbClr val="FFE599"/>
                </a:highlight>
              </a:rPr>
              <a:t>List&lt;Enrollment&gt; </a:t>
            </a:r>
            <a:r>
              <a:rPr b="1" lang="en">
                <a:solidFill>
                  <a:srgbClr val="660E7A"/>
                </a:solidFill>
                <a:highlight>
                  <a:srgbClr val="FFE599"/>
                </a:highlight>
              </a:rPr>
              <a:t>sections</a:t>
            </a:r>
            <a:r>
              <a:rPr lang="en">
                <a:highlight>
                  <a:srgbClr val="FFE599"/>
                </a:highlight>
              </a:rPr>
              <a:t>;</a:t>
            </a:r>
            <a:endParaRPr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/>
          </a:p>
        </p:txBody>
      </p:sp>
      <p:sp>
        <p:nvSpPr>
          <p:cNvPr id="803" name="Google Shape;803;p136"/>
          <p:cNvSpPr/>
          <p:nvPr/>
        </p:nvSpPr>
        <p:spPr>
          <a:xfrm>
            <a:off x="7422375" y="48150"/>
            <a:ext cx="1564800" cy="1661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" name="Google Shape;808;p137"/>
          <p:cNvPicPr preferRelativeResize="0"/>
          <p:nvPr/>
        </p:nvPicPr>
        <p:blipFill rotWithShape="1">
          <a:blip r:embed="rId3">
            <a:alphaModFix/>
          </a:blip>
          <a:srcRect b="1716" l="7909" r="25115" t="1870"/>
          <a:stretch/>
        </p:blipFill>
        <p:spPr>
          <a:xfrm>
            <a:off x="7505100" y="96300"/>
            <a:ext cx="1516576" cy="4958926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137"/>
          <p:cNvSpPr txBox="1"/>
          <p:nvPr>
            <p:ph type="title"/>
          </p:nvPr>
        </p:nvSpPr>
        <p:spPr>
          <a:xfrm>
            <a:off x="0" y="-12175"/>
            <a:ext cx="75051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Students to Section</a:t>
            </a:r>
            <a:endParaRPr/>
          </a:p>
        </p:txBody>
      </p:sp>
      <p:sp>
        <p:nvSpPr>
          <p:cNvPr id="810" name="Google Shape;810;p137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@Entity</a:t>
            </a:r>
            <a:endParaRPr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@Table</a:t>
            </a:r>
            <a:r>
              <a:rPr lang="en">
                <a:highlight>
                  <a:srgbClr val="FFFFFF"/>
                </a:highlight>
              </a:rPr>
              <a:t>(name=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"sections"</a:t>
            </a:r>
            <a:r>
              <a:rPr lang="en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>
                <a:highlight>
                  <a:srgbClr val="FFFFFF"/>
                </a:highlight>
              </a:rPr>
              <a:t>Section 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@Id</a:t>
            </a:r>
            <a:endParaRPr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   @GeneratedValue</a:t>
            </a:r>
            <a:r>
              <a:rPr lang="en">
                <a:highlight>
                  <a:srgbClr val="FFFFFF"/>
                </a:highlight>
              </a:rPr>
              <a:t>(strategy = GenerationType.</a:t>
            </a:r>
            <a:r>
              <a:rPr b="1" i="1" lang="en">
                <a:solidFill>
                  <a:srgbClr val="660E7A"/>
                </a:solidFill>
                <a:highlight>
                  <a:srgbClr val="FFFFFF"/>
                </a:highlight>
              </a:rPr>
              <a:t>IDENTITY</a:t>
            </a:r>
            <a:r>
              <a:rPr lang="en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>
                <a:highlight>
                  <a:srgbClr val="FFFFFF"/>
                </a:highlight>
              </a:rPr>
              <a:t>Integer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sectionId</a:t>
            </a:r>
            <a:r>
              <a:rPr lang="en">
                <a:highlight>
                  <a:srgbClr val="FFFFFF"/>
                </a:highlight>
              </a:rPr>
              <a:t>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>
                <a:highlight>
                  <a:srgbClr val="FFFFFF"/>
                </a:highlight>
              </a:rPr>
              <a:t>String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sectionName</a:t>
            </a:r>
            <a:r>
              <a:rPr lang="en">
                <a:highlight>
                  <a:srgbClr val="FFFFFF"/>
                </a:highlight>
              </a:rPr>
              <a:t>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E599"/>
                </a:highlight>
              </a:rPr>
              <a:t>   </a:t>
            </a:r>
            <a:r>
              <a:rPr lang="en">
                <a:solidFill>
                  <a:srgbClr val="808000"/>
                </a:solidFill>
                <a:highlight>
                  <a:srgbClr val="FFE599"/>
                </a:highlight>
              </a:rPr>
              <a:t>@OneToMany</a:t>
            </a:r>
            <a:r>
              <a:rPr lang="en">
                <a:highlight>
                  <a:srgbClr val="FFE599"/>
                </a:highlight>
              </a:rPr>
              <a:t>(mappedBy=</a:t>
            </a:r>
            <a:r>
              <a:rPr b="1" lang="en">
                <a:solidFill>
                  <a:srgbClr val="008000"/>
                </a:solidFill>
                <a:highlight>
                  <a:srgbClr val="FFE599"/>
                </a:highlight>
              </a:rPr>
              <a:t>"section"</a:t>
            </a:r>
            <a:r>
              <a:rPr lang="en">
                <a:highlight>
                  <a:srgbClr val="FFE599"/>
                </a:highlight>
              </a:rPr>
              <a:t>)</a:t>
            </a:r>
            <a:endParaRPr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E599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E599"/>
                </a:highlight>
              </a:rPr>
              <a:t>private </a:t>
            </a:r>
            <a:r>
              <a:rPr lang="en">
                <a:highlight>
                  <a:srgbClr val="FFE599"/>
                </a:highlight>
              </a:rPr>
              <a:t>List&lt;Enrollment&gt; </a:t>
            </a:r>
            <a:r>
              <a:rPr b="1" lang="en">
                <a:solidFill>
                  <a:srgbClr val="660E7A"/>
                </a:solidFill>
                <a:highlight>
                  <a:srgbClr val="FFE599"/>
                </a:highlight>
              </a:rPr>
              <a:t>students</a:t>
            </a:r>
            <a:r>
              <a:rPr lang="en">
                <a:highlight>
                  <a:srgbClr val="FFE599"/>
                </a:highlight>
              </a:rPr>
              <a:t>;</a:t>
            </a:r>
            <a:endParaRPr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811" name="Google Shape;811;p137"/>
          <p:cNvSpPr/>
          <p:nvPr/>
        </p:nvSpPr>
        <p:spPr>
          <a:xfrm>
            <a:off x="7743325" y="4036175"/>
            <a:ext cx="1396200" cy="1102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38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studentId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0B7500"/>
                </a:solidFill>
                <a:latin typeface="Courier New"/>
                <a:ea typeface="Courier New"/>
                <a:cs typeface="Courier New"/>
                <a:sym typeface="Courier New"/>
              </a:rPr>
              <a:t>"Alice"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last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0B7500"/>
                </a:solidFill>
                <a:latin typeface="Courier New"/>
                <a:ea typeface="Courier New"/>
                <a:cs typeface="Courier New"/>
                <a:sym typeface="Courier New"/>
              </a:rPr>
              <a:t>"Wonderland"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sections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studentId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sectionId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grade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90</a:t>
            </a:r>
            <a:endParaRPr b="1" sz="1800">
              <a:solidFill>
                <a:srgbClr val="1A01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studentId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sectionId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grade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b="1" sz="1800">
              <a:solidFill>
                <a:srgbClr val="1A01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800"/>
          </a:p>
        </p:txBody>
      </p:sp>
      <p:sp>
        <p:nvSpPr>
          <p:cNvPr id="817" name="Google Shape;817;p138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http://localhost:8080/findAllStudents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39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http://localhost:8080/findAllStudents</a:t>
            </a:r>
            <a:endParaRPr/>
          </a:p>
        </p:txBody>
      </p:sp>
      <p:sp>
        <p:nvSpPr>
          <p:cNvPr id="823" name="Google Shape;823;p139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studentId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0B7500"/>
                </a:solidFill>
                <a:latin typeface="Courier New"/>
                <a:ea typeface="Courier New"/>
                <a:cs typeface="Courier New"/>
                <a:sym typeface="Courier New"/>
              </a:rPr>
              <a:t>"Bob"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last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0B7500"/>
                </a:solidFill>
                <a:latin typeface="Courier New"/>
                <a:ea typeface="Courier New"/>
                <a:cs typeface="Courier New"/>
                <a:sym typeface="Courier New"/>
              </a:rPr>
              <a:t>"Marley"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sections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studentId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sectionId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grade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95</a:t>
            </a:r>
            <a:endParaRPr b="1" sz="1800">
              <a:solidFill>
                <a:srgbClr val="1A01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80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40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http://localhost:8080/findAllStudents</a:t>
            </a:r>
            <a:endParaRPr/>
          </a:p>
        </p:txBody>
      </p:sp>
      <p:sp>
        <p:nvSpPr>
          <p:cNvPr id="829" name="Google Shape;829;p140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studentId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0B7500"/>
                </a:solidFill>
                <a:latin typeface="Courier New"/>
                <a:ea typeface="Courier New"/>
                <a:cs typeface="Courier New"/>
                <a:sym typeface="Courier New"/>
              </a:rPr>
              <a:t>"Charlie"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last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0B7500"/>
                </a:solidFill>
                <a:latin typeface="Courier New"/>
                <a:ea typeface="Courier New"/>
                <a:cs typeface="Courier New"/>
                <a:sym typeface="Courier New"/>
              </a:rPr>
              <a:t>"Brown"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sections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studentId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sectionId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grade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80</a:t>
            </a:r>
            <a:endParaRPr b="1" sz="1800">
              <a:solidFill>
                <a:srgbClr val="1A01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80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41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http://localhost:8080/findAllStudents</a:t>
            </a:r>
            <a:endParaRPr/>
          </a:p>
        </p:txBody>
      </p:sp>
      <p:sp>
        <p:nvSpPr>
          <p:cNvPr id="835" name="Google Shape;835;p141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studentId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0B7500"/>
                </a:solidFill>
                <a:latin typeface="Courier New"/>
                <a:ea typeface="Courier New"/>
                <a:cs typeface="Courier New"/>
                <a:sym typeface="Courier New"/>
              </a:rPr>
              <a:t>"Dan"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last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0B7500"/>
                </a:solidFill>
                <a:latin typeface="Courier New"/>
                <a:ea typeface="Courier New"/>
                <a:cs typeface="Courier New"/>
                <a:sym typeface="Courier New"/>
              </a:rPr>
              <a:t>"Aykroyd"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sections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[]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studentId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0B7500"/>
                </a:solidFill>
                <a:latin typeface="Courier New"/>
                <a:ea typeface="Courier New"/>
                <a:cs typeface="Courier New"/>
                <a:sym typeface="Courier New"/>
              </a:rPr>
              <a:t>"Ed"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last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0B7500"/>
                </a:solidFill>
                <a:latin typeface="Courier New"/>
                <a:ea typeface="Courier New"/>
                <a:cs typeface="Courier New"/>
                <a:sym typeface="Courier New"/>
              </a:rPr>
              <a:t>"Norton"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sections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[]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80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42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USING </a:t>
            </a:r>
            <a:r>
              <a:rPr b="1" lang="en" sz="1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MANY</a:t>
            </a:r>
            <a:endParaRPr b="1" sz="1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TO MANY</a:t>
            </a:r>
            <a:endParaRPr b="1" sz="16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43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" sz="3200">
                <a:solidFill>
                  <a:srgbClr val="000000"/>
                </a:solidFill>
                <a:highlight>
                  <a:srgbClr val="FFFFFF"/>
                </a:highlight>
              </a:rPr>
              <a:t>To use our </a:t>
            </a:r>
            <a:r>
              <a:rPr lang="en" sz="3200">
                <a:solidFill>
                  <a:srgbClr val="000000"/>
                </a:solidFill>
                <a:highlight>
                  <a:srgbClr val="FFE599"/>
                </a:highlight>
              </a:rPr>
              <a:t>Many to Many relation</a:t>
            </a:r>
            <a:r>
              <a:rPr lang="en" sz="3200">
                <a:solidFill>
                  <a:srgbClr val="000000"/>
                </a:solidFill>
                <a:highlight>
                  <a:srgbClr val="CFE2F3"/>
                </a:highlight>
              </a:rPr>
              <a:t>, create a repository</a:t>
            </a:r>
            <a:endParaRPr sz="3200">
              <a:solidFill>
                <a:srgbClr val="000000"/>
              </a:solidFill>
              <a:highlight>
                <a:srgbClr val="CFE2F3"/>
              </a:highlight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" sz="3200">
                <a:solidFill>
                  <a:srgbClr val="000000"/>
                </a:solidFill>
                <a:highlight>
                  <a:srgbClr val="F4CCCC"/>
                </a:highlight>
              </a:rPr>
              <a:t>Note </a:t>
            </a:r>
            <a:r>
              <a:rPr lang="en" sz="3200">
                <a:highlight>
                  <a:srgbClr val="F4CCCC"/>
                </a:highlight>
              </a:rPr>
              <a:t>EnrollmentId</a:t>
            </a:r>
            <a:r>
              <a:rPr lang="en" sz="3200">
                <a:solidFill>
                  <a:srgbClr val="000000"/>
                </a:solidFill>
                <a:highlight>
                  <a:srgbClr val="F4CCCC"/>
                </a:highlight>
              </a:rPr>
              <a:t> represents its composite primary key</a:t>
            </a:r>
            <a:endParaRPr sz="3200">
              <a:solidFill>
                <a:srgbClr val="000000"/>
              </a:solidFill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80"/>
                </a:solidFill>
                <a:highlight>
                  <a:srgbClr val="FFFFFF"/>
                </a:highlight>
              </a:rPr>
              <a:t>public interface </a:t>
            </a:r>
            <a:r>
              <a:rPr lang="en" sz="3200">
                <a:highlight>
                  <a:srgbClr val="CFE2F3"/>
                </a:highlight>
              </a:rPr>
              <a:t>EnrollmentRepository</a:t>
            </a:r>
            <a:endParaRPr sz="3200">
              <a:highlight>
                <a:srgbClr val="CFE2F3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highlight>
                  <a:srgbClr val="FFFFFF"/>
                </a:highlight>
              </a:rPr>
              <a:t>   </a:t>
            </a:r>
            <a:r>
              <a:rPr b="1" lang="en" sz="3200">
                <a:solidFill>
                  <a:srgbClr val="000080"/>
                </a:solidFill>
                <a:highlight>
                  <a:srgbClr val="FFFFFF"/>
                </a:highlight>
              </a:rPr>
              <a:t>extends </a:t>
            </a:r>
            <a:r>
              <a:rPr lang="en" sz="3200">
                <a:highlight>
                  <a:srgbClr val="CFE2F3"/>
                </a:highlight>
              </a:rPr>
              <a:t>CrudRepository</a:t>
            </a:r>
            <a:r>
              <a:rPr lang="en" sz="3200">
                <a:highlight>
                  <a:srgbClr val="FFFFFF"/>
                </a:highlight>
              </a:rPr>
              <a:t>&lt;</a:t>
            </a:r>
            <a:r>
              <a:rPr lang="en" sz="3200">
                <a:highlight>
                  <a:srgbClr val="FFE599"/>
                </a:highlight>
              </a:rPr>
              <a:t>Enrollment</a:t>
            </a:r>
            <a:r>
              <a:rPr lang="en" sz="3200">
                <a:highlight>
                  <a:srgbClr val="FFFFFF"/>
                </a:highlight>
              </a:rPr>
              <a:t>, </a:t>
            </a:r>
            <a:r>
              <a:rPr lang="en" sz="3200">
                <a:highlight>
                  <a:srgbClr val="F4CCCC"/>
                </a:highlight>
              </a:rPr>
              <a:t>EnrollmentId</a:t>
            </a:r>
            <a:r>
              <a:rPr lang="en" sz="3200">
                <a:highlight>
                  <a:srgbClr val="FFFFFF"/>
                </a:highlight>
              </a:rPr>
              <a:t>&gt; {</a:t>
            </a:r>
            <a:endParaRPr sz="32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highlight>
                  <a:srgbClr val="FFFFFF"/>
                </a:highlight>
              </a:rPr>
              <a:t>}</a:t>
            </a:r>
            <a:endParaRPr b="1" sz="3200"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  <p:sp>
        <p:nvSpPr>
          <p:cNvPr id="846" name="Google Shape;846;p143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EnrollmentRepository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44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To use our Many to Many relation, </a:t>
            </a:r>
            <a:r>
              <a:rPr lang="en">
                <a:solidFill>
                  <a:srgbClr val="000000"/>
                </a:solidFill>
                <a:highlight>
                  <a:srgbClr val="CFE2F3"/>
                </a:highlight>
              </a:rPr>
              <a:t>create a DAO for it</a:t>
            </a:r>
            <a:endParaRPr>
              <a:solidFill>
                <a:srgbClr val="000000"/>
              </a:solidFill>
              <a:highlight>
                <a:srgbClr val="CFE2F3"/>
              </a:highlight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It'll need repositories for tables/objects it relates</a:t>
            </a:r>
            <a:endParaRPr>
              <a:solidFill>
                <a:srgbClr val="000000"/>
              </a:solidFill>
              <a:highlight>
                <a:srgbClr val="FFE599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CFE2F3"/>
                </a:highlight>
              </a:rPr>
              <a:t>public class </a:t>
            </a:r>
            <a:r>
              <a:rPr lang="en">
                <a:highlight>
                  <a:srgbClr val="CFE2F3"/>
                </a:highlight>
              </a:rPr>
              <a:t>EnrollmentDao {</a:t>
            </a:r>
            <a:endParaRPr>
              <a:highlight>
                <a:srgbClr val="CFE2F3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@Autowired</a:t>
            </a:r>
            <a:endParaRPr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00"/>
                </a:solidFill>
                <a:highlight>
                  <a:srgbClr val="FFE599"/>
                </a:highlight>
              </a:rPr>
              <a:t>   </a:t>
            </a:r>
            <a:r>
              <a:rPr lang="en">
                <a:highlight>
                  <a:srgbClr val="FFE599"/>
                </a:highlight>
              </a:rPr>
              <a:t>StudentRepository </a:t>
            </a:r>
            <a:r>
              <a:rPr b="1" lang="en">
                <a:solidFill>
                  <a:srgbClr val="660E7A"/>
                </a:solidFill>
                <a:highlight>
                  <a:srgbClr val="FFE599"/>
                </a:highlight>
              </a:rPr>
              <a:t>studentRepository</a:t>
            </a:r>
            <a:r>
              <a:rPr lang="en">
                <a:highlight>
                  <a:srgbClr val="FFE599"/>
                </a:highlight>
              </a:rPr>
              <a:t>;</a:t>
            </a:r>
            <a:endParaRPr>
              <a:highlight>
                <a:srgbClr val="FFE599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@Autowired</a:t>
            </a:r>
            <a:endParaRPr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00"/>
                </a:solidFill>
                <a:highlight>
                  <a:srgbClr val="FFE599"/>
                </a:highlight>
              </a:rPr>
              <a:t>   </a:t>
            </a:r>
            <a:r>
              <a:rPr lang="en">
                <a:highlight>
                  <a:srgbClr val="FFE599"/>
                </a:highlight>
              </a:rPr>
              <a:t>SectionRepository </a:t>
            </a:r>
            <a:r>
              <a:rPr b="1" lang="en">
                <a:solidFill>
                  <a:srgbClr val="660E7A"/>
                </a:solidFill>
                <a:highlight>
                  <a:srgbClr val="FFE599"/>
                </a:highlight>
              </a:rPr>
              <a:t>sectionRepository</a:t>
            </a:r>
            <a:r>
              <a:rPr lang="en">
                <a:highlight>
                  <a:srgbClr val="FFE599"/>
                </a:highlight>
              </a:rPr>
              <a:t>;</a:t>
            </a:r>
            <a:endParaRPr>
              <a:highlight>
                <a:srgbClr val="FFE599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@Autowired</a:t>
            </a:r>
            <a:endParaRPr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   </a:t>
            </a:r>
            <a:r>
              <a:rPr lang="en">
                <a:highlight>
                  <a:srgbClr val="FFFFFF"/>
                </a:highlight>
              </a:rPr>
              <a:t>EnrollmentRepository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enrollmentRepository</a:t>
            </a:r>
            <a:r>
              <a:rPr lang="en">
                <a:highlight>
                  <a:srgbClr val="FFFFFF"/>
                </a:highlight>
              </a:rPr>
              <a:t>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852" name="Google Shape;852;p144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EnrollmentDao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45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Create the relation</a:t>
            </a:r>
            <a:r>
              <a:rPr lang="en">
                <a:solidFill>
                  <a:srgbClr val="000000"/>
                </a:solidFill>
                <a:highlight>
                  <a:srgbClr val="CFE2F3"/>
                </a:highlight>
              </a:rPr>
              <a:t>, set its foreign keys</a:t>
            </a:r>
            <a:r>
              <a:rPr lang="en">
                <a:solidFill>
                  <a:srgbClr val="000000"/>
                </a:solidFill>
                <a:highlight>
                  <a:srgbClr val="F4CCCC"/>
                </a:highlight>
              </a:rPr>
              <a:t>, and insert it</a:t>
            </a:r>
            <a:endParaRPr>
              <a:solidFill>
                <a:srgbClr val="000000"/>
              </a:solidFill>
              <a:highlight>
                <a:srgbClr val="F4CCCC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>
                <a:highlight>
                  <a:srgbClr val="FFFFFF"/>
                </a:highlight>
              </a:rPr>
              <a:t>Enrollment </a:t>
            </a:r>
            <a:r>
              <a:rPr b="1" lang="en">
                <a:highlight>
                  <a:srgbClr val="FFFFFF"/>
                </a:highlight>
              </a:rPr>
              <a:t>enrollStudentInSection</a:t>
            </a:r>
            <a:r>
              <a:rPr lang="en">
                <a:highlight>
                  <a:srgbClr val="FFFFFF"/>
                </a:highlight>
              </a:rPr>
              <a:t>(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    Integer studentId,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    Integer sectionId) {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E599"/>
                </a:highlight>
              </a:rPr>
              <a:t>   Enrollment enrollment = </a:t>
            </a:r>
            <a:r>
              <a:rPr b="1" lang="en">
                <a:solidFill>
                  <a:srgbClr val="000080"/>
                </a:solidFill>
                <a:highlight>
                  <a:srgbClr val="FFE599"/>
                </a:highlight>
              </a:rPr>
              <a:t>new </a:t>
            </a:r>
            <a:r>
              <a:rPr lang="en">
                <a:highlight>
                  <a:srgbClr val="FFE599"/>
                </a:highlight>
              </a:rPr>
              <a:t>Enrollment();</a:t>
            </a:r>
            <a:endParaRPr>
              <a:highlight>
                <a:srgbClr val="FFE599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CFE2F3"/>
                </a:highlight>
              </a:rPr>
              <a:t>   enrollment.setSectionId(sectionId);</a:t>
            </a:r>
            <a:endParaRPr>
              <a:highlight>
                <a:srgbClr val="CFE2F3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CFE2F3"/>
                </a:highlight>
              </a:rPr>
              <a:t>   enrollment.setStudentId(studentId);</a:t>
            </a:r>
            <a:endParaRPr>
              <a:highlight>
                <a:srgbClr val="CFE2F3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4CCCC"/>
                </a:highlight>
              </a:rPr>
              <a:t>   </a:t>
            </a:r>
            <a:r>
              <a:rPr b="1" lang="en">
                <a:solidFill>
                  <a:srgbClr val="660E7A"/>
                </a:solidFill>
                <a:highlight>
                  <a:srgbClr val="F4CCCC"/>
                </a:highlight>
              </a:rPr>
              <a:t>enrollmentRepository</a:t>
            </a:r>
            <a:r>
              <a:rPr lang="en">
                <a:highlight>
                  <a:srgbClr val="F4CCCC"/>
                </a:highlight>
              </a:rPr>
              <a:t>.save(enrollment);</a:t>
            </a:r>
            <a:endParaRPr>
              <a:highlight>
                <a:srgbClr val="F4CCCC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>
                <a:highlight>
                  <a:srgbClr val="FFFFFF"/>
                </a:highlight>
              </a:rPr>
              <a:t>enrollment;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/>
          </a:p>
        </p:txBody>
      </p:sp>
      <p:sp>
        <p:nvSpPr>
          <p:cNvPr id="858" name="Google Shape;858;p145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 Relationship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7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spring.jpa.hibernate.ddl-auto=update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spring.jpa.show-sql=true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spring.jpa.hibernate.naming-strategy=org.hibernate.cfg.ImprovedNamingStrategy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spring.jpa.properties.hibernate.dialect=org.hibernate.dialect.MySQL5InnoDBDialect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spring.jpa.properties.hibernate.show_sql=true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spring.jpa.properties.hibernate.use_sql_comments=true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spring.jpa.properties.hibernate.format_sql=true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spring.jpa.properties.hibernate.type=trace</a:t>
            </a:r>
            <a:endParaRPr/>
          </a:p>
        </p:txBody>
      </p:sp>
      <p:sp>
        <p:nvSpPr>
          <p:cNvPr id="207" name="Google Shape;207;p47"/>
          <p:cNvSpPr/>
          <p:nvPr/>
        </p:nvSpPr>
        <p:spPr>
          <a:xfrm>
            <a:off x="7042000" y="-344375"/>
            <a:ext cx="2882400" cy="20796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Oswald"/>
                <a:ea typeface="Oswald"/>
                <a:cs typeface="Oswald"/>
                <a:sym typeface="Oswald"/>
              </a:rPr>
              <a:t>Additional/</a:t>
            </a:r>
            <a:endParaRPr sz="3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Oswald"/>
                <a:ea typeface="Oswald"/>
                <a:cs typeface="Oswald"/>
                <a:sym typeface="Oswald"/>
              </a:rPr>
              <a:t>Optional Configurations</a:t>
            </a:r>
            <a:endParaRPr sz="3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8" name="Google Shape;208;p47"/>
          <p:cNvSpPr txBox="1"/>
          <p:nvPr>
            <p:ph type="title"/>
          </p:nvPr>
        </p:nvSpPr>
        <p:spPr>
          <a:xfrm>
            <a:off x="351650" y="-12175"/>
            <a:ext cx="87924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application.properties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46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</a:t>
            </a:r>
            <a:r>
              <a:rPr lang="en"/>
              <a:t>enrollStudentInSection</a:t>
            </a:r>
            <a:endParaRPr/>
          </a:p>
        </p:txBody>
      </p:sp>
      <p:sp>
        <p:nvSpPr>
          <p:cNvPr id="864" name="Google Shape;864;p146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E599"/>
                </a:highlight>
              </a:rPr>
              <a:t>@RestController</a:t>
            </a:r>
            <a:endParaRPr>
              <a:solidFill>
                <a:srgbClr val="808000"/>
              </a:solidFill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>
                <a:highlight>
                  <a:srgbClr val="FFFFFF"/>
                </a:highlight>
              </a:rPr>
              <a:t>EnrollmentDao 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E599"/>
                </a:highlight>
              </a:rPr>
              <a:t>@GetMapping</a:t>
            </a:r>
            <a:r>
              <a:rPr lang="en">
                <a:highlight>
                  <a:srgbClr val="FFE599"/>
                </a:highlight>
              </a:rPr>
              <a:t>(</a:t>
            </a:r>
            <a:r>
              <a:rPr b="1" lang="en">
                <a:solidFill>
                  <a:srgbClr val="008000"/>
                </a:solidFill>
                <a:highlight>
                  <a:srgbClr val="FFE599"/>
                </a:highlight>
              </a:rPr>
              <a:t>"/enroll/{studentId}/in/{sectionId}"</a:t>
            </a:r>
            <a:r>
              <a:rPr lang="en">
                <a:highlight>
                  <a:srgbClr val="FFE599"/>
                </a:highlight>
              </a:rPr>
              <a:t>)</a:t>
            </a:r>
            <a:endParaRPr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>
                <a:highlight>
                  <a:srgbClr val="FFFFFF"/>
                </a:highlight>
              </a:rPr>
              <a:t>Enrollment </a:t>
            </a:r>
            <a:r>
              <a:rPr b="1" lang="en">
                <a:highlight>
                  <a:srgbClr val="FFFFFF"/>
                </a:highlight>
              </a:rPr>
              <a:t>enrollStudentInSection</a:t>
            </a:r>
            <a:r>
              <a:rPr lang="en">
                <a:highlight>
                  <a:srgbClr val="FFFFFF"/>
                </a:highlight>
              </a:rPr>
              <a:t>(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E599"/>
                </a:highlight>
              </a:rPr>
              <a:t>       </a:t>
            </a:r>
            <a:r>
              <a:rPr lang="en">
                <a:solidFill>
                  <a:srgbClr val="808000"/>
                </a:solidFill>
                <a:highlight>
                  <a:srgbClr val="FFE599"/>
                </a:highlight>
              </a:rPr>
              <a:t>@PathVariable</a:t>
            </a:r>
            <a:r>
              <a:rPr lang="en">
                <a:highlight>
                  <a:srgbClr val="FFE599"/>
                </a:highlight>
              </a:rPr>
              <a:t>(</a:t>
            </a:r>
            <a:r>
              <a:rPr b="1" lang="en">
                <a:solidFill>
                  <a:srgbClr val="008000"/>
                </a:solidFill>
                <a:highlight>
                  <a:srgbClr val="FFE599"/>
                </a:highlight>
              </a:rPr>
              <a:t>"studentId"</a:t>
            </a:r>
            <a:r>
              <a:rPr lang="en">
                <a:highlight>
                  <a:srgbClr val="FFE599"/>
                </a:highlight>
              </a:rPr>
              <a:t>)</a:t>
            </a:r>
            <a:r>
              <a:rPr lang="en">
                <a:highlight>
                  <a:srgbClr val="FFFFFF"/>
                </a:highlight>
              </a:rPr>
              <a:t> Integer studentId,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E599"/>
                </a:highlight>
              </a:rPr>
              <a:t>       </a:t>
            </a:r>
            <a:r>
              <a:rPr lang="en">
                <a:solidFill>
                  <a:srgbClr val="808000"/>
                </a:solidFill>
                <a:highlight>
                  <a:srgbClr val="FFE599"/>
                </a:highlight>
              </a:rPr>
              <a:t>@PathVariable</a:t>
            </a:r>
            <a:r>
              <a:rPr lang="en">
                <a:highlight>
                  <a:srgbClr val="FFE599"/>
                </a:highlight>
              </a:rPr>
              <a:t>(</a:t>
            </a:r>
            <a:r>
              <a:rPr b="1" lang="en">
                <a:solidFill>
                  <a:srgbClr val="008000"/>
                </a:solidFill>
                <a:highlight>
                  <a:srgbClr val="FFE599"/>
                </a:highlight>
              </a:rPr>
              <a:t>"sectionId"</a:t>
            </a:r>
            <a:r>
              <a:rPr lang="en">
                <a:highlight>
                  <a:srgbClr val="FFE599"/>
                </a:highlight>
              </a:rPr>
              <a:t>)</a:t>
            </a:r>
            <a:r>
              <a:rPr lang="en">
                <a:highlight>
                  <a:srgbClr val="FFFFFF"/>
                </a:highlight>
              </a:rPr>
              <a:t> Integer sectionId) 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Enrollment enrollment =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">
                <a:highlight>
                  <a:srgbClr val="FFFFFF"/>
                </a:highlight>
              </a:rPr>
              <a:t>Enrollment();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enrollment.setSectionId(sectionId);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enrollment.setStudentId(studentId);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enrollmentRepository</a:t>
            </a:r>
            <a:r>
              <a:rPr lang="en">
                <a:highlight>
                  <a:srgbClr val="FFFFFF"/>
                </a:highlight>
              </a:rPr>
              <a:t>.save(enrollment);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>
                <a:highlight>
                  <a:srgbClr val="FFFFFF"/>
                </a:highlight>
              </a:rPr>
              <a:t>enrollment;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47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To remove relationship, </a:t>
            </a: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create composite key</a:t>
            </a:r>
            <a:r>
              <a:rPr lang="en">
                <a:solidFill>
                  <a:srgbClr val="000000"/>
                </a:solidFill>
                <a:highlight>
                  <a:srgbClr val="CFE2F3"/>
                </a:highlight>
              </a:rPr>
              <a:t>, and delete</a:t>
            </a:r>
            <a:endParaRPr>
              <a:solidFill>
                <a:srgbClr val="000000"/>
              </a:solidFill>
              <a:highlight>
                <a:srgbClr val="CFE2F3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b="1" lang="en">
                <a:highlight>
                  <a:srgbClr val="FFFFFF"/>
                </a:highlight>
              </a:rPr>
              <a:t>unenrollStudentFromSection</a:t>
            </a:r>
            <a:r>
              <a:rPr lang="en">
                <a:highlight>
                  <a:srgbClr val="FFFFFF"/>
                </a:highlight>
              </a:rPr>
              <a:t>(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    Integer studentId,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    Integer sectionId) {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E599"/>
                </a:highlight>
              </a:rPr>
              <a:t>   EnrollmentId enrollmentId = </a:t>
            </a:r>
            <a:r>
              <a:rPr b="1" lang="en">
                <a:solidFill>
                  <a:srgbClr val="000080"/>
                </a:solidFill>
                <a:highlight>
                  <a:srgbClr val="FFE599"/>
                </a:highlight>
              </a:rPr>
              <a:t>new </a:t>
            </a:r>
            <a:r>
              <a:rPr lang="en">
                <a:highlight>
                  <a:srgbClr val="FFE599"/>
                </a:highlight>
              </a:rPr>
              <a:t>EnrollmentId();</a:t>
            </a:r>
            <a:endParaRPr>
              <a:highlight>
                <a:srgbClr val="FFE599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E599"/>
                </a:highlight>
              </a:rPr>
              <a:t>   enrollmentId.setStudentId(studentId);</a:t>
            </a:r>
            <a:endParaRPr>
              <a:highlight>
                <a:srgbClr val="FFE599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E599"/>
                </a:highlight>
              </a:rPr>
              <a:t>   enrollmentId.setSectionId(sectionId);</a:t>
            </a:r>
            <a:endParaRPr>
              <a:highlight>
                <a:srgbClr val="FFE599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CFE2F3"/>
                </a:highlight>
              </a:rPr>
              <a:t>   </a:t>
            </a:r>
            <a:r>
              <a:rPr b="1" lang="en">
                <a:solidFill>
                  <a:srgbClr val="660E7A"/>
                </a:solidFill>
                <a:highlight>
                  <a:srgbClr val="CFE2F3"/>
                </a:highlight>
              </a:rPr>
              <a:t>enrollmentRepository</a:t>
            </a:r>
            <a:r>
              <a:rPr lang="en">
                <a:highlight>
                  <a:srgbClr val="CFE2F3"/>
                </a:highlight>
              </a:rPr>
              <a:t>.deleteById(enrollmentId);</a:t>
            </a:r>
            <a:endParaRPr>
              <a:highlight>
                <a:srgbClr val="CFE2F3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/>
          </a:p>
        </p:txBody>
      </p:sp>
      <p:sp>
        <p:nvSpPr>
          <p:cNvPr id="870" name="Google Shape;870;p147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Deleting a Relationship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48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unenrollStudentFromSection</a:t>
            </a:r>
            <a:endParaRPr/>
          </a:p>
        </p:txBody>
      </p:sp>
      <p:sp>
        <p:nvSpPr>
          <p:cNvPr id="876" name="Google Shape;876;p148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E599"/>
                </a:highlight>
              </a:rPr>
              <a:t>@GetMapping</a:t>
            </a:r>
            <a:r>
              <a:rPr lang="en">
                <a:highlight>
                  <a:srgbClr val="FFE599"/>
                </a:highlight>
              </a:rPr>
              <a:t>(</a:t>
            </a:r>
            <a:r>
              <a:rPr b="1" lang="en">
                <a:solidFill>
                  <a:srgbClr val="008000"/>
                </a:solidFill>
                <a:highlight>
                  <a:srgbClr val="FFE599"/>
                </a:highlight>
              </a:rPr>
              <a:t>"/unenroll/{studentId}/from/{sectionId}"</a:t>
            </a:r>
            <a:r>
              <a:rPr lang="en">
                <a:highlight>
                  <a:srgbClr val="FFE599"/>
                </a:highlight>
              </a:rPr>
              <a:t>)</a:t>
            </a:r>
            <a:endParaRPr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b="1" lang="en">
                <a:highlight>
                  <a:srgbClr val="FFFFFF"/>
                </a:highlight>
              </a:rPr>
              <a:t>unenrollStudentFromSection</a:t>
            </a:r>
            <a:r>
              <a:rPr lang="en">
                <a:highlight>
                  <a:srgbClr val="FFFFFF"/>
                </a:highlight>
              </a:rPr>
              <a:t>(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E599"/>
                </a:highlight>
              </a:rPr>
              <a:t>       </a:t>
            </a:r>
            <a:r>
              <a:rPr lang="en">
                <a:solidFill>
                  <a:srgbClr val="808000"/>
                </a:solidFill>
                <a:highlight>
                  <a:srgbClr val="FFE599"/>
                </a:highlight>
              </a:rPr>
              <a:t>@PathVariable</a:t>
            </a:r>
            <a:r>
              <a:rPr lang="en">
                <a:highlight>
                  <a:srgbClr val="FFE599"/>
                </a:highlight>
              </a:rPr>
              <a:t>(</a:t>
            </a:r>
            <a:r>
              <a:rPr b="1" lang="en">
                <a:solidFill>
                  <a:srgbClr val="008000"/>
                </a:solidFill>
                <a:highlight>
                  <a:srgbClr val="FFE599"/>
                </a:highlight>
              </a:rPr>
              <a:t>"studentId"</a:t>
            </a:r>
            <a:r>
              <a:rPr lang="en">
                <a:highlight>
                  <a:srgbClr val="FFE599"/>
                </a:highlight>
              </a:rPr>
              <a:t>)</a:t>
            </a:r>
            <a:r>
              <a:rPr lang="en"/>
              <a:t> Integer studentId,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E599"/>
                </a:highlight>
              </a:rPr>
              <a:t>       </a:t>
            </a:r>
            <a:r>
              <a:rPr lang="en">
                <a:solidFill>
                  <a:srgbClr val="808000"/>
                </a:solidFill>
                <a:highlight>
                  <a:srgbClr val="FFE599"/>
                </a:highlight>
              </a:rPr>
              <a:t>@PathVariable</a:t>
            </a:r>
            <a:r>
              <a:rPr lang="en">
                <a:highlight>
                  <a:srgbClr val="FFE599"/>
                </a:highlight>
              </a:rPr>
              <a:t>(</a:t>
            </a:r>
            <a:r>
              <a:rPr b="1" lang="en">
                <a:solidFill>
                  <a:srgbClr val="008000"/>
                </a:solidFill>
                <a:highlight>
                  <a:srgbClr val="FFE599"/>
                </a:highlight>
              </a:rPr>
              <a:t>"sectionId"</a:t>
            </a:r>
            <a:r>
              <a:rPr lang="en">
                <a:highlight>
                  <a:srgbClr val="FFE599"/>
                </a:highlight>
              </a:rPr>
              <a:t>)</a:t>
            </a:r>
            <a:r>
              <a:rPr lang="en"/>
              <a:t> Integer sectionId)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EnrollmentId enrollmentId =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">
                <a:highlight>
                  <a:srgbClr val="FFFFFF"/>
                </a:highlight>
              </a:rPr>
              <a:t>EnrollmentId();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enrollmentId.setStudentId(studentId);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enrollmentId.setSectionId(sectionId);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enrollmentRepository</a:t>
            </a:r>
            <a:r>
              <a:rPr lang="en">
                <a:highlight>
                  <a:srgbClr val="FFFFFF"/>
                </a:highlight>
              </a:rPr>
              <a:t>.deleteById(enrollmentId);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149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INHERITANCE</a:t>
            </a:r>
            <a:endParaRPr b="1" sz="1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2" name="Google Shape;882;p149"/>
          <p:cNvSpPr txBox="1"/>
          <p:nvPr>
            <p:ph idx="1" type="subTitle"/>
          </p:nvPr>
        </p:nvSpPr>
        <p:spPr>
          <a:xfrm>
            <a:off x="311700" y="4527875"/>
            <a:ext cx="85206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3" name="Google Shape;883;p149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JPA CLASS</a:t>
            </a:r>
            <a:endParaRPr b="1" sz="14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8" name="Google Shape;888;p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425" y="147894"/>
            <a:ext cx="8520600" cy="4995607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150"/>
          <p:cNvSpPr/>
          <p:nvPr/>
        </p:nvSpPr>
        <p:spPr>
          <a:xfrm>
            <a:off x="2009465" y="54075"/>
            <a:ext cx="2014800" cy="11259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151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entity data</a:t>
            </a:r>
            <a:r>
              <a:rPr lang="en"/>
              <a:t> models</a:t>
            </a:r>
            <a:endParaRPr/>
          </a:p>
        </p:txBody>
      </p:sp>
      <p:sp>
        <p:nvSpPr>
          <p:cNvPr id="895" name="Google Shape;895;p151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4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package </a:t>
            </a:r>
            <a:r>
              <a:rPr lang="en" sz="34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com.example.myapp.models;</a:t>
            </a:r>
            <a:endParaRPr sz="340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4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class </a:t>
            </a:r>
            <a:r>
              <a:rPr lang="en" sz="34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 {</a:t>
            </a:r>
            <a:endParaRPr sz="340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b="1" lang="en" sz="34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private </a:t>
            </a:r>
            <a:r>
              <a:rPr lang="en" sz="34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String </a:t>
            </a:r>
            <a:r>
              <a:rPr b="1" lang="en" sz="34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username</a:t>
            </a:r>
            <a:r>
              <a:rPr lang="en" sz="34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;</a:t>
            </a:r>
            <a:endParaRPr sz="340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b="1" lang="en" sz="34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private </a:t>
            </a:r>
            <a:r>
              <a:rPr lang="en" sz="34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String </a:t>
            </a:r>
            <a:r>
              <a:rPr b="1" lang="en" sz="34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password</a:t>
            </a:r>
            <a:r>
              <a:rPr lang="en" sz="34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;</a:t>
            </a:r>
            <a:endParaRPr sz="340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b="1" lang="en" sz="34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private </a:t>
            </a:r>
            <a:r>
              <a:rPr lang="en" sz="34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String </a:t>
            </a:r>
            <a:r>
              <a:rPr b="1" lang="en" sz="34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firstName</a:t>
            </a:r>
            <a:r>
              <a:rPr lang="en" sz="34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;</a:t>
            </a:r>
            <a:endParaRPr sz="340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b="1" lang="en" sz="34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private </a:t>
            </a:r>
            <a:r>
              <a:rPr lang="en" sz="34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String </a:t>
            </a:r>
            <a:r>
              <a:rPr b="1" lang="en" sz="34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lastName</a:t>
            </a:r>
            <a:r>
              <a:rPr lang="en" sz="34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;</a:t>
            </a:r>
            <a:endParaRPr sz="340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}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96" name="Google Shape;896;p151"/>
          <p:cNvSpPr/>
          <p:nvPr/>
        </p:nvSpPr>
        <p:spPr>
          <a:xfrm>
            <a:off x="6224575" y="1630225"/>
            <a:ext cx="2449500" cy="30084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following were left out for brevity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setters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getters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all arguments constructor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default constructor</a:t>
            </a:r>
            <a:endParaRPr sz="200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52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Annotate models as JPA entities</a:t>
            </a:r>
            <a:endParaRPr/>
          </a:p>
        </p:txBody>
      </p:sp>
      <p:sp>
        <p:nvSpPr>
          <p:cNvPr id="902" name="Google Shape;902;p152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en">
                <a:highlight>
                  <a:srgbClr val="FFFFFF"/>
                </a:highlight>
              </a:rPr>
              <a:t>javax.persistence.</a:t>
            </a: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*</a:t>
            </a:r>
            <a:r>
              <a:rPr lang="en">
                <a:highlight>
                  <a:srgbClr val="FFFFFF"/>
                </a:highlight>
              </a:rPr>
              <a:t>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@</a:t>
            </a:r>
            <a:r>
              <a:rPr lang="en">
                <a:solidFill>
                  <a:srgbClr val="808000"/>
                </a:solidFill>
                <a:highlight>
                  <a:srgbClr val="FFFF00"/>
                </a:highlight>
              </a:rPr>
              <a:t>Entity</a:t>
            </a:r>
            <a:endParaRPr>
              <a:solidFill>
                <a:srgbClr val="808000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>
                <a:highlight>
                  <a:srgbClr val="FFFFFF"/>
                </a:highlight>
              </a:rPr>
              <a:t>User 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@</a:t>
            </a:r>
            <a:r>
              <a:rPr lang="en">
                <a:solidFill>
                  <a:srgbClr val="808000"/>
                </a:solidFill>
                <a:highlight>
                  <a:srgbClr val="FFFF00"/>
                </a:highlight>
              </a:rPr>
              <a:t>Id</a:t>
            </a: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  </a:t>
            </a:r>
            <a:endParaRPr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   @</a:t>
            </a:r>
            <a:r>
              <a:rPr lang="en">
                <a:solidFill>
                  <a:srgbClr val="808000"/>
                </a:solidFill>
                <a:highlight>
                  <a:srgbClr val="FFFF00"/>
                </a:highlight>
              </a:rPr>
              <a:t>GeneratedValue</a:t>
            </a:r>
            <a:endParaRPr>
              <a:solidFill>
                <a:srgbClr val="808000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   (strategy=GenerationType.</a:t>
            </a:r>
            <a:r>
              <a:rPr b="1" i="1" lang="en">
                <a:solidFill>
                  <a:srgbClr val="660E7A"/>
                </a:solidFill>
                <a:highlight>
                  <a:srgbClr val="FFFFFF"/>
                </a:highlight>
              </a:rPr>
              <a:t>IDENTITY</a:t>
            </a:r>
            <a:r>
              <a:rPr lang="en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private int </a:t>
            </a:r>
            <a:r>
              <a:rPr b="1" lang="en">
                <a:solidFill>
                  <a:srgbClr val="660E7A"/>
                </a:solidFill>
                <a:highlight>
                  <a:srgbClr val="FFFF00"/>
                </a:highlight>
              </a:rPr>
              <a:t>id</a:t>
            </a:r>
            <a:r>
              <a:rPr lang="en">
                <a:highlight>
                  <a:srgbClr val="FFFFFF"/>
                </a:highlight>
              </a:rPr>
              <a:t>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903" name="Google Shape;903;p152"/>
          <p:cNvSpPr/>
          <p:nvPr/>
        </p:nvSpPr>
        <p:spPr>
          <a:xfrm>
            <a:off x="6131650" y="983175"/>
            <a:ext cx="2584200" cy="20553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JPA maps Java classes to database tables,</a:t>
            </a:r>
            <a:r>
              <a:rPr lang="en" sz="2100"/>
              <a:t> </a:t>
            </a:r>
            <a:r>
              <a:rPr lang="en" sz="2100"/>
              <a:t>properties to fields, and instances to records</a:t>
            </a:r>
            <a:endParaRPr sz="210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153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repository</a:t>
            </a:r>
            <a:endParaRPr/>
          </a:p>
        </p:txBody>
      </p:sp>
      <p:sp>
        <p:nvSpPr>
          <p:cNvPr id="909" name="Google Shape;909;p153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Repositories provide API to interact with database, e.g., create, find, update, delete</a:t>
            </a:r>
            <a:endParaRPr sz="3150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50">
                <a:solidFill>
                  <a:srgbClr val="000080"/>
                </a:solidFill>
                <a:highlight>
                  <a:srgbClr val="FFFFFF"/>
                </a:highlight>
              </a:rPr>
              <a:t>package </a:t>
            </a:r>
            <a:r>
              <a:rPr lang="en" sz="3150">
                <a:highlight>
                  <a:srgbClr val="FFFFFF"/>
                </a:highlight>
              </a:rPr>
              <a:t>com.example.myapp.repositories;</a:t>
            </a:r>
            <a:endParaRPr sz="31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50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en" sz="3150">
                <a:highlight>
                  <a:srgbClr val="FFFFFF"/>
                </a:highlight>
              </a:rPr>
              <a:t>com.example.myapp.models.*;</a:t>
            </a:r>
            <a:endParaRPr sz="31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50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en" sz="3150">
                <a:highlight>
                  <a:srgbClr val="FFFFFF"/>
                </a:highlight>
              </a:rPr>
              <a:t>org.springframework.data.repository.*;</a:t>
            </a:r>
            <a:endParaRPr sz="31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50">
                <a:solidFill>
                  <a:srgbClr val="000080"/>
                </a:solidFill>
                <a:highlight>
                  <a:srgbClr val="FFFFFF"/>
                </a:highlight>
              </a:rPr>
              <a:t>public interface </a:t>
            </a:r>
            <a:r>
              <a:rPr lang="en" sz="3150">
                <a:highlight>
                  <a:srgbClr val="FFFFFF"/>
                </a:highlight>
              </a:rPr>
              <a:t>UserRepository</a:t>
            </a:r>
            <a:endParaRPr sz="3150"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50">
                <a:solidFill>
                  <a:srgbClr val="000080"/>
                </a:solidFill>
                <a:highlight>
                  <a:srgbClr val="FFFFFF"/>
                </a:highlight>
              </a:rPr>
              <a:t>extends </a:t>
            </a:r>
            <a:r>
              <a:rPr lang="en" sz="3150">
                <a:highlight>
                  <a:srgbClr val="FFFFFF"/>
                </a:highlight>
              </a:rPr>
              <a:t>CrudRepository&lt;User, Integer&gt; { }</a:t>
            </a:r>
            <a:endParaRPr sz="3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54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Generated </a:t>
            </a:r>
            <a:r>
              <a:rPr lang="en"/>
              <a:t>JPA</a:t>
            </a:r>
            <a:r>
              <a:rPr lang="en"/>
              <a:t> Schema</a:t>
            </a:r>
            <a:endParaRPr/>
          </a:p>
        </p:txBody>
      </p:sp>
      <p:sp>
        <p:nvSpPr>
          <p:cNvPr id="915" name="Google Shape;915;p154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</a:rPr>
              <a:t>CREATE TABLE </a:t>
            </a:r>
            <a:r>
              <a:rPr lang="en" sz="2900">
                <a:highlight>
                  <a:srgbClr val="FFFFFF"/>
                </a:highlight>
              </a:rPr>
              <a:t>user (</a:t>
            </a:r>
            <a:endParaRPr sz="2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FFFFFF"/>
                </a:highlight>
              </a:rPr>
              <a:t> </a:t>
            </a:r>
            <a:r>
              <a:rPr b="1" lang="en" sz="2900">
                <a:solidFill>
                  <a:srgbClr val="660E7A"/>
                </a:solidFill>
                <a:highlight>
                  <a:srgbClr val="FFFFFF"/>
                </a:highlight>
              </a:rPr>
              <a:t>id </a:t>
            </a: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</a:rPr>
              <a:t>int</a:t>
            </a:r>
            <a:r>
              <a:rPr lang="en" sz="2900">
                <a:highlight>
                  <a:srgbClr val="FFFFFF"/>
                </a:highlight>
              </a:rPr>
              <a:t>(</a:t>
            </a:r>
            <a:r>
              <a:rPr lang="en" sz="2900">
                <a:solidFill>
                  <a:srgbClr val="0000FF"/>
                </a:solidFill>
                <a:highlight>
                  <a:srgbClr val="FFFFFF"/>
                </a:highlight>
              </a:rPr>
              <a:t>11</a:t>
            </a:r>
            <a:r>
              <a:rPr lang="en" sz="2900">
                <a:highlight>
                  <a:srgbClr val="FFFFFF"/>
                </a:highlight>
              </a:rPr>
              <a:t>) </a:t>
            </a: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</a:rPr>
              <a:t>NOT NULL </a:t>
            </a:r>
            <a:r>
              <a:rPr lang="en" sz="2900">
                <a:highlight>
                  <a:srgbClr val="FFFFFF"/>
                </a:highlight>
              </a:rPr>
              <a:t>AUTO_INCREMENT,</a:t>
            </a:r>
            <a:endParaRPr sz="2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FFFFFF"/>
                </a:highlight>
              </a:rPr>
              <a:t> </a:t>
            </a:r>
            <a:r>
              <a:rPr b="1" lang="en" sz="2900">
                <a:solidFill>
                  <a:srgbClr val="660E7A"/>
                </a:solidFill>
                <a:highlight>
                  <a:srgbClr val="FFFFFF"/>
                </a:highlight>
              </a:rPr>
              <a:t>first_name </a:t>
            </a: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</a:rPr>
              <a:t>varchar</a:t>
            </a:r>
            <a:r>
              <a:rPr lang="en" sz="2900">
                <a:highlight>
                  <a:srgbClr val="FFFFFF"/>
                </a:highlight>
              </a:rPr>
              <a:t>(</a:t>
            </a:r>
            <a:r>
              <a:rPr lang="en" sz="2900">
                <a:solidFill>
                  <a:srgbClr val="0000FF"/>
                </a:solidFill>
                <a:highlight>
                  <a:srgbClr val="FFFFFF"/>
                </a:highlight>
              </a:rPr>
              <a:t>255</a:t>
            </a:r>
            <a:r>
              <a:rPr lang="en" sz="2900">
                <a:highlight>
                  <a:srgbClr val="FFFFFF"/>
                </a:highlight>
              </a:rPr>
              <a:t>) </a:t>
            </a: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</a:rPr>
              <a:t>DEFAULT NULL</a:t>
            </a:r>
            <a:r>
              <a:rPr lang="en" sz="2900">
                <a:highlight>
                  <a:srgbClr val="FFFFFF"/>
                </a:highlight>
              </a:rPr>
              <a:t>,</a:t>
            </a:r>
            <a:endParaRPr sz="2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FFFFFF"/>
                </a:highlight>
              </a:rPr>
              <a:t> </a:t>
            </a:r>
            <a:r>
              <a:rPr b="1" lang="en" sz="2900">
                <a:solidFill>
                  <a:srgbClr val="660E7A"/>
                </a:solidFill>
                <a:highlight>
                  <a:srgbClr val="FFFFFF"/>
                </a:highlight>
              </a:rPr>
              <a:t>last_name </a:t>
            </a: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</a:rPr>
              <a:t>varchar</a:t>
            </a:r>
            <a:r>
              <a:rPr lang="en" sz="2900">
                <a:highlight>
                  <a:srgbClr val="FFFFFF"/>
                </a:highlight>
              </a:rPr>
              <a:t>(</a:t>
            </a:r>
            <a:r>
              <a:rPr lang="en" sz="2900">
                <a:solidFill>
                  <a:srgbClr val="0000FF"/>
                </a:solidFill>
                <a:highlight>
                  <a:srgbClr val="FFFFFF"/>
                </a:highlight>
              </a:rPr>
              <a:t>255</a:t>
            </a:r>
            <a:r>
              <a:rPr lang="en" sz="2900">
                <a:highlight>
                  <a:srgbClr val="FFFFFF"/>
                </a:highlight>
              </a:rPr>
              <a:t>) </a:t>
            </a: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</a:rPr>
              <a:t>DEFAULT NULL</a:t>
            </a:r>
            <a:r>
              <a:rPr lang="en" sz="2900">
                <a:highlight>
                  <a:srgbClr val="FFFFFF"/>
                </a:highlight>
              </a:rPr>
              <a:t>,</a:t>
            </a:r>
            <a:endParaRPr sz="2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FFFFFF"/>
                </a:highlight>
              </a:rPr>
              <a:t> </a:t>
            </a:r>
            <a:r>
              <a:rPr b="1" lang="en" sz="2900">
                <a:solidFill>
                  <a:srgbClr val="660E7A"/>
                </a:solidFill>
                <a:highlight>
                  <a:srgbClr val="FFFFFF"/>
                </a:highlight>
              </a:rPr>
              <a:t>password </a:t>
            </a: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</a:rPr>
              <a:t>varchar</a:t>
            </a:r>
            <a:r>
              <a:rPr lang="en" sz="2900">
                <a:highlight>
                  <a:srgbClr val="FFFFFF"/>
                </a:highlight>
              </a:rPr>
              <a:t>(</a:t>
            </a:r>
            <a:r>
              <a:rPr lang="en" sz="2900">
                <a:solidFill>
                  <a:srgbClr val="0000FF"/>
                </a:solidFill>
                <a:highlight>
                  <a:srgbClr val="FFFFFF"/>
                </a:highlight>
              </a:rPr>
              <a:t>255</a:t>
            </a:r>
            <a:r>
              <a:rPr lang="en" sz="2900">
                <a:highlight>
                  <a:srgbClr val="FFFFFF"/>
                </a:highlight>
              </a:rPr>
              <a:t>) </a:t>
            </a: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</a:rPr>
              <a:t>DEFAULT NULL</a:t>
            </a:r>
            <a:r>
              <a:rPr lang="en" sz="2900">
                <a:highlight>
                  <a:srgbClr val="FFFFFF"/>
                </a:highlight>
              </a:rPr>
              <a:t>,</a:t>
            </a:r>
            <a:endParaRPr sz="2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FFFFFF"/>
                </a:highlight>
              </a:rPr>
              <a:t> </a:t>
            </a:r>
            <a:r>
              <a:rPr b="1" lang="en" sz="2900">
                <a:solidFill>
                  <a:srgbClr val="660E7A"/>
                </a:solidFill>
                <a:highlight>
                  <a:srgbClr val="FFFFFF"/>
                </a:highlight>
              </a:rPr>
              <a:t>username </a:t>
            </a: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</a:rPr>
              <a:t>varchar</a:t>
            </a:r>
            <a:r>
              <a:rPr lang="en" sz="2900">
                <a:highlight>
                  <a:srgbClr val="FFFFFF"/>
                </a:highlight>
              </a:rPr>
              <a:t>(</a:t>
            </a:r>
            <a:r>
              <a:rPr lang="en" sz="2900">
                <a:solidFill>
                  <a:srgbClr val="0000FF"/>
                </a:solidFill>
                <a:highlight>
                  <a:srgbClr val="FFFFFF"/>
                </a:highlight>
              </a:rPr>
              <a:t>255</a:t>
            </a:r>
            <a:r>
              <a:rPr lang="en" sz="2900">
                <a:highlight>
                  <a:srgbClr val="FFFFFF"/>
                </a:highlight>
              </a:rPr>
              <a:t>) </a:t>
            </a: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</a:rPr>
              <a:t>DEFAULT NULL</a:t>
            </a:r>
            <a:r>
              <a:rPr lang="en" sz="2900">
                <a:highlight>
                  <a:srgbClr val="FFFFFF"/>
                </a:highlight>
              </a:rPr>
              <a:t>,</a:t>
            </a:r>
            <a:endParaRPr sz="2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FFFFFF"/>
                </a:highlight>
              </a:rPr>
              <a:t> </a:t>
            </a: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</a:rPr>
              <a:t>PRIMARY KEY </a:t>
            </a:r>
            <a:r>
              <a:rPr lang="en" sz="2900">
                <a:highlight>
                  <a:srgbClr val="FFFFFF"/>
                </a:highlight>
              </a:rPr>
              <a:t>(</a:t>
            </a:r>
            <a:r>
              <a:rPr b="1" lang="en" sz="2900">
                <a:solidFill>
                  <a:srgbClr val="660E7A"/>
                </a:solidFill>
                <a:highlight>
                  <a:srgbClr val="FFFFFF"/>
                </a:highlight>
              </a:rPr>
              <a:t>id</a:t>
            </a:r>
            <a:r>
              <a:rPr lang="en" sz="2900">
                <a:highlight>
                  <a:srgbClr val="FFFFFF"/>
                </a:highlight>
              </a:rPr>
              <a:t>)</a:t>
            </a:r>
            <a:endParaRPr sz="2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FFFFFF"/>
                </a:highlight>
              </a:rPr>
              <a:t>) ENGINE=MyISAM </a:t>
            </a: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</a:rPr>
              <a:t>DEFAULT </a:t>
            </a:r>
            <a:r>
              <a:rPr lang="en" sz="2900">
                <a:highlight>
                  <a:srgbClr val="FFFFFF"/>
                </a:highlight>
              </a:rPr>
              <a:t>CHARSET=latin1;</a:t>
            </a:r>
            <a:endParaRPr sz="4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155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some users</a:t>
            </a:r>
            <a:endParaRPr/>
          </a:p>
        </p:txBody>
      </p:sp>
      <p:sp>
        <p:nvSpPr>
          <p:cNvPr id="921" name="Google Shape;921;p155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>
                <a:highlight>
                  <a:srgbClr val="FFFFFF"/>
                </a:highlight>
              </a:rPr>
              <a:t>user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VALUES</a:t>
            </a:r>
            <a:endParaRPr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(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'Alice'</a:t>
            </a:r>
            <a:r>
              <a:rPr lang="en">
                <a:highlight>
                  <a:srgbClr val="FFFFFF"/>
                </a:highlight>
              </a:rPr>
              <a:t>,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'Wonderland'</a:t>
            </a:r>
            <a:r>
              <a:rPr lang="en">
                <a:highlight>
                  <a:srgbClr val="FFFFFF"/>
                </a:highlight>
              </a:rPr>
              <a:t>,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'awonder'</a:t>
            </a:r>
            <a:r>
              <a:rPr lang="en">
                <a:highlight>
                  <a:srgbClr val="FFFFFF"/>
                </a:highlight>
              </a:rPr>
              <a:t>,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'123'</a:t>
            </a:r>
            <a:r>
              <a:rPr lang="en">
                <a:highlight>
                  <a:srgbClr val="FFFFFF"/>
                </a:highlight>
              </a:rPr>
              <a:t>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>
                <a:highlight>
                  <a:srgbClr val="FFFFFF"/>
                </a:highlight>
              </a:rPr>
              <a:t>user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VALUES</a:t>
            </a:r>
            <a:endParaRPr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(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'Bob'</a:t>
            </a:r>
            <a:r>
              <a:rPr lang="en">
                <a:highlight>
                  <a:srgbClr val="FFFFFF"/>
                </a:highlight>
              </a:rPr>
              <a:t>,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'Dylan'</a:t>
            </a:r>
            <a:r>
              <a:rPr lang="en">
                <a:highlight>
                  <a:srgbClr val="FFFFFF"/>
                </a:highlight>
              </a:rPr>
              <a:t>,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'bdylan'</a:t>
            </a:r>
            <a:r>
              <a:rPr lang="en">
                <a:highlight>
                  <a:srgbClr val="FFFFFF"/>
                </a:highlight>
              </a:rPr>
              <a:t>,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'qwe'</a:t>
            </a:r>
            <a:r>
              <a:rPr lang="en">
                <a:highlight>
                  <a:srgbClr val="FFFFFF"/>
                </a:highlight>
              </a:rPr>
              <a:t>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>
                <a:highlight>
                  <a:srgbClr val="FFFFFF"/>
                </a:highlight>
              </a:rPr>
              <a:t>user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VALUES</a:t>
            </a:r>
            <a:endParaRPr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(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'Chuck'</a:t>
            </a:r>
            <a:r>
              <a:rPr lang="en">
                <a:highlight>
                  <a:srgbClr val="FFFFFF"/>
                </a:highlight>
              </a:rPr>
              <a:t>,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'Norris'</a:t>
            </a:r>
            <a:r>
              <a:rPr lang="en">
                <a:highlight>
                  <a:srgbClr val="FFFFFF"/>
                </a:highlight>
              </a:rPr>
              <a:t>,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'cnorris'</a:t>
            </a:r>
            <a:r>
              <a:rPr lang="en">
                <a:highlight>
                  <a:srgbClr val="FFFFFF"/>
                </a:highlight>
              </a:rPr>
              <a:t>,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'wer'</a:t>
            </a:r>
            <a:r>
              <a:rPr lang="en">
                <a:highlight>
                  <a:srgbClr val="FFFFFF"/>
                </a:highlight>
              </a:rPr>
              <a:t>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>
                <a:highlight>
                  <a:srgbClr val="FFFFFF"/>
                </a:highlight>
              </a:rPr>
              <a:t>user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VALUES</a:t>
            </a:r>
            <a:endParaRPr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(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'Dan'</a:t>
            </a:r>
            <a:r>
              <a:rPr lang="en">
                <a:highlight>
                  <a:srgbClr val="FFFFFF"/>
                </a:highlight>
              </a:rPr>
              <a:t>,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'Brown'</a:t>
            </a:r>
            <a:r>
              <a:rPr lang="en">
                <a:highlight>
                  <a:srgbClr val="FFFFFF"/>
                </a:highlight>
              </a:rPr>
              <a:t>,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'dbrown'</a:t>
            </a:r>
            <a:r>
              <a:rPr lang="en">
                <a:highlight>
                  <a:srgbClr val="FFFFFF"/>
                </a:highlight>
              </a:rPr>
              <a:t>,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'asd'</a:t>
            </a:r>
            <a:r>
              <a:rPr lang="en">
                <a:highlight>
                  <a:srgbClr val="FFFFFF"/>
                </a:highlight>
              </a:rPr>
              <a:t>);</a:t>
            </a:r>
            <a:endParaRPr sz="49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8"/>
          <p:cNvSpPr/>
          <p:nvPr/>
        </p:nvSpPr>
        <p:spPr>
          <a:xfrm>
            <a:off x="585775" y="2503775"/>
            <a:ext cx="8144400" cy="181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8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8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Oswald"/>
              <a:buChar char="●"/>
            </a:pPr>
            <a:r>
              <a:rPr lang="en" sz="3300"/>
              <a:t>pom.xml configures Maven project dependencies</a:t>
            </a:r>
            <a:endParaRPr sz="3300"/>
          </a:p>
          <a:p>
            <a:pPr indent="-438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Oswald"/>
              <a:buChar char="●"/>
            </a:pPr>
            <a:r>
              <a:rPr lang="en" sz="3300">
                <a:latin typeface="Oswald"/>
                <a:ea typeface="Oswald"/>
                <a:cs typeface="Oswald"/>
                <a:sym typeface="Oswald"/>
              </a:rPr>
              <a:t>In your IDE, edit </a:t>
            </a:r>
            <a:r>
              <a:rPr b="1" i="1" lang="en" sz="3300" u="sng">
                <a:latin typeface="Oswald"/>
                <a:ea typeface="Oswald"/>
                <a:cs typeface="Oswald"/>
                <a:sym typeface="Oswald"/>
              </a:rPr>
              <a:t>pom.xml</a:t>
            </a:r>
            <a:endParaRPr sz="3300">
              <a:latin typeface="Oswald"/>
              <a:ea typeface="Oswald"/>
              <a:cs typeface="Oswald"/>
              <a:sym typeface="Oswald"/>
            </a:endParaRPr>
          </a:p>
          <a:p>
            <a:pPr indent="-438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Oswald"/>
              <a:buChar char="●"/>
            </a:pPr>
            <a:r>
              <a:rPr lang="en" sz="3300">
                <a:latin typeface="Oswald"/>
                <a:ea typeface="Oswald"/>
                <a:cs typeface="Oswald"/>
                <a:sym typeface="Oswald"/>
              </a:rPr>
              <a:t>You might need to edit your </a:t>
            </a:r>
            <a:r>
              <a:rPr lang="en" sz="3300">
                <a:highlight>
                  <a:srgbClr val="FFE599"/>
                </a:highlight>
                <a:latin typeface="Oswald"/>
                <a:ea typeface="Oswald"/>
                <a:cs typeface="Oswald"/>
                <a:sym typeface="Oswald"/>
              </a:rPr>
              <a:t>JDK version</a:t>
            </a:r>
            <a:endParaRPr sz="3300">
              <a:highlight>
                <a:srgbClr val="FFE599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Oswald"/>
                <a:ea typeface="Oswald"/>
                <a:cs typeface="Oswald"/>
                <a:sym typeface="Oswald"/>
              </a:rPr>
              <a:t>&lt;</a:t>
            </a:r>
            <a:r>
              <a:rPr b="1" lang="en" sz="33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properties</a:t>
            </a:r>
            <a:r>
              <a:rPr lang="en" sz="3300">
                <a:latin typeface="Oswald"/>
                <a:ea typeface="Oswald"/>
                <a:cs typeface="Oswald"/>
                <a:sym typeface="Oswald"/>
              </a:rPr>
              <a:t>&gt;</a:t>
            </a:r>
            <a:endParaRPr sz="33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highlight>
                  <a:srgbClr val="FFE599"/>
                </a:highlight>
                <a:latin typeface="Oswald"/>
                <a:ea typeface="Oswald"/>
                <a:cs typeface="Oswald"/>
                <a:sym typeface="Oswald"/>
              </a:rPr>
              <a:t>  &lt;</a:t>
            </a:r>
            <a:r>
              <a:rPr b="1" lang="en" sz="3300">
                <a:solidFill>
                  <a:srgbClr val="000080"/>
                </a:solidFill>
                <a:highlight>
                  <a:srgbClr val="FFE599"/>
                </a:highlight>
                <a:latin typeface="Oswald"/>
                <a:ea typeface="Oswald"/>
                <a:cs typeface="Oswald"/>
                <a:sym typeface="Oswald"/>
              </a:rPr>
              <a:t>java.version</a:t>
            </a:r>
            <a:r>
              <a:rPr lang="en" sz="3300">
                <a:highlight>
                  <a:srgbClr val="FFE599"/>
                </a:highlight>
                <a:latin typeface="Oswald"/>
                <a:ea typeface="Oswald"/>
                <a:cs typeface="Oswald"/>
                <a:sym typeface="Oswald"/>
              </a:rPr>
              <a:t>&gt;8&lt;/</a:t>
            </a:r>
            <a:r>
              <a:rPr b="1" lang="en" sz="3300">
                <a:solidFill>
                  <a:srgbClr val="000080"/>
                </a:solidFill>
                <a:highlight>
                  <a:srgbClr val="FFE599"/>
                </a:highlight>
                <a:latin typeface="Oswald"/>
                <a:ea typeface="Oswald"/>
                <a:cs typeface="Oswald"/>
                <a:sym typeface="Oswald"/>
              </a:rPr>
              <a:t>java.version</a:t>
            </a:r>
            <a:r>
              <a:rPr lang="en" sz="3300">
                <a:highlight>
                  <a:srgbClr val="FFE599"/>
                </a:highlight>
                <a:latin typeface="Oswald"/>
                <a:ea typeface="Oswald"/>
                <a:cs typeface="Oswald"/>
                <a:sym typeface="Oswald"/>
              </a:rPr>
              <a:t>&gt;</a:t>
            </a:r>
            <a:endParaRPr sz="3300">
              <a:highlight>
                <a:srgbClr val="FFE599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Oswald"/>
                <a:ea typeface="Oswald"/>
                <a:cs typeface="Oswald"/>
                <a:sym typeface="Oswald"/>
              </a:rPr>
              <a:t>&lt;/</a:t>
            </a:r>
            <a:r>
              <a:rPr b="1" lang="en" sz="33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properties</a:t>
            </a:r>
            <a:r>
              <a:rPr lang="en" sz="3300">
                <a:latin typeface="Oswald"/>
                <a:ea typeface="Oswald"/>
                <a:cs typeface="Oswald"/>
                <a:sym typeface="Oswald"/>
              </a:rPr>
              <a:t>&gt;</a:t>
            </a:r>
            <a:endParaRPr sz="33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Oswald"/>
              <a:ea typeface="Oswald"/>
              <a:cs typeface="Oswald"/>
              <a:sym typeface="Oswald"/>
            </a:endParaRPr>
          </a:p>
          <a:p>
            <a:pPr indent="-438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Oswald"/>
              <a:buChar char="●"/>
            </a:pPr>
            <a:r>
              <a:rPr lang="en" sz="3300">
                <a:latin typeface="Oswald"/>
                <a:ea typeface="Oswald"/>
                <a:cs typeface="Oswald"/>
                <a:sym typeface="Oswald"/>
              </a:rPr>
              <a:t>JDK 8 should be OK</a:t>
            </a:r>
            <a:endParaRPr sz="3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5" name="Google Shape;215;p48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Project Dependencies</a:t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56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</a:t>
            </a:r>
            <a:r>
              <a:rPr b="1" lang="en" sz="11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USTOM</a:t>
            </a:r>
            <a:r>
              <a:rPr b="1" lang="en" sz="12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JPQL </a:t>
            </a:r>
            <a:r>
              <a:rPr b="1" lang="en" sz="20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</a:t>
            </a:r>
            <a:r>
              <a:rPr b="1" lang="en" sz="19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UERIES</a:t>
            </a:r>
            <a:endParaRPr b="1" sz="19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7" name="Google Shape;927;p156"/>
          <p:cNvSpPr txBox="1"/>
          <p:nvPr>
            <p:ph idx="1" type="subTitle"/>
          </p:nvPr>
        </p:nvSpPr>
        <p:spPr>
          <a:xfrm>
            <a:off x="311700" y="4527875"/>
            <a:ext cx="85206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157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50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Declare custom queries in repository</a:t>
            </a:r>
            <a:endParaRPr sz="3350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3350">
                <a:solidFill>
                  <a:srgbClr val="000080"/>
                </a:solidFill>
                <a:highlight>
                  <a:srgbClr val="FFFFFF"/>
                </a:highlight>
              </a:rPr>
              <a:t>public interface </a:t>
            </a:r>
            <a:r>
              <a:rPr lang="en" sz="3350">
                <a:highlight>
                  <a:srgbClr val="FFFFFF"/>
                </a:highlight>
              </a:rPr>
              <a:t>UserRepository</a:t>
            </a:r>
            <a:endParaRPr sz="3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50">
                <a:highlight>
                  <a:srgbClr val="FFFFFF"/>
                </a:highlight>
              </a:rPr>
              <a:t>   </a:t>
            </a:r>
            <a:r>
              <a:rPr b="1" lang="en" sz="3350">
                <a:solidFill>
                  <a:srgbClr val="000080"/>
                </a:solidFill>
                <a:highlight>
                  <a:srgbClr val="FFFFFF"/>
                </a:highlight>
              </a:rPr>
              <a:t>extends </a:t>
            </a:r>
            <a:r>
              <a:rPr lang="en" sz="3350">
                <a:highlight>
                  <a:srgbClr val="FFFFFF"/>
                </a:highlight>
              </a:rPr>
              <a:t>CrudRepository&lt;User, Integer&gt; {</a:t>
            </a:r>
            <a:endParaRPr sz="3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50">
                <a:highlight>
                  <a:srgbClr val="FFFFFF"/>
                </a:highlight>
              </a:rPr>
              <a:t>   </a:t>
            </a:r>
            <a:r>
              <a:rPr b="1" lang="en" sz="335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3350">
                <a:highlight>
                  <a:srgbClr val="FFFFFF"/>
                </a:highlight>
              </a:rPr>
              <a:t>List&lt;User&gt;</a:t>
            </a:r>
            <a:endParaRPr sz="3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50">
                <a:highlight>
                  <a:srgbClr val="FFFFFF"/>
                </a:highlight>
              </a:rPr>
              <a:t>       </a:t>
            </a:r>
            <a:r>
              <a:rPr b="1" lang="en" sz="3350">
                <a:highlight>
                  <a:srgbClr val="FFFF00"/>
                </a:highlight>
              </a:rPr>
              <a:t>findUserByUsername</a:t>
            </a:r>
            <a:endParaRPr b="1" sz="335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50">
                <a:highlight>
                  <a:srgbClr val="FFFFFF"/>
                </a:highlight>
              </a:rPr>
              <a:t>           (String username);</a:t>
            </a:r>
            <a:endParaRPr sz="3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50">
                <a:highlight>
                  <a:srgbClr val="FFFFFF"/>
                </a:highlight>
              </a:rPr>
              <a:t>}</a:t>
            </a:r>
            <a:endParaRPr b="1" sz="3350"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  <p:sp>
        <p:nvSpPr>
          <p:cNvPr id="933" name="Google Shape;933;p157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custom queries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58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Name method parameters so we can refer to them in a query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2900">
                <a:highlight>
                  <a:srgbClr val="FFFFFF"/>
                </a:highlight>
              </a:rPr>
              <a:t>List&lt;User&gt;</a:t>
            </a:r>
            <a:r>
              <a:rPr lang="en" sz="2900">
                <a:highlight>
                  <a:srgbClr val="FFFFFF"/>
                </a:highlight>
              </a:rPr>
              <a:t> </a:t>
            </a:r>
            <a:r>
              <a:rPr b="1" lang="en" sz="2900">
                <a:highlight>
                  <a:srgbClr val="FFFFFF"/>
                </a:highlight>
              </a:rPr>
              <a:t>findUserByUsername</a:t>
            </a:r>
            <a:endParaRPr b="1" sz="2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FFFFFF"/>
                </a:highlight>
              </a:rPr>
              <a:t>   </a:t>
            </a:r>
            <a:r>
              <a:rPr lang="en" sz="2900">
                <a:highlight>
                  <a:srgbClr val="FFFFFF"/>
                </a:highlight>
              </a:rPr>
              <a:t>   </a:t>
            </a:r>
            <a:r>
              <a:rPr lang="en" sz="2900">
                <a:highlight>
                  <a:srgbClr val="FFFFFF"/>
                </a:highlight>
              </a:rPr>
              <a:t>(</a:t>
            </a:r>
            <a:r>
              <a:rPr lang="en" sz="2900">
                <a:solidFill>
                  <a:srgbClr val="808000"/>
                </a:solidFill>
                <a:highlight>
                  <a:srgbClr val="FFFF00"/>
                </a:highlight>
              </a:rPr>
              <a:t>@Param</a:t>
            </a:r>
            <a:r>
              <a:rPr lang="en" sz="2900">
                <a:highlight>
                  <a:srgbClr val="FFFF00"/>
                </a:highlight>
              </a:rPr>
              <a:t>(</a:t>
            </a:r>
            <a:r>
              <a:rPr b="1" lang="en" sz="2900">
                <a:solidFill>
                  <a:srgbClr val="008000"/>
                </a:solidFill>
                <a:highlight>
                  <a:srgbClr val="FFFF00"/>
                </a:highlight>
              </a:rPr>
              <a:t>"username"</a:t>
            </a:r>
            <a:r>
              <a:rPr lang="en" sz="2900">
                <a:highlight>
                  <a:srgbClr val="FFFF00"/>
                </a:highlight>
              </a:rPr>
              <a:t>)</a:t>
            </a:r>
            <a:r>
              <a:rPr lang="en" sz="2900">
                <a:highlight>
                  <a:srgbClr val="FFFFFF"/>
                </a:highlight>
              </a:rPr>
              <a:t> String username);</a:t>
            </a:r>
            <a:endParaRPr b="1" sz="2900"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  <p:sp>
        <p:nvSpPr>
          <p:cNvPr id="939" name="Google Shape;939;p158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query parameters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159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Implement query with </a:t>
            </a:r>
            <a:r>
              <a:rPr b="1" lang="en" sz="3100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@Query</a:t>
            </a:r>
            <a:r>
              <a:rPr lang="en" sz="3100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lang="en" sz="3100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3100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 </a:t>
            </a:r>
            <a:r>
              <a:rPr b="1" lang="en" sz="3100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JPQL</a:t>
            </a:r>
            <a:r>
              <a:rPr lang="en" sz="3100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or native </a:t>
            </a:r>
            <a:r>
              <a:rPr b="1" lang="en" sz="3100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SQL</a:t>
            </a:r>
            <a:endParaRPr b="1" sz="3100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808000"/>
                </a:solidFill>
                <a:highlight>
                  <a:srgbClr val="FFFFFF"/>
                </a:highlight>
              </a:rPr>
              <a:t>@</a:t>
            </a:r>
            <a:r>
              <a:rPr b="1" lang="en" sz="2900">
                <a:solidFill>
                  <a:srgbClr val="808000"/>
                </a:solidFill>
                <a:highlight>
                  <a:srgbClr val="FFFF00"/>
                </a:highlight>
              </a:rPr>
              <a:t>Query</a:t>
            </a:r>
            <a:r>
              <a:rPr lang="en" sz="2900">
                <a:highlight>
                  <a:srgbClr val="FFFFFF"/>
                </a:highlight>
              </a:rPr>
              <a:t>(</a:t>
            </a:r>
            <a:r>
              <a:rPr b="1" lang="en" sz="2900">
                <a:solidFill>
                  <a:srgbClr val="008000"/>
                </a:solidFill>
                <a:highlight>
                  <a:srgbClr val="FFFFFF"/>
                </a:highlight>
              </a:rPr>
              <a:t>"SELECT user FROM User user</a:t>
            </a:r>
            <a:endParaRPr b="1" sz="29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008000"/>
                </a:solidFill>
                <a:highlight>
                  <a:srgbClr val="FFFFFF"/>
                </a:highlight>
              </a:rPr>
              <a:t>                WHERE user.</a:t>
            </a:r>
            <a:r>
              <a:rPr b="1" lang="en" sz="2900">
                <a:solidFill>
                  <a:srgbClr val="660E7A"/>
                </a:solidFill>
                <a:highlight>
                  <a:srgbClr val="FFFFFF"/>
                </a:highlight>
              </a:rPr>
              <a:t>username</a:t>
            </a:r>
            <a:r>
              <a:rPr b="1" lang="en" sz="2900">
                <a:solidFill>
                  <a:srgbClr val="008000"/>
                </a:solidFill>
                <a:highlight>
                  <a:srgbClr val="FFFFFF"/>
                </a:highlight>
              </a:rPr>
              <a:t>=:</a:t>
            </a:r>
            <a:r>
              <a:rPr b="1" lang="en" sz="2900">
                <a:solidFill>
                  <a:srgbClr val="008000"/>
                </a:solidFill>
                <a:highlight>
                  <a:srgbClr val="FFFF00"/>
                </a:highlight>
              </a:rPr>
              <a:t>username</a:t>
            </a:r>
            <a:r>
              <a:rPr b="1" lang="en" sz="290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r>
              <a:rPr lang="en" sz="2900">
                <a:highlight>
                  <a:srgbClr val="FFFFFF"/>
                </a:highlight>
              </a:rPr>
              <a:t>)</a:t>
            </a:r>
            <a:endParaRPr sz="2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2900">
                <a:solidFill>
                  <a:srgbClr val="000000"/>
                </a:solidFill>
                <a:highlight>
                  <a:srgbClr val="FFFFFF"/>
                </a:highlight>
              </a:rPr>
              <a:t>List&lt;User&gt;</a:t>
            </a:r>
            <a:r>
              <a:rPr lang="en" sz="2900">
                <a:highlight>
                  <a:srgbClr val="FFFFFF"/>
                </a:highlight>
              </a:rPr>
              <a:t> </a:t>
            </a:r>
            <a:r>
              <a:rPr b="1" lang="en" sz="2900">
                <a:highlight>
                  <a:srgbClr val="FFFFFF"/>
                </a:highlight>
              </a:rPr>
              <a:t>findUserByUsername</a:t>
            </a:r>
            <a:endParaRPr b="1" sz="2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FFFFFF"/>
                </a:highlight>
              </a:rPr>
              <a:t>      (</a:t>
            </a:r>
            <a:r>
              <a:rPr lang="en" sz="2900">
                <a:solidFill>
                  <a:srgbClr val="808000"/>
                </a:solidFill>
                <a:highlight>
                  <a:srgbClr val="FFFFFF"/>
                </a:highlight>
              </a:rPr>
              <a:t>@Param</a:t>
            </a:r>
            <a:r>
              <a:rPr lang="en" sz="2900">
                <a:highlight>
                  <a:srgbClr val="FFFFFF"/>
                </a:highlight>
              </a:rPr>
              <a:t>(</a:t>
            </a:r>
            <a:r>
              <a:rPr b="1" lang="en" sz="290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r>
              <a:rPr b="1" lang="en" sz="2900">
                <a:solidFill>
                  <a:srgbClr val="008000"/>
                </a:solidFill>
                <a:highlight>
                  <a:srgbClr val="FFFF00"/>
                </a:highlight>
              </a:rPr>
              <a:t>username</a:t>
            </a:r>
            <a:r>
              <a:rPr b="1" lang="en" sz="290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r>
              <a:rPr lang="en" sz="2900">
                <a:highlight>
                  <a:srgbClr val="FFFFFF"/>
                </a:highlight>
              </a:rPr>
              <a:t>) String username);</a:t>
            </a:r>
            <a:endParaRPr b="1" sz="2900"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  <p:sp>
        <p:nvSpPr>
          <p:cNvPr id="945" name="Google Shape;945;p159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Referencing query parameters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160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 predicates with AND</a:t>
            </a:r>
            <a:endParaRPr/>
          </a:p>
        </p:txBody>
      </p:sp>
      <p:sp>
        <p:nvSpPr>
          <p:cNvPr id="951" name="Google Shape;951;p160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 AND to combine predicates</a:t>
            </a:r>
            <a:endParaRPr sz="3150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50">
                <a:solidFill>
                  <a:srgbClr val="808000"/>
                </a:solidFill>
                <a:highlight>
                  <a:srgbClr val="FFFFFF"/>
                </a:highlight>
              </a:rPr>
              <a:t>@Query</a:t>
            </a:r>
            <a:r>
              <a:rPr lang="en" sz="3150">
                <a:highlight>
                  <a:srgbClr val="FFFFFF"/>
                </a:highlight>
              </a:rPr>
              <a:t>(</a:t>
            </a:r>
            <a:r>
              <a:rPr b="1" lang="en" sz="3150">
                <a:solidFill>
                  <a:srgbClr val="008000"/>
                </a:solidFill>
                <a:highlight>
                  <a:srgbClr val="FFFFFF"/>
                </a:highlight>
              </a:rPr>
              <a:t>"SELECT user from User user WHERE user.</a:t>
            </a:r>
            <a:r>
              <a:rPr b="1" lang="en" sz="3150">
                <a:solidFill>
                  <a:srgbClr val="660E7A"/>
                </a:solidFill>
                <a:highlight>
                  <a:srgbClr val="FFFFFF"/>
                </a:highlight>
              </a:rPr>
              <a:t>username</a:t>
            </a:r>
            <a:r>
              <a:rPr b="1" lang="en" sz="3150">
                <a:solidFill>
                  <a:srgbClr val="008000"/>
                </a:solidFill>
                <a:highlight>
                  <a:srgbClr val="FFFFFF"/>
                </a:highlight>
              </a:rPr>
              <a:t>=:username</a:t>
            </a:r>
            <a:br>
              <a:rPr b="1" lang="en" sz="3150">
                <a:solidFill>
                  <a:srgbClr val="008000"/>
                </a:solidFill>
                <a:highlight>
                  <a:srgbClr val="FFFFFF"/>
                </a:highlight>
              </a:rPr>
            </a:br>
            <a:r>
              <a:rPr b="1" lang="en" sz="3150">
                <a:solidFill>
                  <a:srgbClr val="008000"/>
                </a:solidFill>
                <a:highlight>
                  <a:srgbClr val="FFFFFF"/>
                </a:highlight>
              </a:rPr>
              <a:t>AND      user.</a:t>
            </a:r>
            <a:r>
              <a:rPr b="1" lang="en" sz="3150">
                <a:solidFill>
                  <a:srgbClr val="660E7A"/>
                </a:solidFill>
                <a:highlight>
                  <a:srgbClr val="FFFFFF"/>
                </a:highlight>
              </a:rPr>
              <a:t>password</a:t>
            </a:r>
            <a:r>
              <a:rPr b="1" lang="en" sz="3150">
                <a:solidFill>
                  <a:srgbClr val="008000"/>
                </a:solidFill>
                <a:highlight>
                  <a:srgbClr val="FFFFFF"/>
                </a:highlight>
              </a:rPr>
              <a:t>=:=password"</a:t>
            </a:r>
            <a:r>
              <a:rPr lang="en" sz="3150">
                <a:highlight>
                  <a:srgbClr val="FFFFFF"/>
                </a:highlight>
              </a:rPr>
              <a:t>)</a:t>
            </a:r>
            <a:endParaRPr sz="31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5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3150">
                <a:highlight>
                  <a:srgbClr val="FFFFFF"/>
                </a:highlight>
              </a:rPr>
              <a:t>List&lt;User&gt; </a:t>
            </a:r>
            <a:r>
              <a:rPr b="1" lang="en" sz="3150">
                <a:highlight>
                  <a:srgbClr val="FFFF00"/>
                </a:highlight>
              </a:rPr>
              <a:t>findUserByCredentials</a:t>
            </a:r>
            <a:endParaRPr b="1" sz="315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50">
                <a:highlight>
                  <a:srgbClr val="FFFFFF"/>
                </a:highlight>
              </a:rPr>
              <a:t>       (</a:t>
            </a:r>
            <a:r>
              <a:rPr lang="en" sz="3150">
                <a:solidFill>
                  <a:srgbClr val="808000"/>
                </a:solidFill>
                <a:highlight>
                  <a:srgbClr val="FFFFFF"/>
                </a:highlight>
              </a:rPr>
              <a:t>@Param</a:t>
            </a:r>
            <a:r>
              <a:rPr lang="en" sz="3150">
                <a:highlight>
                  <a:srgbClr val="FFFFFF"/>
                </a:highlight>
              </a:rPr>
              <a:t>(</a:t>
            </a:r>
            <a:r>
              <a:rPr b="1" lang="en" sz="3150">
                <a:solidFill>
                  <a:srgbClr val="008000"/>
                </a:solidFill>
                <a:highlight>
                  <a:srgbClr val="FFFFFF"/>
                </a:highlight>
              </a:rPr>
              <a:t>"username"</a:t>
            </a:r>
            <a:r>
              <a:rPr lang="en" sz="3150">
                <a:highlight>
                  <a:srgbClr val="FFFFFF"/>
                </a:highlight>
              </a:rPr>
              <a:t>) String username,</a:t>
            </a:r>
            <a:endParaRPr sz="31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>
                <a:highlight>
                  <a:srgbClr val="FFFFFF"/>
                </a:highlight>
              </a:rPr>
              <a:t>        </a:t>
            </a:r>
            <a:r>
              <a:rPr lang="en" sz="3150">
                <a:solidFill>
                  <a:srgbClr val="808000"/>
                </a:solidFill>
                <a:highlight>
                  <a:srgbClr val="FFFFFF"/>
                </a:highlight>
              </a:rPr>
              <a:t>@Param</a:t>
            </a:r>
            <a:r>
              <a:rPr lang="en" sz="3150">
                <a:highlight>
                  <a:srgbClr val="FFFFFF"/>
                </a:highlight>
              </a:rPr>
              <a:t>(</a:t>
            </a:r>
            <a:r>
              <a:rPr b="1" lang="en" sz="3150">
                <a:solidFill>
                  <a:srgbClr val="008000"/>
                </a:solidFill>
                <a:highlight>
                  <a:srgbClr val="FFFFFF"/>
                </a:highlight>
              </a:rPr>
              <a:t>"password"</a:t>
            </a:r>
            <a:r>
              <a:rPr lang="en" sz="3150">
                <a:highlight>
                  <a:srgbClr val="FFFFFF"/>
                </a:highlight>
              </a:rPr>
              <a:t>) String password);</a:t>
            </a:r>
            <a:endParaRPr sz="410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161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</a:t>
            </a:r>
            <a:r>
              <a:rPr b="1" lang="en" sz="1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EB </a:t>
            </a:r>
            <a:r>
              <a:rPr b="1" lang="en" sz="1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</a:t>
            </a:r>
            <a:r>
              <a:rPr b="1" lang="en" sz="1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ERVICE</a:t>
            </a:r>
            <a:r>
              <a:rPr b="1" lang="en" sz="1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D</a:t>
            </a:r>
            <a:r>
              <a:rPr b="1" lang="en" sz="1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ATA</a:t>
            </a:r>
            <a:r>
              <a:rPr b="1" lang="en" sz="1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A</a:t>
            </a:r>
            <a:r>
              <a:rPr b="1" lang="en" sz="1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CCESS</a:t>
            </a:r>
            <a:endParaRPr b="1" sz="1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57" name="Google Shape;957;p161"/>
          <p:cNvSpPr txBox="1"/>
          <p:nvPr>
            <p:ph idx="1" type="subTitle"/>
          </p:nvPr>
        </p:nvSpPr>
        <p:spPr>
          <a:xfrm>
            <a:off x="311700" y="4527875"/>
            <a:ext cx="85206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62"/>
          <p:cNvSpPr/>
          <p:nvPr/>
        </p:nvSpPr>
        <p:spPr>
          <a:xfrm>
            <a:off x="311575" y="1549350"/>
            <a:ext cx="8520600" cy="298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162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Retrieve a record by primary key</a:t>
            </a:r>
            <a:endParaRPr sz="4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4" name="Google Shape;964;p162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latin typeface="Oswald"/>
                <a:ea typeface="Oswald"/>
                <a:cs typeface="Oswald"/>
                <a:sym typeface="Oswald"/>
              </a:rPr>
              <a:t>Use repository's </a:t>
            </a:r>
            <a:r>
              <a:rPr b="1" lang="en" sz="3500">
                <a:latin typeface="Oswald"/>
                <a:ea typeface="Oswald"/>
                <a:cs typeface="Oswald"/>
                <a:sym typeface="Oswald"/>
              </a:rPr>
              <a:t>findById()</a:t>
            </a:r>
            <a:r>
              <a:rPr lang="en" sz="3500">
                <a:latin typeface="Oswald"/>
                <a:ea typeface="Oswald"/>
                <a:cs typeface="Oswald"/>
                <a:sym typeface="Oswald"/>
              </a:rPr>
              <a:t> to retrieve one record</a:t>
            </a:r>
            <a:endParaRPr sz="3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>
                <a:solidFill>
                  <a:srgbClr val="808000"/>
                </a:solidFill>
              </a:rPr>
              <a:t>@GetMapping</a:t>
            </a:r>
            <a:r>
              <a:rPr lang="en" sz="3300"/>
              <a:t>(</a:t>
            </a:r>
            <a:r>
              <a:rPr b="1" lang="en" sz="3300">
                <a:solidFill>
                  <a:srgbClr val="008000"/>
                </a:solidFill>
              </a:rPr>
              <a:t>"/api/users/{userId}"</a:t>
            </a:r>
            <a:r>
              <a:rPr lang="en" sz="3300"/>
              <a:t>)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000080"/>
                </a:solidFill>
              </a:rPr>
              <a:t>public </a:t>
            </a:r>
            <a:r>
              <a:rPr lang="en" sz="3300"/>
              <a:t>User findUserById</a:t>
            </a:r>
            <a:endParaRPr sz="3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/>
              <a:t>(</a:t>
            </a:r>
            <a:r>
              <a:rPr lang="en" sz="3300">
                <a:solidFill>
                  <a:srgbClr val="808000"/>
                </a:solidFill>
              </a:rPr>
              <a:t>@PathVariable</a:t>
            </a:r>
            <a:r>
              <a:rPr lang="en" sz="3300"/>
              <a:t>(</a:t>
            </a:r>
            <a:r>
              <a:rPr b="1" lang="en" sz="3300">
                <a:solidFill>
                  <a:srgbClr val="008000"/>
                </a:solidFill>
              </a:rPr>
              <a:t>"userId"</a:t>
            </a:r>
            <a:r>
              <a:rPr lang="en" sz="3300"/>
              <a:t>) Integer id) {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/>
              <a:t>  </a:t>
            </a:r>
            <a:r>
              <a:rPr b="1" lang="en" sz="3300">
                <a:solidFill>
                  <a:srgbClr val="000080"/>
                </a:solidFill>
              </a:rPr>
              <a:t>return </a:t>
            </a:r>
            <a:r>
              <a:rPr b="1" lang="en" sz="3300">
                <a:solidFill>
                  <a:srgbClr val="660E7A"/>
                </a:solidFill>
              </a:rPr>
              <a:t>userRepository</a:t>
            </a:r>
            <a:r>
              <a:rPr lang="en" sz="3300"/>
              <a:t>.</a:t>
            </a:r>
            <a:r>
              <a:rPr b="1" lang="en" sz="3300"/>
              <a:t>findById</a:t>
            </a:r>
            <a:r>
              <a:rPr lang="en" sz="3300"/>
              <a:t>(id).get();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}</a:t>
            </a:r>
            <a:endParaRPr sz="33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200">
                <a:latin typeface="Oswald"/>
                <a:ea typeface="Oswald"/>
                <a:cs typeface="Oswald"/>
                <a:sym typeface="Oswald"/>
              </a:rPr>
              <a:t>Try </a:t>
            </a:r>
            <a:r>
              <a:rPr b="1" lang="en" sz="3200">
                <a:latin typeface="Oswald"/>
                <a:ea typeface="Oswald"/>
                <a:cs typeface="Oswald"/>
                <a:sym typeface="Oswald"/>
              </a:rPr>
              <a:t>http://localhost:8080/api/users</a:t>
            </a:r>
            <a:r>
              <a:rPr b="1" lang="en" sz="3200"/>
              <a:t>/1</a:t>
            </a:r>
            <a:endParaRPr b="1" sz="350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163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Expose data model as a REST API</a:t>
            </a:r>
            <a:endParaRPr sz="4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0" name="Google Shape;970;p163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50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Map data model to equivalent REST API endpoint</a:t>
            </a:r>
            <a:endParaRPr sz="3750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50">
                <a:solidFill>
                  <a:srgbClr val="808000"/>
                </a:solidFill>
                <a:highlight>
                  <a:srgbClr val="FFFFFF"/>
                </a:highlight>
              </a:rPr>
              <a:t>@RestController</a:t>
            </a:r>
            <a:endParaRPr sz="375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75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3750">
                <a:highlight>
                  <a:srgbClr val="FFFFFF"/>
                </a:highlight>
              </a:rPr>
              <a:t>UserService {</a:t>
            </a:r>
            <a:endParaRPr sz="3750"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50">
                <a:highlight>
                  <a:srgbClr val="FFFFFF"/>
                </a:highlight>
              </a:rPr>
              <a:t>   </a:t>
            </a:r>
            <a:r>
              <a:rPr lang="en" sz="3750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" sz="3750">
                <a:highlight>
                  <a:srgbClr val="FFFFFF"/>
                </a:highlight>
              </a:rPr>
              <a:t>(</a:t>
            </a:r>
            <a:r>
              <a:rPr b="1" lang="en" sz="3750">
                <a:solidFill>
                  <a:srgbClr val="008000"/>
                </a:solidFill>
                <a:highlight>
                  <a:srgbClr val="FFFFFF"/>
                </a:highlight>
              </a:rPr>
              <a:t>"/api/users"</a:t>
            </a:r>
            <a:r>
              <a:rPr lang="en" sz="3750">
                <a:highlight>
                  <a:srgbClr val="FFFFFF"/>
                </a:highlight>
              </a:rPr>
              <a:t>)</a:t>
            </a:r>
            <a:endParaRPr sz="3750"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50">
                <a:highlight>
                  <a:srgbClr val="FFFFFF"/>
                </a:highlight>
              </a:rPr>
              <a:t>   </a:t>
            </a:r>
            <a:r>
              <a:rPr b="1" lang="en" sz="375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3750">
                <a:highlight>
                  <a:srgbClr val="FFFFFF"/>
                </a:highlight>
              </a:rPr>
              <a:t>List&lt;User&gt; findAllUsers() { }</a:t>
            </a:r>
            <a:endParaRPr sz="3750"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50">
                <a:highlight>
                  <a:srgbClr val="FFFFFF"/>
                </a:highlight>
              </a:rPr>
              <a:t>}</a:t>
            </a:r>
            <a:endParaRPr sz="43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64"/>
          <p:cNvSpPr/>
          <p:nvPr/>
        </p:nvSpPr>
        <p:spPr>
          <a:xfrm>
            <a:off x="311575" y="1486425"/>
            <a:ext cx="8520600" cy="3043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164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Retrieve all records</a:t>
            </a:r>
            <a:endParaRPr sz="4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7" name="Google Shape;977;p164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Use </a:t>
            </a:r>
            <a:r>
              <a:rPr lang="en" sz="3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repository's</a:t>
            </a:r>
            <a:r>
              <a:rPr lang="en" sz="3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findAll()</a:t>
            </a:r>
            <a:r>
              <a:rPr lang="en" sz="3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method to retrieve all records</a:t>
            </a:r>
            <a:endParaRPr sz="32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rgbClr val="808000"/>
                </a:solidFill>
              </a:rPr>
              <a:t>@</a:t>
            </a:r>
            <a:r>
              <a:rPr lang="en" sz="3200">
                <a:solidFill>
                  <a:srgbClr val="808000"/>
                </a:solidFill>
                <a:highlight>
                  <a:srgbClr val="FFFF00"/>
                </a:highlight>
              </a:rPr>
              <a:t>Autowired</a:t>
            </a:r>
            <a:endParaRPr sz="3200">
              <a:solidFill>
                <a:srgbClr val="808000"/>
              </a:solidFill>
              <a:highlight>
                <a:srgbClr val="FFFF00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highlight>
                  <a:srgbClr val="FFFF00"/>
                </a:highlight>
              </a:rPr>
              <a:t>UserRepository</a:t>
            </a:r>
            <a:r>
              <a:rPr lang="en" sz="3200"/>
              <a:t> </a:t>
            </a:r>
            <a:r>
              <a:rPr b="1" lang="en" sz="3200">
                <a:solidFill>
                  <a:srgbClr val="660E7A"/>
                </a:solidFill>
              </a:rPr>
              <a:t>userRepository</a:t>
            </a:r>
            <a:r>
              <a:rPr lang="en" sz="3200"/>
              <a:t>;</a:t>
            </a:r>
            <a:endParaRPr sz="3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rgbClr val="808000"/>
                </a:solidFill>
              </a:rPr>
              <a:t>@GetMapping</a:t>
            </a:r>
            <a:r>
              <a:rPr lang="en" sz="3200"/>
              <a:t>(</a:t>
            </a:r>
            <a:r>
              <a:rPr b="1" lang="en" sz="3200">
                <a:solidFill>
                  <a:srgbClr val="008000"/>
                </a:solidFill>
              </a:rPr>
              <a:t>"/api/users"</a:t>
            </a:r>
            <a:r>
              <a:rPr lang="en" sz="3200"/>
              <a:t>)</a:t>
            </a:r>
            <a:endParaRPr sz="3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000080"/>
                </a:solidFill>
              </a:rPr>
              <a:t>public </a:t>
            </a:r>
            <a:r>
              <a:rPr lang="en" sz="3200"/>
              <a:t>List&lt;User&gt; findAllUsers() {</a:t>
            </a:r>
            <a:endParaRPr sz="3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  </a:t>
            </a:r>
            <a:r>
              <a:rPr b="1" lang="en" sz="3200">
                <a:solidFill>
                  <a:srgbClr val="000080"/>
                </a:solidFill>
              </a:rPr>
              <a:t>return </a:t>
            </a:r>
            <a:r>
              <a:rPr lang="en" sz="3200"/>
              <a:t>(List&lt;User&gt;) </a:t>
            </a:r>
            <a:r>
              <a:rPr b="1" lang="en" sz="3200">
                <a:solidFill>
                  <a:srgbClr val="660E7A"/>
                </a:solidFill>
              </a:rPr>
              <a:t>userRepository</a:t>
            </a:r>
            <a:r>
              <a:rPr lang="en" sz="3200"/>
              <a:t>.</a:t>
            </a:r>
            <a:r>
              <a:rPr lang="en" sz="3200">
                <a:highlight>
                  <a:srgbClr val="FFFF00"/>
                </a:highlight>
              </a:rPr>
              <a:t>findAll</a:t>
            </a:r>
            <a:r>
              <a:rPr lang="en" sz="3200"/>
              <a:t>();</a:t>
            </a:r>
            <a:endParaRPr sz="3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}</a:t>
            </a:r>
            <a:endParaRPr sz="32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latin typeface="Oswald"/>
                <a:ea typeface="Oswald"/>
                <a:cs typeface="Oswald"/>
                <a:sym typeface="Oswald"/>
              </a:rPr>
              <a:t>Try </a:t>
            </a:r>
            <a:r>
              <a:rPr b="1" lang="en" sz="3200">
                <a:latin typeface="Oswald"/>
                <a:ea typeface="Oswald"/>
                <a:cs typeface="Oswald"/>
                <a:sym typeface="Oswald"/>
              </a:rPr>
              <a:t>http://localhost:8080/api/users</a:t>
            </a:r>
            <a:endParaRPr b="1" sz="320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165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Retrieve users by </a:t>
            </a:r>
            <a:r>
              <a:rPr lang="en" sz="4000"/>
              <a:t>username</a:t>
            </a:r>
            <a:endParaRPr sz="4000"/>
          </a:p>
        </p:txBody>
      </p:sp>
      <p:sp>
        <p:nvSpPr>
          <p:cNvPr id="983" name="Google Shape;983;p165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" sz="2750">
                <a:highlight>
                  <a:srgbClr val="FFFFFF"/>
                </a:highlight>
              </a:rPr>
              <a:t>(</a:t>
            </a:r>
            <a:r>
              <a:rPr b="1" lang="en" sz="2750">
                <a:solidFill>
                  <a:srgbClr val="008000"/>
                </a:solidFill>
                <a:highlight>
                  <a:srgbClr val="FFFFFF"/>
                </a:highlight>
              </a:rPr>
              <a:t>"/api/users"</a:t>
            </a:r>
            <a:r>
              <a:rPr lang="en" sz="2750">
                <a:highlight>
                  <a:srgbClr val="FFFFFF"/>
                </a:highlight>
              </a:rPr>
              <a:t>)</a:t>
            </a:r>
            <a:endParaRPr sz="27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2750">
                <a:highlight>
                  <a:srgbClr val="FFFFFF"/>
                </a:highlight>
              </a:rPr>
              <a:t>List&lt;User&gt; findAllUsers(</a:t>
            </a:r>
            <a:r>
              <a:rPr lang="en" sz="2750">
                <a:solidFill>
                  <a:srgbClr val="808000"/>
                </a:solidFill>
                <a:highlight>
                  <a:srgbClr val="FFFFFF"/>
                </a:highlight>
              </a:rPr>
              <a:t>@</a:t>
            </a:r>
            <a:r>
              <a:rPr lang="en" sz="2750">
                <a:solidFill>
                  <a:srgbClr val="808000"/>
                </a:solidFill>
                <a:highlight>
                  <a:srgbClr val="FFFF00"/>
                </a:highlight>
              </a:rPr>
              <a:t>RequestParam</a:t>
            </a:r>
            <a:endParaRPr sz="2750">
              <a:solidFill>
                <a:srgbClr val="808000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highlight>
                  <a:srgbClr val="FFFFFF"/>
                </a:highlight>
              </a:rPr>
              <a:t>   (name=</a:t>
            </a:r>
            <a:r>
              <a:rPr b="1" lang="en" sz="2750">
                <a:solidFill>
                  <a:srgbClr val="008000"/>
                </a:solidFill>
                <a:highlight>
                  <a:srgbClr val="FFFFFF"/>
                </a:highlight>
              </a:rPr>
              <a:t>"username"</a:t>
            </a:r>
            <a:r>
              <a:rPr lang="en" sz="2750">
                <a:highlight>
                  <a:srgbClr val="FFFFFF"/>
                </a:highlight>
              </a:rPr>
              <a:t>, required=</a:t>
            </a: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</a:rPr>
              <a:t>false</a:t>
            </a:r>
            <a:r>
              <a:rPr lang="en" sz="2750">
                <a:highlight>
                  <a:srgbClr val="FFFFFF"/>
                </a:highlight>
              </a:rPr>
              <a:t>) String </a:t>
            </a:r>
            <a:r>
              <a:rPr b="1" lang="en" sz="2750">
                <a:highlight>
                  <a:srgbClr val="FFFF00"/>
                </a:highlight>
              </a:rPr>
              <a:t>uname</a:t>
            </a:r>
            <a:r>
              <a:rPr lang="en" sz="2750">
                <a:highlight>
                  <a:srgbClr val="FFFFFF"/>
                </a:highlight>
              </a:rPr>
              <a:t>)</a:t>
            </a:r>
            <a:endParaRPr sz="27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highlight>
                  <a:srgbClr val="FFFFFF"/>
                </a:highlight>
              </a:rPr>
              <a:t>{  </a:t>
            </a:r>
            <a:r>
              <a:rPr b="1" lang="en" sz="2750">
                <a:solidFill>
                  <a:srgbClr val="000080"/>
                </a:solidFill>
                <a:highlight>
                  <a:srgbClr val="FFFF00"/>
                </a:highlight>
              </a:rPr>
              <a:t>if</a:t>
            </a:r>
            <a:r>
              <a:rPr lang="en" sz="2750">
                <a:highlight>
                  <a:srgbClr val="FFFF00"/>
                </a:highlight>
              </a:rPr>
              <a:t>(username != </a:t>
            </a:r>
            <a:r>
              <a:rPr b="1" lang="en" sz="2750">
                <a:solidFill>
                  <a:srgbClr val="000080"/>
                </a:solidFill>
                <a:highlight>
                  <a:srgbClr val="FFFF00"/>
                </a:highlight>
              </a:rPr>
              <a:t>null</a:t>
            </a:r>
            <a:r>
              <a:rPr lang="en" sz="2750">
                <a:highlight>
                  <a:srgbClr val="FFFF00"/>
                </a:highlight>
              </a:rPr>
              <a:t>) {</a:t>
            </a:r>
            <a:endParaRPr sz="275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highlight>
                  <a:srgbClr val="FFFFFF"/>
                </a:highlight>
              </a:rPr>
              <a:t>       </a:t>
            </a:r>
            <a:r>
              <a:rPr b="1" lang="en" sz="2750">
                <a:solidFill>
                  <a:srgbClr val="000080"/>
                </a:solidFill>
                <a:highlight>
                  <a:srgbClr val="FFFF00"/>
                </a:highlight>
              </a:rPr>
              <a:t>return </a:t>
            </a:r>
            <a:r>
              <a:rPr b="1" lang="en" sz="2750">
                <a:solidFill>
                  <a:srgbClr val="660E7A"/>
                </a:solidFill>
                <a:highlight>
                  <a:srgbClr val="FFFF00"/>
                </a:highlight>
              </a:rPr>
              <a:t>userRepository</a:t>
            </a:r>
            <a:r>
              <a:rPr lang="en" sz="2750">
                <a:highlight>
                  <a:srgbClr val="FFFF00"/>
                </a:highlight>
              </a:rPr>
              <a:t>.</a:t>
            </a:r>
            <a:endParaRPr sz="275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highlight>
                  <a:srgbClr val="FFFFFF"/>
                </a:highlight>
              </a:rPr>
              <a:t>           </a:t>
            </a:r>
            <a:r>
              <a:rPr lang="en" sz="2750">
                <a:highlight>
                  <a:srgbClr val="FFFF00"/>
                </a:highlight>
              </a:rPr>
              <a:t>findUserByUsername(</a:t>
            </a:r>
            <a:r>
              <a:rPr b="1" lang="en" sz="2750">
                <a:highlight>
                  <a:srgbClr val="FFFF00"/>
                </a:highlight>
              </a:rPr>
              <a:t>uname</a:t>
            </a:r>
            <a:r>
              <a:rPr lang="en" sz="2750">
                <a:highlight>
                  <a:srgbClr val="FFFF00"/>
                </a:highlight>
              </a:rPr>
              <a:t>); }</a:t>
            </a:r>
            <a:endParaRPr sz="275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highlight>
                  <a:srgbClr val="FFFFFF"/>
                </a:highlight>
              </a:rPr>
              <a:t>   </a:t>
            </a: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 sz="2750">
                <a:highlight>
                  <a:srgbClr val="FFFFFF"/>
                </a:highlight>
              </a:rPr>
              <a:t>(List&lt;User&gt;) </a:t>
            </a:r>
            <a:r>
              <a:rPr b="1" lang="en" sz="2750">
                <a:solidFill>
                  <a:srgbClr val="660E7A"/>
                </a:solidFill>
                <a:highlight>
                  <a:srgbClr val="FFFFFF"/>
                </a:highlight>
              </a:rPr>
              <a:t>userRepository</a:t>
            </a:r>
            <a:r>
              <a:rPr lang="en" sz="2750">
                <a:highlight>
                  <a:srgbClr val="FFFFFF"/>
                </a:highlight>
              </a:rPr>
              <a:t>.findAll();</a:t>
            </a:r>
            <a:endParaRPr sz="27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highlight>
                  <a:srgbClr val="FFFFFF"/>
                </a:highlight>
              </a:rPr>
              <a:t>}</a:t>
            </a:r>
            <a:endParaRPr sz="3050">
              <a:solidFill>
                <a:srgbClr val="808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9"/>
          <p:cNvSpPr/>
          <p:nvPr/>
        </p:nvSpPr>
        <p:spPr>
          <a:xfrm>
            <a:off x="585775" y="2647975"/>
            <a:ext cx="8144400" cy="2278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49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Char char="●"/>
            </a:pPr>
            <a:r>
              <a:rPr lang="en"/>
              <a:t>We've preconfigured the database vendor as MySQL using the vendor's </a:t>
            </a:r>
            <a:r>
              <a:rPr lang="en">
                <a:highlight>
                  <a:srgbClr val="F4CCCC"/>
                </a:highlight>
              </a:rPr>
              <a:t>mysql Java connector</a:t>
            </a:r>
            <a:endParaRPr>
              <a:highlight>
                <a:srgbClr val="F4CCCC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Depending on the version of your MySQL database, you might need to configure it below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&lt;</a:t>
            </a:r>
            <a:r>
              <a:rPr b="1" lang="en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dependency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&gt;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&lt;</a:t>
            </a:r>
            <a:r>
              <a:rPr b="1" lang="en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groupId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&gt;mysql&lt;/</a:t>
            </a:r>
            <a:r>
              <a:rPr b="1" lang="en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groupId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&gt;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&lt;</a:t>
            </a:r>
            <a:r>
              <a:rPr b="1" lang="en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artifactId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&gt;</a:t>
            </a:r>
            <a:r>
              <a:rPr lang="en">
                <a:highlight>
                  <a:srgbClr val="F4CCCC"/>
                </a:highlight>
                <a:latin typeface="Oswald"/>
                <a:ea typeface="Oswald"/>
                <a:cs typeface="Oswald"/>
                <a:sym typeface="Oswald"/>
              </a:rPr>
              <a:t>mysql-connector-java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&lt;/</a:t>
            </a:r>
            <a:r>
              <a:rPr b="1" lang="en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artifactId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&gt;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E599"/>
                </a:highlight>
                <a:latin typeface="Oswald"/>
                <a:ea typeface="Oswald"/>
                <a:cs typeface="Oswald"/>
                <a:sym typeface="Oswald"/>
              </a:rPr>
              <a:t>  &lt;</a:t>
            </a:r>
            <a:r>
              <a:rPr b="1" lang="en">
                <a:solidFill>
                  <a:srgbClr val="000080"/>
                </a:solidFill>
                <a:highlight>
                  <a:srgbClr val="FFE599"/>
                </a:highlight>
                <a:latin typeface="Oswald"/>
                <a:ea typeface="Oswald"/>
                <a:cs typeface="Oswald"/>
                <a:sym typeface="Oswald"/>
              </a:rPr>
              <a:t>version</a:t>
            </a:r>
            <a:r>
              <a:rPr lang="en">
                <a:highlight>
                  <a:srgbClr val="FFE599"/>
                </a:highlight>
                <a:latin typeface="Oswald"/>
                <a:ea typeface="Oswald"/>
                <a:cs typeface="Oswald"/>
                <a:sym typeface="Oswald"/>
              </a:rPr>
              <a:t>&gt;8.0.17&lt;/</a:t>
            </a:r>
            <a:r>
              <a:rPr b="1" lang="en">
                <a:solidFill>
                  <a:srgbClr val="000080"/>
                </a:solidFill>
                <a:highlight>
                  <a:srgbClr val="FFE599"/>
                </a:highlight>
                <a:latin typeface="Oswald"/>
                <a:ea typeface="Oswald"/>
                <a:cs typeface="Oswald"/>
                <a:sym typeface="Oswald"/>
              </a:rPr>
              <a:t>version</a:t>
            </a:r>
            <a:r>
              <a:rPr lang="en">
                <a:highlight>
                  <a:srgbClr val="FFE599"/>
                </a:highlight>
                <a:latin typeface="Oswald"/>
                <a:ea typeface="Oswald"/>
                <a:cs typeface="Oswald"/>
                <a:sym typeface="Oswald"/>
              </a:rPr>
              <a:t>&gt;</a:t>
            </a:r>
            <a:endParaRPr>
              <a:highlight>
                <a:srgbClr val="FFE599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&lt;/</a:t>
            </a:r>
            <a:r>
              <a:rPr b="1" lang="en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dependency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&gt;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2" name="Google Shape;222;p49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Database Vendor</a:t>
            </a:r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66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U</a:t>
            </a:r>
            <a:r>
              <a:rPr lang="en"/>
              <a:t>PDATE</a:t>
            </a:r>
            <a:r>
              <a:rPr lang="en" sz="11000"/>
              <a:t> D</a:t>
            </a:r>
            <a:r>
              <a:rPr lang="en"/>
              <a:t>ATA</a:t>
            </a:r>
            <a:r>
              <a:rPr lang="en" sz="11000"/>
              <a:t> I</a:t>
            </a:r>
            <a:r>
              <a:rPr lang="en"/>
              <a:t>N</a:t>
            </a:r>
            <a:br>
              <a:rPr lang="en" sz="11000"/>
            </a:br>
            <a:r>
              <a:rPr lang="en" sz="11600"/>
              <a:t>REST S</a:t>
            </a:r>
            <a:r>
              <a:rPr lang="en" sz="10600"/>
              <a:t>ERVICES</a:t>
            </a:r>
            <a:endParaRPr sz="10600"/>
          </a:p>
        </p:txBody>
      </p:sp>
      <p:sp>
        <p:nvSpPr>
          <p:cNvPr id="989" name="Google Shape;989;p166"/>
          <p:cNvSpPr txBox="1"/>
          <p:nvPr>
            <p:ph idx="1" type="subTitle"/>
          </p:nvPr>
        </p:nvSpPr>
        <p:spPr>
          <a:xfrm>
            <a:off x="311700" y="4527875"/>
            <a:ext cx="85206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Dr. Jose Annunziato</a:t>
            </a:r>
            <a:endParaRPr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167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Posting New Data to RESTful Services</a:t>
            </a:r>
            <a:endParaRPr sz="4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5" name="Google Shape;995;p167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highlight>
                  <a:srgbClr val="FFFFFF"/>
                </a:highlight>
              </a:rPr>
              <a:t>@PostMapping(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"/api/users"</a:t>
            </a:r>
            <a:r>
              <a:rPr lang="en" sz="4000">
                <a:highlight>
                  <a:srgbClr val="FFFFFF"/>
                </a:highlight>
              </a:rPr>
              <a:t>)</a:t>
            </a:r>
            <a:endParaRPr sz="4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4000">
                <a:highlight>
                  <a:srgbClr val="FFFFFF"/>
                </a:highlight>
              </a:rPr>
              <a:t>User createUser</a:t>
            </a:r>
            <a:endParaRPr sz="4000"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highlight>
                  <a:srgbClr val="FFFFFF"/>
                </a:highlight>
              </a:rPr>
              <a:t>(@RequestBody User user) {</a:t>
            </a:r>
            <a:endParaRPr sz="4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highlight>
                  <a:srgbClr val="FFFFFF"/>
                </a:highlight>
              </a:rPr>
              <a:t>  		</a:t>
            </a: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 sz="4000">
                <a:highlight>
                  <a:srgbClr val="FFFFFF"/>
                </a:highlight>
              </a:rPr>
              <a:t>userRepository</a:t>
            </a:r>
            <a:endParaRPr sz="4000">
              <a:highlight>
                <a:srgbClr val="FFFFFF"/>
              </a:highlight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highlight>
                  <a:srgbClr val="FFFFFF"/>
                </a:highlight>
              </a:rPr>
              <a:t>.save(user);</a:t>
            </a:r>
            <a:endParaRPr sz="4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highlight>
                  <a:srgbClr val="FFFFFF"/>
                </a:highlight>
              </a:rPr>
              <a:t>}</a:t>
            </a:r>
            <a:endParaRPr sz="4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0" name="Google Shape;1000;p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449" y="0"/>
            <a:ext cx="712971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169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Updating</a:t>
            </a:r>
            <a:r>
              <a:rPr lang="en" sz="4800"/>
              <a:t> Data</a:t>
            </a:r>
            <a:r>
              <a:rPr lang="en" sz="4800"/>
              <a:t> in RESTful Services</a:t>
            </a:r>
            <a:endParaRPr sz="4800"/>
          </a:p>
        </p:txBody>
      </p:sp>
      <p:sp>
        <p:nvSpPr>
          <p:cNvPr id="1006" name="Google Shape;1006;p169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/>
              <a:t>@PutMapping(</a:t>
            </a:r>
            <a:r>
              <a:rPr b="1" lang="en" sz="3300">
                <a:solidFill>
                  <a:srgbClr val="008000"/>
                </a:solidFill>
              </a:rPr>
              <a:t>"/api/users/{userId}"</a:t>
            </a:r>
            <a:r>
              <a:rPr lang="en" sz="3300"/>
              <a:t>)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rgbClr val="000080"/>
                </a:solidFill>
              </a:rPr>
              <a:t>public </a:t>
            </a:r>
            <a:r>
              <a:rPr lang="en" sz="3300"/>
              <a:t>User updateUser(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/>
              <a:t>     @PathVariable(</a:t>
            </a:r>
            <a:r>
              <a:rPr b="1" lang="en" sz="3300">
                <a:solidFill>
                  <a:srgbClr val="008000"/>
                </a:solidFill>
              </a:rPr>
              <a:t>"userId"</a:t>
            </a:r>
            <a:r>
              <a:rPr lang="en" sz="3300"/>
              <a:t>) </a:t>
            </a:r>
            <a:r>
              <a:rPr b="1" lang="en" sz="3300">
                <a:solidFill>
                  <a:srgbClr val="000080"/>
                </a:solidFill>
              </a:rPr>
              <a:t>int </a:t>
            </a:r>
            <a:r>
              <a:rPr lang="en" sz="3300"/>
              <a:t>id,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/>
              <a:t>     @RequestBody User newUser) {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/>
              <a:t>User user = userRepository.findById(id).get();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/>
              <a:t>user.set(newUser);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000080"/>
                </a:solidFill>
              </a:rPr>
              <a:t>return </a:t>
            </a:r>
            <a:r>
              <a:rPr lang="en" sz="3300"/>
              <a:t>userRepository.save(user);}</a:t>
            </a:r>
            <a:endParaRPr sz="3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170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Updating Data in RESTful Services</a:t>
            </a:r>
            <a:endParaRPr sz="4800"/>
          </a:p>
        </p:txBody>
      </p:sp>
      <p:sp>
        <p:nvSpPr>
          <p:cNvPr id="1012" name="Google Shape;1012;p170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000080"/>
                </a:solidFill>
              </a:rPr>
              <a:t>public void </a:t>
            </a:r>
            <a:r>
              <a:rPr lang="en" sz="3900"/>
              <a:t>set(User newUser) {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900"/>
              <a:t>  </a:t>
            </a:r>
            <a:r>
              <a:rPr b="1" lang="en" sz="3900">
                <a:solidFill>
                  <a:srgbClr val="000080"/>
                </a:solidFill>
              </a:rPr>
              <a:t>this</a:t>
            </a:r>
            <a:r>
              <a:rPr lang="en" sz="3900"/>
              <a:t>.username = newUser.username;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900"/>
              <a:t>  </a:t>
            </a:r>
            <a:r>
              <a:rPr b="1" lang="en" sz="3900">
                <a:solidFill>
                  <a:srgbClr val="000080"/>
                </a:solidFill>
              </a:rPr>
              <a:t>this</a:t>
            </a:r>
            <a:r>
              <a:rPr lang="en" sz="3900"/>
              <a:t>.password = newUser.password;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900"/>
              <a:t>  </a:t>
            </a:r>
            <a:r>
              <a:rPr b="1" lang="en" sz="3900">
                <a:solidFill>
                  <a:srgbClr val="000080"/>
                </a:solidFill>
              </a:rPr>
              <a:t>this</a:t>
            </a:r>
            <a:r>
              <a:rPr lang="en" sz="3900"/>
              <a:t>.firstName = newUser.firstName;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  </a:t>
            </a:r>
            <a:r>
              <a:rPr b="1" lang="en" sz="3900">
                <a:solidFill>
                  <a:srgbClr val="000080"/>
                </a:solidFill>
              </a:rPr>
              <a:t>this</a:t>
            </a:r>
            <a:r>
              <a:rPr lang="en" sz="3900"/>
              <a:t>.lastName = newUser.lastName;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}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7" name="Google Shape;1017;p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1050450"/>
            <a:ext cx="8832300" cy="2522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172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Deleting Data from RESTful Services</a:t>
            </a:r>
            <a:endParaRPr sz="4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3" name="Google Shape;1023;p172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>
                <a:highlight>
                  <a:srgbClr val="FFFFFF"/>
                </a:highlight>
              </a:rPr>
              <a:t>@DeleteMapping(</a:t>
            </a:r>
            <a:r>
              <a:rPr b="1" lang="en" sz="3300">
                <a:solidFill>
                  <a:srgbClr val="008000"/>
                </a:solidFill>
                <a:highlight>
                  <a:srgbClr val="FFFFFF"/>
                </a:highlight>
              </a:rPr>
              <a:t>"/api/users/{userId}"</a:t>
            </a:r>
            <a:r>
              <a:rPr lang="en" sz="3300">
                <a:highlight>
                  <a:srgbClr val="FFFFFF"/>
                </a:highlight>
              </a:rPr>
              <a:t>)</a:t>
            </a:r>
            <a:endParaRPr sz="3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 sz="3300">
                <a:highlight>
                  <a:srgbClr val="FFFFFF"/>
                </a:highlight>
              </a:rPr>
              <a:t>deleteUser</a:t>
            </a:r>
            <a:endParaRPr sz="3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>
                <a:highlight>
                  <a:srgbClr val="FFFFFF"/>
                </a:highlight>
              </a:rPr>
              <a:t>(@PathVariable(</a:t>
            </a:r>
            <a:r>
              <a:rPr b="1" lang="en" sz="3300">
                <a:solidFill>
                  <a:srgbClr val="008000"/>
                </a:solidFill>
                <a:highlight>
                  <a:srgbClr val="FFFFFF"/>
                </a:highlight>
              </a:rPr>
              <a:t>"userId"</a:t>
            </a:r>
            <a:r>
              <a:rPr lang="en" sz="3300">
                <a:highlight>
                  <a:srgbClr val="FFFFFF"/>
                </a:highlight>
              </a:rPr>
              <a:t>) </a:t>
            </a:r>
            <a:r>
              <a:rPr b="1" lang="en" sz="3300">
                <a:solidFill>
                  <a:srgbClr val="000080"/>
                </a:solidFill>
                <a:highlight>
                  <a:srgbClr val="FFFFFF"/>
                </a:highlight>
              </a:rPr>
              <a:t>int </a:t>
            </a:r>
            <a:r>
              <a:rPr lang="en" sz="3300">
                <a:highlight>
                  <a:srgbClr val="FFFFFF"/>
                </a:highlight>
              </a:rPr>
              <a:t>id) {</a:t>
            </a:r>
            <a:endParaRPr sz="3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>
                <a:highlight>
                  <a:srgbClr val="FFFFFF"/>
                </a:highlight>
              </a:rPr>
              <a:t>  userRepository.deleteById(id);</a:t>
            </a:r>
            <a:endParaRPr sz="3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highlight>
                  <a:srgbClr val="FFFFFF"/>
                </a:highlight>
              </a:rPr>
              <a:t>}</a:t>
            </a:r>
            <a:endParaRPr sz="3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24" name="Google Shape;1024;p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00" y="3777425"/>
            <a:ext cx="8323626" cy="12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173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100"/>
              <a:t>F</a:t>
            </a:r>
            <a:r>
              <a:rPr lang="en" sz="18100"/>
              <a:t>ACULTY</a:t>
            </a:r>
            <a:endParaRPr sz="18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100"/>
              <a:t>E</a:t>
            </a:r>
            <a:r>
              <a:rPr lang="en" sz="12100"/>
              <a:t>NTITY </a:t>
            </a:r>
            <a:r>
              <a:rPr lang="en" sz="13100"/>
              <a:t>M</a:t>
            </a:r>
            <a:r>
              <a:rPr lang="en" sz="12100"/>
              <a:t>ODEL</a:t>
            </a:r>
            <a:endParaRPr sz="12100"/>
          </a:p>
        </p:txBody>
      </p:sp>
      <p:sp>
        <p:nvSpPr>
          <p:cNvPr id="1030" name="Google Shape;1030;p173"/>
          <p:cNvSpPr txBox="1"/>
          <p:nvPr>
            <p:ph idx="1" type="subTitle"/>
          </p:nvPr>
        </p:nvSpPr>
        <p:spPr>
          <a:xfrm>
            <a:off x="311700" y="4527875"/>
            <a:ext cx="85206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Dr. Jose Annunziato</a:t>
            </a:r>
            <a:endParaRPr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174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174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7" name="Google Shape;1037;p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86" y="0"/>
            <a:ext cx="877282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8" name="Google Shape;1038;p174"/>
          <p:cNvSpPr/>
          <p:nvPr/>
        </p:nvSpPr>
        <p:spPr>
          <a:xfrm>
            <a:off x="283297" y="1825100"/>
            <a:ext cx="2101500" cy="11706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75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Inheritance</a:t>
            </a:r>
            <a:endParaRPr/>
          </a:p>
        </p:txBody>
      </p:sp>
      <p:sp>
        <p:nvSpPr>
          <p:cNvPr id="1044" name="Google Shape;1044;p175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/>
              <a:t>package com.jga.models;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000080"/>
                </a:solidFill>
              </a:rPr>
              <a:t>public class </a:t>
            </a:r>
            <a:r>
              <a:rPr lang="en" sz="4000"/>
              <a:t>Faculty extends User {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/>
              <a:t>  </a:t>
            </a:r>
            <a:r>
              <a:rPr b="1" lang="en" sz="4000">
                <a:solidFill>
                  <a:srgbClr val="000080"/>
                </a:solidFill>
              </a:rPr>
              <a:t>private </a:t>
            </a:r>
            <a:r>
              <a:rPr lang="en" sz="4000"/>
              <a:t>String office;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/>
              <a:t>  </a:t>
            </a:r>
            <a:r>
              <a:rPr b="1" lang="en" sz="4000">
                <a:solidFill>
                  <a:srgbClr val="000080"/>
                </a:solidFill>
              </a:rPr>
              <a:t>private </a:t>
            </a:r>
            <a:r>
              <a:rPr lang="en" sz="4000"/>
              <a:t>Boolean tenure;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}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5" name="Google Shape;1045;p175"/>
          <p:cNvSpPr/>
          <p:nvPr/>
        </p:nvSpPr>
        <p:spPr>
          <a:xfrm>
            <a:off x="6442875" y="2507175"/>
            <a:ext cx="2044500" cy="20553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  <a:effectLst>
            <a:outerShdw blurRad="57150" rotWithShape="0" algn="bl" dir="2700000" dist="762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setters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getters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 arguments constructor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default constructor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0"/>
          <p:cNvSpPr/>
          <p:nvPr/>
        </p:nvSpPr>
        <p:spPr>
          <a:xfrm>
            <a:off x="585775" y="1504975"/>
            <a:ext cx="8144400" cy="2278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50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Char char="●"/>
            </a:pPr>
            <a:r>
              <a:rPr lang="en"/>
              <a:t>Also verify you have the ORM libraries configured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&lt;</a:t>
            </a:r>
            <a:r>
              <a:rPr b="1" lang="en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dependency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&gt;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&lt;</a:t>
            </a:r>
            <a:r>
              <a:rPr b="1" lang="en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groupId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&gt;</a:t>
            </a:r>
            <a:r>
              <a:rPr lang="en"/>
              <a:t>org.springframework.boot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&lt;/</a:t>
            </a:r>
            <a:r>
              <a:rPr b="1" lang="en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groupId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&gt;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&lt;</a:t>
            </a:r>
            <a:r>
              <a:rPr b="1" lang="en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artifactId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&gt;</a:t>
            </a:r>
            <a:r>
              <a:rPr lang="en"/>
              <a:t>spring-boot-starter-data-jpa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&lt;/</a:t>
            </a:r>
            <a:r>
              <a:rPr b="1" lang="en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artifactId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&gt;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&lt;/</a:t>
            </a:r>
            <a:r>
              <a:rPr b="1" lang="en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dependency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&gt;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9" name="Google Shape;229;p50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ORM Configuration</a:t>
            </a:r>
            <a:endParaRPr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176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Single Table Inheritance Strategy (default)</a:t>
            </a:r>
            <a:endParaRPr sz="3500"/>
          </a:p>
        </p:txBody>
      </p:sp>
      <p:sp>
        <p:nvSpPr>
          <p:cNvPr id="1051" name="Google Shape;1051;p176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50">
                <a:solidFill>
                  <a:srgbClr val="000080"/>
                </a:solidFill>
              </a:rPr>
              <a:t>CREATE TABLE users </a:t>
            </a:r>
            <a:r>
              <a:rPr lang="en" sz="2150"/>
              <a:t>(</a:t>
            </a:r>
            <a:endParaRPr sz="2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/>
              <a:t> </a:t>
            </a:r>
            <a:r>
              <a:rPr b="1" lang="en" sz="2150">
                <a:solidFill>
                  <a:srgbClr val="000080"/>
                </a:solidFill>
              </a:rPr>
              <a:t>id </a:t>
            </a:r>
            <a:r>
              <a:rPr b="1" i="1" lang="en" sz="2150">
                <a:solidFill>
                  <a:srgbClr val="660E7A"/>
                </a:solidFill>
              </a:rPr>
              <a:t>int</a:t>
            </a:r>
            <a:r>
              <a:rPr lang="en" sz="2150"/>
              <a:t>(</a:t>
            </a:r>
            <a:r>
              <a:rPr lang="en" sz="2150">
                <a:solidFill>
                  <a:srgbClr val="0000FF"/>
                </a:solidFill>
              </a:rPr>
              <a:t>11</a:t>
            </a:r>
            <a:r>
              <a:rPr lang="en" sz="2150"/>
              <a:t>) </a:t>
            </a:r>
            <a:r>
              <a:rPr b="1" lang="en" sz="2150">
                <a:solidFill>
                  <a:srgbClr val="000080"/>
                </a:solidFill>
              </a:rPr>
              <a:t>NOT NULL </a:t>
            </a:r>
            <a:r>
              <a:rPr lang="en" sz="2150"/>
              <a:t>AUTO_INCREMENT,</a:t>
            </a:r>
            <a:endParaRPr sz="2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/>
              <a:t> first_name </a:t>
            </a:r>
            <a:r>
              <a:rPr b="1" i="1" lang="en" sz="2150">
                <a:solidFill>
                  <a:srgbClr val="660E7A"/>
                </a:solidFill>
              </a:rPr>
              <a:t>varchar</a:t>
            </a:r>
            <a:r>
              <a:rPr lang="en" sz="2150"/>
              <a:t>(</a:t>
            </a:r>
            <a:r>
              <a:rPr lang="en" sz="2150">
                <a:solidFill>
                  <a:srgbClr val="0000FF"/>
                </a:solidFill>
              </a:rPr>
              <a:t>255</a:t>
            </a:r>
            <a:r>
              <a:rPr lang="en" sz="2150"/>
              <a:t>) </a:t>
            </a:r>
            <a:r>
              <a:rPr b="1" lang="en" sz="2150">
                <a:solidFill>
                  <a:srgbClr val="000080"/>
                </a:solidFill>
              </a:rPr>
              <a:t>DEFAULT NULL</a:t>
            </a:r>
            <a:r>
              <a:rPr lang="en" sz="2150"/>
              <a:t>,</a:t>
            </a:r>
            <a:endParaRPr sz="2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/>
              <a:t> last_name </a:t>
            </a:r>
            <a:r>
              <a:rPr b="1" i="1" lang="en" sz="2150">
                <a:solidFill>
                  <a:srgbClr val="660E7A"/>
                </a:solidFill>
              </a:rPr>
              <a:t>varchar</a:t>
            </a:r>
            <a:r>
              <a:rPr lang="en" sz="2150"/>
              <a:t>(</a:t>
            </a:r>
            <a:r>
              <a:rPr lang="en" sz="2150">
                <a:solidFill>
                  <a:srgbClr val="0000FF"/>
                </a:solidFill>
              </a:rPr>
              <a:t>255</a:t>
            </a:r>
            <a:r>
              <a:rPr lang="en" sz="2150"/>
              <a:t>) </a:t>
            </a:r>
            <a:r>
              <a:rPr b="1" lang="en" sz="2150">
                <a:solidFill>
                  <a:srgbClr val="000080"/>
                </a:solidFill>
              </a:rPr>
              <a:t>DEFAULT NULL</a:t>
            </a:r>
            <a:r>
              <a:rPr lang="en" sz="2150"/>
              <a:t>,</a:t>
            </a:r>
            <a:endParaRPr sz="2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/>
              <a:t> password </a:t>
            </a:r>
            <a:r>
              <a:rPr b="1" i="1" lang="en" sz="2150">
                <a:solidFill>
                  <a:srgbClr val="660E7A"/>
                </a:solidFill>
              </a:rPr>
              <a:t>varchar</a:t>
            </a:r>
            <a:r>
              <a:rPr lang="en" sz="2150"/>
              <a:t>(</a:t>
            </a:r>
            <a:r>
              <a:rPr lang="en" sz="2150">
                <a:solidFill>
                  <a:srgbClr val="0000FF"/>
                </a:solidFill>
              </a:rPr>
              <a:t>255</a:t>
            </a:r>
            <a:r>
              <a:rPr lang="en" sz="2150"/>
              <a:t>) </a:t>
            </a:r>
            <a:r>
              <a:rPr b="1" lang="en" sz="2150">
                <a:solidFill>
                  <a:srgbClr val="000080"/>
                </a:solidFill>
              </a:rPr>
              <a:t>DEFAULT NULL</a:t>
            </a:r>
            <a:r>
              <a:rPr lang="en" sz="2150"/>
              <a:t>,</a:t>
            </a:r>
            <a:endParaRPr sz="2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/>
              <a:t> username </a:t>
            </a:r>
            <a:r>
              <a:rPr b="1" i="1" lang="en" sz="2150">
                <a:solidFill>
                  <a:srgbClr val="660E7A"/>
                </a:solidFill>
              </a:rPr>
              <a:t>varchar</a:t>
            </a:r>
            <a:r>
              <a:rPr lang="en" sz="2150"/>
              <a:t>(</a:t>
            </a:r>
            <a:r>
              <a:rPr lang="en" sz="2150">
                <a:solidFill>
                  <a:srgbClr val="0000FF"/>
                </a:solidFill>
              </a:rPr>
              <a:t>255</a:t>
            </a:r>
            <a:r>
              <a:rPr lang="en" sz="2150"/>
              <a:t>) </a:t>
            </a:r>
            <a:r>
              <a:rPr b="1" lang="en" sz="2150">
                <a:solidFill>
                  <a:srgbClr val="000080"/>
                </a:solidFill>
              </a:rPr>
              <a:t>DEFAULT NULL</a:t>
            </a:r>
            <a:r>
              <a:rPr lang="en" sz="2150"/>
              <a:t>,</a:t>
            </a:r>
            <a:endParaRPr sz="2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/>
              <a:t> </a:t>
            </a:r>
            <a:r>
              <a:rPr lang="en" sz="2150">
                <a:highlight>
                  <a:srgbClr val="FFFF00"/>
                </a:highlight>
              </a:rPr>
              <a:t>dtype</a:t>
            </a:r>
            <a:r>
              <a:rPr lang="en" sz="2150"/>
              <a:t> </a:t>
            </a:r>
            <a:r>
              <a:rPr b="1" i="1" lang="en" sz="2150">
                <a:solidFill>
                  <a:srgbClr val="660E7A"/>
                </a:solidFill>
              </a:rPr>
              <a:t>varchar</a:t>
            </a:r>
            <a:r>
              <a:rPr lang="en" sz="2150"/>
              <a:t>(</a:t>
            </a:r>
            <a:r>
              <a:rPr lang="en" sz="2150">
                <a:solidFill>
                  <a:srgbClr val="0000FF"/>
                </a:solidFill>
              </a:rPr>
              <a:t>31</a:t>
            </a:r>
            <a:r>
              <a:rPr lang="en" sz="2150"/>
              <a:t>) </a:t>
            </a:r>
            <a:r>
              <a:rPr b="1" lang="en" sz="2150">
                <a:solidFill>
                  <a:srgbClr val="000080"/>
                </a:solidFill>
              </a:rPr>
              <a:t>NOT NULL</a:t>
            </a:r>
            <a:r>
              <a:rPr lang="en" sz="2150"/>
              <a:t>,</a:t>
            </a:r>
            <a:endParaRPr sz="2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/>
              <a:t> </a:t>
            </a:r>
            <a:r>
              <a:rPr lang="en" sz="2150">
                <a:highlight>
                  <a:srgbClr val="FFFF00"/>
                </a:highlight>
              </a:rPr>
              <a:t>office</a:t>
            </a:r>
            <a:r>
              <a:rPr lang="en" sz="2150"/>
              <a:t> </a:t>
            </a:r>
            <a:r>
              <a:rPr b="1" i="1" lang="en" sz="2150">
                <a:solidFill>
                  <a:srgbClr val="660E7A"/>
                </a:solidFill>
              </a:rPr>
              <a:t>varchar</a:t>
            </a:r>
            <a:r>
              <a:rPr lang="en" sz="2150"/>
              <a:t>(</a:t>
            </a:r>
            <a:r>
              <a:rPr lang="en" sz="2150">
                <a:solidFill>
                  <a:srgbClr val="0000FF"/>
                </a:solidFill>
              </a:rPr>
              <a:t>255</a:t>
            </a:r>
            <a:r>
              <a:rPr lang="en" sz="2150"/>
              <a:t>) </a:t>
            </a:r>
            <a:r>
              <a:rPr b="1" lang="en" sz="2150">
                <a:solidFill>
                  <a:srgbClr val="000080"/>
                </a:solidFill>
              </a:rPr>
              <a:t>DEFAULT NULL</a:t>
            </a:r>
            <a:r>
              <a:rPr lang="en" sz="2150"/>
              <a:t>,</a:t>
            </a:r>
            <a:endParaRPr sz="2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/>
              <a:t> </a:t>
            </a:r>
            <a:r>
              <a:rPr lang="en" sz="2150">
                <a:highlight>
                  <a:srgbClr val="FFFF00"/>
                </a:highlight>
              </a:rPr>
              <a:t>tenure</a:t>
            </a:r>
            <a:r>
              <a:rPr lang="en" sz="2150"/>
              <a:t> bit(</a:t>
            </a:r>
            <a:r>
              <a:rPr lang="en" sz="2150">
                <a:solidFill>
                  <a:srgbClr val="0000FF"/>
                </a:solidFill>
              </a:rPr>
              <a:t>1</a:t>
            </a:r>
            <a:r>
              <a:rPr lang="en" sz="2150"/>
              <a:t>) </a:t>
            </a:r>
            <a:r>
              <a:rPr b="1" lang="en" sz="2150">
                <a:solidFill>
                  <a:srgbClr val="000080"/>
                </a:solidFill>
              </a:rPr>
              <a:t>DEFAULT NULL</a:t>
            </a:r>
            <a:r>
              <a:rPr lang="en" sz="2150"/>
              <a:t>,</a:t>
            </a:r>
            <a:endParaRPr sz="2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/>
              <a:t> </a:t>
            </a:r>
            <a:r>
              <a:rPr b="1" lang="en" sz="2150">
                <a:solidFill>
                  <a:srgbClr val="000080"/>
                </a:solidFill>
              </a:rPr>
              <a:t>PRIMARY KEY </a:t>
            </a:r>
            <a:r>
              <a:rPr lang="en" sz="2150"/>
              <a:t>(</a:t>
            </a:r>
            <a:r>
              <a:rPr b="1" lang="en" sz="2150">
                <a:solidFill>
                  <a:srgbClr val="000080"/>
                </a:solidFill>
              </a:rPr>
              <a:t>id</a:t>
            </a:r>
            <a:r>
              <a:rPr lang="en" sz="2150"/>
              <a:t>)</a:t>
            </a:r>
            <a:endParaRPr sz="2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/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2" name="Google Shape;1052;p176"/>
          <p:cNvSpPr/>
          <p:nvPr/>
        </p:nvSpPr>
        <p:spPr>
          <a:xfrm>
            <a:off x="6671475" y="1852775"/>
            <a:ext cx="2044500" cy="29865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  <a:effectLst>
            <a:outerShdw blurRad="57150" rotWithShape="0" algn="bl" dir="2700000" dist="10477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Default strategy is single table inheritance. Derived class attributes are denormalized to base class. </a:t>
            </a:r>
            <a:r>
              <a:rPr b="1" lang="en" sz="2000"/>
              <a:t>dtype</a:t>
            </a:r>
            <a:r>
              <a:rPr lang="en" sz="2000"/>
              <a:t> used to distinguish.</a:t>
            </a:r>
            <a:endParaRPr sz="200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177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Implementing a Faculty Repository</a:t>
            </a:r>
            <a:endParaRPr sz="4500"/>
          </a:p>
        </p:txBody>
      </p:sp>
      <p:sp>
        <p:nvSpPr>
          <p:cNvPr id="1058" name="Google Shape;1058;p177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package com.jga.repositories;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import org.springframework.data.repository.*;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import com.jga.models.</a:t>
            </a:r>
            <a:r>
              <a:rPr lang="en" sz="3200">
                <a:highlight>
                  <a:srgbClr val="FFFF00"/>
                </a:highlight>
              </a:rPr>
              <a:t>Faculty</a:t>
            </a:r>
            <a:r>
              <a:rPr lang="en" sz="3200"/>
              <a:t>;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80"/>
                </a:solidFill>
              </a:rPr>
              <a:t>public interface </a:t>
            </a:r>
            <a:r>
              <a:rPr lang="en" sz="3200"/>
              <a:t>FacultyRepository extends CrudRepository&lt;</a:t>
            </a:r>
            <a:r>
              <a:rPr lang="en" sz="3200">
                <a:highlight>
                  <a:srgbClr val="FFFF00"/>
                </a:highlight>
              </a:rPr>
              <a:t>Faculty</a:t>
            </a:r>
            <a:r>
              <a:rPr lang="en" sz="3200"/>
              <a:t>, Integer&gt; { }</a:t>
            </a:r>
            <a:endParaRPr sz="3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178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Faculty REST Service</a:t>
            </a:r>
            <a:endParaRPr/>
          </a:p>
        </p:txBody>
      </p:sp>
      <p:sp>
        <p:nvSpPr>
          <p:cNvPr id="1064" name="Google Shape;1064;p178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@RestController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>
                <a:highlight>
                  <a:srgbClr val="FFFFFF"/>
                </a:highlight>
              </a:rPr>
              <a:t>FacultyService 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@Autowired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FacultyRepository repository;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@GetMapping(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"/api/faculty"</a:t>
            </a:r>
            <a:r>
              <a:rPr lang="en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>
                <a:highlight>
                  <a:srgbClr val="FFFFFF"/>
                </a:highlight>
              </a:rPr>
              <a:t>List&lt;Faculty&gt; findAllFaculty() 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List&lt;Faculty&gt;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  <a:r>
              <a:rPr lang="en">
                <a:highlight>
                  <a:srgbClr val="FFFFFF"/>
                </a:highlight>
              </a:rPr>
              <a:t>repository.findAll();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}}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5" name="Google Shape;1065;p178"/>
          <p:cNvSpPr/>
          <p:nvPr/>
        </p:nvSpPr>
        <p:spPr>
          <a:xfrm>
            <a:off x="6203550" y="557375"/>
            <a:ext cx="2628900" cy="27996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  <a:effectLst>
            <a:outerShdw blurRad="57150" rotWithShape="0" algn="bl" dir="2820000" dist="10477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Repository's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findAll()</a:t>
            </a:r>
            <a:r>
              <a:rPr lang="en" sz="2200"/>
              <a:t> only returns instances of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Faculty</a:t>
            </a:r>
            <a:r>
              <a:rPr lang="en" sz="2200"/>
              <a:t>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Automatically filters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dType='Faculty'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79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a Faculty</a:t>
            </a:r>
            <a:endParaRPr/>
          </a:p>
        </p:txBody>
      </p:sp>
      <p:sp>
        <p:nvSpPr>
          <p:cNvPr id="1071" name="Google Shape;1071;p179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50">
                <a:solidFill>
                  <a:srgbClr val="000080"/>
                </a:solidFill>
              </a:rPr>
              <a:t>INSERT INTO users</a:t>
            </a:r>
            <a:endParaRPr b="1" sz="3950">
              <a:solidFill>
                <a:srgbClr val="000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50"/>
              <a:t>(first_name, last_name, password,</a:t>
            </a:r>
            <a:endParaRPr sz="39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950"/>
              <a:t>username, dtype, office, tenure)</a:t>
            </a:r>
            <a:endParaRPr sz="39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50">
                <a:solidFill>
                  <a:srgbClr val="000080"/>
                </a:solidFill>
              </a:rPr>
              <a:t>VALUES</a:t>
            </a:r>
            <a:endParaRPr b="1" sz="3950">
              <a:solidFill>
                <a:srgbClr val="000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50"/>
              <a:t>(</a:t>
            </a:r>
            <a:r>
              <a:rPr b="1" lang="en" sz="3950">
                <a:solidFill>
                  <a:srgbClr val="008000"/>
                </a:solidFill>
              </a:rPr>
              <a:t>'Tim'</a:t>
            </a:r>
            <a:r>
              <a:rPr lang="en" sz="3950"/>
              <a:t>,</a:t>
            </a:r>
            <a:r>
              <a:rPr b="1" lang="en" sz="3950">
                <a:solidFill>
                  <a:srgbClr val="008000"/>
                </a:solidFill>
              </a:rPr>
              <a:t>'Birns Lee'</a:t>
            </a:r>
            <a:r>
              <a:rPr lang="en" sz="3950"/>
              <a:t>, </a:t>
            </a:r>
            <a:r>
              <a:rPr b="1" lang="en" sz="3950">
                <a:solidFill>
                  <a:srgbClr val="008000"/>
                </a:solidFill>
              </a:rPr>
              <a:t>'tlee'</a:t>
            </a:r>
            <a:r>
              <a:rPr lang="en" sz="3950"/>
              <a:t>, </a:t>
            </a:r>
            <a:r>
              <a:rPr b="1" lang="en" sz="3950">
                <a:solidFill>
                  <a:srgbClr val="008000"/>
                </a:solidFill>
              </a:rPr>
              <a:t>'tlee'</a:t>
            </a:r>
            <a:r>
              <a:rPr lang="en" sz="3950"/>
              <a:t>,</a:t>
            </a:r>
            <a:endParaRPr sz="39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50">
                <a:solidFill>
                  <a:srgbClr val="008000"/>
                </a:solidFill>
              </a:rPr>
              <a:t>'Faculty'</a:t>
            </a:r>
            <a:r>
              <a:rPr lang="en" sz="3950"/>
              <a:t>, </a:t>
            </a:r>
            <a:r>
              <a:rPr b="1" lang="en" sz="3950">
                <a:solidFill>
                  <a:srgbClr val="008000"/>
                </a:solidFill>
              </a:rPr>
              <a:t>'123A'</a:t>
            </a:r>
            <a:r>
              <a:rPr lang="en" sz="3950"/>
              <a:t>, </a:t>
            </a:r>
            <a:r>
              <a:rPr lang="en" sz="3950">
                <a:solidFill>
                  <a:srgbClr val="0000FF"/>
                </a:solidFill>
              </a:rPr>
              <a:t>1</a:t>
            </a:r>
            <a:r>
              <a:rPr lang="en" sz="3950"/>
              <a:t>);</a:t>
            </a:r>
            <a:endParaRPr sz="5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180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Another Faculty</a:t>
            </a:r>
            <a:endParaRPr/>
          </a:p>
        </p:txBody>
      </p:sp>
      <p:sp>
        <p:nvSpPr>
          <p:cNvPr id="1077" name="Google Shape;1077;p180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850">
                <a:solidFill>
                  <a:srgbClr val="000080"/>
                </a:solidFill>
              </a:rPr>
              <a:t>INSERT INTO users</a:t>
            </a:r>
            <a:endParaRPr b="1" sz="3850">
              <a:solidFill>
                <a:srgbClr val="000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50"/>
              <a:t>(first_name, last_name, password,</a:t>
            </a:r>
            <a:endParaRPr sz="38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50"/>
              <a:t>username, dtype, office, tenure)</a:t>
            </a:r>
            <a:endParaRPr sz="38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850">
                <a:solidFill>
                  <a:srgbClr val="000080"/>
                </a:solidFill>
              </a:rPr>
              <a:t>VALUES</a:t>
            </a:r>
            <a:endParaRPr b="1" sz="3850">
              <a:solidFill>
                <a:srgbClr val="000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50"/>
              <a:t>(</a:t>
            </a:r>
            <a:r>
              <a:rPr b="1" lang="en" sz="3850">
                <a:solidFill>
                  <a:srgbClr val="008000"/>
                </a:solidFill>
              </a:rPr>
              <a:t>'Ada'</a:t>
            </a:r>
            <a:r>
              <a:rPr lang="en" sz="3850"/>
              <a:t>,</a:t>
            </a:r>
            <a:r>
              <a:rPr b="1" lang="en" sz="3850">
                <a:solidFill>
                  <a:srgbClr val="008000"/>
                </a:solidFill>
              </a:rPr>
              <a:t>'Lovelace'</a:t>
            </a:r>
            <a:r>
              <a:rPr lang="en" sz="3850"/>
              <a:t>,</a:t>
            </a:r>
            <a:r>
              <a:rPr b="1" lang="en" sz="3850">
                <a:solidFill>
                  <a:srgbClr val="008000"/>
                </a:solidFill>
              </a:rPr>
              <a:t>'alovelace'</a:t>
            </a:r>
            <a:r>
              <a:rPr lang="en" sz="3850"/>
              <a:t>,</a:t>
            </a:r>
            <a:endParaRPr sz="38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50">
                <a:solidFill>
                  <a:srgbClr val="008000"/>
                </a:solidFill>
              </a:rPr>
              <a:t>'alovelace'</a:t>
            </a:r>
            <a:r>
              <a:rPr lang="en" sz="3850"/>
              <a:t>,</a:t>
            </a:r>
            <a:r>
              <a:rPr b="1" lang="en" sz="3850">
                <a:solidFill>
                  <a:srgbClr val="008000"/>
                </a:solidFill>
              </a:rPr>
              <a:t>'Faculty'</a:t>
            </a:r>
            <a:r>
              <a:rPr lang="en" sz="3850"/>
              <a:t>,</a:t>
            </a:r>
            <a:r>
              <a:rPr b="1" lang="en" sz="3850">
                <a:solidFill>
                  <a:srgbClr val="008000"/>
                </a:solidFill>
              </a:rPr>
              <a:t>'321B'</a:t>
            </a:r>
            <a:r>
              <a:rPr lang="en" sz="3850"/>
              <a:t>,</a:t>
            </a:r>
            <a:r>
              <a:rPr lang="en" sz="3850">
                <a:solidFill>
                  <a:srgbClr val="0000FF"/>
                </a:solidFill>
              </a:rPr>
              <a:t>1</a:t>
            </a:r>
            <a:r>
              <a:rPr lang="en" sz="3850"/>
              <a:t>);</a:t>
            </a:r>
            <a:endParaRPr sz="5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181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http://localhost:8080/api/faculty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3" name="Google Shape;1083;p181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50"/>
              <a:t>[  { </a:t>
            </a:r>
            <a:r>
              <a:rPr b="1" lang="en" sz="2950">
                <a:solidFill>
                  <a:srgbClr val="660E7A"/>
                </a:solidFill>
              </a:rPr>
              <a:t>"id"</a:t>
            </a:r>
            <a:r>
              <a:rPr lang="en" sz="2950"/>
              <a:t>: </a:t>
            </a:r>
            <a:r>
              <a:rPr lang="en" sz="2950">
                <a:solidFill>
                  <a:srgbClr val="0000FF"/>
                </a:solidFill>
              </a:rPr>
              <a:t>3</a:t>
            </a:r>
            <a:r>
              <a:rPr lang="en" sz="2950"/>
              <a:t>, </a:t>
            </a:r>
            <a:r>
              <a:rPr b="1" lang="en" sz="2950">
                <a:solidFill>
                  <a:srgbClr val="660E7A"/>
                </a:solidFill>
              </a:rPr>
              <a:t>"username"</a:t>
            </a:r>
            <a:r>
              <a:rPr lang="en" sz="2950"/>
              <a:t>: </a:t>
            </a:r>
            <a:r>
              <a:rPr b="1" lang="en" sz="2950">
                <a:solidFill>
                  <a:srgbClr val="008000"/>
                </a:solidFill>
              </a:rPr>
              <a:t>"tlee"</a:t>
            </a:r>
            <a:r>
              <a:rPr lang="en" sz="2950"/>
              <a:t>,</a:t>
            </a:r>
            <a:endParaRPr sz="29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50">
                <a:solidFill>
                  <a:srgbClr val="660E7A"/>
                </a:solidFill>
              </a:rPr>
              <a:t>"password"</a:t>
            </a:r>
            <a:r>
              <a:rPr lang="en" sz="2950"/>
              <a:t>: </a:t>
            </a:r>
            <a:r>
              <a:rPr b="1" lang="en" sz="2950">
                <a:solidFill>
                  <a:srgbClr val="008000"/>
                </a:solidFill>
              </a:rPr>
              <a:t>"tlee"</a:t>
            </a:r>
            <a:r>
              <a:rPr lang="en" sz="2950"/>
              <a:t>, </a:t>
            </a:r>
            <a:r>
              <a:rPr b="1" lang="en" sz="2950">
                <a:solidFill>
                  <a:srgbClr val="660E7A"/>
                </a:solidFill>
              </a:rPr>
              <a:t>"firstName"</a:t>
            </a:r>
            <a:r>
              <a:rPr lang="en" sz="2950"/>
              <a:t>: </a:t>
            </a:r>
            <a:r>
              <a:rPr b="1" lang="en" sz="2950">
                <a:solidFill>
                  <a:srgbClr val="008000"/>
                </a:solidFill>
              </a:rPr>
              <a:t>"Tim"</a:t>
            </a:r>
            <a:r>
              <a:rPr lang="en" sz="2950"/>
              <a:t>, </a:t>
            </a:r>
            <a:r>
              <a:rPr b="1" lang="en" sz="2950">
                <a:solidFill>
                  <a:srgbClr val="660E7A"/>
                </a:solidFill>
              </a:rPr>
              <a:t>"lastName"</a:t>
            </a:r>
            <a:r>
              <a:rPr lang="en" sz="2950"/>
              <a:t>: </a:t>
            </a:r>
            <a:r>
              <a:rPr b="1" lang="en" sz="2950">
                <a:solidFill>
                  <a:srgbClr val="008000"/>
                </a:solidFill>
              </a:rPr>
              <a:t>"Birns </a:t>
            </a:r>
            <a:r>
              <a:rPr lang="en" sz="2950"/>
              <a:t>Lee</a:t>
            </a:r>
            <a:r>
              <a:rPr b="1" lang="en" sz="2950">
                <a:solidFill>
                  <a:srgbClr val="660E7A"/>
                </a:solidFill>
              </a:rPr>
              <a:t>",</a:t>
            </a:r>
            <a:endParaRPr b="1" sz="2950">
              <a:solidFill>
                <a:srgbClr val="660E7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50">
                <a:solidFill>
                  <a:srgbClr val="660E7A"/>
                </a:solidFill>
              </a:rPr>
              <a:t>"</a:t>
            </a:r>
            <a:r>
              <a:rPr lang="en" sz="2950"/>
              <a:t>office</a:t>
            </a:r>
            <a:r>
              <a:rPr b="1" lang="en" sz="2950">
                <a:solidFill>
                  <a:srgbClr val="660E7A"/>
                </a:solidFill>
              </a:rPr>
              <a:t>": "</a:t>
            </a:r>
            <a:r>
              <a:rPr lang="en" sz="2950"/>
              <a:t>123A</a:t>
            </a:r>
            <a:r>
              <a:rPr b="1" lang="en" sz="2950">
                <a:solidFill>
                  <a:srgbClr val="660E7A"/>
                </a:solidFill>
              </a:rPr>
              <a:t>", "</a:t>
            </a:r>
            <a:r>
              <a:rPr lang="en" sz="2950"/>
              <a:t>tenure</a:t>
            </a:r>
            <a:r>
              <a:rPr b="1" lang="en" sz="2950">
                <a:solidFill>
                  <a:srgbClr val="008000"/>
                </a:solidFill>
              </a:rPr>
              <a:t>": true },</a:t>
            </a:r>
            <a:endParaRPr b="1" sz="2950">
              <a:solidFill>
                <a:srgbClr val="008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50">
                <a:solidFill>
                  <a:srgbClr val="008000"/>
                </a:solidFill>
              </a:rPr>
              <a:t> </a:t>
            </a:r>
            <a:r>
              <a:rPr lang="en" sz="2950"/>
              <a:t>{ </a:t>
            </a:r>
            <a:r>
              <a:rPr b="1" lang="en" sz="2950">
                <a:solidFill>
                  <a:srgbClr val="660E7A"/>
                </a:solidFill>
              </a:rPr>
              <a:t>"id"</a:t>
            </a:r>
            <a:r>
              <a:rPr lang="en" sz="2950"/>
              <a:t>: </a:t>
            </a:r>
            <a:r>
              <a:rPr lang="en" sz="2950">
                <a:solidFill>
                  <a:srgbClr val="0000FF"/>
                </a:solidFill>
              </a:rPr>
              <a:t>4</a:t>
            </a:r>
            <a:r>
              <a:rPr lang="en" sz="2950"/>
              <a:t>, </a:t>
            </a:r>
            <a:r>
              <a:rPr b="1" lang="en" sz="2950">
                <a:solidFill>
                  <a:srgbClr val="660E7A"/>
                </a:solidFill>
              </a:rPr>
              <a:t>"username"</a:t>
            </a:r>
            <a:r>
              <a:rPr lang="en" sz="2950"/>
              <a:t>:</a:t>
            </a:r>
            <a:r>
              <a:rPr b="1" lang="en" sz="2950">
                <a:solidFill>
                  <a:srgbClr val="008000"/>
                </a:solidFill>
              </a:rPr>
              <a:t>"alovelace"</a:t>
            </a:r>
            <a:r>
              <a:rPr lang="en" sz="2950"/>
              <a:t>,</a:t>
            </a:r>
            <a:endParaRPr sz="29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50"/>
              <a:t>   </a:t>
            </a:r>
            <a:r>
              <a:rPr b="1" lang="en" sz="2950">
                <a:solidFill>
                  <a:srgbClr val="660E7A"/>
                </a:solidFill>
              </a:rPr>
              <a:t>"password"</a:t>
            </a:r>
            <a:r>
              <a:rPr lang="en" sz="2950"/>
              <a:t>:</a:t>
            </a:r>
            <a:r>
              <a:rPr b="1" lang="en" sz="2950">
                <a:solidFill>
                  <a:srgbClr val="008000"/>
                </a:solidFill>
              </a:rPr>
              <a:t>"alovelace"</a:t>
            </a:r>
            <a:r>
              <a:rPr lang="en" sz="2950"/>
              <a:t>, </a:t>
            </a:r>
            <a:r>
              <a:rPr b="1" lang="en" sz="2950">
                <a:solidFill>
                  <a:srgbClr val="660E7A"/>
                </a:solidFill>
              </a:rPr>
              <a:t>"firstName"</a:t>
            </a:r>
            <a:r>
              <a:rPr lang="en" sz="2950"/>
              <a:t>:</a:t>
            </a:r>
            <a:endParaRPr sz="29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50"/>
              <a:t> </a:t>
            </a:r>
            <a:r>
              <a:rPr b="1" lang="en" sz="2950">
                <a:solidFill>
                  <a:srgbClr val="008000"/>
                </a:solidFill>
              </a:rPr>
              <a:t>"Ada"</a:t>
            </a:r>
            <a:r>
              <a:rPr lang="en" sz="2950"/>
              <a:t>, </a:t>
            </a:r>
            <a:r>
              <a:rPr b="1" lang="en" sz="2950">
                <a:solidFill>
                  <a:srgbClr val="660E7A"/>
                </a:solidFill>
              </a:rPr>
              <a:t>"lastName"</a:t>
            </a:r>
            <a:r>
              <a:rPr lang="en" sz="2950"/>
              <a:t>: </a:t>
            </a:r>
            <a:r>
              <a:rPr b="1" lang="en" sz="2950">
                <a:solidFill>
                  <a:srgbClr val="008000"/>
                </a:solidFill>
              </a:rPr>
              <a:t>"Lovelace"</a:t>
            </a:r>
            <a:r>
              <a:rPr lang="en" sz="2950"/>
              <a:t>,</a:t>
            </a:r>
            <a:endParaRPr sz="29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50"/>
              <a:t>   </a:t>
            </a:r>
            <a:r>
              <a:rPr b="1" lang="en" sz="2950">
                <a:solidFill>
                  <a:srgbClr val="660E7A"/>
                </a:solidFill>
              </a:rPr>
              <a:t>"office"</a:t>
            </a:r>
            <a:r>
              <a:rPr lang="en" sz="2950"/>
              <a:t>: </a:t>
            </a:r>
            <a:r>
              <a:rPr b="1" lang="en" sz="2950">
                <a:solidFill>
                  <a:srgbClr val="008000"/>
                </a:solidFill>
              </a:rPr>
              <a:t>"321B"</a:t>
            </a:r>
            <a:r>
              <a:rPr lang="en" sz="2950"/>
              <a:t>, </a:t>
            </a:r>
            <a:r>
              <a:rPr b="1" lang="en" sz="2950">
                <a:solidFill>
                  <a:srgbClr val="660E7A"/>
                </a:solidFill>
              </a:rPr>
              <a:t>"tenure"</a:t>
            </a:r>
            <a:r>
              <a:rPr lang="en" sz="2950"/>
              <a:t>: </a:t>
            </a:r>
            <a:r>
              <a:rPr b="1" lang="en" sz="2950">
                <a:solidFill>
                  <a:srgbClr val="000080"/>
                </a:solidFill>
              </a:rPr>
              <a:t>true </a:t>
            </a:r>
            <a:r>
              <a:rPr lang="en" sz="2950"/>
              <a:t>} ]</a:t>
            </a:r>
            <a:endParaRPr sz="4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182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600"/>
              <a:t>S</a:t>
            </a:r>
            <a:r>
              <a:rPr lang="en" sz="13600"/>
              <a:t>TUDENT</a:t>
            </a:r>
            <a:br>
              <a:rPr lang="en" sz="14600">
                <a:latin typeface="Oswald"/>
                <a:ea typeface="Oswald"/>
                <a:cs typeface="Oswald"/>
                <a:sym typeface="Oswald"/>
              </a:rPr>
            </a:br>
            <a:r>
              <a:rPr lang="en" sz="19700"/>
              <a:t>E</a:t>
            </a:r>
            <a:r>
              <a:rPr lang="en" sz="18700"/>
              <a:t>NTITY</a:t>
            </a:r>
            <a:endParaRPr sz="18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89" name="Google Shape;1089;p182"/>
          <p:cNvSpPr txBox="1"/>
          <p:nvPr>
            <p:ph idx="1" type="subTitle"/>
          </p:nvPr>
        </p:nvSpPr>
        <p:spPr>
          <a:xfrm>
            <a:off x="311700" y="4527875"/>
            <a:ext cx="85206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Dr. Jose Annunziato</a:t>
            </a:r>
            <a:endParaRPr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183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183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6" name="Google Shape;1096;p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86" y="0"/>
            <a:ext cx="877282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7" name="Google Shape;1097;p183"/>
          <p:cNvSpPr/>
          <p:nvPr/>
        </p:nvSpPr>
        <p:spPr>
          <a:xfrm>
            <a:off x="3825368" y="1825100"/>
            <a:ext cx="2101500" cy="11706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184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Inheritance</a:t>
            </a:r>
            <a:endParaRPr/>
          </a:p>
        </p:txBody>
      </p:sp>
      <p:sp>
        <p:nvSpPr>
          <p:cNvPr id="1103" name="Google Shape;1103;p184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00"/>
              <a:t>package com.jga.models;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00"/>
              <a:t>@Entity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800">
                <a:solidFill>
                  <a:srgbClr val="000080"/>
                </a:solidFill>
              </a:rPr>
              <a:t>public class </a:t>
            </a:r>
            <a:r>
              <a:rPr lang="en" sz="3800"/>
              <a:t>Student extends User {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00"/>
              <a:t>  </a:t>
            </a:r>
            <a:r>
              <a:rPr b="1" lang="en" sz="3800">
                <a:solidFill>
                  <a:srgbClr val="000080"/>
                </a:solidFill>
              </a:rPr>
              <a:t>private float </a:t>
            </a:r>
            <a:r>
              <a:rPr lang="en" sz="3800"/>
              <a:t>gpa;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00"/>
              <a:t>  </a:t>
            </a:r>
            <a:r>
              <a:rPr b="1" lang="en" sz="3800">
                <a:solidFill>
                  <a:srgbClr val="000080"/>
                </a:solidFill>
              </a:rPr>
              <a:t>private int </a:t>
            </a:r>
            <a:r>
              <a:rPr lang="en" sz="3800"/>
              <a:t>graduationYear;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}</a:t>
            </a:r>
            <a:endParaRPr sz="3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4" name="Google Shape;1104;p184"/>
          <p:cNvSpPr/>
          <p:nvPr/>
        </p:nvSpPr>
        <p:spPr>
          <a:xfrm>
            <a:off x="6823875" y="2964375"/>
            <a:ext cx="2044500" cy="20553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  <a:effectLst>
            <a:outerShdw blurRad="57150" rotWithShape="0" algn="bl" dir="2700000" dist="762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setters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getters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 arguments constructor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default constructor</a:t>
            </a:r>
            <a:endParaRPr sz="1800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185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Repository</a:t>
            </a:r>
            <a:endParaRPr/>
          </a:p>
        </p:txBody>
      </p:sp>
      <p:sp>
        <p:nvSpPr>
          <p:cNvPr id="1110" name="Google Shape;1110;p185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package com.jga.repositories;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import org.springframework.data.repository.*;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import com.jga.models.Student;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000080"/>
                </a:solidFill>
              </a:rPr>
              <a:t>public interface </a:t>
            </a:r>
            <a:r>
              <a:rPr lang="en" sz="3200"/>
              <a:t>StudentRepository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extends CrudRepository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&lt;Student, Integer&gt; { }</a:t>
            </a:r>
            <a:endParaRPr sz="3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1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ORM</a:t>
            </a:r>
            <a:r>
              <a:rPr b="1" lang="en" sz="15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D</a:t>
            </a:r>
            <a:r>
              <a:rPr b="1" lang="en" sz="14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ATA</a:t>
            </a:r>
            <a:endParaRPr b="1" sz="14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</a:t>
            </a:r>
            <a:r>
              <a:rPr b="1" lang="en" sz="13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ODELLING</a:t>
            </a:r>
            <a:endParaRPr b="1" sz="13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86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REST Service</a:t>
            </a:r>
            <a:endParaRPr/>
          </a:p>
        </p:txBody>
      </p:sp>
      <p:sp>
        <p:nvSpPr>
          <p:cNvPr id="1116" name="Google Shape;1116;p186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@RestController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000080"/>
                </a:solidFill>
              </a:rPr>
              <a:t>public class </a:t>
            </a:r>
            <a:r>
              <a:rPr lang="en" sz="3200"/>
              <a:t>StudentService {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  @Autowired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  StudentRepository repository;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  @GetMapping(</a:t>
            </a:r>
            <a:r>
              <a:rPr b="1" lang="en" sz="3200">
                <a:solidFill>
                  <a:srgbClr val="008000"/>
                </a:solidFill>
              </a:rPr>
              <a:t>"/api/students"</a:t>
            </a:r>
            <a:r>
              <a:rPr lang="en" sz="3200"/>
              <a:t>)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  </a:t>
            </a:r>
            <a:r>
              <a:rPr b="1" lang="en" sz="3200">
                <a:solidFill>
                  <a:srgbClr val="000080"/>
                </a:solidFill>
              </a:rPr>
              <a:t>public </a:t>
            </a:r>
            <a:r>
              <a:rPr lang="en" sz="3200"/>
              <a:t>List&lt;Student&gt; findAllStudents()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{  </a:t>
            </a:r>
            <a:r>
              <a:rPr b="1" lang="en" sz="3200">
                <a:solidFill>
                  <a:srgbClr val="000080"/>
                </a:solidFill>
              </a:rPr>
              <a:t>return </a:t>
            </a:r>
            <a:r>
              <a:rPr lang="en" sz="3200"/>
              <a:t>(</a:t>
            </a:r>
            <a:r>
              <a:rPr lang="en" sz="3200"/>
              <a:t>List&lt;Student&gt;</a:t>
            </a:r>
            <a:r>
              <a:rPr lang="en" sz="3200"/>
              <a:t>)repository.findAll(); }}</a:t>
            </a:r>
            <a:endParaRPr sz="29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187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Single Table Inheritance Strategy (default)</a:t>
            </a:r>
            <a:endParaRPr/>
          </a:p>
        </p:txBody>
      </p:sp>
      <p:sp>
        <p:nvSpPr>
          <p:cNvPr id="1122" name="Google Shape;1122;p187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50">
                <a:solidFill>
                  <a:srgbClr val="000080"/>
                </a:solidFill>
              </a:rPr>
              <a:t>CREATE TABLE users </a:t>
            </a:r>
            <a:r>
              <a:rPr lang="en" sz="2650"/>
              <a:t>(</a:t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/>
              <a:t> </a:t>
            </a:r>
            <a:r>
              <a:rPr b="1" lang="en" sz="2650">
                <a:solidFill>
                  <a:srgbClr val="000080"/>
                </a:solidFill>
              </a:rPr>
              <a:t>id </a:t>
            </a:r>
            <a:r>
              <a:rPr b="1" i="1" lang="en" sz="2650">
                <a:solidFill>
                  <a:srgbClr val="660E7A"/>
                </a:solidFill>
              </a:rPr>
              <a:t>int</a:t>
            </a:r>
            <a:r>
              <a:rPr lang="en" sz="2650"/>
              <a:t>(</a:t>
            </a:r>
            <a:r>
              <a:rPr lang="en" sz="2650">
                <a:solidFill>
                  <a:srgbClr val="0000FF"/>
                </a:solidFill>
              </a:rPr>
              <a:t>11</a:t>
            </a:r>
            <a:r>
              <a:rPr lang="en" sz="2650"/>
              <a:t>) </a:t>
            </a:r>
            <a:r>
              <a:rPr b="1" lang="en" sz="2650">
                <a:solidFill>
                  <a:srgbClr val="000080"/>
                </a:solidFill>
              </a:rPr>
              <a:t>NOT NULL </a:t>
            </a:r>
            <a:r>
              <a:rPr lang="en" sz="2650"/>
              <a:t>AUTO_INCREMENT,</a:t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/>
              <a:t> </a:t>
            </a:r>
            <a:r>
              <a:rPr i="1" lang="en" sz="2650">
                <a:solidFill>
                  <a:srgbClr val="808080"/>
                </a:solidFill>
              </a:rPr>
              <a:t>-- first_name, last_name, password, username</a:t>
            </a:r>
            <a:endParaRPr i="1" sz="2650">
              <a:solidFill>
                <a:srgbClr val="808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650">
                <a:solidFill>
                  <a:srgbClr val="808080"/>
                </a:solidFill>
              </a:rPr>
              <a:t> </a:t>
            </a:r>
            <a:r>
              <a:rPr lang="en" sz="2650"/>
              <a:t>dtype </a:t>
            </a:r>
            <a:r>
              <a:rPr b="1" i="1" lang="en" sz="2650">
                <a:solidFill>
                  <a:srgbClr val="660E7A"/>
                </a:solidFill>
              </a:rPr>
              <a:t>varchar</a:t>
            </a:r>
            <a:r>
              <a:rPr lang="en" sz="2650"/>
              <a:t>(</a:t>
            </a:r>
            <a:r>
              <a:rPr lang="en" sz="2650">
                <a:solidFill>
                  <a:srgbClr val="0000FF"/>
                </a:solidFill>
              </a:rPr>
              <a:t>31</a:t>
            </a:r>
            <a:r>
              <a:rPr lang="en" sz="2650"/>
              <a:t>) </a:t>
            </a:r>
            <a:r>
              <a:rPr b="1" lang="en" sz="2650">
                <a:solidFill>
                  <a:srgbClr val="000080"/>
                </a:solidFill>
              </a:rPr>
              <a:t>NOT NULL</a:t>
            </a:r>
            <a:r>
              <a:rPr lang="en" sz="2650"/>
              <a:t>,</a:t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/>
              <a:t> office </a:t>
            </a:r>
            <a:r>
              <a:rPr b="1" i="1" lang="en" sz="2650">
                <a:solidFill>
                  <a:srgbClr val="660E7A"/>
                </a:solidFill>
              </a:rPr>
              <a:t>varchar</a:t>
            </a:r>
            <a:r>
              <a:rPr lang="en" sz="2650"/>
              <a:t>(</a:t>
            </a:r>
            <a:r>
              <a:rPr lang="en" sz="2650">
                <a:solidFill>
                  <a:srgbClr val="0000FF"/>
                </a:solidFill>
              </a:rPr>
              <a:t>255</a:t>
            </a:r>
            <a:r>
              <a:rPr lang="en" sz="2650"/>
              <a:t>) </a:t>
            </a:r>
            <a:r>
              <a:rPr b="1" lang="en" sz="2650">
                <a:solidFill>
                  <a:srgbClr val="000080"/>
                </a:solidFill>
              </a:rPr>
              <a:t>DEFAULT NULL</a:t>
            </a:r>
            <a:r>
              <a:rPr lang="en" sz="2650"/>
              <a:t>,</a:t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/>
              <a:t> tenure bit(</a:t>
            </a:r>
            <a:r>
              <a:rPr lang="en" sz="2650">
                <a:solidFill>
                  <a:srgbClr val="0000FF"/>
                </a:solidFill>
              </a:rPr>
              <a:t>1</a:t>
            </a:r>
            <a:r>
              <a:rPr lang="en" sz="2650"/>
              <a:t>) </a:t>
            </a:r>
            <a:r>
              <a:rPr b="1" lang="en" sz="2650">
                <a:solidFill>
                  <a:srgbClr val="000080"/>
                </a:solidFill>
              </a:rPr>
              <a:t>DEFAULT NULL</a:t>
            </a:r>
            <a:r>
              <a:rPr lang="en" sz="2650"/>
              <a:t>,</a:t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/>
              <a:t> gpa </a:t>
            </a:r>
            <a:r>
              <a:rPr b="1" i="1" lang="en" sz="2650">
                <a:solidFill>
                  <a:srgbClr val="660E7A"/>
                </a:solidFill>
              </a:rPr>
              <a:t>float </a:t>
            </a:r>
            <a:r>
              <a:rPr b="1" lang="en" sz="2650">
                <a:solidFill>
                  <a:srgbClr val="000080"/>
                </a:solidFill>
              </a:rPr>
              <a:t>DEFAULT NULL</a:t>
            </a:r>
            <a:r>
              <a:rPr lang="en" sz="2650"/>
              <a:t>,</a:t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/>
              <a:t> graduation_year </a:t>
            </a:r>
            <a:r>
              <a:rPr b="1" i="1" lang="en" sz="2650">
                <a:solidFill>
                  <a:srgbClr val="660E7A"/>
                </a:solidFill>
              </a:rPr>
              <a:t>int</a:t>
            </a:r>
            <a:r>
              <a:rPr lang="en" sz="2650"/>
              <a:t>(</a:t>
            </a:r>
            <a:r>
              <a:rPr lang="en" sz="2650">
                <a:solidFill>
                  <a:srgbClr val="0000FF"/>
                </a:solidFill>
              </a:rPr>
              <a:t>11</a:t>
            </a:r>
            <a:r>
              <a:rPr lang="en" sz="2650"/>
              <a:t>) </a:t>
            </a:r>
            <a:r>
              <a:rPr b="1" lang="en" sz="2650">
                <a:solidFill>
                  <a:srgbClr val="000080"/>
                </a:solidFill>
              </a:rPr>
              <a:t>DEFAULT NULL</a:t>
            </a:r>
            <a:r>
              <a:rPr lang="en" sz="2650"/>
              <a:t>,</a:t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/>
              <a:t>)</a:t>
            </a:r>
            <a:endParaRPr sz="3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188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a Student</a:t>
            </a:r>
            <a:endParaRPr/>
          </a:p>
        </p:txBody>
      </p:sp>
      <p:sp>
        <p:nvSpPr>
          <p:cNvPr id="1128" name="Google Shape;1128;p188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50">
                <a:solidFill>
                  <a:srgbClr val="000080"/>
                </a:solidFill>
              </a:rPr>
              <a:t>INSERT INTO users</a:t>
            </a:r>
            <a:endParaRPr b="1" sz="3350">
              <a:solidFill>
                <a:srgbClr val="000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50"/>
              <a:t>(first_name,last_name,password,</a:t>
            </a:r>
            <a:endParaRPr sz="33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50"/>
              <a:t>username,dtype,gpa,</a:t>
            </a:r>
            <a:endParaRPr sz="33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50"/>
              <a:t>graduation_year)</a:t>
            </a:r>
            <a:endParaRPr sz="33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50">
                <a:solidFill>
                  <a:srgbClr val="000080"/>
                </a:solidFill>
              </a:rPr>
              <a:t>VALUES</a:t>
            </a:r>
            <a:endParaRPr b="1" sz="3350">
              <a:solidFill>
                <a:srgbClr val="000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50"/>
              <a:t>(</a:t>
            </a:r>
            <a:r>
              <a:rPr b="1" lang="en" sz="3350">
                <a:solidFill>
                  <a:srgbClr val="008000"/>
                </a:solidFill>
              </a:rPr>
              <a:t>'Dan'</a:t>
            </a:r>
            <a:r>
              <a:rPr lang="en" sz="3350"/>
              <a:t>,</a:t>
            </a:r>
            <a:r>
              <a:rPr b="1" lang="en" sz="3350">
                <a:solidFill>
                  <a:srgbClr val="008000"/>
                </a:solidFill>
              </a:rPr>
              <a:t>'Craig'</a:t>
            </a:r>
            <a:r>
              <a:rPr lang="en" sz="3350"/>
              <a:t>,</a:t>
            </a:r>
            <a:r>
              <a:rPr b="1" lang="en" sz="3350">
                <a:solidFill>
                  <a:srgbClr val="008000"/>
                </a:solidFill>
              </a:rPr>
              <a:t>'craig'</a:t>
            </a:r>
            <a:r>
              <a:rPr lang="en" sz="3350"/>
              <a:t>,</a:t>
            </a:r>
            <a:r>
              <a:rPr b="1" lang="en" sz="3350">
                <a:solidFill>
                  <a:srgbClr val="008000"/>
                </a:solidFill>
              </a:rPr>
              <a:t>'dcraig'</a:t>
            </a:r>
            <a:r>
              <a:rPr lang="en" sz="3350"/>
              <a:t>,</a:t>
            </a:r>
            <a:endParaRPr sz="33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50">
                <a:solidFill>
                  <a:srgbClr val="008000"/>
                </a:solidFill>
              </a:rPr>
              <a:t>'Student'</a:t>
            </a:r>
            <a:r>
              <a:rPr lang="en" sz="3350"/>
              <a:t>,</a:t>
            </a:r>
            <a:r>
              <a:rPr b="1" lang="en" sz="3350">
                <a:solidFill>
                  <a:srgbClr val="008000"/>
                </a:solidFill>
              </a:rPr>
              <a:t>'3.7'</a:t>
            </a:r>
            <a:r>
              <a:rPr lang="en" sz="3350"/>
              <a:t>,</a:t>
            </a:r>
            <a:r>
              <a:rPr b="1" lang="en" sz="3350">
                <a:solidFill>
                  <a:srgbClr val="008000"/>
                </a:solidFill>
              </a:rPr>
              <a:t>'2021'</a:t>
            </a:r>
            <a:r>
              <a:rPr lang="en" sz="3350"/>
              <a:t>);</a:t>
            </a:r>
            <a:endParaRPr sz="5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189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Another Student</a:t>
            </a:r>
            <a:endParaRPr/>
          </a:p>
        </p:txBody>
      </p:sp>
      <p:sp>
        <p:nvSpPr>
          <p:cNvPr id="1134" name="Google Shape;1134;p189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50">
                <a:solidFill>
                  <a:srgbClr val="000080"/>
                </a:solidFill>
                <a:highlight>
                  <a:srgbClr val="FFFFFF"/>
                </a:highlight>
              </a:rPr>
              <a:t>INSERT INTO users</a:t>
            </a:r>
            <a:endParaRPr b="1" sz="325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50">
                <a:highlight>
                  <a:srgbClr val="FFFFFF"/>
                </a:highlight>
              </a:rPr>
              <a:t>(first_name,last_name,password,</a:t>
            </a:r>
            <a:endParaRPr sz="32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50">
                <a:highlight>
                  <a:srgbClr val="FFFFFF"/>
                </a:highlight>
              </a:rPr>
              <a:t>username,dtype,gpa,</a:t>
            </a:r>
            <a:endParaRPr sz="32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50">
                <a:highlight>
                  <a:srgbClr val="FFFFFF"/>
                </a:highlight>
              </a:rPr>
              <a:t>graduation_year)</a:t>
            </a:r>
            <a:endParaRPr sz="32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50">
                <a:solidFill>
                  <a:srgbClr val="000080"/>
                </a:solidFill>
                <a:highlight>
                  <a:srgbClr val="FFFFFF"/>
                </a:highlight>
              </a:rPr>
              <a:t>VALUES</a:t>
            </a:r>
            <a:endParaRPr b="1" sz="325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50">
                <a:highlight>
                  <a:srgbClr val="FFFFFF"/>
                </a:highlight>
              </a:rPr>
              <a:t>(</a:t>
            </a:r>
            <a:r>
              <a:rPr b="1" lang="en" sz="3250">
                <a:solidFill>
                  <a:srgbClr val="008000"/>
                </a:solidFill>
                <a:highlight>
                  <a:srgbClr val="FFFFFF"/>
                </a:highlight>
              </a:rPr>
              <a:t>'Charlie'</a:t>
            </a:r>
            <a:r>
              <a:rPr lang="en" sz="3250">
                <a:highlight>
                  <a:srgbClr val="FFFFFF"/>
                </a:highlight>
              </a:rPr>
              <a:t>,</a:t>
            </a:r>
            <a:r>
              <a:rPr b="1" lang="en" sz="3250">
                <a:solidFill>
                  <a:srgbClr val="008000"/>
                </a:solidFill>
                <a:highlight>
                  <a:srgbClr val="FFFFFF"/>
                </a:highlight>
              </a:rPr>
              <a:t>'Garcia'</a:t>
            </a:r>
            <a:r>
              <a:rPr lang="en" sz="3250">
                <a:highlight>
                  <a:srgbClr val="FFFFFF"/>
                </a:highlight>
              </a:rPr>
              <a:t>,</a:t>
            </a:r>
            <a:r>
              <a:rPr b="1" lang="en" sz="3250">
                <a:solidFill>
                  <a:srgbClr val="008000"/>
                </a:solidFill>
                <a:highlight>
                  <a:srgbClr val="FFFFFF"/>
                </a:highlight>
              </a:rPr>
              <a:t>'charlie'</a:t>
            </a:r>
            <a:r>
              <a:rPr lang="en" sz="3250">
                <a:highlight>
                  <a:srgbClr val="FFFFFF"/>
                </a:highlight>
              </a:rPr>
              <a:t>,</a:t>
            </a:r>
            <a:endParaRPr sz="32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50">
                <a:solidFill>
                  <a:srgbClr val="008000"/>
                </a:solidFill>
                <a:highlight>
                  <a:srgbClr val="FFFFFF"/>
                </a:highlight>
              </a:rPr>
              <a:t>'cgarcia'</a:t>
            </a:r>
            <a:r>
              <a:rPr lang="en" sz="3250">
                <a:highlight>
                  <a:srgbClr val="FFFFFF"/>
                </a:highlight>
              </a:rPr>
              <a:t>,</a:t>
            </a:r>
            <a:r>
              <a:rPr b="1" lang="en" sz="3250">
                <a:solidFill>
                  <a:srgbClr val="008000"/>
                </a:solidFill>
                <a:highlight>
                  <a:srgbClr val="FFFFFF"/>
                </a:highlight>
              </a:rPr>
              <a:t>'Student'</a:t>
            </a:r>
            <a:r>
              <a:rPr lang="en" sz="3250">
                <a:highlight>
                  <a:srgbClr val="FFFFFF"/>
                </a:highlight>
              </a:rPr>
              <a:t>,</a:t>
            </a:r>
            <a:r>
              <a:rPr lang="en" sz="3250">
                <a:solidFill>
                  <a:srgbClr val="0000FF"/>
                </a:solidFill>
                <a:highlight>
                  <a:srgbClr val="FFFFFF"/>
                </a:highlight>
              </a:rPr>
              <a:t>3.8</a:t>
            </a:r>
            <a:r>
              <a:rPr lang="en" sz="3250">
                <a:highlight>
                  <a:srgbClr val="FFFFFF"/>
                </a:highlight>
              </a:rPr>
              <a:t>,</a:t>
            </a:r>
            <a:r>
              <a:rPr lang="en" sz="3250">
                <a:solidFill>
                  <a:srgbClr val="0000FF"/>
                </a:solidFill>
                <a:highlight>
                  <a:srgbClr val="FFFFFF"/>
                </a:highlight>
              </a:rPr>
              <a:t>2019</a:t>
            </a:r>
            <a:r>
              <a:rPr lang="en" sz="3250">
                <a:highlight>
                  <a:srgbClr val="FFFFFF"/>
                </a:highlight>
              </a:rPr>
              <a:t>);</a:t>
            </a:r>
            <a:endParaRPr sz="49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190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http://localhost:8080/api/students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0" name="Google Shape;1140;p190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highlight>
                  <a:srgbClr val="FFFFFF"/>
                </a:highlight>
              </a:rPr>
              <a:t>[  { </a:t>
            </a:r>
            <a:r>
              <a:rPr b="1" lang="en" sz="2650">
                <a:solidFill>
                  <a:srgbClr val="660E7A"/>
                </a:solidFill>
                <a:highlight>
                  <a:srgbClr val="FFFFFF"/>
                </a:highlight>
              </a:rPr>
              <a:t>"id"</a:t>
            </a:r>
            <a:r>
              <a:rPr lang="en" sz="2650">
                <a:highlight>
                  <a:srgbClr val="FFFFFF"/>
                </a:highlight>
              </a:rPr>
              <a:t>: </a:t>
            </a:r>
            <a:r>
              <a:rPr lang="en" sz="2650">
                <a:solidFill>
                  <a:srgbClr val="0000FF"/>
                </a:solidFill>
                <a:highlight>
                  <a:srgbClr val="FFFFFF"/>
                </a:highlight>
              </a:rPr>
              <a:t>5</a:t>
            </a:r>
            <a:r>
              <a:rPr lang="en" sz="2650">
                <a:highlight>
                  <a:srgbClr val="FFFFFF"/>
                </a:highlight>
              </a:rPr>
              <a:t>,</a:t>
            </a:r>
            <a:endParaRPr sz="26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highlight>
                  <a:srgbClr val="FFFFFF"/>
                </a:highlight>
              </a:rPr>
              <a:t> </a:t>
            </a:r>
            <a:r>
              <a:rPr b="1" lang="en" sz="2650">
                <a:solidFill>
                  <a:srgbClr val="660E7A"/>
                </a:solidFill>
                <a:highlight>
                  <a:srgbClr val="FFFFFF"/>
                </a:highlight>
              </a:rPr>
              <a:t>"username"</a:t>
            </a:r>
            <a:r>
              <a:rPr lang="en" sz="2650">
                <a:highlight>
                  <a:srgbClr val="FFFFFF"/>
                </a:highlight>
              </a:rPr>
              <a:t>: </a:t>
            </a:r>
            <a:r>
              <a:rPr b="1" lang="en" sz="2650">
                <a:solidFill>
                  <a:srgbClr val="008000"/>
                </a:solidFill>
                <a:highlight>
                  <a:srgbClr val="FFFFFF"/>
                </a:highlight>
              </a:rPr>
              <a:t>"cgarcia"</a:t>
            </a:r>
            <a:r>
              <a:rPr lang="en" sz="2650">
                <a:highlight>
                  <a:srgbClr val="FFFFFF"/>
                </a:highlight>
              </a:rPr>
              <a:t>, </a:t>
            </a:r>
            <a:r>
              <a:rPr b="1" lang="en" sz="2650">
                <a:solidFill>
                  <a:srgbClr val="660E7A"/>
                </a:solidFill>
                <a:highlight>
                  <a:srgbClr val="FFFFFF"/>
                </a:highlight>
              </a:rPr>
              <a:t>"password"</a:t>
            </a:r>
            <a:r>
              <a:rPr lang="en" sz="2650">
                <a:highlight>
                  <a:srgbClr val="FFFFFF"/>
                </a:highlight>
              </a:rPr>
              <a:t>: </a:t>
            </a:r>
            <a:r>
              <a:rPr b="1" lang="en" sz="2650">
                <a:solidFill>
                  <a:srgbClr val="008000"/>
                </a:solidFill>
                <a:highlight>
                  <a:srgbClr val="FFFFFF"/>
                </a:highlight>
              </a:rPr>
              <a:t>"charlie"</a:t>
            </a:r>
            <a:r>
              <a:rPr lang="en" sz="2650">
                <a:highlight>
                  <a:srgbClr val="FFFFFF"/>
                </a:highlight>
              </a:rPr>
              <a:t>,</a:t>
            </a:r>
            <a:endParaRPr sz="26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highlight>
                  <a:srgbClr val="FFFFFF"/>
                </a:highlight>
              </a:rPr>
              <a:t> </a:t>
            </a:r>
            <a:r>
              <a:rPr b="1" lang="en" sz="2650">
                <a:solidFill>
                  <a:srgbClr val="660E7A"/>
                </a:solidFill>
                <a:highlight>
                  <a:srgbClr val="FFFFFF"/>
                </a:highlight>
              </a:rPr>
              <a:t>"firstName"</a:t>
            </a:r>
            <a:r>
              <a:rPr lang="en" sz="2650">
                <a:highlight>
                  <a:srgbClr val="FFFFFF"/>
                </a:highlight>
              </a:rPr>
              <a:t>: </a:t>
            </a:r>
            <a:r>
              <a:rPr b="1" lang="en" sz="2650">
                <a:solidFill>
                  <a:srgbClr val="008000"/>
                </a:solidFill>
                <a:highlight>
                  <a:srgbClr val="FFFFFF"/>
                </a:highlight>
              </a:rPr>
              <a:t>"Charlie"</a:t>
            </a:r>
            <a:r>
              <a:rPr lang="en" sz="2650">
                <a:highlight>
                  <a:srgbClr val="FFFFFF"/>
                </a:highlight>
              </a:rPr>
              <a:t>,</a:t>
            </a:r>
            <a:r>
              <a:rPr b="1" lang="en" sz="2650">
                <a:solidFill>
                  <a:srgbClr val="660E7A"/>
                </a:solidFill>
                <a:highlight>
                  <a:srgbClr val="FFFFFF"/>
                </a:highlight>
              </a:rPr>
              <a:t>"lastName"</a:t>
            </a:r>
            <a:r>
              <a:rPr lang="en" sz="2650">
                <a:highlight>
                  <a:srgbClr val="FFFFFF"/>
                </a:highlight>
              </a:rPr>
              <a:t>: </a:t>
            </a:r>
            <a:r>
              <a:rPr b="1" lang="en" sz="2650">
                <a:solidFill>
                  <a:srgbClr val="008000"/>
                </a:solidFill>
                <a:highlight>
                  <a:srgbClr val="FFFFFF"/>
                </a:highlight>
              </a:rPr>
              <a:t>"Garcia"</a:t>
            </a:r>
            <a:r>
              <a:rPr lang="en" sz="2650">
                <a:highlight>
                  <a:srgbClr val="FFFFFF"/>
                </a:highlight>
              </a:rPr>
              <a:t>,</a:t>
            </a:r>
            <a:endParaRPr sz="26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highlight>
                  <a:srgbClr val="FFFFFF"/>
                </a:highlight>
              </a:rPr>
              <a:t> </a:t>
            </a:r>
            <a:r>
              <a:rPr b="1" lang="en" sz="2650">
                <a:solidFill>
                  <a:srgbClr val="660E7A"/>
                </a:solidFill>
                <a:highlight>
                  <a:srgbClr val="FFFFFF"/>
                </a:highlight>
              </a:rPr>
              <a:t>"gpa"</a:t>
            </a:r>
            <a:r>
              <a:rPr lang="en" sz="2650">
                <a:highlight>
                  <a:srgbClr val="FFFFFF"/>
                </a:highlight>
              </a:rPr>
              <a:t>: </a:t>
            </a:r>
            <a:r>
              <a:rPr lang="en" sz="2650">
                <a:solidFill>
                  <a:srgbClr val="0000FF"/>
                </a:solidFill>
                <a:highlight>
                  <a:srgbClr val="FFFFFF"/>
                </a:highlight>
              </a:rPr>
              <a:t>3.8</a:t>
            </a:r>
            <a:r>
              <a:rPr lang="en" sz="2650">
                <a:highlight>
                  <a:srgbClr val="FFFFFF"/>
                </a:highlight>
              </a:rPr>
              <a:t>, </a:t>
            </a:r>
            <a:r>
              <a:rPr b="1" lang="en" sz="2650">
                <a:solidFill>
                  <a:srgbClr val="660E7A"/>
                </a:solidFill>
                <a:highlight>
                  <a:srgbClr val="FFFFFF"/>
                </a:highlight>
              </a:rPr>
              <a:t>"graduationYear"</a:t>
            </a:r>
            <a:r>
              <a:rPr lang="en" sz="2650">
                <a:highlight>
                  <a:srgbClr val="FFFFFF"/>
                </a:highlight>
              </a:rPr>
              <a:t>: </a:t>
            </a:r>
            <a:r>
              <a:rPr lang="en" sz="2650">
                <a:solidFill>
                  <a:srgbClr val="0000FF"/>
                </a:solidFill>
                <a:highlight>
                  <a:srgbClr val="FFFFFF"/>
                </a:highlight>
              </a:rPr>
              <a:t>2019 </a:t>
            </a:r>
            <a:r>
              <a:rPr lang="en" sz="2650">
                <a:highlight>
                  <a:srgbClr val="FFFFFF"/>
                </a:highlight>
              </a:rPr>
              <a:t>},</a:t>
            </a:r>
            <a:endParaRPr sz="26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highlight>
                  <a:srgbClr val="FFFFFF"/>
                </a:highlight>
              </a:rPr>
              <a:t> { </a:t>
            </a:r>
            <a:r>
              <a:rPr b="1" lang="en" sz="2650">
                <a:solidFill>
                  <a:srgbClr val="660E7A"/>
                </a:solidFill>
                <a:highlight>
                  <a:srgbClr val="FFFFFF"/>
                </a:highlight>
              </a:rPr>
              <a:t>"id"</a:t>
            </a:r>
            <a:r>
              <a:rPr lang="en" sz="2650">
                <a:highlight>
                  <a:srgbClr val="FFFFFF"/>
                </a:highlight>
              </a:rPr>
              <a:t>: </a:t>
            </a:r>
            <a:r>
              <a:rPr lang="en" sz="2650">
                <a:solidFill>
                  <a:srgbClr val="0000FF"/>
                </a:solidFill>
                <a:highlight>
                  <a:srgbClr val="FFFFFF"/>
                </a:highlight>
              </a:rPr>
              <a:t>6</a:t>
            </a:r>
            <a:r>
              <a:rPr lang="en" sz="2650">
                <a:highlight>
                  <a:srgbClr val="FFFFFF"/>
                </a:highlight>
              </a:rPr>
              <a:t>,</a:t>
            </a:r>
            <a:endParaRPr sz="26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highlight>
                  <a:srgbClr val="FFFFFF"/>
                </a:highlight>
              </a:rPr>
              <a:t>   </a:t>
            </a:r>
            <a:r>
              <a:rPr b="1" lang="en" sz="2650">
                <a:solidFill>
                  <a:srgbClr val="660E7A"/>
                </a:solidFill>
                <a:highlight>
                  <a:srgbClr val="FFFFFF"/>
                </a:highlight>
              </a:rPr>
              <a:t>"username"</a:t>
            </a:r>
            <a:r>
              <a:rPr lang="en" sz="2650">
                <a:highlight>
                  <a:srgbClr val="FFFFFF"/>
                </a:highlight>
              </a:rPr>
              <a:t>: </a:t>
            </a:r>
            <a:r>
              <a:rPr b="1" lang="en" sz="2650">
                <a:solidFill>
                  <a:srgbClr val="008000"/>
                </a:solidFill>
                <a:highlight>
                  <a:srgbClr val="FFFFFF"/>
                </a:highlight>
              </a:rPr>
              <a:t>"dcraig"</a:t>
            </a:r>
            <a:r>
              <a:rPr lang="en" sz="2650">
                <a:highlight>
                  <a:srgbClr val="FFFFFF"/>
                </a:highlight>
              </a:rPr>
              <a:t>, </a:t>
            </a:r>
            <a:r>
              <a:rPr b="1" lang="en" sz="2650">
                <a:solidFill>
                  <a:srgbClr val="660E7A"/>
                </a:solidFill>
                <a:highlight>
                  <a:srgbClr val="FFFFFF"/>
                </a:highlight>
              </a:rPr>
              <a:t>"password"</a:t>
            </a:r>
            <a:r>
              <a:rPr lang="en" sz="2650">
                <a:highlight>
                  <a:srgbClr val="FFFFFF"/>
                </a:highlight>
              </a:rPr>
              <a:t>: </a:t>
            </a:r>
            <a:r>
              <a:rPr b="1" lang="en" sz="2650">
                <a:solidFill>
                  <a:srgbClr val="008000"/>
                </a:solidFill>
                <a:highlight>
                  <a:srgbClr val="FFFFFF"/>
                </a:highlight>
              </a:rPr>
              <a:t>"craig"</a:t>
            </a:r>
            <a:r>
              <a:rPr lang="en" sz="2650">
                <a:highlight>
                  <a:srgbClr val="FFFFFF"/>
                </a:highlight>
              </a:rPr>
              <a:t>,</a:t>
            </a:r>
            <a:endParaRPr sz="26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highlight>
                  <a:srgbClr val="FFFFFF"/>
                </a:highlight>
              </a:rPr>
              <a:t>   </a:t>
            </a:r>
            <a:r>
              <a:rPr b="1" lang="en" sz="2650">
                <a:solidFill>
                  <a:srgbClr val="660E7A"/>
                </a:solidFill>
                <a:highlight>
                  <a:srgbClr val="FFFFFF"/>
                </a:highlight>
              </a:rPr>
              <a:t>"firstName"</a:t>
            </a:r>
            <a:r>
              <a:rPr lang="en" sz="2650">
                <a:highlight>
                  <a:srgbClr val="FFFFFF"/>
                </a:highlight>
              </a:rPr>
              <a:t>: </a:t>
            </a:r>
            <a:r>
              <a:rPr b="1" lang="en" sz="2650">
                <a:solidFill>
                  <a:srgbClr val="008000"/>
                </a:solidFill>
                <a:highlight>
                  <a:srgbClr val="FFFFFF"/>
                </a:highlight>
              </a:rPr>
              <a:t>"Dan"</a:t>
            </a:r>
            <a:r>
              <a:rPr lang="en" sz="2650">
                <a:highlight>
                  <a:srgbClr val="FFFFFF"/>
                </a:highlight>
              </a:rPr>
              <a:t>,   </a:t>
            </a:r>
            <a:r>
              <a:rPr b="1" lang="en" sz="2650">
                <a:solidFill>
                  <a:srgbClr val="660E7A"/>
                </a:solidFill>
                <a:highlight>
                  <a:srgbClr val="FFFFFF"/>
                </a:highlight>
              </a:rPr>
              <a:t>"lastName"</a:t>
            </a:r>
            <a:r>
              <a:rPr lang="en" sz="2650">
                <a:highlight>
                  <a:srgbClr val="FFFFFF"/>
                </a:highlight>
              </a:rPr>
              <a:t>: </a:t>
            </a:r>
            <a:r>
              <a:rPr b="1" lang="en" sz="2650">
                <a:solidFill>
                  <a:srgbClr val="008000"/>
                </a:solidFill>
                <a:highlight>
                  <a:srgbClr val="FFFFFF"/>
                </a:highlight>
              </a:rPr>
              <a:t>"Craig"</a:t>
            </a:r>
            <a:r>
              <a:rPr lang="en" sz="2650">
                <a:highlight>
                  <a:srgbClr val="FFFFFF"/>
                </a:highlight>
              </a:rPr>
              <a:t>,</a:t>
            </a:r>
            <a:endParaRPr sz="26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highlight>
                  <a:srgbClr val="FFFFFF"/>
                </a:highlight>
              </a:rPr>
              <a:t>   </a:t>
            </a:r>
            <a:r>
              <a:rPr b="1" lang="en" sz="2650">
                <a:solidFill>
                  <a:srgbClr val="660E7A"/>
                </a:solidFill>
                <a:highlight>
                  <a:srgbClr val="FFFFFF"/>
                </a:highlight>
              </a:rPr>
              <a:t>"gpa"</a:t>
            </a:r>
            <a:r>
              <a:rPr lang="en" sz="2650">
                <a:highlight>
                  <a:srgbClr val="FFFFFF"/>
                </a:highlight>
              </a:rPr>
              <a:t>: </a:t>
            </a:r>
            <a:r>
              <a:rPr lang="en" sz="2650">
                <a:solidFill>
                  <a:srgbClr val="0000FF"/>
                </a:solidFill>
                <a:highlight>
                  <a:srgbClr val="FFFFFF"/>
                </a:highlight>
              </a:rPr>
              <a:t>3.7</a:t>
            </a:r>
            <a:r>
              <a:rPr lang="en" sz="2650">
                <a:highlight>
                  <a:srgbClr val="FFFFFF"/>
                </a:highlight>
              </a:rPr>
              <a:t>, </a:t>
            </a:r>
            <a:r>
              <a:rPr b="1" lang="en" sz="2650">
                <a:solidFill>
                  <a:srgbClr val="660E7A"/>
                </a:solidFill>
                <a:highlight>
                  <a:srgbClr val="FFFFFF"/>
                </a:highlight>
              </a:rPr>
              <a:t>"graduationYear"</a:t>
            </a:r>
            <a:r>
              <a:rPr lang="en" sz="2650">
                <a:highlight>
                  <a:srgbClr val="FFFFFF"/>
                </a:highlight>
              </a:rPr>
              <a:t>: </a:t>
            </a:r>
            <a:r>
              <a:rPr lang="en" sz="2650">
                <a:solidFill>
                  <a:srgbClr val="0000FF"/>
                </a:solidFill>
                <a:highlight>
                  <a:srgbClr val="FFFFFF"/>
                </a:highlight>
              </a:rPr>
              <a:t>2021 </a:t>
            </a:r>
            <a:r>
              <a:rPr lang="en" sz="2650">
                <a:highlight>
                  <a:srgbClr val="FFFFFF"/>
                </a:highlight>
              </a:rPr>
              <a:t>}</a:t>
            </a:r>
            <a:endParaRPr sz="26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highlight>
                  <a:srgbClr val="FFFFFF"/>
                </a:highlight>
              </a:rPr>
              <a:t>]</a:t>
            </a:r>
            <a:endParaRPr sz="3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91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0"/>
              <a:t>MANY</a:t>
            </a:r>
            <a:endParaRPr sz="2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46" name="Google Shape;1146;p191"/>
          <p:cNvSpPr txBox="1"/>
          <p:nvPr>
            <p:ph idx="1" type="subTitle"/>
          </p:nvPr>
        </p:nvSpPr>
        <p:spPr>
          <a:xfrm>
            <a:off x="311700" y="4527875"/>
            <a:ext cx="85206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Dr. Jose Annunziato</a:t>
            </a:r>
            <a:endParaRPr/>
          </a:p>
        </p:txBody>
      </p:sp>
      <p:sp>
        <p:nvSpPr>
          <p:cNvPr id="1147" name="Google Shape;1147;p191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0"/>
              <a:t>ONE TO</a:t>
            </a:r>
            <a:endParaRPr sz="18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9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192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192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4" name="Google Shape;1154;p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75" y="0"/>
            <a:ext cx="8562050" cy="5019924"/>
          </a:xfrm>
          <a:prstGeom prst="rect">
            <a:avLst/>
          </a:prstGeom>
          <a:noFill/>
          <a:ln>
            <a:noFill/>
          </a:ln>
        </p:spPr>
      </p:pic>
      <p:sp>
        <p:nvSpPr>
          <p:cNvPr id="1155" name="Google Shape;1155;p192"/>
          <p:cNvSpPr/>
          <p:nvPr/>
        </p:nvSpPr>
        <p:spPr>
          <a:xfrm>
            <a:off x="509446" y="4000497"/>
            <a:ext cx="2007000" cy="11013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193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to Many Relations</a:t>
            </a:r>
            <a:endParaRPr/>
          </a:p>
        </p:txBody>
      </p:sp>
      <p:sp>
        <p:nvSpPr>
          <p:cNvPr id="1161" name="Google Shape;1161;p193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>
                <a:highlight>
                  <a:srgbClr val="FFFFFF"/>
                </a:highlight>
              </a:rPr>
              <a:t>Faculty extends User 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...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@OneToMany(mappedBy=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"author"</a:t>
            </a:r>
            <a:r>
              <a:rPr lang="en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>
                <a:highlight>
                  <a:srgbClr val="FFFFFF"/>
                </a:highlight>
              </a:rPr>
              <a:t>List&lt;Course&gt; authoredCourses;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2" name="Google Shape;1162;p193"/>
          <p:cNvSpPr/>
          <p:nvPr/>
        </p:nvSpPr>
        <p:spPr>
          <a:xfrm>
            <a:off x="5828075" y="3495975"/>
            <a:ext cx="2882700" cy="12627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  <a:effectLst>
            <a:outerShdw blurRad="57150" rotWithShape="0" algn="bl" dir="2700000" dist="762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@JsonIgnored</a:t>
            </a:r>
            <a:r>
              <a:rPr lang="en" sz="2400"/>
              <a:t> to avoid circular references</a:t>
            </a:r>
            <a:endParaRPr sz="2400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94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Implementing a Course Entity Data Model</a:t>
            </a:r>
            <a:endParaRPr sz="3500"/>
          </a:p>
        </p:txBody>
      </p:sp>
      <p:sp>
        <p:nvSpPr>
          <p:cNvPr id="1168" name="Google Shape;1168;p194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chemeClr val="lt1"/>
                </a:highlight>
              </a:rPr>
              <a:t>@Entity</a:t>
            </a:r>
            <a:endParaRPr sz="24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chemeClr val="lt1"/>
                </a:highlight>
              </a:rPr>
              <a:t>@Table(name="courses")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2400">
                <a:highlight>
                  <a:srgbClr val="FFFFFF"/>
                </a:highlight>
              </a:rPr>
              <a:t>Course { ...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</a:rPr>
              <a:t>  @Id ...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</a:rPr>
              <a:t>  </a:t>
            </a: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</a:rPr>
              <a:t>private int </a:t>
            </a:r>
            <a:r>
              <a:rPr lang="en" sz="2400">
                <a:highlight>
                  <a:srgbClr val="FFFFFF"/>
                </a:highlight>
              </a:rPr>
              <a:t>id;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</a:rPr>
              <a:t>  </a:t>
            </a: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 sz="2400">
                <a:highlight>
                  <a:srgbClr val="FFFFFF"/>
                </a:highlight>
              </a:rPr>
              <a:t>String name;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</a:rPr>
              <a:t>  @ManyToOne()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</a:rPr>
              <a:t>  @JsonIgnore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</a:rPr>
              <a:t>  </a:t>
            </a: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 sz="2400">
                <a:highlight>
                  <a:srgbClr val="FFFFFF"/>
                </a:highlight>
              </a:rPr>
              <a:t>Faculty author;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9" name="Google Shape;1169;p194"/>
          <p:cNvSpPr/>
          <p:nvPr/>
        </p:nvSpPr>
        <p:spPr>
          <a:xfrm>
            <a:off x="5552350" y="2254800"/>
            <a:ext cx="3087300" cy="25044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  <a:effectLst>
            <a:outerShdw blurRad="57150" rotWithShape="0" algn="bl" dir="2700000" dist="762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Consolas"/>
                <a:ea typeface="Consolas"/>
                <a:cs typeface="Consolas"/>
                <a:sym typeface="Consolas"/>
              </a:rPr>
              <a:t>@JsonIgnore</a:t>
            </a:r>
            <a:endParaRPr b="1"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is optional but recommended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to avoid recursive JSON mapping</a:t>
            </a:r>
            <a:endParaRPr sz="2800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195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Generated JPA Course Schema</a:t>
            </a:r>
            <a:endParaRPr/>
          </a:p>
        </p:txBody>
      </p:sp>
      <p:sp>
        <p:nvSpPr>
          <p:cNvPr id="1175" name="Google Shape;1175;p195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</a:rPr>
              <a:t>CREATE TABLE </a:t>
            </a:r>
            <a:r>
              <a:rPr lang="en" sz="2550">
                <a:highlight>
                  <a:srgbClr val="FFFFFF"/>
                </a:highlight>
              </a:rPr>
              <a:t>courses (</a:t>
            </a:r>
            <a:endParaRPr sz="25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50">
                <a:highlight>
                  <a:srgbClr val="FFFFFF"/>
                </a:highlight>
              </a:rPr>
              <a:t> 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</a:rPr>
              <a:t>id </a:t>
            </a:r>
            <a:r>
              <a:rPr b="1" i="1" lang="en" sz="2550">
                <a:solidFill>
                  <a:srgbClr val="660E7A"/>
                </a:solidFill>
                <a:highlight>
                  <a:srgbClr val="FFFFFF"/>
                </a:highlight>
              </a:rPr>
              <a:t>int</a:t>
            </a:r>
            <a:r>
              <a:rPr lang="en" sz="2550">
                <a:highlight>
                  <a:srgbClr val="FFFFFF"/>
                </a:highlight>
              </a:rPr>
              <a:t>(</a:t>
            </a:r>
            <a:r>
              <a:rPr lang="en" sz="2550">
                <a:solidFill>
                  <a:srgbClr val="0000FF"/>
                </a:solidFill>
                <a:highlight>
                  <a:srgbClr val="FFFFFF"/>
                </a:highlight>
              </a:rPr>
              <a:t>11</a:t>
            </a:r>
            <a:r>
              <a:rPr lang="en" sz="2550">
                <a:highlight>
                  <a:srgbClr val="FFFFFF"/>
                </a:highlight>
              </a:rPr>
              <a:t>) 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</a:rPr>
              <a:t>NOT NULL </a:t>
            </a:r>
            <a:r>
              <a:rPr lang="en" sz="2550">
                <a:highlight>
                  <a:srgbClr val="FFFFFF"/>
                </a:highlight>
              </a:rPr>
              <a:t>AUTO_INCREMENT,</a:t>
            </a:r>
            <a:endParaRPr sz="25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50">
                <a:highlight>
                  <a:srgbClr val="FFFFFF"/>
                </a:highlight>
              </a:rPr>
              <a:t> 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</a:rPr>
              <a:t>name </a:t>
            </a:r>
            <a:r>
              <a:rPr b="1" i="1" lang="en" sz="2550">
                <a:solidFill>
                  <a:srgbClr val="660E7A"/>
                </a:solidFill>
                <a:highlight>
                  <a:srgbClr val="FFFFFF"/>
                </a:highlight>
              </a:rPr>
              <a:t>varchar</a:t>
            </a:r>
            <a:r>
              <a:rPr lang="en" sz="2550">
                <a:highlight>
                  <a:srgbClr val="FFFFFF"/>
                </a:highlight>
              </a:rPr>
              <a:t>(</a:t>
            </a:r>
            <a:r>
              <a:rPr lang="en" sz="2550">
                <a:solidFill>
                  <a:srgbClr val="0000FF"/>
                </a:solidFill>
                <a:highlight>
                  <a:srgbClr val="FFFFFF"/>
                </a:highlight>
              </a:rPr>
              <a:t>255</a:t>
            </a:r>
            <a:r>
              <a:rPr lang="en" sz="2550">
                <a:highlight>
                  <a:srgbClr val="FFFFFF"/>
                </a:highlight>
              </a:rPr>
              <a:t>) 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</a:rPr>
              <a:t>DEFAULT NULL</a:t>
            </a:r>
            <a:r>
              <a:rPr lang="en" sz="2550">
                <a:highlight>
                  <a:srgbClr val="FFFFFF"/>
                </a:highlight>
              </a:rPr>
              <a:t>,</a:t>
            </a:r>
            <a:endParaRPr sz="25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50">
                <a:highlight>
                  <a:srgbClr val="FFFFFF"/>
                </a:highlight>
              </a:rPr>
              <a:t> author_id </a:t>
            </a:r>
            <a:r>
              <a:rPr b="1" i="1" lang="en" sz="2550">
                <a:solidFill>
                  <a:srgbClr val="660E7A"/>
                </a:solidFill>
                <a:highlight>
                  <a:srgbClr val="FFFFFF"/>
                </a:highlight>
              </a:rPr>
              <a:t>int</a:t>
            </a:r>
            <a:r>
              <a:rPr lang="en" sz="2550">
                <a:highlight>
                  <a:srgbClr val="FFFFFF"/>
                </a:highlight>
              </a:rPr>
              <a:t>(</a:t>
            </a:r>
            <a:r>
              <a:rPr lang="en" sz="2550">
                <a:solidFill>
                  <a:srgbClr val="0000FF"/>
                </a:solidFill>
                <a:highlight>
                  <a:srgbClr val="FFFFFF"/>
                </a:highlight>
              </a:rPr>
              <a:t>11</a:t>
            </a:r>
            <a:r>
              <a:rPr lang="en" sz="2550">
                <a:highlight>
                  <a:srgbClr val="FFFFFF"/>
                </a:highlight>
              </a:rPr>
              <a:t>) 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</a:rPr>
              <a:t>DEFAULT NULL</a:t>
            </a:r>
            <a:r>
              <a:rPr lang="en" sz="2550">
                <a:highlight>
                  <a:srgbClr val="FFFFFF"/>
                </a:highlight>
              </a:rPr>
              <a:t>,</a:t>
            </a:r>
            <a:endParaRPr sz="25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50">
                <a:highlight>
                  <a:srgbClr val="FFFFFF"/>
                </a:highlight>
              </a:rPr>
              <a:t> 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</a:rPr>
              <a:t>PRIMARY KEY </a:t>
            </a:r>
            <a:r>
              <a:rPr lang="en" sz="2550">
                <a:highlight>
                  <a:srgbClr val="FFFFFF"/>
                </a:highlight>
              </a:rPr>
              <a:t>(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</a:rPr>
              <a:t>id</a:t>
            </a:r>
            <a:r>
              <a:rPr lang="en" sz="2550">
                <a:highlight>
                  <a:srgbClr val="FFFFFF"/>
                </a:highlight>
              </a:rPr>
              <a:t>),</a:t>
            </a:r>
            <a:endParaRPr sz="25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50">
                <a:highlight>
                  <a:srgbClr val="FFFFFF"/>
                </a:highlight>
              </a:rPr>
              <a:t> 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</a:rPr>
              <a:t>KEY </a:t>
            </a:r>
            <a:r>
              <a:rPr lang="en" sz="2550">
                <a:highlight>
                  <a:srgbClr val="FFFFFF"/>
                </a:highlight>
              </a:rPr>
              <a:t>... (author_id),</a:t>
            </a:r>
            <a:endParaRPr sz="25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50">
                <a:highlight>
                  <a:srgbClr val="FFFFFF"/>
                </a:highlight>
              </a:rPr>
              <a:t> 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</a:rPr>
              <a:t>FOREIGN KEY </a:t>
            </a:r>
            <a:r>
              <a:rPr lang="en" sz="2550">
                <a:highlight>
                  <a:srgbClr val="FFFFFF"/>
                </a:highlight>
              </a:rPr>
              <a:t>(author_id) 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</a:rPr>
              <a:t>REFERENCES user </a:t>
            </a:r>
            <a:r>
              <a:rPr lang="en" sz="2550">
                <a:highlight>
                  <a:srgbClr val="FFFFFF"/>
                </a:highlight>
              </a:rPr>
              <a:t>(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</a:rPr>
              <a:t>id</a:t>
            </a:r>
            <a:r>
              <a:rPr lang="en" sz="2550">
                <a:highlight>
                  <a:srgbClr val="FFFFFF"/>
                </a:highlight>
              </a:rPr>
              <a:t>)</a:t>
            </a:r>
            <a:endParaRPr sz="25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highlight>
                  <a:srgbClr val="FFFFFF"/>
                </a:highlight>
              </a:rPr>
              <a:t>)</a:t>
            </a:r>
            <a:endParaRPr sz="39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2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TABLES TO</a:t>
            </a:r>
            <a:r>
              <a:rPr b="1" lang="en" sz="12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15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CLASSES</a:t>
            </a:r>
            <a:endParaRPr b="1" sz="1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196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3200">
                <a:highlight>
                  <a:srgbClr val="FFFFFF"/>
                </a:highlight>
              </a:rPr>
              <a:t>Faculty extends User { ...</a:t>
            </a:r>
            <a:endParaRPr sz="3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highlight>
                  <a:srgbClr val="FFFFFF"/>
                </a:highlight>
              </a:rPr>
              <a:t>  </a:t>
            </a:r>
            <a:r>
              <a:rPr b="1" lang="en" sz="320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 sz="3200">
                <a:highlight>
                  <a:srgbClr val="FFFFFF"/>
                </a:highlight>
              </a:rPr>
              <a:t>List&lt;Course&gt; authoredCourses;</a:t>
            </a:r>
            <a:endParaRPr sz="3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highlight>
                  <a:srgbClr val="FFFFFF"/>
                </a:highlight>
              </a:rPr>
              <a:t>  </a:t>
            </a:r>
            <a:r>
              <a:rPr b="1" lang="en" sz="3200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 sz="3200">
                <a:highlight>
                  <a:srgbClr val="FFFFFF"/>
                </a:highlight>
              </a:rPr>
              <a:t>authoredCourse(Course course)</a:t>
            </a:r>
            <a:endParaRPr sz="3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highlight>
                  <a:srgbClr val="FFFFFF"/>
                </a:highlight>
              </a:rPr>
              <a:t>{    </a:t>
            </a:r>
            <a:r>
              <a:rPr b="1" lang="en" sz="3200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" sz="3200">
                <a:highlight>
                  <a:srgbClr val="FFFFFF"/>
                </a:highlight>
              </a:rPr>
              <a:t>.authoredCourses.add(course);</a:t>
            </a:r>
            <a:endParaRPr sz="3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highlight>
                  <a:srgbClr val="FFFFFF"/>
                </a:highlight>
              </a:rPr>
              <a:t>     </a:t>
            </a:r>
            <a:r>
              <a:rPr b="1" lang="en" sz="3200">
                <a:solidFill>
                  <a:srgbClr val="000080"/>
                </a:solidFill>
                <a:highlight>
                  <a:srgbClr val="FFFFFF"/>
                </a:highlight>
              </a:rPr>
              <a:t>if</a:t>
            </a:r>
            <a:r>
              <a:rPr lang="en" sz="3200">
                <a:highlight>
                  <a:srgbClr val="FFFFFF"/>
                </a:highlight>
              </a:rPr>
              <a:t>(course.getAuthor() != </a:t>
            </a:r>
            <a:r>
              <a:rPr b="1" lang="en" sz="3200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" sz="3200">
                <a:highlight>
                  <a:srgbClr val="FFFFFF"/>
                </a:highlight>
              </a:rPr>
              <a:t>) {</a:t>
            </a:r>
            <a:endParaRPr sz="3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highlight>
                  <a:srgbClr val="FFFFFF"/>
                </a:highlight>
              </a:rPr>
              <a:t>        course.setAuthor(</a:t>
            </a:r>
            <a:r>
              <a:rPr b="1" lang="en" sz="3200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" sz="3200">
                <a:highlight>
                  <a:srgbClr val="FFFFFF"/>
                </a:highlight>
              </a:rPr>
              <a:t>);</a:t>
            </a:r>
            <a:endParaRPr sz="3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highlight>
                  <a:srgbClr val="FFFFFF"/>
                </a:highlight>
              </a:rPr>
              <a:t>}}}</a:t>
            </a:r>
            <a:endParaRPr sz="3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1" name="Google Shape;1181;p196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Implementing </a:t>
            </a:r>
            <a:r>
              <a:rPr lang="en" sz="4400">
                <a:latin typeface="Consolas"/>
                <a:ea typeface="Consolas"/>
                <a:cs typeface="Consolas"/>
                <a:sym typeface="Consolas"/>
              </a:rPr>
              <a:t>authoredCourse()</a:t>
            </a:r>
            <a:endParaRPr sz="4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197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setAuthor()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7" name="Google Shape;1187;p197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>
                <a:highlight>
                  <a:srgbClr val="FFFFFF"/>
                </a:highlight>
              </a:rPr>
              <a:t>Course 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>
                <a:highlight>
                  <a:srgbClr val="FFFFFF"/>
                </a:highlight>
              </a:rPr>
              <a:t>setAuthor(Faculty author) 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">
                <a:highlight>
                  <a:srgbClr val="FFFFFF"/>
                </a:highlight>
              </a:rPr>
              <a:t>.author = author;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if</a:t>
            </a:r>
            <a:r>
              <a:rPr lang="en">
                <a:highlight>
                  <a:srgbClr val="FFFFFF"/>
                </a:highlight>
              </a:rPr>
              <a:t>(!author.getAuthoredCourses().contains(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">
                <a:highlight>
                  <a:srgbClr val="FFFFFF"/>
                </a:highlight>
              </a:rPr>
              <a:t>)) 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  author.getAuthoredCourses().add(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">
                <a:highlight>
                  <a:srgbClr val="FFFFFF"/>
                </a:highlight>
              </a:rPr>
              <a:t>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}}}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198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0"/>
              <a:t>T</a:t>
            </a:r>
            <a:r>
              <a:rPr lang="en" sz="12000"/>
              <a:t>ESTING</a:t>
            </a:r>
            <a:r>
              <a:rPr lang="en" sz="13000"/>
              <a:t> O</a:t>
            </a:r>
            <a:r>
              <a:rPr lang="en" sz="12000"/>
              <a:t>NE</a:t>
            </a:r>
            <a:r>
              <a:rPr lang="en" sz="13000"/>
              <a:t> </a:t>
            </a:r>
            <a:r>
              <a:rPr lang="en" sz="18400"/>
              <a:t>T</a:t>
            </a:r>
            <a:r>
              <a:rPr lang="en" sz="17400"/>
              <a:t>O</a:t>
            </a:r>
            <a:r>
              <a:rPr lang="en" sz="18400"/>
              <a:t> M</a:t>
            </a:r>
            <a:r>
              <a:rPr lang="en" sz="17400"/>
              <a:t>ANY</a:t>
            </a:r>
            <a:endParaRPr sz="17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93" name="Google Shape;1193;p198"/>
          <p:cNvSpPr txBox="1"/>
          <p:nvPr>
            <p:ph idx="1" type="subTitle"/>
          </p:nvPr>
        </p:nvSpPr>
        <p:spPr>
          <a:xfrm>
            <a:off x="311700" y="4527875"/>
            <a:ext cx="85206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Dr. Jose Annunziato</a:t>
            </a:r>
            <a:endParaRPr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199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One to Many Relations</a:t>
            </a:r>
            <a:endParaRPr/>
          </a:p>
        </p:txBody>
      </p:sp>
      <p:sp>
        <p:nvSpPr>
          <p:cNvPr id="1199" name="Google Shape;1199;p199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test one to many relation between faculty</a:t>
            </a:r>
            <a:br>
              <a:rPr lang="en"/>
            </a:br>
            <a:r>
              <a:rPr lang="en"/>
              <a:t>and the courses they authored, we're going to: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Create a new course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Add the course to an existing faculty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Find the faculty's authored courses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Find the course's author (inverse relation)</a:t>
            </a:r>
            <a:endParaRPr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200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a Course Repository</a:t>
            </a:r>
            <a:endParaRPr/>
          </a:p>
        </p:txBody>
      </p:sp>
      <p:sp>
        <p:nvSpPr>
          <p:cNvPr id="1205" name="Google Shape;1205;p200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highlight>
                  <a:srgbClr val="FFFFFF"/>
                </a:highlight>
              </a:rPr>
              <a:t>package com.jga.repositories;</a:t>
            </a:r>
            <a:endParaRPr sz="3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highlight>
                  <a:srgbClr val="FFFFFF"/>
                </a:highlight>
              </a:rPr>
              <a:t>import org.springframework.data.repository.*;</a:t>
            </a:r>
            <a:endParaRPr sz="3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highlight>
                  <a:srgbClr val="FFFFFF"/>
                </a:highlight>
              </a:rPr>
              <a:t>import com.jga.models.Course;</a:t>
            </a:r>
            <a:endParaRPr sz="3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400">
                <a:solidFill>
                  <a:srgbClr val="000080"/>
                </a:solidFill>
                <a:highlight>
                  <a:srgbClr val="FFFFFF"/>
                </a:highlight>
              </a:rPr>
              <a:t>public interface </a:t>
            </a:r>
            <a:r>
              <a:rPr lang="en" sz="3400">
                <a:highlight>
                  <a:srgbClr val="FFFFFF"/>
                </a:highlight>
              </a:rPr>
              <a:t>CourseRepository extends</a:t>
            </a:r>
            <a:endParaRPr sz="3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highlight>
                  <a:srgbClr val="FFFFFF"/>
                </a:highlight>
              </a:rPr>
              <a:t>CrudRepository&lt;Course, Integer&gt; { }</a:t>
            </a:r>
            <a:endParaRPr sz="33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201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Post New Course</a:t>
            </a:r>
            <a:endParaRPr/>
          </a:p>
        </p:txBody>
      </p:sp>
      <p:sp>
        <p:nvSpPr>
          <p:cNvPr id="1211" name="Google Shape;1211;p201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FF"/>
                </a:highlight>
              </a:rPr>
              <a:t>@RestController</a:t>
            </a:r>
            <a:endParaRPr sz="2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2600">
                <a:highlight>
                  <a:srgbClr val="FFFFFF"/>
                </a:highlight>
              </a:rPr>
              <a:t>CourseService {</a:t>
            </a:r>
            <a:endParaRPr sz="2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FF"/>
                </a:highlight>
              </a:rPr>
              <a:t>  @Autowired</a:t>
            </a:r>
            <a:endParaRPr sz="2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FF"/>
                </a:highlight>
              </a:rPr>
              <a:t>  CourseRepository courseRepository;</a:t>
            </a:r>
            <a:endParaRPr sz="2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FF"/>
                </a:highlight>
              </a:rPr>
              <a:t>  @PostMapping(</a:t>
            </a:r>
            <a:r>
              <a:rPr b="1" lang="en" sz="2600">
                <a:solidFill>
                  <a:srgbClr val="008000"/>
                </a:solidFill>
                <a:highlight>
                  <a:srgbClr val="FFFFFF"/>
                </a:highlight>
              </a:rPr>
              <a:t>"/api/courses"</a:t>
            </a:r>
            <a:r>
              <a:rPr lang="en" sz="2600">
                <a:highlight>
                  <a:srgbClr val="FFFFFF"/>
                </a:highlight>
              </a:rPr>
              <a:t>)</a:t>
            </a:r>
            <a:endParaRPr sz="2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FF"/>
                </a:highlight>
              </a:rPr>
              <a:t>  </a:t>
            </a:r>
            <a:r>
              <a:rPr b="1" lang="en" sz="26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2600">
                <a:highlight>
                  <a:srgbClr val="FFFFFF"/>
                </a:highlight>
              </a:rPr>
              <a:t>Course createCourse</a:t>
            </a:r>
            <a:endParaRPr sz="2600"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FF"/>
                </a:highlight>
              </a:rPr>
              <a:t>(@RequestBody Course course) {</a:t>
            </a:r>
            <a:endParaRPr sz="2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FF"/>
                </a:highlight>
              </a:rPr>
              <a:t>     </a:t>
            </a:r>
            <a:r>
              <a:rPr b="1" lang="en" sz="26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 sz="2600">
                <a:highlight>
                  <a:srgbClr val="FFFFFF"/>
                </a:highlight>
              </a:rPr>
              <a:t>courseRepository.save(course);</a:t>
            </a:r>
            <a:endParaRPr sz="2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rgbClr val="FFFFFF"/>
                </a:highlight>
              </a:rPr>
              <a:t>}}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6" name="Google Shape;1216;p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278"/>
            <a:ext cx="9143998" cy="4869822"/>
          </a:xfrm>
          <a:prstGeom prst="rect">
            <a:avLst/>
          </a:prstGeom>
          <a:noFill/>
          <a:ln>
            <a:noFill/>
          </a:ln>
        </p:spPr>
      </p:pic>
      <p:sp>
        <p:nvSpPr>
          <p:cNvPr id="1217" name="Google Shape;1217;p202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202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203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0"/>
              <a:t>MANY</a:t>
            </a:r>
            <a:endParaRPr sz="22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24" name="Google Shape;1224;p203"/>
          <p:cNvSpPr txBox="1"/>
          <p:nvPr>
            <p:ph idx="1" type="subTitle"/>
          </p:nvPr>
        </p:nvSpPr>
        <p:spPr>
          <a:xfrm>
            <a:off x="311700" y="4527875"/>
            <a:ext cx="85206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Dr. Jose Annunziato</a:t>
            </a:r>
            <a:endParaRPr/>
          </a:p>
        </p:txBody>
      </p:sp>
      <p:sp>
        <p:nvSpPr>
          <p:cNvPr id="1225" name="Google Shape;1225;p203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0"/>
              <a:t>MANY TO </a:t>
            </a:r>
            <a:endParaRPr sz="1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0"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204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Consolas"/>
                <a:ea typeface="Consolas"/>
                <a:cs typeface="Consolas"/>
                <a:sym typeface="Consolas"/>
              </a:rPr>
              <a:t>FacultyService.authoredCourse()</a:t>
            </a:r>
            <a:endParaRPr sz="3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1" name="Google Shape;1231;p204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@PutMapping("</a:t>
            </a:r>
            <a:r>
              <a:rPr lang="en" sz="21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/api/faculty/{fId}/authored/{cId}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")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21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authoredCourse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	@PathVariable("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fId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") int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fId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	@PathVariable("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cId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") int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cId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Faculty faculty = facultyRepository.findOne(fId);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Course course   = courseRepository.findOne(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cId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100">
                <a:highlight>
                  <a:srgbClr val="A4C2F4"/>
                </a:highlight>
                <a:latin typeface="Consolas"/>
                <a:ea typeface="Consolas"/>
                <a:cs typeface="Consolas"/>
                <a:sym typeface="Consolas"/>
              </a:rPr>
              <a:t>course.setAuthor(faculty);</a:t>
            </a:r>
            <a:endParaRPr sz="2100">
              <a:highlight>
                <a:srgbClr val="A4C2F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A4C2F4"/>
                </a:highlight>
                <a:latin typeface="Consolas"/>
                <a:ea typeface="Consolas"/>
                <a:cs typeface="Consolas"/>
                <a:sym typeface="Consolas"/>
              </a:rPr>
              <a:t>	courseRepository.save(course);</a:t>
            </a:r>
            <a:endParaRPr sz="2100">
              <a:highlight>
                <a:srgbClr val="A4C2F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100">
                <a:highlight>
                  <a:srgbClr val="B6D7A8"/>
                </a:highlight>
                <a:latin typeface="Consolas"/>
                <a:ea typeface="Consolas"/>
                <a:cs typeface="Consolas"/>
                <a:sym typeface="Consolas"/>
              </a:rPr>
              <a:t>faculty.authoredCourse(course);</a:t>
            </a:r>
            <a:endParaRPr sz="2100">
              <a:highlight>
                <a:srgbClr val="B6D7A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highlight>
                  <a:srgbClr val="B6D7A8"/>
                </a:highlight>
                <a:latin typeface="Consolas"/>
                <a:ea typeface="Consolas"/>
                <a:cs typeface="Consolas"/>
                <a:sym typeface="Consolas"/>
              </a:rPr>
              <a:t>	facultyRepository.save(faculty);</a:t>
            </a:r>
            <a:endParaRPr sz="2100">
              <a:highlight>
                <a:srgbClr val="B6D7A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2" name="Google Shape;1232;p204"/>
          <p:cNvSpPr/>
          <p:nvPr/>
        </p:nvSpPr>
        <p:spPr>
          <a:xfrm>
            <a:off x="5985675" y="3040575"/>
            <a:ext cx="2697300" cy="13632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  <a:effectLst>
            <a:outerShdw blurRad="57150" rotWithShape="0" algn="bl" dir="2700000" dist="762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rgbClr val="A4C2F4"/>
                </a:highlight>
              </a:rPr>
              <a:t>⇐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use either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rgbClr val="B6D7A8"/>
                </a:highlight>
              </a:rPr>
              <a:t>⇐</a:t>
            </a:r>
            <a:endParaRPr sz="2500">
              <a:highlight>
                <a:srgbClr val="B6D7A8"/>
              </a:highlight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205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authored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Course()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38" name="Google Shape;1238;p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12325"/>
            <a:ext cx="8520599" cy="856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3"/>
          <p:cNvSpPr/>
          <p:nvPr/>
        </p:nvSpPr>
        <p:spPr>
          <a:xfrm>
            <a:off x="585775" y="2038150"/>
            <a:ext cx="8144400" cy="2583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53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Let's map an SQL table to an object oriented data model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Consider the following table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8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</a:rPr>
              <a:t>CREATE TABLE </a:t>
            </a:r>
            <a:r>
              <a:rPr lang="en"/>
              <a:t>`courses` (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r>
              <a:rPr b="1" lang="en">
                <a:solidFill>
                  <a:srgbClr val="660E7A"/>
                </a:solidFill>
              </a:rPr>
              <a:t>`id` </a:t>
            </a:r>
            <a:r>
              <a:rPr b="1" lang="en">
                <a:solidFill>
                  <a:srgbClr val="000080"/>
                </a:solidFill>
              </a:rPr>
              <a:t>int</a:t>
            </a:r>
            <a:r>
              <a:rPr lang="en"/>
              <a:t>(</a:t>
            </a:r>
            <a:r>
              <a:rPr lang="en">
                <a:solidFill>
                  <a:srgbClr val="0000FF"/>
                </a:solidFill>
              </a:rPr>
              <a:t>11</a:t>
            </a:r>
            <a:r>
              <a:rPr lang="en"/>
              <a:t>) </a:t>
            </a:r>
            <a:r>
              <a:rPr b="1" lang="en">
                <a:solidFill>
                  <a:srgbClr val="000080"/>
                </a:solidFill>
              </a:rPr>
              <a:t>NOT NULL </a:t>
            </a:r>
            <a:r>
              <a:rPr lang="en"/>
              <a:t>AUTO_INCREMENT,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>
                <a:solidFill>
                  <a:srgbClr val="660E7A"/>
                </a:solidFill>
              </a:rPr>
              <a:t>`title` </a:t>
            </a:r>
            <a:r>
              <a:rPr b="1" lang="en">
                <a:solidFill>
                  <a:srgbClr val="000080"/>
                </a:solidFill>
              </a:rPr>
              <a:t>varchar</a:t>
            </a:r>
            <a:r>
              <a:rPr lang="en"/>
              <a:t>(</a:t>
            </a:r>
            <a:r>
              <a:rPr lang="en">
                <a:solidFill>
                  <a:srgbClr val="0000FF"/>
                </a:solidFill>
              </a:rPr>
              <a:t>45</a:t>
            </a:r>
            <a:r>
              <a:rPr lang="en"/>
              <a:t>) </a:t>
            </a:r>
            <a:r>
              <a:rPr b="1" lang="en">
                <a:solidFill>
                  <a:srgbClr val="000080"/>
                </a:solidFill>
              </a:rPr>
              <a:t>DEFAULT NULL</a:t>
            </a:r>
            <a:r>
              <a:rPr lang="en"/>
              <a:t>,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>
                <a:solidFill>
                  <a:srgbClr val="000080"/>
                </a:solidFill>
              </a:rPr>
              <a:t>PRIMARY KEY </a:t>
            </a:r>
            <a:r>
              <a:rPr lang="en"/>
              <a:t>(</a:t>
            </a:r>
            <a:r>
              <a:rPr b="1" lang="en">
                <a:solidFill>
                  <a:srgbClr val="660E7A"/>
                </a:solidFill>
              </a:rPr>
              <a:t>`id`</a:t>
            </a:r>
            <a:r>
              <a:rPr lang="en"/>
              <a:t>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);</a:t>
            </a:r>
            <a:endParaRPr/>
          </a:p>
        </p:txBody>
      </p:sp>
      <p:sp>
        <p:nvSpPr>
          <p:cNvPr id="246" name="Google Shape;246;p53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SQL Tables to Object Models</a:t>
            </a:r>
            <a:endParaRPr/>
          </a:p>
        </p:txBody>
      </p:sp>
      <p:pic>
        <p:nvPicPr>
          <p:cNvPr id="247" name="Google Shape;247;p53"/>
          <p:cNvPicPr preferRelativeResize="0"/>
          <p:nvPr/>
        </p:nvPicPr>
        <p:blipFill rotWithShape="1">
          <a:blip r:embed="rId3">
            <a:alphaModFix/>
          </a:blip>
          <a:srcRect b="7764" l="7390" r="5043" t="4106"/>
          <a:stretch/>
        </p:blipFill>
        <p:spPr>
          <a:xfrm>
            <a:off x="6494800" y="3060475"/>
            <a:ext cx="2579600" cy="198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206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 Find Authored Courses</a:t>
            </a:r>
            <a:endParaRPr/>
          </a:p>
        </p:txBody>
      </p:sp>
      <p:sp>
        <p:nvSpPr>
          <p:cNvPr id="1244" name="Google Shape;1244;p206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public class FacultyService {...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	@GetMapping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" sz="25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/api/faculty/{facultyId}/authored</a:t>
            </a: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")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	public Iterable&lt;Course&gt; </a:t>
            </a:r>
            <a:r>
              <a:rPr lang="en" sz="25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findAuthoredCourses</a:t>
            </a: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			@PathVariable("facultyId") int fId) {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		Faculty faculty = 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facultyRepository.findOne(fId);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		return faculty.</a:t>
            </a:r>
            <a:r>
              <a:rPr lang="en" sz="25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getAuthoredCourses</a:t>
            </a: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}}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207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Find Authored Courses</a:t>
            </a:r>
            <a:endParaRPr/>
          </a:p>
        </p:txBody>
      </p:sp>
      <p:sp>
        <p:nvSpPr>
          <p:cNvPr id="1250" name="Google Shape;1250;p207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{   "id": 1,  "name": "CS5200"   },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{   "id": 2,  "name": "CS5610"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51" name="Google Shape;1251;p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435650"/>
            <a:ext cx="8520602" cy="1088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208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a Course Author</a:t>
            </a:r>
            <a:endParaRPr/>
          </a:p>
        </p:txBody>
      </p:sp>
      <p:sp>
        <p:nvSpPr>
          <p:cNvPr id="1257" name="Google Shape;1257;p208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25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CourseService</a:t>
            </a: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	@GetMapping("</a:t>
            </a:r>
            <a:r>
              <a:rPr lang="en" sz="25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/api/course/{courseId}/author</a:t>
            </a: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")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	public Faculty </a:t>
            </a:r>
            <a:r>
              <a:rPr lang="en" sz="25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findCourseAuthor</a:t>
            </a: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			@PathVariable("courseId") int cId) {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		Course course = 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courseRepository.findOne(cId);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		return course.getAuthor();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209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a Course Author</a:t>
            </a:r>
            <a:endParaRPr/>
          </a:p>
        </p:txBody>
      </p:sp>
      <p:sp>
        <p:nvSpPr>
          <p:cNvPr id="1263" name="Google Shape;1263;p209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 "id": 4,</a:t>
            </a:r>
            <a:endParaRPr sz="2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 "username":"alovelace","password":"123",</a:t>
            </a:r>
            <a:endParaRPr sz="2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 "firstName":"Ada","lastName":"Lovelace",</a:t>
            </a:r>
            <a:endParaRPr sz="2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 "office": "321B", "tenure": true</a:t>
            </a:r>
            <a:endParaRPr sz="2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9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64" name="Google Shape;1264;p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884881"/>
            <a:ext cx="8520602" cy="1112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210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0"/>
              <a:t>MANY</a:t>
            </a:r>
            <a:endParaRPr sz="22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0" name="Google Shape;1270;p210"/>
          <p:cNvSpPr txBox="1"/>
          <p:nvPr>
            <p:ph idx="1" type="subTitle"/>
          </p:nvPr>
        </p:nvSpPr>
        <p:spPr>
          <a:xfrm>
            <a:off x="311700" y="4527875"/>
            <a:ext cx="85206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Dr. Jose Annunziato</a:t>
            </a:r>
            <a:endParaRPr/>
          </a:p>
        </p:txBody>
      </p:sp>
      <p:sp>
        <p:nvSpPr>
          <p:cNvPr id="1271" name="Google Shape;1271;p210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0"/>
              <a:t>MANY TO </a:t>
            </a:r>
            <a:endParaRPr sz="1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0"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6" name="Google Shape;1276;p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75" y="0"/>
            <a:ext cx="8562050" cy="50199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7" name="Google Shape;1277;p211"/>
          <p:cNvSpPr/>
          <p:nvPr/>
        </p:nvSpPr>
        <p:spPr>
          <a:xfrm>
            <a:off x="3963634" y="1815892"/>
            <a:ext cx="5087700" cy="32778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212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Implement Section JPA Entity Data Model</a:t>
            </a:r>
            <a:endParaRPr sz="3500"/>
          </a:p>
        </p:txBody>
      </p:sp>
      <p:sp>
        <p:nvSpPr>
          <p:cNvPr id="1283" name="Google Shape;1283;p212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@Entity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27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 { ...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	@Id ...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	private String name;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	@</a:t>
            </a:r>
            <a:r>
              <a:rPr lang="en" sz="27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ManyToMany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7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mappedBy="enrolledSections"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" sz="27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JsonIgnore</a:t>
            </a:r>
            <a:endParaRPr sz="27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	private List&lt;Student&gt; </a:t>
            </a:r>
            <a:r>
              <a:rPr lang="en" sz="27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enrolledStudents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213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Bi-Directional Relation</a:t>
            </a:r>
            <a:endParaRPr/>
          </a:p>
        </p:txBody>
      </p:sp>
      <p:sp>
        <p:nvSpPr>
          <p:cNvPr id="1289" name="Google Shape;1289;p213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extends User { ...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@</a:t>
            </a: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ManyToMany</a:t>
            </a:r>
            <a:endParaRPr sz="26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@</a:t>
            </a: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JoinTable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(name="</a:t>
            </a: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ENROLLMENT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joinColumns=@</a:t>
            </a: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JoinColumn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(name="</a:t>
            </a: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STUDENT_ID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", 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referencedColumnName="</a:t>
            </a: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"),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inverseJoinColumns=@</a:t>
            </a: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JoinColumn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name=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  "</a:t>
            </a: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SECTION_ID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", referencedColumnName="</a:t>
            </a: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"))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@</a:t>
            </a: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JsonIgnore</a:t>
            </a:r>
            <a:endParaRPr sz="26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private List&lt;Section&gt; </a:t>
            </a: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enrolledSections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214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ENROLLMENT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5" name="Google Shape;1295;p214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CREATE TABLE </a:t>
            </a:r>
            <a:r>
              <a:rPr b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enrollment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(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student_id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int(11) NOT NULL,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section_id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int(11) NOT NULL,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KEY ... (</a:t>
            </a:r>
            <a:r>
              <a:rPr b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section_id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KEY ... (</a:t>
            </a:r>
            <a:r>
              <a:rPr b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student_id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FOREIGN KEY (</a:t>
            </a:r>
            <a:r>
              <a:rPr b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section_id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REFERENCES </a:t>
            </a:r>
            <a:r>
              <a:rPr b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FOREIGN KEY (</a:t>
            </a:r>
            <a:r>
              <a:rPr b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student_id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REFERENCES </a:t>
            </a:r>
            <a:r>
              <a:rPr b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215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0"/>
              <a:t>P</a:t>
            </a:r>
            <a:r>
              <a:rPr lang="en" sz="13000"/>
              <a:t>OST</a:t>
            </a:r>
            <a:r>
              <a:rPr lang="en" sz="14000"/>
              <a:t> N</a:t>
            </a:r>
            <a:r>
              <a:rPr lang="en" sz="13000"/>
              <a:t>EW</a:t>
            </a:r>
            <a:r>
              <a:rPr lang="en" sz="14000"/>
              <a:t> S</a:t>
            </a:r>
            <a:r>
              <a:rPr lang="en" sz="13000"/>
              <a:t>ECTIONS</a:t>
            </a:r>
            <a:endParaRPr sz="1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1" name="Google Shape;1301;p215"/>
          <p:cNvSpPr txBox="1"/>
          <p:nvPr>
            <p:ph idx="1" type="subTitle"/>
          </p:nvPr>
        </p:nvSpPr>
        <p:spPr>
          <a:xfrm>
            <a:off x="311700" y="4527875"/>
            <a:ext cx="85206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Jose Annunziato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4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Some Courses</a:t>
            </a:r>
            <a:endParaRPr/>
          </a:p>
        </p:txBody>
      </p:sp>
      <p:sp>
        <p:nvSpPr>
          <p:cNvPr id="253" name="Google Shape;253;p54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 sz="3600">
                <a:highlight>
                  <a:srgbClr val="FFFFFF"/>
                </a:highlight>
              </a:rPr>
              <a:t>`courses` (`title`) </a:t>
            </a:r>
            <a:r>
              <a:rPr b="1" lang="en" sz="3600">
                <a:solidFill>
                  <a:srgbClr val="000080"/>
                </a:solidFill>
                <a:highlight>
                  <a:srgbClr val="FFFFFF"/>
                </a:highlight>
              </a:rPr>
              <a:t>VALUES </a:t>
            </a:r>
            <a:r>
              <a:rPr lang="en" sz="3600">
                <a:highlight>
                  <a:srgbClr val="FFFFFF"/>
                </a:highlight>
              </a:rPr>
              <a:t>(</a:t>
            </a:r>
            <a:r>
              <a:rPr b="1" lang="en" sz="3600">
                <a:solidFill>
                  <a:srgbClr val="008000"/>
                </a:solidFill>
                <a:highlight>
                  <a:srgbClr val="FFFFFF"/>
                </a:highlight>
              </a:rPr>
              <a:t>'cs1234'</a:t>
            </a:r>
            <a:r>
              <a:rPr lang="en" sz="3600">
                <a:highlight>
                  <a:srgbClr val="FFFFFF"/>
                </a:highlight>
              </a:rPr>
              <a:t>);</a:t>
            </a:r>
            <a:endParaRPr sz="3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 sz="3600">
                <a:highlight>
                  <a:srgbClr val="FFFFFF"/>
                </a:highlight>
              </a:rPr>
              <a:t>`courses` (`title`) </a:t>
            </a:r>
            <a:r>
              <a:rPr b="1" lang="en" sz="3600">
                <a:solidFill>
                  <a:srgbClr val="000080"/>
                </a:solidFill>
                <a:highlight>
                  <a:srgbClr val="FFFFFF"/>
                </a:highlight>
              </a:rPr>
              <a:t>VALUES </a:t>
            </a:r>
            <a:r>
              <a:rPr lang="en" sz="3600">
                <a:highlight>
                  <a:srgbClr val="FFFFFF"/>
                </a:highlight>
              </a:rPr>
              <a:t>(</a:t>
            </a:r>
            <a:r>
              <a:rPr b="1" lang="en" sz="3600">
                <a:solidFill>
                  <a:srgbClr val="008000"/>
                </a:solidFill>
                <a:highlight>
                  <a:srgbClr val="FFFFFF"/>
                </a:highlight>
              </a:rPr>
              <a:t>'cs2345'</a:t>
            </a:r>
            <a:r>
              <a:rPr lang="en" sz="3600">
                <a:highlight>
                  <a:srgbClr val="FFFFFF"/>
                </a:highlight>
              </a:rPr>
              <a:t>);</a:t>
            </a:r>
            <a:endParaRPr sz="3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 sz="3600">
                <a:highlight>
                  <a:srgbClr val="FFFFFF"/>
                </a:highlight>
              </a:rPr>
              <a:t>`courses` (`title`) </a:t>
            </a:r>
            <a:r>
              <a:rPr b="1" lang="en" sz="3600">
                <a:solidFill>
                  <a:srgbClr val="000080"/>
                </a:solidFill>
                <a:highlight>
                  <a:srgbClr val="FFFFFF"/>
                </a:highlight>
              </a:rPr>
              <a:t>VALUES </a:t>
            </a:r>
            <a:r>
              <a:rPr lang="en" sz="3600">
                <a:highlight>
                  <a:srgbClr val="FFFFFF"/>
                </a:highlight>
              </a:rPr>
              <a:t>(</a:t>
            </a:r>
            <a:r>
              <a:rPr b="1" lang="en" sz="3600">
                <a:solidFill>
                  <a:srgbClr val="008000"/>
                </a:solidFill>
                <a:highlight>
                  <a:srgbClr val="FFFFFF"/>
                </a:highlight>
              </a:rPr>
              <a:t>'cs3456'</a:t>
            </a:r>
            <a:r>
              <a:rPr lang="en" sz="3600">
                <a:highlight>
                  <a:srgbClr val="FFFFFF"/>
                </a:highlight>
              </a:rPr>
              <a:t>);</a:t>
            </a:r>
            <a:endParaRPr sz="3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 sz="3600">
                <a:highlight>
                  <a:srgbClr val="FFFFFF"/>
                </a:highlight>
              </a:rPr>
              <a:t>`courses` (`title`) </a:t>
            </a:r>
            <a:r>
              <a:rPr b="1" lang="en" sz="3600">
                <a:solidFill>
                  <a:srgbClr val="000080"/>
                </a:solidFill>
                <a:highlight>
                  <a:srgbClr val="FFFFFF"/>
                </a:highlight>
              </a:rPr>
              <a:t>VALUES </a:t>
            </a:r>
            <a:r>
              <a:rPr lang="en" sz="3600">
                <a:highlight>
                  <a:srgbClr val="FFFFFF"/>
                </a:highlight>
              </a:rPr>
              <a:t>(</a:t>
            </a:r>
            <a:r>
              <a:rPr b="1" lang="en" sz="3600">
                <a:solidFill>
                  <a:srgbClr val="008000"/>
                </a:solidFill>
                <a:highlight>
                  <a:srgbClr val="FFFFFF"/>
                </a:highlight>
              </a:rPr>
              <a:t>'cs4567'</a:t>
            </a:r>
            <a:r>
              <a:rPr lang="en" sz="3600">
                <a:highlight>
                  <a:srgbClr val="FFFFFF"/>
                </a:highlight>
              </a:rPr>
              <a:t>);</a:t>
            </a:r>
            <a:endParaRPr sz="36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216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Section Repository</a:t>
            </a:r>
            <a:endParaRPr/>
          </a:p>
        </p:txBody>
      </p:sp>
      <p:sp>
        <p:nvSpPr>
          <p:cNvPr id="1307" name="Google Shape;1307;p216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package com.jga.repositories;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import 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org.springframework.data.repository.*;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import com.jga.models.Section;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28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SectionRepository</a:t>
            </a: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 extends 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CrudRepository&lt;Section, Integer&gt; { }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217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Section Service</a:t>
            </a:r>
            <a:endParaRPr/>
          </a:p>
        </p:txBody>
      </p:sp>
      <p:sp>
        <p:nvSpPr>
          <p:cNvPr id="1313" name="Google Shape;1313;p217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@RestController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public class SectionService {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	@Autowired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	SectionRepository sectionRepository;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	@PostMapping("/api/section")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	public Section </a:t>
            </a: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createSection</a:t>
            </a:r>
            <a:endParaRPr sz="26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(@RequestBody Section section) {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		return sectionRepository.save(section);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}}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8" name="Google Shape;1318;p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301" y="657725"/>
            <a:ext cx="7987100" cy="44764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9" name="Google Shape;1319;p218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a New Section</a:t>
            </a:r>
            <a:endParaRPr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219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Another Section</a:t>
            </a:r>
            <a:endParaRPr/>
          </a:p>
        </p:txBody>
      </p:sp>
      <p:sp>
        <p:nvSpPr>
          <p:cNvPr id="1325" name="Google Shape;1325;p219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onsolas"/>
                <a:ea typeface="Consolas"/>
                <a:cs typeface="Consolas"/>
                <a:sym typeface="Consolas"/>
              </a:rPr>
              <a:t>INSERT INTO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onsolas"/>
                <a:ea typeface="Consolas"/>
                <a:cs typeface="Consolas"/>
                <a:sym typeface="Consolas"/>
              </a:rPr>
              <a:t>section (name)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onsolas"/>
                <a:ea typeface="Consolas"/>
                <a:cs typeface="Consolas"/>
                <a:sym typeface="Consolas"/>
              </a:rPr>
              <a:t>VALUES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onsolas"/>
                <a:ea typeface="Consolas"/>
                <a:cs typeface="Consolas"/>
                <a:sym typeface="Consolas"/>
              </a:rPr>
              <a:t>('SECTION02');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220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findAllSections()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1" name="Google Shape;1331;p220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public class SectionService {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	@GetMapping("/api/section")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	public Iterable&lt;Section&gt; 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findAllSections</a:t>
            </a:r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		return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sectionRepository.findAll();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}}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221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Consolas"/>
                <a:ea typeface="Consolas"/>
                <a:cs typeface="Consolas"/>
                <a:sym typeface="Consolas"/>
              </a:rPr>
              <a:t>http://localhost:8080/api/section</a:t>
            </a:r>
            <a:endParaRPr sz="3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7" name="Google Shape;1337;p221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[ { "id": 1, "name": "SECTION01",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    "enrolledStudents": []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  },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  { "id": 2, "name": "SECTION02",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    "enrolledStudents": []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}]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222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 sz="9000"/>
              <a:t>NROLL</a:t>
            </a:r>
            <a:r>
              <a:rPr lang="en"/>
              <a:t> S</a:t>
            </a:r>
            <a:r>
              <a:rPr lang="en" sz="9000"/>
              <a:t>TUDENTS</a:t>
            </a:r>
            <a:r>
              <a:rPr lang="en"/>
              <a:t> </a:t>
            </a:r>
            <a:r>
              <a:rPr lang="en" sz="14400"/>
              <a:t>I</a:t>
            </a:r>
            <a:r>
              <a:rPr lang="en" sz="13400"/>
              <a:t>N</a:t>
            </a:r>
            <a:r>
              <a:rPr lang="en" sz="14400"/>
              <a:t> S</a:t>
            </a:r>
            <a:r>
              <a:rPr lang="en" sz="13400"/>
              <a:t>ECTIONS</a:t>
            </a:r>
            <a:endParaRPr sz="13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43" name="Google Shape;1343;p222"/>
          <p:cNvSpPr txBox="1"/>
          <p:nvPr>
            <p:ph idx="1" type="subTitle"/>
          </p:nvPr>
        </p:nvSpPr>
        <p:spPr>
          <a:xfrm>
            <a:off x="311700" y="4527875"/>
            <a:ext cx="85206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Dr. Jose Annunziato</a:t>
            </a:r>
            <a:endParaRPr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223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Add </a:t>
            </a:r>
            <a:r>
              <a:rPr lang="en" sz="4500">
                <a:latin typeface="Consolas"/>
                <a:ea typeface="Consolas"/>
                <a:cs typeface="Consolas"/>
                <a:sym typeface="Consolas"/>
              </a:rPr>
              <a:t>Section.enrollStudent()</a:t>
            </a:r>
            <a:endParaRPr sz="4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9" name="Google Shape;1349;p223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	private List&lt;Student&gt; enrolledStudents;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	public void </a:t>
            </a: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enrollStudent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(Student student) {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		this.enrolledStudents.add(student);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if(!student.getEnrolledSections()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.contains(this)) {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	student.getEnrolledSections()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.add(this);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}}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224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Add </a:t>
            </a:r>
            <a:r>
              <a:rPr lang="en" sz="4500">
                <a:latin typeface="Consolas"/>
                <a:ea typeface="Consolas"/>
                <a:cs typeface="Consolas"/>
                <a:sym typeface="Consolas"/>
              </a:rPr>
              <a:t>Student.enrollSection()</a:t>
            </a:r>
            <a:endParaRPr sz="4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5" name="Google Shape;1355;p224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extends User {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	private List&lt;Section&gt; enrolledSections;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	public void </a:t>
            </a: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enrollSection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(Section section) {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		this.enrolledSections.add(section);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if(!section.getEnrolledStudents()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.contains(this)) {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		section.getEnrolledStudents()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.add(this);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}}}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225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SectionService.enrollStudentInSection()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1" name="Google Shape;1361;p225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2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SectionService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@Autowired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StudentRepository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studentRepository;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@PostMapping("</a:t>
            </a:r>
            <a:r>
              <a:rPr lang="en" sz="2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/api/section/{zId}/student/{sId}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")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public void </a:t>
            </a:r>
            <a:r>
              <a:rPr lang="en" sz="2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enrollStudentInSection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		@PathVariable("zId") int zId,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		@PathVariable("sId") int sId)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	Section section = sectionRepository.findOne(zId);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	Student student = studentRepository.findOne(sId);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2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section.enrollStudent(student);</a:t>
            </a:r>
            <a:endParaRPr sz="20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		sectionRepository.save(section);</a:t>
            </a:r>
            <a:endParaRPr sz="20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5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Object-</a:t>
            </a:r>
            <a:r>
              <a:rPr lang="en"/>
              <a:t>Relational Impedance</a:t>
            </a:r>
            <a:endParaRPr/>
          </a:p>
        </p:txBody>
      </p:sp>
      <p:sp>
        <p:nvSpPr>
          <p:cNvPr id="259" name="Google Shape;259;p55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ORMs must consider differences between data representation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" u="sng"/>
              <a:t>Relational model			Object model</a:t>
            </a:r>
            <a:endParaRPr b="1" u="sng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Case insensitive			Case sensitive</a:t>
            </a:r>
            <a:endParaRPr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Underscore				Camel case</a:t>
            </a:r>
            <a:endParaRPr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Plural nouns				Singular nouns</a:t>
            </a:r>
            <a:endParaRPr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Explicit primary keys	Implied uniqueness</a:t>
            </a:r>
            <a:endParaRPr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Auto increment			No equivalent</a:t>
            </a:r>
            <a:endParaRPr/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226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Service.enrollStudentInSection()</a:t>
            </a:r>
            <a:endParaRPr/>
          </a:p>
        </p:txBody>
      </p:sp>
      <p:sp>
        <p:nvSpPr>
          <p:cNvPr id="1367" name="Google Shape;1367;p226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2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StudentService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@Autowired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SectionRepository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sectionRepository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@PostMapping("</a:t>
            </a:r>
            <a:r>
              <a:rPr lang="en" sz="2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/api/student/{sId}/section/{zId}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")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public void </a:t>
            </a:r>
            <a:r>
              <a:rPr lang="en" sz="2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enrollStudentInSection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		@PathVariable("zId") int zId,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		@PathVariable("sId") int sId)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	Section section = sectionRepository.findOne(zId);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	Student student = studentRepository.findOne(sId);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2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student.enrollSection(section);</a:t>
            </a:r>
            <a:endParaRPr sz="20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2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studentRepository.save(student);</a:t>
            </a:r>
            <a:endParaRPr sz="20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227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STUDENT_SECTION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3" name="Google Shape;1373;p227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 * FROM course-manager.student_section;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student_id		section_id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-----------------------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					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					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228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00"/>
              <a:t>R</a:t>
            </a:r>
            <a:r>
              <a:rPr lang="en" sz="13200"/>
              <a:t>ETRIEVING</a:t>
            </a:r>
            <a:r>
              <a:rPr lang="en" sz="12000"/>
              <a:t> E</a:t>
            </a:r>
            <a:r>
              <a:rPr lang="en" sz="11000"/>
              <a:t>NROLLMENTS</a:t>
            </a:r>
            <a:endParaRPr sz="1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79" name="Google Shape;1379;p228"/>
          <p:cNvSpPr txBox="1"/>
          <p:nvPr>
            <p:ph idx="1" type="subTitle"/>
          </p:nvPr>
        </p:nvSpPr>
        <p:spPr>
          <a:xfrm>
            <a:off x="311700" y="4527875"/>
            <a:ext cx="85206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Dr. Jose Annunziato</a:t>
            </a:r>
            <a:endParaRPr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229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Student Enrollments</a:t>
            </a:r>
            <a:endParaRPr/>
          </a:p>
        </p:txBody>
      </p:sp>
      <p:sp>
        <p:nvSpPr>
          <p:cNvPr id="1385" name="Google Shape;1385;p229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StudentService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	@GetMapping("</a:t>
            </a: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/api/student/{sId}/section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")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	public Iterable&lt;</a:t>
            </a: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&gt; 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findStudentEnrolledSections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				@PathVariable("sId") int sId) {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Student student = </a:t>
            </a:r>
            <a:endParaRPr sz="26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studentRepository.findOne(sId);</a:t>
            </a:r>
            <a:endParaRPr sz="26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		return student.getEnrolledSections();</a:t>
            </a:r>
            <a:endParaRPr sz="26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230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SectionService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	@GetMapping("</a:t>
            </a: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/api/section/{sId}/student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")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	public Iterable&lt;</a:t>
            </a: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&gt; 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findSectionEnrolledStudents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				@PathVariable("sId") int sId) {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Section section = </a:t>
            </a:r>
            <a:endParaRPr sz="26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sectionRepository.findOne(sId);</a:t>
            </a:r>
            <a:endParaRPr sz="26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		return section.getEnrolledStudents();</a:t>
            </a:r>
            <a:endParaRPr sz="26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}}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1" name="Google Shape;1391;p230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Section Enrollments</a:t>
            </a:r>
            <a:endParaRPr/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231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Enrollment</a:t>
            </a:r>
            <a:endParaRPr/>
          </a:p>
        </p:txBody>
      </p:sp>
      <p:sp>
        <p:nvSpPr>
          <p:cNvPr id="1397" name="Google Shape;1397;p231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http://localhost:8080/api/student/5/sectio</a:t>
            </a:r>
            <a:r>
              <a:rPr lang="en" sz="2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[{"</a:t>
            </a: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 sz="28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r>
              <a:rPr lang="en" sz="2800">
                <a:solidFill>
                  <a:srgbClr val="1A01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8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,"</a:t>
            </a: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28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r>
              <a:rPr lang="en" sz="2800">
                <a:solidFill>
                  <a:srgbClr val="0B7500"/>
                </a:solidFill>
                <a:latin typeface="Consolas"/>
                <a:ea typeface="Consolas"/>
                <a:cs typeface="Consolas"/>
                <a:sym typeface="Consolas"/>
              </a:rPr>
              <a:t>"SECTION01"</a:t>
            </a:r>
            <a:r>
              <a:rPr lang="en" sz="28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}]</a:t>
            </a:r>
            <a:endParaRPr sz="2800">
              <a:solidFill>
                <a:srgbClr val="4444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444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http://localhost:8080/api/section/1/student</a:t>
            </a:r>
            <a:endParaRPr sz="2800">
              <a:solidFill>
                <a:srgbClr val="4444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[{"</a:t>
            </a: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 sz="28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r>
              <a:rPr lang="en" sz="2800">
                <a:solidFill>
                  <a:srgbClr val="1A01CC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8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,"</a:t>
            </a: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en" sz="28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r>
              <a:rPr lang="en" sz="2800">
                <a:solidFill>
                  <a:srgbClr val="0B7500"/>
                </a:solidFill>
                <a:latin typeface="Consolas"/>
                <a:ea typeface="Consolas"/>
                <a:cs typeface="Consolas"/>
                <a:sym typeface="Consolas"/>
              </a:rPr>
              <a:t>"cgarcia"</a:t>
            </a:r>
            <a:r>
              <a:rPr lang="en" sz="28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,"</a:t>
            </a: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password</a:t>
            </a:r>
            <a:r>
              <a:rPr lang="en" sz="28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r>
              <a:rPr lang="en" sz="2800">
                <a:solidFill>
                  <a:srgbClr val="0B7500"/>
                </a:solidFill>
                <a:latin typeface="Consolas"/>
                <a:ea typeface="Consolas"/>
                <a:cs typeface="Consolas"/>
                <a:sym typeface="Consolas"/>
              </a:rPr>
              <a:t>"charlie"</a:t>
            </a:r>
            <a:r>
              <a:rPr lang="en" sz="28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,"</a:t>
            </a: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" sz="28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r>
              <a:rPr lang="en" sz="2800">
                <a:solidFill>
                  <a:srgbClr val="0B7500"/>
                </a:solidFill>
                <a:latin typeface="Consolas"/>
                <a:ea typeface="Consolas"/>
                <a:cs typeface="Consolas"/>
                <a:sym typeface="Consolas"/>
              </a:rPr>
              <a:t>"Charlie"</a:t>
            </a:r>
            <a:r>
              <a:rPr lang="en" sz="28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,"</a:t>
            </a: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en" sz="28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r>
              <a:rPr lang="en" sz="2800">
                <a:solidFill>
                  <a:srgbClr val="0B7500"/>
                </a:solidFill>
                <a:latin typeface="Consolas"/>
                <a:ea typeface="Consolas"/>
                <a:cs typeface="Consolas"/>
                <a:sym typeface="Consolas"/>
              </a:rPr>
              <a:t>"Garcia"</a:t>
            </a:r>
            <a:r>
              <a:rPr lang="en" sz="28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,"</a:t>
            </a: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gpa</a:t>
            </a:r>
            <a:r>
              <a:rPr lang="en" sz="28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r>
              <a:rPr lang="en" sz="2800">
                <a:solidFill>
                  <a:srgbClr val="1A01CC"/>
                </a:solidFill>
                <a:latin typeface="Consolas"/>
                <a:ea typeface="Consolas"/>
                <a:cs typeface="Consolas"/>
                <a:sym typeface="Consolas"/>
              </a:rPr>
              <a:t>3.8</a:t>
            </a:r>
            <a:r>
              <a:rPr lang="en" sz="28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,"</a:t>
            </a: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graduationYear</a:t>
            </a:r>
            <a:r>
              <a:rPr lang="en" sz="28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r>
              <a:rPr lang="en" sz="2800">
                <a:solidFill>
                  <a:srgbClr val="1A01CC"/>
                </a:solidFill>
                <a:latin typeface="Consolas"/>
                <a:ea typeface="Consolas"/>
                <a:cs typeface="Consolas"/>
                <a:sym typeface="Consolas"/>
              </a:rPr>
              <a:t>2019</a:t>
            </a:r>
            <a:r>
              <a:rPr lang="en" sz="28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}]</a:t>
            </a:r>
            <a:endParaRPr sz="2800">
              <a:solidFill>
                <a:srgbClr val="44444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8"/>
          <p:cNvSpPr txBox="1"/>
          <p:nvPr>
            <p:ph type="title"/>
          </p:nvPr>
        </p:nvSpPr>
        <p:spPr>
          <a:xfrm>
            <a:off x="141225" y="0"/>
            <a:ext cx="90027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Object-Relational Mapping (ORM)</a:t>
            </a:r>
            <a:endParaRPr/>
          </a:p>
        </p:txBody>
      </p:sp>
      <p:sp>
        <p:nvSpPr>
          <p:cNvPr id="149" name="Google Shape;149;p38"/>
          <p:cNvSpPr txBox="1"/>
          <p:nvPr>
            <p:ph idx="1" type="body"/>
          </p:nvPr>
        </p:nvSpPr>
        <p:spPr>
          <a:xfrm>
            <a:off x="141225" y="1017600"/>
            <a:ext cx="900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b="1" lang="en" sz="3500">
                <a:solidFill>
                  <a:schemeClr val="dk1"/>
                </a:solidFill>
              </a:rPr>
              <a:t>Popular</a:t>
            </a:r>
            <a:r>
              <a:rPr lang="en" sz="3500">
                <a:solidFill>
                  <a:schemeClr val="dk1"/>
                </a:solidFill>
              </a:rPr>
              <a:t> technique for </a:t>
            </a:r>
            <a:r>
              <a:rPr b="1" lang="en" sz="3500">
                <a:solidFill>
                  <a:schemeClr val="dk1"/>
                </a:solidFill>
              </a:rPr>
              <a:t>integrating</a:t>
            </a:r>
            <a:r>
              <a:rPr lang="en" sz="3500">
                <a:solidFill>
                  <a:schemeClr val="dk1"/>
                </a:solidFill>
              </a:rPr>
              <a:t> with databases</a:t>
            </a:r>
            <a:endParaRPr sz="3500">
              <a:solidFill>
                <a:schemeClr val="dk1"/>
              </a:solidFill>
            </a:endParaRPr>
          </a:p>
          <a:p>
            <a:pPr indent="-450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b="1" lang="en" sz="3500">
                <a:solidFill>
                  <a:schemeClr val="dk1"/>
                </a:solidFill>
              </a:rPr>
              <a:t>Converts</a:t>
            </a:r>
            <a:r>
              <a:rPr lang="en" sz="3500">
                <a:solidFill>
                  <a:schemeClr val="dk1"/>
                </a:solidFill>
              </a:rPr>
              <a:t> data between incompatible data sources</a:t>
            </a:r>
            <a:endParaRPr sz="3500">
              <a:solidFill>
                <a:schemeClr val="dk1"/>
              </a:solidFill>
            </a:endParaRPr>
          </a:p>
          <a:p>
            <a:pPr indent="-450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en" sz="3500">
                <a:solidFill>
                  <a:schemeClr val="dk1"/>
                </a:solidFill>
              </a:rPr>
              <a:t>Allows treating data sources as </a:t>
            </a:r>
            <a:r>
              <a:rPr b="1" lang="en" sz="3500">
                <a:solidFill>
                  <a:schemeClr val="dk1"/>
                </a:solidFill>
              </a:rPr>
              <a:t>virtual object databases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150" name="Google Shape;150;p38"/>
          <p:cNvSpPr/>
          <p:nvPr/>
        </p:nvSpPr>
        <p:spPr>
          <a:xfrm>
            <a:off x="1753550" y="3386200"/>
            <a:ext cx="1586700" cy="1524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 u="sng">
                <a:latin typeface="Oswald"/>
                <a:ea typeface="Oswald"/>
                <a:cs typeface="Oswald"/>
                <a:sym typeface="Oswald"/>
              </a:rPr>
              <a:t>Application</a:t>
            </a:r>
            <a:endParaRPr b="1" sz="2300" u="sng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 u="sng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swald"/>
                <a:ea typeface="Oswald"/>
                <a:cs typeface="Oswald"/>
                <a:sym typeface="Oswald"/>
              </a:rPr>
              <a:t>Classes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swald"/>
                <a:ea typeface="Oswald"/>
                <a:cs typeface="Oswald"/>
                <a:sym typeface="Oswald"/>
              </a:rPr>
              <a:t>Objects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1" name="Google Shape;151;p38"/>
          <p:cNvSpPr/>
          <p:nvPr/>
        </p:nvSpPr>
        <p:spPr>
          <a:xfrm>
            <a:off x="5952351" y="3386200"/>
            <a:ext cx="1586700" cy="1524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 u="sng">
                <a:latin typeface="Oswald"/>
                <a:ea typeface="Oswald"/>
                <a:cs typeface="Oswald"/>
                <a:sym typeface="Oswald"/>
              </a:rPr>
              <a:t>Database</a:t>
            </a:r>
            <a:endParaRPr b="1" sz="2300" u="sng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 u="sng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swald"/>
                <a:ea typeface="Oswald"/>
                <a:cs typeface="Oswald"/>
                <a:sym typeface="Oswald"/>
              </a:rPr>
              <a:t>Tables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swald"/>
                <a:ea typeface="Oswald"/>
                <a:cs typeface="Oswald"/>
                <a:sym typeface="Oswald"/>
              </a:rPr>
              <a:t>Records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2" name="Google Shape;152;p38"/>
          <p:cNvSpPr/>
          <p:nvPr/>
        </p:nvSpPr>
        <p:spPr>
          <a:xfrm>
            <a:off x="3340250" y="3386200"/>
            <a:ext cx="2612100" cy="1524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Oswald"/>
                <a:ea typeface="Oswald"/>
                <a:cs typeface="Oswald"/>
                <a:sym typeface="Oswald"/>
              </a:rPr>
              <a:t>ORM</a:t>
            </a:r>
            <a:endParaRPr b="1" sz="3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6"/>
          <p:cNvSpPr/>
          <p:nvPr/>
        </p:nvSpPr>
        <p:spPr>
          <a:xfrm>
            <a:off x="585775" y="2495350"/>
            <a:ext cx="4605900" cy="2583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56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Equivalent Object Model</a:t>
            </a:r>
            <a:endParaRPr/>
          </a:p>
        </p:txBody>
      </p:sp>
      <p:sp>
        <p:nvSpPr>
          <p:cNvPr id="266" name="Google Shape;266;p56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Here's a potential equivalent class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Although </a:t>
            </a:r>
            <a:r>
              <a:rPr lang="en">
                <a:highlight>
                  <a:srgbClr val="FFE599"/>
                </a:highlight>
              </a:rPr>
              <a:t>primary key</a:t>
            </a:r>
            <a:r>
              <a:rPr lang="en"/>
              <a:t> is redundant, we'll need it anyway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Chose a different name to make a later point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</a:rPr>
              <a:t>public class </a:t>
            </a:r>
            <a:r>
              <a:rPr lang="en"/>
              <a:t>Course {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E599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E599"/>
                </a:highlight>
              </a:rPr>
              <a:t>private </a:t>
            </a:r>
            <a:r>
              <a:rPr lang="en">
                <a:highlight>
                  <a:srgbClr val="FFE599"/>
                </a:highlight>
              </a:rPr>
              <a:t>Integer </a:t>
            </a:r>
            <a:r>
              <a:rPr b="1" lang="en">
                <a:solidFill>
                  <a:srgbClr val="660E7A"/>
                </a:solidFill>
                <a:highlight>
                  <a:srgbClr val="FFE599"/>
                </a:highlight>
              </a:rPr>
              <a:t>courseId</a:t>
            </a:r>
            <a:r>
              <a:rPr lang="en">
                <a:highlight>
                  <a:srgbClr val="FFE599"/>
                </a:highlight>
              </a:rPr>
              <a:t>;</a:t>
            </a:r>
            <a:endParaRPr>
              <a:highlight>
                <a:srgbClr val="FFE599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</a:t>
            </a:r>
            <a:r>
              <a:rPr b="1" lang="en">
                <a:solidFill>
                  <a:srgbClr val="000080"/>
                </a:solidFill>
              </a:rPr>
              <a:t>private </a:t>
            </a:r>
            <a:r>
              <a:rPr lang="en"/>
              <a:t>String </a:t>
            </a:r>
            <a:r>
              <a:rPr b="1" lang="en">
                <a:solidFill>
                  <a:srgbClr val="660E7A"/>
                </a:solidFill>
              </a:rPr>
              <a:t>title</a:t>
            </a:r>
            <a:r>
              <a:rPr lang="en"/>
              <a:t>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pic>
        <p:nvPicPr>
          <p:cNvPr id="267" name="Google Shape;267;p56"/>
          <p:cNvPicPr preferRelativeResize="0"/>
          <p:nvPr/>
        </p:nvPicPr>
        <p:blipFill rotWithShape="1">
          <a:blip r:embed="rId3">
            <a:alphaModFix/>
          </a:blip>
          <a:srcRect b="7764" l="7390" r="5043" t="4106"/>
          <a:stretch/>
        </p:blipFill>
        <p:spPr>
          <a:xfrm>
            <a:off x="6494800" y="3060475"/>
            <a:ext cx="2579600" cy="198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7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 Objects to Table Mapping</a:t>
            </a:r>
            <a:endParaRPr/>
          </a:p>
        </p:txBody>
      </p:sp>
      <p:sp>
        <p:nvSpPr>
          <p:cNvPr id="273" name="Google Shape;273;p57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To get the ORM mapping started, we annotate our intentions with </a:t>
            </a:r>
            <a:r>
              <a:rPr lang="en">
                <a:highlight>
                  <a:srgbClr val="FFE599"/>
                </a:highlight>
              </a:rPr>
              <a:t>@Entity</a:t>
            </a:r>
            <a:endParaRPr>
              <a:highlight>
                <a:srgbClr val="FFE5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E599"/>
                </a:highlight>
              </a:rPr>
              <a:t>@Entity</a:t>
            </a:r>
            <a:endParaRPr>
              <a:solidFill>
                <a:srgbClr val="808000"/>
              </a:solidFill>
              <a:highlight>
                <a:srgbClr val="FFE599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>
                <a:highlight>
                  <a:srgbClr val="FFFFFF"/>
                </a:highlight>
              </a:rPr>
              <a:t>Course {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>
                <a:highlight>
                  <a:srgbClr val="FFFFFF"/>
                </a:highlight>
              </a:rPr>
              <a:t>Integer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courseId</a:t>
            </a:r>
            <a:r>
              <a:rPr lang="en">
                <a:highlight>
                  <a:srgbClr val="FFFFFF"/>
                </a:highlight>
              </a:rPr>
              <a:t>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>
                <a:highlight>
                  <a:srgbClr val="FFFFFF"/>
                </a:highlight>
              </a:rPr>
              <a:t>String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title</a:t>
            </a:r>
            <a:r>
              <a:rPr lang="en">
                <a:highlight>
                  <a:srgbClr val="FFFFFF"/>
                </a:highlight>
              </a:rPr>
              <a:t>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8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Naming Conventions</a:t>
            </a:r>
            <a:endParaRPr/>
          </a:p>
        </p:txBody>
      </p:sp>
      <p:sp>
        <p:nvSpPr>
          <p:cNvPr id="279" name="Google Shape;279;p58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Classes are </a:t>
            </a:r>
            <a:r>
              <a:rPr lang="en">
                <a:highlight>
                  <a:srgbClr val="FFE599"/>
                </a:highlight>
              </a:rPr>
              <a:t>singular nouns and CamelCased</a:t>
            </a:r>
            <a:endParaRPr>
              <a:solidFill>
                <a:srgbClr val="808000"/>
              </a:solidFill>
              <a:highlight>
                <a:srgbClr val="FFE599"/>
              </a:highlight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SQL Tables are </a:t>
            </a:r>
            <a:r>
              <a:rPr lang="en">
                <a:highlight>
                  <a:srgbClr val="B6D7A8"/>
                </a:highlight>
              </a:rPr>
              <a:t>plural nouns and case insensitive</a:t>
            </a:r>
            <a:endParaRPr>
              <a:highlight>
                <a:srgbClr val="B6D7A8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</a:rPr>
              <a:t>@Entity</a:t>
            </a:r>
            <a:endParaRPr>
              <a:solidFill>
                <a:srgbClr val="808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00"/>
                </a:solidFill>
                <a:highlight>
                  <a:srgbClr val="FFE599"/>
                </a:highlight>
              </a:rPr>
              <a:t>@Table</a:t>
            </a:r>
            <a:r>
              <a:rPr lang="en">
                <a:highlight>
                  <a:srgbClr val="FFE599"/>
                </a:highlight>
              </a:rPr>
              <a:t>(name=</a:t>
            </a:r>
            <a:r>
              <a:rPr b="1" lang="en">
                <a:solidFill>
                  <a:srgbClr val="008000"/>
                </a:solidFill>
                <a:highlight>
                  <a:srgbClr val="FFE599"/>
                </a:highlight>
              </a:rPr>
              <a:t>"courses"</a:t>
            </a:r>
            <a:r>
              <a:rPr lang="en">
                <a:highlight>
                  <a:srgbClr val="FFE599"/>
                </a:highlight>
              </a:rPr>
              <a:t>)</a:t>
            </a:r>
            <a:endParaRPr>
              <a:highlight>
                <a:srgbClr val="FFE599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</a:rPr>
              <a:t>public class </a:t>
            </a:r>
            <a:r>
              <a:rPr lang="en"/>
              <a:t>Course {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b="1" lang="en">
                <a:solidFill>
                  <a:srgbClr val="000080"/>
                </a:solidFill>
              </a:rPr>
              <a:t>private </a:t>
            </a:r>
            <a:r>
              <a:rPr lang="en"/>
              <a:t>Integer </a:t>
            </a:r>
            <a:r>
              <a:rPr b="1" lang="en">
                <a:solidFill>
                  <a:srgbClr val="660E7A"/>
                </a:solidFill>
              </a:rPr>
              <a:t>courseId</a:t>
            </a:r>
            <a:r>
              <a:rPr lang="en"/>
              <a:t>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b="1" lang="en">
                <a:solidFill>
                  <a:srgbClr val="000080"/>
                </a:solidFill>
              </a:rPr>
              <a:t>private </a:t>
            </a:r>
            <a:r>
              <a:rPr lang="en"/>
              <a:t>String </a:t>
            </a:r>
            <a:r>
              <a:rPr b="1" lang="en">
                <a:solidFill>
                  <a:srgbClr val="660E7A"/>
                </a:solidFill>
              </a:rPr>
              <a:t>title</a:t>
            </a:r>
            <a:r>
              <a:rPr lang="en"/>
              <a:t>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280" name="Google Shape;280;p58"/>
          <p:cNvSpPr txBox="1"/>
          <p:nvPr/>
        </p:nvSpPr>
        <p:spPr>
          <a:xfrm>
            <a:off x="4724400" y="2286000"/>
            <a:ext cx="439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B6D7A8"/>
                </a:highlight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lang="en" sz="3000">
                <a:solidFill>
                  <a:schemeClr val="dk1"/>
                </a:solidFill>
                <a:highlight>
                  <a:srgbClr val="B6D7A8"/>
                </a:highlight>
                <a:latin typeface="Oswald"/>
                <a:ea typeface="Oswald"/>
                <a:cs typeface="Oswald"/>
                <a:sym typeface="Oswald"/>
              </a:rPr>
              <a:t>`courses` (</a:t>
            </a:r>
            <a:endParaRPr sz="3000">
              <a:solidFill>
                <a:schemeClr val="dk1"/>
              </a:solidFill>
              <a:highlight>
                <a:srgbClr val="B6D7A8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0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`id` </a:t>
            </a: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0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0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`title` </a:t>
            </a: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0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45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),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PRIMARY KEY 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" sz="30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`id`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9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Keys</a:t>
            </a:r>
            <a:endParaRPr/>
          </a:p>
        </p:txBody>
      </p:sp>
      <p:sp>
        <p:nvSpPr>
          <p:cNvPr id="286" name="Google Shape;286;p59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Objects don't need primary keys, but we'll need to map it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If </a:t>
            </a:r>
            <a:r>
              <a:rPr lang="en">
                <a:highlight>
                  <a:srgbClr val="FFE599"/>
                </a:highlight>
              </a:rPr>
              <a:t>property</a:t>
            </a:r>
            <a:r>
              <a:rPr lang="en"/>
              <a:t> differs from </a:t>
            </a:r>
            <a:r>
              <a:rPr lang="en">
                <a:highlight>
                  <a:srgbClr val="B6D7A8"/>
                </a:highlight>
              </a:rPr>
              <a:t>column name</a:t>
            </a:r>
            <a:r>
              <a:rPr lang="en"/>
              <a:t>, map with </a:t>
            </a:r>
            <a:r>
              <a:rPr lang="en">
                <a:highlight>
                  <a:srgbClr val="A4C2F4"/>
                </a:highlight>
              </a:rPr>
              <a:t>@Column</a:t>
            </a:r>
            <a:endParaRPr>
              <a:highlight>
                <a:srgbClr val="A4C2F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</a:rPr>
              <a:t>public class </a:t>
            </a:r>
            <a:r>
              <a:rPr lang="en"/>
              <a:t>Course {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A4C2F4"/>
                </a:highlight>
              </a:rPr>
              <a:t>   </a:t>
            </a:r>
            <a:r>
              <a:rPr lang="en">
                <a:solidFill>
                  <a:srgbClr val="808000"/>
                </a:solidFill>
                <a:highlight>
                  <a:srgbClr val="A4C2F4"/>
                </a:highlight>
              </a:rPr>
              <a:t>@Column</a:t>
            </a:r>
            <a:r>
              <a:rPr lang="en">
                <a:highlight>
                  <a:srgbClr val="A4C2F4"/>
                </a:highlight>
              </a:rPr>
              <a:t>(name=</a:t>
            </a:r>
            <a:r>
              <a:rPr b="1" lang="en">
                <a:solidFill>
                  <a:srgbClr val="008000"/>
                </a:solidFill>
                <a:highlight>
                  <a:srgbClr val="A4C2F4"/>
                </a:highlight>
              </a:rPr>
              <a:t>"id"</a:t>
            </a:r>
            <a:r>
              <a:rPr lang="en">
                <a:highlight>
                  <a:srgbClr val="A4C2F4"/>
                </a:highlight>
              </a:rPr>
              <a:t>)</a:t>
            </a:r>
            <a:endParaRPr>
              <a:highlight>
                <a:srgbClr val="A4C2F4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</a:t>
            </a:r>
            <a:r>
              <a:rPr b="1" lang="en">
                <a:solidFill>
                  <a:srgbClr val="000080"/>
                </a:solidFill>
              </a:rPr>
              <a:t>private </a:t>
            </a:r>
            <a:r>
              <a:rPr lang="en"/>
              <a:t>Integer </a:t>
            </a:r>
            <a:r>
              <a:rPr b="1" lang="en">
                <a:solidFill>
                  <a:srgbClr val="660E7A"/>
                </a:solidFill>
                <a:highlight>
                  <a:srgbClr val="FFE599"/>
                </a:highlight>
              </a:rPr>
              <a:t>courseId</a:t>
            </a:r>
            <a:r>
              <a:rPr lang="en"/>
              <a:t>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287" name="Google Shape;287;p59"/>
          <p:cNvSpPr txBox="1"/>
          <p:nvPr/>
        </p:nvSpPr>
        <p:spPr>
          <a:xfrm>
            <a:off x="4724400" y="2286000"/>
            <a:ext cx="439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`courses` (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B6D7A8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000">
                <a:solidFill>
                  <a:srgbClr val="660E7A"/>
                </a:solidFill>
                <a:highlight>
                  <a:srgbClr val="B6D7A8"/>
                </a:highlight>
                <a:latin typeface="Oswald"/>
                <a:ea typeface="Oswald"/>
                <a:cs typeface="Oswald"/>
                <a:sym typeface="Oswald"/>
              </a:rPr>
              <a:t>`id` </a:t>
            </a: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0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0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`title` </a:t>
            </a: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0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45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),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PRIMARY KEY 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" sz="30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`id`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0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Keys</a:t>
            </a:r>
            <a:endParaRPr/>
          </a:p>
        </p:txBody>
      </p:sp>
      <p:sp>
        <p:nvSpPr>
          <p:cNvPr id="293" name="Google Shape;293;p60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If class </a:t>
            </a:r>
            <a:r>
              <a:rPr lang="en">
                <a:highlight>
                  <a:srgbClr val="FFE599"/>
                </a:highlight>
              </a:rPr>
              <a:t>property</a:t>
            </a:r>
            <a:r>
              <a:rPr lang="en"/>
              <a:t> and </a:t>
            </a:r>
            <a:r>
              <a:rPr lang="en">
                <a:highlight>
                  <a:srgbClr val="B6D7A8"/>
                </a:highlight>
              </a:rPr>
              <a:t>column names</a:t>
            </a:r>
            <a:r>
              <a:rPr lang="en"/>
              <a:t> match,</a:t>
            </a:r>
            <a:br>
              <a:rPr lang="en"/>
            </a:br>
            <a:r>
              <a:rPr lang="en"/>
              <a:t>there's no need to map it with @Column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</a:rPr>
              <a:t>public class </a:t>
            </a:r>
            <a:r>
              <a:rPr lang="en"/>
              <a:t>Course {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>
                <a:solidFill>
                  <a:srgbClr val="808000"/>
                </a:solidFill>
              </a:rPr>
              <a:t>@Column</a:t>
            </a:r>
            <a:r>
              <a:rPr lang="en"/>
              <a:t>(name=</a:t>
            </a:r>
            <a:r>
              <a:rPr b="1" lang="en">
                <a:solidFill>
                  <a:srgbClr val="008000"/>
                </a:solidFill>
              </a:rPr>
              <a:t>"id"</a:t>
            </a:r>
            <a:r>
              <a:rPr lang="en"/>
              <a:t>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b="1" lang="en">
                <a:solidFill>
                  <a:srgbClr val="000080"/>
                </a:solidFill>
              </a:rPr>
              <a:t>private </a:t>
            </a:r>
            <a:r>
              <a:rPr lang="en"/>
              <a:t>Integer </a:t>
            </a:r>
            <a:r>
              <a:rPr b="1" lang="en">
                <a:solidFill>
                  <a:srgbClr val="660E7A"/>
                </a:solidFill>
              </a:rPr>
              <a:t>courseId</a:t>
            </a:r>
            <a:r>
              <a:rPr lang="en"/>
              <a:t>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E599"/>
                </a:highlight>
              </a:rPr>
              <a:t>private </a:t>
            </a:r>
            <a:r>
              <a:rPr lang="en">
                <a:highlight>
                  <a:srgbClr val="FFE599"/>
                </a:highlight>
              </a:rPr>
              <a:t>String </a:t>
            </a:r>
            <a:r>
              <a:rPr b="1" lang="en">
                <a:solidFill>
                  <a:srgbClr val="660E7A"/>
                </a:solidFill>
                <a:highlight>
                  <a:srgbClr val="FFE599"/>
                </a:highlight>
              </a:rPr>
              <a:t>title</a:t>
            </a:r>
            <a:r>
              <a:rPr lang="en">
                <a:highlight>
                  <a:srgbClr val="FFE599"/>
                </a:highlight>
              </a:rPr>
              <a:t>;</a:t>
            </a:r>
            <a:endParaRPr>
              <a:highlight>
                <a:srgbClr val="FFE599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294" name="Google Shape;294;p60"/>
          <p:cNvSpPr txBox="1"/>
          <p:nvPr/>
        </p:nvSpPr>
        <p:spPr>
          <a:xfrm>
            <a:off x="4724400" y="2286000"/>
            <a:ext cx="439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`courses` (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0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`id` </a:t>
            </a: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0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B6D7A8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000">
                <a:solidFill>
                  <a:srgbClr val="660E7A"/>
                </a:solidFill>
                <a:highlight>
                  <a:srgbClr val="B6D7A8"/>
                </a:highlight>
                <a:latin typeface="Oswald"/>
                <a:ea typeface="Oswald"/>
                <a:cs typeface="Oswald"/>
                <a:sym typeface="Oswald"/>
              </a:rPr>
              <a:t>`title` </a:t>
            </a:r>
            <a:r>
              <a:rPr b="1" lang="en" sz="3000">
                <a:solidFill>
                  <a:srgbClr val="000080"/>
                </a:solidFill>
                <a:highlight>
                  <a:srgbClr val="B6D7A8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3000">
                <a:solidFill>
                  <a:schemeClr val="dk1"/>
                </a:solidFill>
                <a:highlight>
                  <a:srgbClr val="B6D7A8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000">
                <a:solidFill>
                  <a:srgbClr val="0000FF"/>
                </a:solidFill>
                <a:highlight>
                  <a:srgbClr val="B6D7A8"/>
                </a:highlight>
                <a:latin typeface="Oswald"/>
                <a:ea typeface="Oswald"/>
                <a:cs typeface="Oswald"/>
                <a:sym typeface="Oswald"/>
              </a:rPr>
              <a:t>45</a:t>
            </a:r>
            <a:r>
              <a:rPr lang="en" sz="3000">
                <a:solidFill>
                  <a:schemeClr val="dk1"/>
                </a:solidFill>
                <a:highlight>
                  <a:srgbClr val="B6D7A8"/>
                </a:highlight>
                <a:latin typeface="Oswald"/>
                <a:ea typeface="Oswald"/>
                <a:cs typeface="Oswald"/>
                <a:sym typeface="Oswald"/>
              </a:rPr>
              <a:t>),</a:t>
            </a:r>
            <a:endParaRPr sz="3000">
              <a:solidFill>
                <a:schemeClr val="dk1"/>
              </a:solidFill>
              <a:highlight>
                <a:srgbClr val="B6D7A8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PRIMARY KEY 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" sz="30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`id`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1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Map primary keys with </a:t>
            </a:r>
            <a:r>
              <a:rPr lang="en">
                <a:highlight>
                  <a:srgbClr val="FFE599"/>
                </a:highlight>
              </a:rPr>
              <a:t>@Id</a:t>
            </a:r>
            <a:endParaRPr>
              <a:highlight>
                <a:srgbClr val="FFE5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</a:rPr>
              <a:t>public class </a:t>
            </a:r>
            <a:r>
              <a:rPr lang="en"/>
              <a:t>Course {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00"/>
                </a:solidFill>
                <a:highlight>
                  <a:srgbClr val="FFE599"/>
                </a:highlight>
              </a:rPr>
              <a:t>   @Id</a:t>
            </a:r>
            <a:endParaRPr>
              <a:highlight>
                <a:srgbClr val="FFE599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</a:t>
            </a:r>
            <a:r>
              <a:rPr lang="en">
                <a:solidFill>
                  <a:srgbClr val="808000"/>
                </a:solidFill>
              </a:rPr>
              <a:t>@Column</a:t>
            </a:r>
            <a:r>
              <a:rPr lang="en"/>
              <a:t>(name=</a:t>
            </a:r>
            <a:r>
              <a:rPr b="1" lang="en">
                <a:solidFill>
                  <a:srgbClr val="008000"/>
                </a:solidFill>
              </a:rPr>
              <a:t>"id"</a:t>
            </a:r>
            <a:r>
              <a:rPr lang="en"/>
              <a:t>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</a:t>
            </a:r>
            <a:r>
              <a:rPr b="1" lang="en">
                <a:solidFill>
                  <a:srgbClr val="000080"/>
                </a:solidFill>
              </a:rPr>
              <a:t>private </a:t>
            </a:r>
            <a:r>
              <a:rPr lang="en"/>
              <a:t>Integer </a:t>
            </a:r>
            <a:r>
              <a:rPr b="1" lang="en">
                <a:solidFill>
                  <a:srgbClr val="660E7A"/>
                </a:solidFill>
              </a:rPr>
              <a:t>courseId</a:t>
            </a:r>
            <a:r>
              <a:rPr lang="en"/>
              <a:t>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</a:rPr>
              <a:t>   private </a:t>
            </a:r>
            <a:r>
              <a:rPr lang="en"/>
              <a:t>String </a:t>
            </a:r>
            <a:r>
              <a:rPr b="1" lang="en">
                <a:solidFill>
                  <a:srgbClr val="660E7A"/>
                </a:solidFill>
              </a:rPr>
              <a:t>title</a:t>
            </a:r>
            <a:r>
              <a:rPr lang="en"/>
              <a:t>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300" name="Google Shape;300;p61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Keys</a:t>
            </a:r>
            <a:endParaRPr/>
          </a:p>
        </p:txBody>
      </p:sp>
      <p:sp>
        <p:nvSpPr>
          <p:cNvPr id="301" name="Google Shape;301;p61"/>
          <p:cNvSpPr txBox="1"/>
          <p:nvPr/>
        </p:nvSpPr>
        <p:spPr>
          <a:xfrm>
            <a:off x="4724400" y="1776673"/>
            <a:ext cx="439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`courses` (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0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`id` </a:t>
            </a: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0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0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`title` </a:t>
            </a: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0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45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),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000">
                <a:solidFill>
                  <a:srgbClr val="000080"/>
                </a:solidFill>
                <a:highlight>
                  <a:srgbClr val="FFE599"/>
                </a:highlight>
                <a:latin typeface="Oswald"/>
                <a:ea typeface="Oswald"/>
                <a:cs typeface="Oswald"/>
                <a:sym typeface="Oswald"/>
              </a:rPr>
              <a:t>PRIMARY KEY </a:t>
            </a: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" sz="3000">
                <a:solidFill>
                  <a:srgbClr val="660E7A"/>
                </a:solidFill>
                <a:highlight>
                  <a:srgbClr val="FFE599"/>
                </a:highlight>
                <a:latin typeface="Oswald"/>
                <a:ea typeface="Oswald"/>
                <a:cs typeface="Oswald"/>
                <a:sym typeface="Oswald"/>
              </a:rPr>
              <a:t>`id`</a:t>
            </a: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3000">
              <a:solidFill>
                <a:schemeClr val="dk1"/>
              </a:solidFill>
              <a:highlight>
                <a:srgbClr val="FFE599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2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 Increment</a:t>
            </a:r>
            <a:endParaRPr/>
          </a:p>
        </p:txBody>
      </p:sp>
      <p:sp>
        <p:nvSpPr>
          <p:cNvPr id="307" name="Google Shape;307;p62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Map auto_increment with </a:t>
            </a:r>
            <a:r>
              <a:rPr lang="en">
                <a:highlight>
                  <a:srgbClr val="FFE599"/>
                </a:highlight>
              </a:rPr>
              <a:t>@GeneratedValue</a:t>
            </a:r>
            <a:endParaRPr>
              <a:highlight>
                <a:srgbClr val="FFE5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</a:rPr>
              <a:t>public class </a:t>
            </a:r>
            <a:r>
              <a:rPr lang="en"/>
              <a:t>Course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00"/>
                </a:solidFill>
              </a:rPr>
              <a:t>   @Id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E599"/>
                </a:highlight>
              </a:rPr>
              <a:t>   @GeneratedValue</a:t>
            </a:r>
            <a:r>
              <a:rPr lang="en">
                <a:highlight>
                  <a:srgbClr val="FFE599"/>
                </a:highlight>
              </a:rPr>
              <a:t>(strategy = GenerationType.</a:t>
            </a:r>
            <a:r>
              <a:rPr b="1" i="1" lang="en">
                <a:solidFill>
                  <a:srgbClr val="660E7A"/>
                </a:solidFill>
                <a:highlight>
                  <a:srgbClr val="FFE599"/>
                </a:highlight>
              </a:rPr>
              <a:t>IDENTITY</a:t>
            </a:r>
            <a:r>
              <a:rPr lang="en">
                <a:highlight>
                  <a:srgbClr val="FFE599"/>
                </a:highlight>
              </a:rPr>
              <a:t>)</a:t>
            </a:r>
            <a:endParaRPr>
              <a:highlight>
                <a:srgbClr val="FFE5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>
                <a:solidFill>
                  <a:srgbClr val="808000"/>
                </a:solidFill>
              </a:rPr>
              <a:t>@Column</a:t>
            </a:r>
            <a:r>
              <a:rPr lang="en"/>
              <a:t>(name=</a:t>
            </a:r>
            <a:r>
              <a:rPr b="1" lang="en">
                <a:solidFill>
                  <a:srgbClr val="008000"/>
                </a:solidFill>
              </a:rPr>
              <a:t>"id"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b="1" lang="en">
                <a:solidFill>
                  <a:srgbClr val="000080"/>
                </a:solidFill>
              </a:rPr>
              <a:t>private </a:t>
            </a:r>
            <a:r>
              <a:rPr lang="en"/>
              <a:t>Integer </a:t>
            </a:r>
            <a:r>
              <a:rPr b="1" lang="en">
                <a:solidFill>
                  <a:srgbClr val="660E7A"/>
                </a:solidFill>
              </a:rPr>
              <a:t>courseId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3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Table to Object Mapping</a:t>
            </a:r>
            <a:endParaRPr/>
          </a:p>
        </p:txBody>
      </p:sp>
      <p:sp>
        <p:nvSpPr>
          <p:cNvPr id="313" name="Google Shape;313;p63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400">
                <a:solidFill>
                  <a:srgbClr val="000080"/>
                </a:solidFill>
                <a:highlight>
                  <a:srgbClr val="FFE599"/>
                </a:highlight>
              </a:rPr>
              <a:t>CREATE TABLE </a:t>
            </a:r>
            <a:r>
              <a:rPr lang="en" sz="4400">
                <a:highlight>
                  <a:srgbClr val="FFE599"/>
                </a:highlight>
              </a:rPr>
              <a:t>`courses` (</a:t>
            </a:r>
            <a:endParaRPr sz="4400"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>
                <a:highlight>
                  <a:srgbClr val="9FC5E8"/>
                </a:highlight>
              </a:rPr>
              <a:t> </a:t>
            </a:r>
            <a:r>
              <a:rPr b="1" lang="en" sz="4400">
                <a:solidFill>
                  <a:srgbClr val="660E7A"/>
                </a:solidFill>
                <a:highlight>
                  <a:srgbClr val="9FC5E8"/>
                </a:highlight>
              </a:rPr>
              <a:t>`id` </a:t>
            </a:r>
            <a:r>
              <a:rPr b="1" lang="en" sz="4400">
                <a:solidFill>
                  <a:srgbClr val="000080"/>
                </a:solidFill>
                <a:highlight>
                  <a:srgbClr val="9FC5E8"/>
                </a:highlight>
              </a:rPr>
              <a:t>int</a:t>
            </a:r>
            <a:r>
              <a:rPr lang="en" sz="4400">
                <a:highlight>
                  <a:srgbClr val="9FC5E8"/>
                </a:highlight>
              </a:rPr>
              <a:t>(</a:t>
            </a:r>
            <a:r>
              <a:rPr lang="en" sz="4400">
                <a:solidFill>
                  <a:srgbClr val="0000FF"/>
                </a:solidFill>
                <a:highlight>
                  <a:srgbClr val="9FC5E8"/>
                </a:highlight>
              </a:rPr>
              <a:t>11</a:t>
            </a:r>
            <a:r>
              <a:rPr lang="en" sz="4400">
                <a:highlight>
                  <a:srgbClr val="9FC5E8"/>
                </a:highlight>
              </a:rPr>
              <a:t>) </a:t>
            </a:r>
            <a:r>
              <a:rPr b="1" lang="en" sz="4400">
                <a:solidFill>
                  <a:srgbClr val="000080"/>
                </a:solidFill>
                <a:highlight>
                  <a:srgbClr val="9FC5E8"/>
                </a:highlight>
              </a:rPr>
              <a:t>NOT NULL</a:t>
            </a:r>
            <a:r>
              <a:rPr b="1" lang="en" sz="4400">
                <a:solidFill>
                  <a:srgbClr val="000080"/>
                </a:solidFill>
                <a:highlight>
                  <a:srgbClr val="F4CCCC"/>
                </a:highlight>
              </a:rPr>
              <a:t> </a:t>
            </a:r>
            <a:r>
              <a:rPr lang="en" sz="4400">
                <a:highlight>
                  <a:srgbClr val="F4CCCC"/>
                </a:highlight>
              </a:rPr>
              <a:t>AUTO_INCREMENT,</a:t>
            </a:r>
            <a:endParaRPr sz="4400">
              <a:highlight>
                <a:srgbClr val="F4CCCC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>
                <a:highlight>
                  <a:srgbClr val="F6B26B"/>
                </a:highlight>
              </a:rPr>
              <a:t> </a:t>
            </a:r>
            <a:r>
              <a:rPr b="1" lang="en" sz="4400">
                <a:solidFill>
                  <a:srgbClr val="660E7A"/>
                </a:solidFill>
                <a:highlight>
                  <a:srgbClr val="F6B26B"/>
                </a:highlight>
              </a:rPr>
              <a:t>`title` </a:t>
            </a:r>
            <a:r>
              <a:rPr b="1" lang="en" sz="4400">
                <a:solidFill>
                  <a:srgbClr val="000080"/>
                </a:solidFill>
                <a:highlight>
                  <a:srgbClr val="F6B26B"/>
                </a:highlight>
              </a:rPr>
              <a:t>varchar</a:t>
            </a:r>
            <a:r>
              <a:rPr lang="en" sz="4400">
                <a:highlight>
                  <a:srgbClr val="F6B26B"/>
                </a:highlight>
              </a:rPr>
              <a:t>(</a:t>
            </a:r>
            <a:r>
              <a:rPr lang="en" sz="4400">
                <a:solidFill>
                  <a:srgbClr val="0000FF"/>
                </a:solidFill>
                <a:highlight>
                  <a:srgbClr val="F6B26B"/>
                </a:highlight>
              </a:rPr>
              <a:t>45</a:t>
            </a:r>
            <a:r>
              <a:rPr lang="en" sz="4400">
                <a:highlight>
                  <a:srgbClr val="F6B26B"/>
                </a:highlight>
              </a:rPr>
              <a:t>) </a:t>
            </a:r>
            <a:r>
              <a:rPr b="1" lang="en" sz="4400">
                <a:solidFill>
                  <a:srgbClr val="000080"/>
                </a:solidFill>
                <a:highlight>
                  <a:srgbClr val="F6B26B"/>
                </a:highlight>
              </a:rPr>
              <a:t>DEFAULT NULL</a:t>
            </a:r>
            <a:r>
              <a:rPr lang="en" sz="4400">
                <a:highlight>
                  <a:srgbClr val="F6B26B"/>
                </a:highlight>
              </a:rPr>
              <a:t>,</a:t>
            </a:r>
            <a:endParaRPr sz="4400">
              <a:highlight>
                <a:srgbClr val="F6B26B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>
                <a:highlight>
                  <a:srgbClr val="B6D7A8"/>
                </a:highlight>
              </a:rPr>
              <a:t> </a:t>
            </a:r>
            <a:r>
              <a:rPr b="1" lang="en" sz="4400">
                <a:solidFill>
                  <a:srgbClr val="000080"/>
                </a:solidFill>
                <a:highlight>
                  <a:srgbClr val="B6D7A8"/>
                </a:highlight>
              </a:rPr>
              <a:t>PRIMARY KEY </a:t>
            </a:r>
            <a:r>
              <a:rPr lang="en" sz="4400">
                <a:highlight>
                  <a:srgbClr val="B6D7A8"/>
                </a:highlight>
              </a:rPr>
              <a:t>(</a:t>
            </a:r>
            <a:r>
              <a:rPr b="1" lang="en" sz="4400">
                <a:solidFill>
                  <a:srgbClr val="660E7A"/>
                </a:solidFill>
                <a:highlight>
                  <a:srgbClr val="B6D7A8"/>
                </a:highlight>
              </a:rPr>
              <a:t>`id`</a:t>
            </a:r>
            <a:r>
              <a:rPr lang="en" sz="4400">
                <a:highlight>
                  <a:srgbClr val="B6D7A8"/>
                </a:highlight>
              </a:rPr>
              <a:t>)</a:t>
            </a:r>
            <a:endParaRPr sz="4400">
              <a:highlight>
                <a:srgbClr val="B6D7A8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highlight>
                  <a:srgbClr val="FFFFFF"/>
                </a:highlight>
              </a:rPr>
              <a:t>);</a:t>
            </a:r>
            <a:endParaRPr sz="4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4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Table to Object Mapping</a:t>
            </a:r>
            <a:endParaRPr/>
          </a:p>
        </p:txBody>
      </p:sp>
      <p:sp>
        <p:nvSpPr>
          <p:cNvPr id="319" name="Google Shape;319;p64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rgbClr val="808000"/>
                </a:solidFill>
                <a:highlight>
                  <a:srgbClr val="FFE599"/>
                </a:highlight>
              </a:rPr>
              <a:t>@Entity</a:t>
            </a:r>
            <a:endParaRPr sz="3100">
              <a:solidFill>
                <a:srgbClr val="808000"/>
              </a:solidFill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rgbClr val="808000"/>
                </a:solidFill>
                <a:highlight>
                  <a:srgbClr val="FFE599"/>
                </a:highlight>
              </a:rPr>
              <a:t>@Table</a:t>
            </a:r>
            <a:r>
              <a:rPr lang="en" sz="3100">
                <a:highlight>
                  <a:srgbClr val="FFE599"/>
                </a:highlight>
              </a:rPr>
              <a:t>(name=</a:t>
            </a:r>
            <a:r>
              <a:rPr b="1" lang="en" sz="3100">
                <a:solidFill>
                  <a:srgbClr val="008000"/>
                </a:solidFill>
                <a:highlight>
                  <a:srgbClr val="FFE599"/>
                </a:highlight>
              </a:rPr>
              <a:t>"courses"</a:t>
            </a:r>
            <a:r>
              <a:rPr lang="en" sz="3100">
                <a:highlight>
                  <a:srgbClr val="FFE599"/>
                </a:highlight>
              </a:rPr>
              <a:t>)</a:t>
            </a:r>
            <a:endParaRPr sz="3100"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00">
                <a:solidFill>
                  <a:srgbClr val="000080"/>
                </a:solidFill>
                <a:highlight>
                  <a:srgbClr val="FFE599"/>
                </a:highlight>
              </a:rPr>
              <a:t>public class </a:t>
            </a:r>
            <a:r>
              <a:rPr lang="en" sz="3100">
                <a:highlight>
                  <a:srgbClr val="FFE599"/>
                </a:highlight>
              </a:rPr>
              <a:t>Course {</a:t>
            </a:r>
            <a:endParaRPr sz="3100"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highlight>
                  <a:srgbClr val="B6D7A8"/>
                </a:highlight>
              </a:rPr>
              <a:t>   </a:t>
            </a:r>
            <a:r>
              <a:rPr lang="en" sz="3100">
                <a:solidFill>
                  <a:srgbClr val="808000"/>
                </a:solidFill>
                <a:highlight>
                  <a:srgbClr val="B6D7A8"/>
                </a:highlight>
              </a:rPr>
              <a:t>@Id</a:t>
            </a:r>
            <a:endParaRPr sz="3100">
              <a:solidFill>
                <a:srgbClr val="808000"/>
              </a:solidFill>
              <a:highlight>
                <a:srgbClr val="B6D7A8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rgbClr val="808000"/>
                </a:solidFill>
                <a:highlight>
                  <a:srgbClr val="F4CCCC"/>
                </a:highlight>
              </a:rPr>
              <a:t>   @GeneratedValue</a:t>
            </a:r>
            <a:r>
              <a:rPr lang="en" sz="3100">
                <a:highlight>
                  <a:srgbClr val="F4CCCC"/>
                </a:highlight>
              </a:rPr>
              <a:t>(strategy = GenerationType.</a:t>
            </a:r>
            <a:r>
              <a:rPr b="1" i="1" lang="en" sz="3100">
                <a:solidFill>
                  <a:srgbClr val="660E7A"/>
                </a:solidFill>
                <a:highlight>
                  <a:srgbClr val="F4CCCC"/>
                </a:highlight>
              </a:rPr>
              <a:t>IDENTITY</a:t>
            </a:r>
            <a:r>
              <a:rPr lang="en" sz="3100">
                <a:highlight>
                  <a:srgbClr val="F4CCCC"/>
                </a:highlight>
              </a:rPr>
              <a:t>)</a:t>
            </a:r>
            <a:endParaRPr sz="3100">
              <a:highlight>
                <a:srgbClr val="F4CCCC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highlight>
                  <a:srgbClr val="9FC5E8"/>
                </a:highlight>
              </a:rPr>
              <a:t>   </a:t>
            </a:r>
            <a:r>
              <a:rPr lang="en" sz="3100">
                <a:solidFill>
                  <a:srgbClr val="808000"/>
                </a:solidFill>
                <a:highlight>
                  <a:srgbClr val="9FC5E8"/>
                </a:highlight>
              </a:rPr>
              <a:t>@Column</a:t>
            </a:r>
            <a:r>
              <a:rPr lang="en" sz="3100">
                <a:highlight>
                  <a:srgbClr val="9FC5E8"/>
                </a:highlight>
              </a:rPr>
              <a:t>(name=</a:t>
            </a:r>
            <a:r>
              <a:rPr b="1" lang="en" sz="3100">
                <a:solidFill>
                  <a:srgbClr val="008000"/>
                </a:solidFill>
                <a:highlight>
                  <a:srgbClr val="9FC5E8"/>
                </a:highlight>
              </a:rPr>
              <a:t>"id"</a:t>
            </a:r>
            <a:r>
              <a:rPr lang="en" sz="3100">
                <a:highlight>
                  <a:srgbClr val="9FC5E8"/>
                </a:highlight>
              </a:rPr>
              <a:t>)</a:t>
            </a:r>
            <a:endParaRPr sz="3100">
              <a:highlight>
                <a:srgbClr val="9FC5E8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highlight>
                  <a:srgbClr val="9FC5E8"/>
                </a:highlight>
              </a:rPr>
              <a:t>   </a:t>
            </a:r>
            <a:r>
              <a:rPr b="1" lang="en" sz="3100">
                <a:solidFill>
                  <a:srgbClr val="000080"/>
                </a:solidFill>
                <a:highlight>
                  <a:srgbClr val="9FC5E8"/>
                </a:highlight>
              </a:rPr>
              <a:t>private </a:t>
            </a:r>
            <a:r>
              <a:rPr lang="en" sz="3100">
                <a:highlight>
                  <a:srgbClr val="9FC5E8"/>
                </a:highlight>
              </a:rPr>
              <a:t>Integer </a:t>
            </a:r>
            <a:r>
              <a:rPr b="1" lang="en" sz="3100">
                <a:solidFill>
                  <a:srgbClr val="660E7A"/>
                </a:solidFill>
                <a:highlight>
                  <a:srgbClr val="9FC5E8"/>
                </a:highlight>
              </a:rPr>
              <a:t>courseId</a:t>
            </a:r>
            <a:r>
              <a:rPr lang="en" sz="3100">
                <a:highlight>
                  <a:srgbClr val="9FC5E8"/>
                </a:highlight>
              </a:rPr>
              <a:t>;</a:t>
            </a:r>
            <a:endParaRPr sz="3100">
              <a:highlight>
                <a:srgbClr val="9FC5E8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highlight>
                  <a:srgbClr val="F6B26B"/>
                </a:highlight>
              </a:rPr>
              <a:t>   </a:t>
            </a:r>
            <a:r>
              <a:rPr b="1" lang="en" sz="3100">
                <a:solidFill>
                  <a:srgbClr val="000080"/>
                </a:solidFill>
                <a:highlight>
                  <a:srgbClr val="F6B26B"/>
                </a:highlight>
              </a:rPr>
              <a:t>private </a:t>
            </a:r>
            <a:r>
              <a:rPr lang="en" sz="3100">
                <a:highlight>
                  <a:srgbClr val="F6B26B"/>
                </a:highlight>
              </a:rPr>
              <a:t>String </a:t>
            </a:r>
            <a:r>
              <a:rPr b="1" lang="en" sz="3100">
                <a:solidFill>
                  <a:srgbClr val="660E7A"/>
                </a:solidFill>
                <a:highlight>
                  <a:srgbClr val="F6B26B"/>
                </a:highlight>
              </a:rPr>
              <a:t>title</a:t>
            </a:r>
            <a:r>
              <a:rPr lang="en" sz="3100">
                <a:highlight>
                  <a:srgbClr val="F6B26B"/>
                </a:highlight>
              </a:rPr>
              <a:t>;</a:t>
            </a:r>
            <a:endParaRPr sz="3100">
              <a:highlight>
                <a:srgbClr val="F6B26B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highlight>
                  <a:srgbClr val="FFFFFF"/>
                </a:highlight>
              </a:rPr>
              <a:t>}</a:t>
            </a:r>
            <a:endParaRPr sz="31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5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CRUD</a:t>
            </a:r>
            <a:r>
              <a:rPr b="1" lang="en" sz="1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93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REPOSITORIES</a:t>
            </a:r>
            <a:endParaRPr b="1" sz="10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9"/>
          <p:cNvSpPr txBox="1"/>
          <p:nvPr>
            <p:ph type="title"/>
          </p:nvPr>
        </p:nvSpPr>
        <p:spPr>
          <a:xfrm>
            <a:off x="141225" y="0"/>
            <a:ext cx="90027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ORM Frameworks</a:t>
            </a:r>
            <a:endParaRPr/>
          </a:p>
        </p:txBody>
      </p:sp>
      <p:sp>
        <p:nvSpPr>
          <p:cNvPr id="158" name="Google Shape;158;p39"/>
          <p:cNvSpPr txBox="1"/>
          <p:nvPr>
            <p:ph idx="1" type="body"/>
          </p:nvPr>
        </p:nvSpPr>
        <p:spPr>
          <a:xfrm>
            <a:off x="141225" y="1017600"/>
            <a:ext cx="900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ORMs are popular in all major languages and frameworks</a:t>
            </a:r>
            <a:endParaRPr sz="3000">
              <a:solidFill>
                <a:schemeClr val="dk1"/>
              </a:solidFill>
            </a:endParaRPr>
          </a:p>
        </p:txBody>
      </p:sp>
      <p:graphicFrame>
        <p:nvGraphicFramePr>
          <p:cNvPr id="159" name="Google Shape;159;p39"/>
          <p:cNvGraphicFramePr/>
          <p:nvPr/>
        </p:nvGraphicFramePr>
        <p:xfrm>
          <a:off x="294700" y="177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{1A749715-5B45-4004-96BB-9C76088B5CD3}</a:tableStyleId>
              </a:tblPr>
              <a:tblGrid>
                <a:gridCol w="2136300"/>
                <a:gridCol w="2136300"/>
                <a:gridCol w="2136300"/>
                <a:gridCol w="2136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Java</a:t>
                      </a:r>
                      <a:endParaRPr b="1"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Python</a:t>
                      </a:r>
                      <a:endParaRPr b="1"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.NET</a:t>
                      </a:r>
                      <a:endParaRPr b="1"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PHP</a:t>
                      </a:r>
                      <a:endParaRPr b="1"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300">
                          <a:highlight>
                            <a:srgbClr val="EA9999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JPA</a:t>
                      </a:r>
                      <a:endParaRPr b="1" sz="2300">
                        <a:highlight>
                          <a:srgbClr val="EA9999"/>
                        </a:highlight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Hybernate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TopLink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EJB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EclipseLink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Kodo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JDO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Django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SQLAlchemy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SQLObject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Storm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Tryton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web2py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Odoo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Entity Framework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Dapper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iBATIS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LINQ to SQL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NHibernate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nHydrate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Quick Objects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CakePHP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Doctrine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Qcodo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QCubed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Redbean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Skipper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Yii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6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Repositories</a:t>
            </a:r>
            <a:endParaRPr/>
          </a:p>
        </p:txBody>
      </p:sp>
      <p:sp>
        <p:nvSpPr>
          <p:cNvPr id="330" name="Google Shape;330;p66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b="1" lang="en" sz="3100"/>
              <a:t>DAOs</a:t>
            </a:r>
            <a:r>
              <a:rPr lang="en" sz="3100"/>
              <a:t> implement a </a:t>
            </a:r>
            <a:r>
              <a:rPr b="1" lang="en" sz="3100"/>
              <a:t>design pattern</a:t>
            </a:r>
            <a:r>
              <a:rPr lang="en" sz="3100"/>
              <a:t> that </a:t>
            </a:r>
            <a:r>
              <a:rPr b="1" lang="en" sz="3100"/>
              <a:t>encourages</a:t>
            </a:r>
            <a:r>
              <a:rPr lang="en" sz="3100"/>
              <a:t> </a:t>
            </a:r>
            <a:r>
              <a:rPr b="1" lang="en" sz="3100"/>
              <a:t>encapsulating</a:t>
            </a:r>
            <a:r>
              <a:rPr lang="en" sz="3100"/>
              <a:t> data access</a:t>
            </a:r>
            <a:endParaRPr sz="3100"/>
          </a:p>
          <a:p>
            <a:pPr indent="-425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DAOs provide </a:t>
            </a:r>
            <a:r>
              <a:rPr b="1" lang="en" sz="3100"/>
              <a:t>CRUD</a:t>
            </a:r>
            <a:r>
              <a:rPr lang="en" sz="3100"/>
              <a:t> operations per table/view/collection</a:t>
            </a:r>
            <a:endParaRPr sz="3100"/>
          </a:p>
          <a:p>
            <a:pPr indent="-425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b="1" lang="en" sz="3100"/>
              <a:t>But</a:t>
            </a:r>
            <a:r>
              <a:rPr lang="en" sz="3100"/>
              <a:t> need to write a DAO </a:t>
            </a:r>
            <a:r>
              <a:rPr b="1" lang="en" sz="3100"/>
              <a:t>for each table</a:t>
            </a:r>
            <a:endParaRPr b="1" sz="3100"/>
          </a:p>
          <a:p>
            <a:pPr indent="-425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It'd be great to have </a:t>
            </a:r>
            <a:r>
              <a:rPr b="1" lang="en" sz="3100"/>
              <a:t>generic DAO</a:t>
            </a:r>
            <a:r>
              <a:rPr lang="en" sz="3100"/>
              <a:t> that could work with any table</a:t>
            </a:r>
            <a:endParaRPr sz="3100"/>
          </a:p>
          <a:p>
            <a:pPr indent="-425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b="1" lang="en" sz="3100"/>
              <a:t>ORM repositories</a:t>
            </a:r>
            <a:r>
              <a:rPr lang="en" sz="3100"/>
              <a:t> implement </a:t>
            </a:r>
            <a:r>
              <a:rPr b="1" lang="en" sz="3100"/>
              <a:t>generic</a:t>
            </a:r>
            <a:r>
              <a:rPr lang="en" sz="3100"/>
              <a:t>/parameterizable DAOs with default </a:t>
            </a:r>
            <a:r>
              <a:rPr b="1" lang="en" sz="3100"/>
              <a:t>CRUD operations</a:t>
            </a:r>
            <a:endParaRPr b="1" sz="31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7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After implementing many DAOs we identify a pattern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 DAO for class Course would implement the interface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interface </a:t>
            </a:r>
            <a:r>
              <a:rPr lang="en">
                <a:highlight>
                  <a:srgbClr val="FFE599"/>
                </a:highlight>
              </a:rPr>
              <a:t>Course</a:t>
            </a:r>
            <a:r>
              <a:rPr lang="en">
                <a:highlight>
                  <a:srgbClr val="FFFFFF"/>
                </a:highlight>
              </a:rPr>
              <a:t>Dao {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>
                <a:highlight>
                  <a:srgbClr val="FFFFFF"/>
                </a:highlight>
              </a:rPr>
              <a:t>Iterable&lt;</a:t>
            </a:r>
            <a:r>
              <a:rPr lang="en">
                <a:highlight>
                  <a:srgbClr val="FFE599"/>
                </a:highlight>
              </a:rPr>
              <a:t>Course</a:t>
            </a:r>
            <a:r>
              <a:rPr lang="en">
                <a:highlight>
                  <a:srgbClr val="FFFFFF"/>
                </a:highlight>
              </a:rPr>
              <a:t>&gt; findAll</a:t>
            </a:r>
            <a:r>
              <a:rPr lang="en">
                <a:highlight>
                  <a:srgbClr val="FFE599"/>
                </a:highlight>
              </a:rPr>
              <a:t>Course</a:t>
            </a:r>
            <a:r>
              <a:rPr lang="en">
                <a:highlight>
                  <a:srgbClr val="FFFFFF"/>
                </a:highlight>
              </a:rPr>
              <a:t>s();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>
                <a:highlight>
                  <a:srgbClr val="FFE599"/>
                </a:highlight>
              </a:rPr>
              <a:t>Course</a:t>
            </a:r>
            <a:r>
              <a:rPr lang="en">
                <a:highlight>
                  <a:srgbClr val="FFFFFF"/>
                </a:highlight>
              </a:rPr>
              <a:t> find</a:t>
            </a:r>
            <a:r>
              <a:rPr lang="en">
                <a:highlight>
                  <a:srgbClr val="FFE599"/>
                </a:highlight>
              </a:rPr>
              <a:t>Course</a:t>
            </a:r>
            <a:r>
              <a:rPr lang="en">
                <a:highlight>
                  <a:srgbClr val="FFFFFF"/>
                </a:highlight>
              </a:rPr>
              <a:t>ById(</a:t>
            </a:r>
            <a:r>
              <a:rPr lang="en">
                <a:highlight>
                  <a:srgbClr val="B6D7A8"/>
                </a:highlight>
              </a:rPr>
              <a:t>Integer</a:t>
            </a:r>
            <a:r>
              <a:rPr lang="en">
                <a:highlight>
                  <a:srgbClr val="FFFFFF"/>
                </a:highlight>
              </a:rPr>
              <a:t> cid);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>
                <a:highlight>
                  <a:srgbClr val="FFE599"/>
                </a:highlight>
              </a:rPr>
              <a:t>Course</a:t>
            </a:r>
            <a:r>
              <a:rPr lang="en">
                <a:highlight>
                  <a:srgbClr val="FFFFFF"/>
                </a:highlight>
              </a:rPr>
              <a:t> create</a:t>
            </a:r>
            <a:r>
              <a:rPr lang="en">
                <a:highlight>
                  <a:srgbClr val="FFE599"/>
                </a:highlight>
              </a:rPr>
              <a:t>Course</a:t>
            </a:r>
            <a:r>
              <a:rPr lang="en">
                <a:highlight>
                  <a:srgbClr val="FFFFFF"/>
                </a:highlight>
              </a:rPr>
              <a:t>(</a:t>
            </a:r>
            <a:r>
              <a:rPr lang="en">
                <a:highlight>
                  <a:srgbClr val="FFE599"/>
                </a:highlight>
              </a:rPr>
              <a:t>Course</a:t>
            </a:r>
            <a:r>
              <a:rPr lang="en">
                <a:highlight>
                  <a:srgbClr val="FFFFFF"/>
                </a:highlight>
              </a:rPr>
              <a:t> course);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>
                <a:highlight>
                  <a:srgbClr val="FFE599"/>
                </a:highlight>
              </a:rPr>
              <a:t>Course</a:t>
            </a:r>
            <a:r>
              <a:rPr lang="en">
                <a:highlight>
                  <a:srgbClr val="FFFFFF"/>
                </a:highlight>
              </a:rPr>
              <a:t> update</a:t>
            </a:r>
            <a:r>
              <a:rPr lang="en">
                <a:highlight>
                  <a:srgbClr val="FFE599"/>
                </a:highlight>
              </a:rPr>
              <a:t>Course</a:t>
            </a:r>
            <a:r>
              <a:rPr lang="en">
                <a:highlight>
                  <a:srgbClr val="FFFFFF"/>
                </a:highlight>
              </a:rPr>
              <a:t>(</a:t>
            </a:r>
            <a:r>
              <a:rPr lang="en">
                <a:highlight>
                  <a:srgbClr val="B6D7A8"/>
                </a:highlight>
              </a:rPr>
              <a:t>Integer</a:t>
            </a:r>
            <a:r>
              <a:rPr lang="en">
                <a:highlight>
                  <a:srgbClr val="FFFFFF"/>
                </a:highlight>
              </a:rPr>
              <a:t> cid, </a:t>
            </a:r>
            <a:r>
              <a:rPr lang="en">
                <a:highlight>
                  <a:srgbClr val="FFE599"/>
                </a:highlight>
              </a:rPr>
              <a:t>Course</a:t>
            </a:r>
            <a:r>
              <a:rPr lang="en">
                <a:highlight>
                  <a:srgbClr val="FFFFFF"/>
                </a:highlight>
              </a:rPr>
              <a:t> course);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>
                <a:highlight>
                  <a:srgbClr val="FFFFFF"/>
                </a:highlight>
              </a:rPr>
              <a:t>void delete</a:t>
            </a:r>
            <a:r>
              <a:rPr lang="en">
                <a:highlight>
                  <a:srgbClr val="FFE599"/>
                </a:highlight>
              </a:rPr>
              <a:t>Course</a:t>
            </a:r>
            <a:r>
              <a:rPr lang="en">
                <a:highlight>
                  <a:srgbClr val="FFFFFF"/>
                </a:highlight>
              </a:rPr>
              <a:t>(</a:t>
            </a:r>
            <a:r>
              <a:rPr lang="en">
                <a:highlight>
                  <a:srgbClr val="B6D7A8"/>
                </a:highlight>
              </a:rPr>
              <a:t>Integer</a:t>
            </a:r>
            <a:r>
              <a:rPr lang="en">
                <a:highlight>
                  <a:srgbClr val="FFFFFF"/>
                </a:highlight>
              </a:rPr>
              <a:t> cid);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/>
          </a:p>
        </p:txBody>
      </p:sp>
      <p:sp>
        <p:nvSpPr>
          <p:cNvPr id="336" name="Google Shape;336;p67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Patterns in DAOs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8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Differences are class and primary keys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A DAO for class Section would implement the interface</a:t>
            </a:r>
            <a:endParaRPr sz="29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</a:rPr>
              <a:t>public interface </a:t>
            </a:r>
            <a:r>
              <a:rPr lang="en" sz="2900">
                <a:highlight>
                  <a:srgbClr val="FFE599"/>
                </a:highlight>
              </a:rPr>
              <a:t>Section</a:t>
            </a:r>
            <a:r>
              <a:rPr lang="en" sz="2900">
                <a:highlight>
                  <a:srgbClr val="FFFFFF"/>
                </a:highlight>
              </a:rPr>
              <a:t>Dao {</a:t>
            </a:r>
            <a:endParaRPr sz="29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FFFFFF"/>
                </a:highlight>
              </a:rPr>
              <a:t>   </a:t>
            </a: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2900">
                <a:highlight>
                  <a:srgbClr val="FFFFFF"/>
                </a:highlight>
              </a:rPr>
              <a:t>Iterable</a:t>
            </a:r>
            <a:r>
              <a:rPr lang="en" sz="2900">
                <a:highlight>
                  <a:srgbClr val="FFFFFF"/>
                </a:highlight>
              </a:rPr>
              <a:t>&lt;</a:t>
            </a:r>
            <a:r>
              <a:rPr lang="en" sz="2900">
                <a:highlight>
                  <a:srgbClr val="FFE599"/>
                </a:highlight>
              </a:rPr>
              <a:t>Section</a:t>
            </a:r>
            <a:r>
              <a:rPr lang="en" sz="2900">
                <a:highlight>
                  <a:srgbClr val="FFFFFF"/>
                </a:highlight>
              </a:rPr>
              <a:t>&gt; findAll</a:t>
            </a:r>
            <a:r>
              <a:rPr lang="en" sz="2900">
                <a:highlight>
                  <a:srgbClr val="FFE599"/>
                </a:highlight>
              </a:rPr>
              <a:t>Section</a:t>
            </a:r>
            <a:r>
              <a:rPr lang="en" sz="2900">
                <a:highlight>
                  <a:srgbClr val="FFFFFF"/>
                </a:highlight>
              </a:rPr>
              <a:t>s();</a:t>
            </a:r>
            <a:endParaRPr sz="29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FFFFFF"/>
                </a:highlight>
              </a:rPr>
              <a:t>   </a:t>
            </a: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2900">
                <a:highlight>
                  <a:srgbClr val="FFE599"/>
                </a:highlight>
              </a:rPr>
              <a:t>Section</a:t>
            </a:r>
            <a:r>
              <a:rPr lang="en" sz="2900">
                <a:highlight>
                  <a:srgbClr val="FFFFFF"/>
                </a:highlight>
              </a:rPr>
              <a:t> find</a:t>
            </a:r>
            <a:r>
              <a:rPr lang="en" sz="2900">
                <a:highlight>
                  <a:srgbClr val="FFE599"/>
                </a:highlight>
              </a:rPr>
              <a:t>Section</a:t>
            </a:r>
            <a:r>
              <a:rPr lang="en" sz="2900">
                <a:highlight>
                  <a:srgbClr val="FFFFFF"/>
                </a:highlight>
              </a:rPr>
              <a:t>ById(</a:t>
            </a:r>
            <a:r>
              <a:rPr lang="en" sz="2900">
                <a:highlight>
                  <a:srgbClr val="B6D7A8"/>
                </a:highlight>
              </a:rPr>
              <a:t>String</a:t>
            </a:r>
            <a:r>
              <a:rPr lang="en" sz="2900">
                <a:highlight>
                  <a:srgbClr val="FFFFFF"/>
                </a:highlight>
              </a:rPr>
              <a:t> sid);</a:t>
            </a:r>
            <a:endParaRPr sz="29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FFFFFF"/>
                </a:highlight>
              </a:rPr>
              <a:t>   </a:t>
            </a: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2900">
                <a:highlight>
                  <a:srgbClr val="FFE599"/>
                </a:highlight>
              </a:rPr>
              <a:t>Section</a:t>
            </a:r>
            <a:r>
              <a:rPr lang="en" sz="2900">
                <a:highlight>
                  <a:srgbClr val="FFFFFF"/>
                </a:highlight>
              </a:rPr>
              <a:t> create</a:t>
            </a:r>
            <a:r>
              <a:rPr lang="en" sz="2900">
                <a:highlight>
                  <a:srgbClr val="FFE599"/>
                </a:highlight>
              </a:rPr>
              <a:t>Section</a:t>
            </a:r>
            <a:r>
              <a:rPr lang="en" sz="2900">
                <a:highlight>
                  <a:srgbClr val="FFFFFF"/>
                </a:highlight>
              </a:rPr>
              <a:t>(</a:t>
            </a:r>
            <a:r>
              <a:rPr lang="en" sz="2900">
                <a:highlight>
                  <a:srgbClr val="FFE599"/>
                </a:highlight>
              </a:rPr>
              <a:t>Section</a:t>
            </a:r>
            <a:r>
              <a:rPr lang="en" sz="2900">
                <a:highlight>
                  <a:srgbClr val="FFFFFF"/>
                </a:highlight>
              </a:rPr>
              <a:t> section);</a:t>
            </a:r>
            <a:endParaRPr sz="29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FFFFFF"/>
                </a:highlight>
              </a:rPr>
              <a:t>   </a:t>
            </a: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2900">
                <a:highlight>
                  <a:srgbClr val="FFE599"/>
                </a:highlight>
              </a:rPr>
              <a:t>Section</a:t>
            </a:r>
            <a:r>
              <a:rPr lang="en" sz="2900">
                <a:highlight>
                  <a:srgbClr val="FFFFFF"/>
                </a:highlight>
              </a:rPr>
              <a:t> update</a:t>
            </a:r>
            <a:r>
              <a:rPr lang="en" sz="2900">
                <a:highlight>
                  <a:srgbClr val="FFE599"/>
                </a:highlight>
              </a:rPr>
              <a:t>Section</a:t>
            </a:r>
            <a:r>
              <a:rPr lang="en" sz="2900">
                <a:highlight>
                  <a:srgbClr val="FFFFFF"/>
                </a:highlight>
              </a:rPr>
              <a:t>(</a:t>
            </a:r>
            <a:r>
              <a:rPr lang="en" sz="2900">
                <a:highlight>
                  <a:srgbClr val="B6D7A8"/>
                </a:highlight>
              </a:rPr>
              <a:t>String</a:t>
            </a:r>
            <a:r>
              <a:rPr lang="en" sz="2900">
                <a:highlight>
                  <a:srgbClr val="FFFFFF"/>
                </a:highlight>
              </a:rPr>
              <a:t> sid</a:t>
            </a:r>
            <a:r>
              <a:rPr lang="en" sz="2900">
                <a:highlight>
                  <a:srgbClr val="FFFFFF"/>
                </a:highlight>
              </a:rPr>
              <a:t>, </a:t>
            </a:r>
            <a:r>
              <a:rPr lang="en" sz="2900">
                <a:highlight>
                  <a:srgbClr val="FFE599"/>
                </a:highlight>
              </a:rPr>
              <a:t>Section</a:t>
            </a:r>
            <a:r>
              <a:rPr lang="en" sz="2900">
                <a:highlight>
                  <a:srgbClr val="FFFFFF"/>
                </a:highlight>
              </a:rPr>
              <a:t> s</a:t>
            </a:r>
            <a:r>
              <a:rPr lang="en" sz="2900">
                <a:highlight>
                  <a:srgbClr val="FFFFFF"/>
                </a:highlight>
              </a:rPr>
              <a:t>ection</a:t>
            </a:r>
            <a:r>
              <a:rPr lang="en" sz="2900">
                <a:highlight>
                  <a:srgbClr val="FFFFFF"/>
                </a:highlight>
              </a:rPr>
              <a:t>);</a:t>
            </a:r>
            <a:endParaRPr sz="29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FFFFFF"/>
                </a:highlight>
              </a:rPr>
              <a:t>   </a:t>
            </a: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2900">
                <a:highlight>
                  <a:srgbClr val="FFFFFF"/>
                </a:highlight>
              </a:rPr>
              <a:t>void</a:t>
            </a:r>
            <a:r>
              <a:rPr lang="en" sz="2900">
                <a:highlight>
                  <a:srgbClr val="FFFFFF"/>
                </a:highlight>
              </a:rPr>
              <a:t> delete</a:t>
            </a:r>
            <a:r>
              <a:rPr lang="en" sz="2900">
                <a:highlight>
                  <a:srgbClr val="FFE599"/>
                </a:highlight>
              </a:rPr>
              <a:t>Section</a:t>
            </a:r>
            <a:r>
              <a:rPr lang="en" sz="2900">
                <a:highlight>
                  <a:srgbClr val="FFFFFF"/>
                </a:highlight>
              </a:rPr>
              <a:t>(</a:t>
            </a:r>
            <a:r>
              <a:rPr lang="en" sz="2900">
                <a:highlight>
                  <a:srgbClr val="B6D7A8"/>
                </a:highlight>
              </a:rPr>
              <a:t>String</a:t>
            </a:r>
            <a:r>
              <a:rPr lang="en" sz="2900">
                <a:highlight>
                  <a:srgbClr val="FFFFFF"/>
                </a:highlight>
              </a:rPr>
              <a:t> sid</a:t>
            </a:r>
            <a:r>
              <a:rPr lang="en" sz="2900">
                <a:highlight>
                  <a:srgbClr val="FFFFFF"/>
                </a:highlight>
              </a:rPr>
              <a:t>);</a:t>
            </a:r>
            <a:endParaRPr sz="29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FFFFFF"/>
                </a:highlight>
              </a:rPr>
              <a:t>}</a:t>
            </a:r>
            <a:endParaRPr sz="2900"/>
          </a:p>
        </p:txBody>
      </p:sp>
      <p:sp>
        <p:nvSpPr>
          <p:cNvPr id="342" name="Google Shape;342;p68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Patterns in DAOs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9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CrudRepository Interface</a:t>
            </a:r>
            <a:endParaRPr/>
          </a:p>
        </p:txBody>
      </p:sp>
      <p:sp>
        <p:nvSpPr>
          <p:cNvPr id="348" name="Google Shape;348;p69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CrudRepository interface allow implementing generic DAOs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Just need to configure</a:t>
            </a:r>
            <a:r>
              <a:rPr lang="en">
                <a:highlight>
                  <a:srgbClr val="FFE599"/>
                </a:highlight>
              </a:rPr>
              <a:t> class </a:t>
            </a:r>
            <a:r>
              <a:rPr lang="en"/>
              <a:t>and</a:t>
            </a:r>
            <a:r>
              <a:rPr lang="en">
                <a:highlight>
                  <a:srgbClr val="B6D7A8"/>
                </a:highlight>
              </a:rPr>
              <a:t> primary key </a:t>
            </a:r>
            <a:endParaRPr>
              <a:highlight>
                <a:srgbClr val="B6D7A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interface </a:t>
            </a:r>
            <a:r>
              <a:rPr lang="en">
                <a:highlight>
                  <a:srgbClr val="FFFFFF"/>
                </a:highlight>
              </a:rPr>
              <a:t>CourseRepository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 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extends </a:t>
            </a:r>
            <a:r>
              <a:rPr lang="en">
                <a:highlight>
                  <a:srgbClr val="FFFFFF"/>
                </a:highlight>
              </a:rPr>
              <a:t>CrudRepository&lt;</a:t>
            </a:r>
            <a:r>
              <a:rPr lang="en">
                <a:highlight>
                  <a:srgbClr val="FFE599"/>
                </a:highlight>
              </a:rPr>
              <a:t>Course</a:t>
            </a:r>
            <a:r>
              <a:rPr lang="en">
                <a:highlight>
                  <a:srgbClr val="FFFFFF"/>
                </a:highlight>
              </a:rPr>
              <a:t>, </a:t>
            </a:r>
            <a:r>
              <a:rPr lang="en">
                <a:highlight>
                  <a:srgbClr val="B6D7A8"/>
                </a:highlight>
              </a:rPr>
              <a:t>Integer</a:t>
            </a:r>
            <a:r>
              <a:rPr lang="en">
                <a:highlight>
                  <a:srgbClr val="FFFFFF"/>
                </a:highlight>
              </a:rPr>
              <a:t>&gt; {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70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 API</a:t>
            </a:r>
            <a:endParaRPr/>
          </a:p>
        </p:txBody>
      </p:sp>
      <p:sp>
        <p:nvSpPr>
          <p:cNvPr id="354" name="Google Shape;354;p70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Repositories provide the following generic methods</a:t>
            </a:r>
            <a:endParaRPr sz="3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660E7A"/>
                </a:solidFill>
                <a:highlight>
                  <a:srgbClr val="FFFFFF"/>
                </a:highlight>
              </a:rPr>
              <a:t>courseRepository</a:t>
            </a:r>
            <a:r>
              <a:rPr lang="en" sz="3500">
                <a:highlight>
                  <a:srgbClr val="FFFFFF"/>
                </a:highlight>
              </a:rPr>
              <a:t>.findAll();</a:t>
            </a:r>
            <a:endParaRPr sz="3500"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660E7A"/>
                </a:solidFill>
                <a:highlight>
                  <a:srgbClr val="FFFFFF"/>
                </a:highlight>
              </a:rPr>
              <a:t>courseRepository</a:t>
            </a:r>
            <a:r>
              <a:rPr lang="en" sz="3500">
                <a:highlight>
                  <a:srgbClr val="FFFFFF"/>
                </a:highlight>
              </a:rPr>
              <a:t>.findById(cid);</a:t>
            </a:r>
            <a:endParaRPr sz="3500"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660E7A"/>
                </a:solidFill>
                <a:highlight>
                  <a:srgbClr val="FFFFFF"/>
                </a:highlight>
              </a:rPr>
              <a:t>courseRepository</a:t>
            </a:r>
            <a:r>
              <a:rPr lang="en" sz="3500">
                <a:highlight>
                  <a:srgbClr val="FFFFFF"/>
                </a:highlight>
              </a:rPr>
              <a:t>.save(Course course);</a:t>
            </a:r>
            <a:endParaRPr sz="3500"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660E7A"/>
                </a:solidFill>
                <a:highlight>
                  <a:srgbClr val="FFFFFF"/>
                </a:highlight>
              </a:rPr>
              <a:t>courseRepository</a:t>
            </a:r>
            <a:r>
              <a:rPr lang="en" sz="3500">
                <a:highlight>
                  <a:srgbClr val="FFFFFF"/>
                </a:highlight>
              </a:rPr>
              <a:t>.deleteById(cid);</a:t>
            </a:r>
            <a:endParaRPr sz="35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71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With repositories, DAOs are now trivial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>
                <a:highlight>
                  <a:srgbClr val="FFFFFF"/>
                </a:highlight>
              </a:rPr>
              <a:t>CourseDao {</a:t>
            </a:r>
            <a:endParaRPr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CourseRepository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courseRepository</a:t>
            </a:r>
            <a:r>
              <a:rPr lang="en">
                <a:highlight>
                  <a:srgbClr val="FFFFFF"/>
                </a:highlight>
              </a:rPr>
              <a:t>;</a:t>
            </a:r>
            <a:endParaRPr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>
                <a:highlight>
                  <a:srgbClr val="FFFFFF"/>
                </a:highlight>
              </a:rPr>
              <a:t>Iterable&lt;Course&gt; findAllCourses() {</a:t>
            </a:r>
            <a:endParaRPr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courseRepository</a:t>
            </a:r>
            <a:r>
              <a:rPr lang="en">
                <a:highlight>
                  <a:srgbClr val="FFFFFF"/>
                </a:highlight>
              </a:rPr>
              <a:t>.findAll();</a:t>
            </a:r>
            <a:endParaRPr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>
                <a:highlight>
                  <a:srgbClr val="FFFFFF"/>
                </a:highlight>
              </a:rPr>
              <a:t>Course findCourseById(Integer cid) {</a:t>
            </a:r>
            <a:endParaRPr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courseRepository</a:t>
            </a:r>
            <a:r>
              <a:rPr lang="en">
                <a:highlight>
                  <a:srgbClr val="FFFFFF"/>
                </a:highlight>
              </a:rPr>
              <a:t>.findById(cid).get();</a:t>
            </a:r>
            <a:endParaRPr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/>
          </a:p>
        </p:txBody>
      </p:sp>
      <p:sp>
        <p:nvSpPr>
          <p:cNvPr id="360" name="Google Shape;360;p71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Repositories Make DAOs Trivial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2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</a:rPr>
              <a:t>public class </a:t>
            </a:r>
            <a:r>
              <a:rPr lang="en"/>
              <a:t>CourseDao {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</a:rPr>
              <a:t>public </a:t>
            </a:r>
            <a:r>
              <a:rPr lang="en"/>
              <a:t>Course createCourse(Course course) {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</a:t>
            </a:r>
            <a:r>
              <a:rPr b="1" lang="en">
                <a:solidFill>
                  <a:srgbClr val="000080"/>
                </a:solidFill>
              </a:rPr>
              <a:t>return </a:t>
            </a:r>
            <a:r>
              <a:rPr b="1" lang="en">
                <a:solidFill>
                  <a:srgbClr val="660E7A"/>
                </a:solidFill>
              </a:rPr>
              <a:t>courseRepository</a:t>
            </a:r>
            <a:r>
              <a:rPr lang="en"/>
              <a:t>.save(course);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</a:rPr>
              <a:t>public void </a:t>
            </a:r>
            <a:r>
              <a:rPr lang="en"/>
              <a:t>deleteCourse(Integer cid) {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</a:t>
            </a:r>
            <a:r>
              <a:rPr b="1" lang="en">
                <a:solidFill>
                  <a:srgbClr val="660E7A"/>
                </a:solidFill>
              </a:rPr>
              <a:t>courseRepository</a:t>
            </a:r>
            <a:r>
              <a:rPr lang="en"/>
              <a:t>.deleteById(cid);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366" name="Google Shape;366;p72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and Deleting Records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3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>
                <a:highlight>
                  <a:srgbClr val="FFE599"/>
                </a:highlight>
              </a:rPr>
              <a:t>To update,</a:t>
            </a:r>
            <a:r>
              <a:rPr lang="en">
                <a:highlight>
                  <a:srgbClr val="9FC5E8"/>
                </a:highlight>
              </a:rPr>
              <a:t> retrieve record,</a:t>
            </a:r>
            <a:r>
              <a:rPr lang="en">
                <a:highlight>
                  <a:srgbClr val="EA9999"/>
                </a:highlight>
              </a:rPr>
              <a:t> update,</a:t>
            </a:r>
            <a:r>
              <a:rPr lang="en">
                <a:highlight>
                  <a:srgbClr val="B6D7A8"/>
                </a:highlight>
              </a:rPr>
              <a:t> and then save</a:t>
            </a:r>
            <a:endParaRPr>
              <a:highlight>
                <a:srgbClr val="B6D7A8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>
                <a:highlight>
                  <a:srgbClr val="FFFFFF"/>
                </a:highlight>
              </a:rPr>
              <a:t>CourseDao {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E599"/>
                </a:highlight>
              </a:rPr>
              <a:t>public </a:t>
            </a:r>
            <a:r>
              <a:rPr lang="en">
                <a:highlight>
                  <a:srgbClr val="FFE599"/>
                </a:highlight>
              </a:rPr>
              <a:t>Course updateCourse</a:t>
            </a:r>
            <a:endParaRPr>
              <a:highlight>
                <a:srgbClr val="FFE599"/>
              </a:highlight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(Integer cid, Course newCourse) {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9FC5E8"/>
                </a:highlight>
              </a:rPr>
              <a:t>   Course course = </a:t>
            </a:r>
            <a:r>
              <a:rPr b="1" lang="en">
                <a:solidFill>
                  <a:srgbClr val="660E7A"/>
                </a:solidFill>
                <a:highlight>
                  <a:srgbClr val="9FC5E8"/>
                </a:highlight>
              </a:rPr>
              <a:t>courseRepository</a:t>
            </a:r>
            <a:r>
              <a:rPr lang="en">
                <a:highlight>
                  <a:srgbClr val="9FC5E8"/>
                </a:highlight>
              </a:rPr>
              <a:t>.findById(cid).get();</a:t>
            </a:r>
            <a:endParaRPr>
              <a:highlight>
                <a:srgbClr val="9FC5E8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EA9999"/>
                </a:highlight>
              </a:rPr>
              <a:t>   course.setTitle(newCourse.getTitle());</a:t>
            </a:r>
            <a:endParaRPr>
              <a:highlight>
                <a:srgbClr val="EA9999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B6D7A8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B6D7A8"/>
                </a:highlight>
              </a:rPr>
              <a:t>return </a:t>
            </a:r>
            <a:r>
              <a:rPr b="1" lang="en">
                <a:solidFill>
                  <a:srgbClr val="660E7A"/>
                </a:solidFill>
                <a:highlight>
                  <a:srgbClr val="B6D7A8"/>
                </a:highlight>
              </a:rPr>
              <a:t>courseRepository</a:t>
            </a:r>
            <a:r>
              <a:rPr lang="en">
                <a:highlight>
                  <a:srgbClr val="B6D7A8"/>
                </a:highlight>
              </a:rPr>
              <a:t>.save(course);</a:t>
            </a:r>
            <a:endParaRPr>
              <a:highlight>
                <a:srgbClr val="B6D7A8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/>
          </a:p>
        </p:txBody>
      </p:sp>
      <p:sp>
        <p:nvSpPr>
          <p:cNvPr id="372" name="Google Shape;372;p73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Records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4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3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TESTING</a:t>
            </a:r>
            <a:endParaRPr b="1" sz="193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REPOSITORIES</a:t>
            </a:r>
            <a:endParaRPr b="1" sz="10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5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Endpoints</a:t>
            </a:r>
            <a:endParaRPr/>
          </a:p>
        </p:txBody>
      </p:sp>
      <p:sp>
        <p:nvSpPr>
          <p:cNvPr id="383" name="Google Shape;383;p75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There are many options for running/testing code</a:t>
            </a:r>
            <a:endParaRPr sz="3100"/>
          </a:p>
          <a:p>
            <a:pPr indent="-425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We'll expose our new DAOs as an HTTP API to we can execute them from a browser</a:t>
            </a:r>
            <a:endParaRPr sz="3100"/>
          </a:p>
          <a:p>
            <a:pPr indent="-425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We can expose any executable function as an HTTP endpoint by annotating classes and functions with</a:t>
            </a:r>
            <a:endParaRPr sz="31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@RestController</a:t>
            </a:r>
            <a:r>
              <a:rPr lang="en" sz="3100"/>
              <a:t> - class accessible on HTTP</a:t>
            </a:r>
            <a:endParaRPr sz="31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@GetMapping</a:t>
            </a:r>
            <a:r>
              <a:rPr lang="en" sz="3100"/>
              <a:t> - method accessible as HTTP GET</a:t>
            </a:r>
            <a:endParaRPr sz="31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@PostMapping</a:t>
            </a:r>
            <a:r>
              <a:rPr lang="en" sz="3100"/>
              <a:t> - method accessible as HTTP POST</a:t>
            </a:r>
            <a:endParaRPr sz="31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@PutMapping</a:t>
            </a:r>
            <a:r>
              <a:rPr lang="en" sz="3100"/>
              <a:t> - method accessible as HTTP PUT</a:t>
            </a:r>
            <a:endParaRPr sz="3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0"/>
          <p:cNvSpPr txBox="1"/>
          <p:nvPr>
            <p:ph type="title"/>
          </p:nvPr>
        </p:nvSpPr>
        <p:spPr>
          <a:xfrm>
            <a:off x="141225" y="0"/>
            <a:ext cx="90027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Persistence API</a:t>
            </a:r>
            <a:endParaRPr/>
          </a:p>
        </p:txBody>
      </p:sp>
      <p:sp>
        <p:nvSpPr>
          <p:cNvPr id="165" name="Google Shape;165;p40"/>
          <p:cNvSpPr txBox="1"/>
          <p:nvPr>
            <p:ph idx="1" type="body"/>
          </p:nvPr>
        </p:nvSpPr>
        <p:spPr>
          <a:xfrm>
            <a:off x="141225" y="1017600"/>
            <a:ext cx="900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en" sz="3500">
                <a:solidFill>
                  <a:schemeClr val="dk1"/>
                </a:solidFill>
              </a:rPr>
              <a:t>JPA </a:t>
            </a:r>
            <a:r>
              <a:rPr lang="en" sz="3500">
                <a:solidFill>
                  <a:schemeClr val="dk1"/>
                </a:solidFill>
              </a:rPr>
              <a:t>is a popular Java </a:t>
            </a:r>
            <a:r>
              <a:rPr lang="en" sz="3500">
                <a:solidFill>
                  <a:schemeClr val="dk1"/>
                </a:solidFill>
              </a:rPr>
              <a:t>ORM (Object-Relational Mapping) implementation</a:t>
            </a:r>
            <a:endParaRPr sz="3500">
              <a:solidFill>
                <a:schemeClr val="dk1"/>
              </a:solidFill>
            </a:endParaRPr>
          </a:p>
          <a:p>
            <a:pPr indent="-450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b="1" lang="en" sz="3500">
                <a:solidFill>
                  <a:schemeClr val="dk1"/>
                </a:solidFill>
              </a:rPr>
              <a:t>Maps</a:t>
            </a:r>
            <a:r>
              <a:rPr lang="en" sz="3500">
                <a:solidFill>
                  <a:schemeClr val="dk1"/>
                </a:solidFill>
              </a:rPr>
              <a:t> </a:t>
            </a:r>
            <a:r>
              <a:rPr b="1" lang="en" sz="3500">
                <a:solidFill>
                  <a:schemeClr val="dk1"/>
                </a:solidFill>
              </a:rPr>
              <a:t>classes</a:t>
            </a:r>
            <a:r>
              <a:rPr lang="en" sz="3500">
                <a:solidFill>
                  <a:schemeClr val="dk1"/>
                </a:solidFill>
              </a:rPr>
              <a:t> to SQL </a:t>
            </a:r>
            <a:r>
              <a:rPr b="1" lang="en" sz="3500">
                <a:solidFill>
                  <a:schemeClr val="dk1"/>
                </a:solidFill>
              </a:rPr>
              <a:t>tables</a:t>
            </a:r>
            <a:endParaRPr b="1" sz="3500">
              <a:solidFill>
                <a:schemeClr val="dk1"/>
              </a:solidFill>
            </a:endParaRPr>
          </a:p>
          <a:p>
            <a:pPr indent="-450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en" sz="3500">
                <a:solidFill>
                  <a:schemeClr val="dk1"/>
                </a:solidFill>
              </a:rPr>
              <a:t>Object </a:t>
            </a:r>
            <a:r>
              <a:rPr b="1" lang="en" sz="3500">
                <a:solidFill>
                  <a:schemeClr val="dk1"/>
                </a:solidFill>
              </a:rPr>
              <a:t>instances</a:t>
            </a:r>
            <a:r>
              <a:rPr lang="en" sz="3500">
                <a:solidFill>
                  <a:schemeClr val="dk1"/>
                </a:solidFill>
              </a:rPr>
              <a:t> stored into </a:t>
            </a:r>
            <a:r>
              <a:rPr b="1" lang="en" sz="3500">
                <a:solidFill>
                  <a:schemeClr val="dk1"/>
                </a:solidFill>
              </a:rPr>
              <a:t>records</a:t>
            </a:r>
            <a:endParaRPr b="1" sz="3500">
              <a:solidFill>
                <a:schemeClr val="dk1"/>
              </a:solidFill>
            </a:endParaRPr>
          </a:p>
          <a:p>
            <a:pPr indent="-450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en" sz="3500">
                <a:solidFill>
                  <a:schemeClr val="dk1"/>
                </a:solidFill>
              </a:rPr>
              <a:t>Object </a:t>
            </a:r>
            <a:r>
              <a:rPr b="1" lang="en" sz="3500">
                <a:solidFill>
                  <a:schemeClr val="dk1"/>
                </a:solidFill>
              </a:rPr>
              <a:t>properties</a:t>
            </a:r>
            <a:r>
              <a:rPr lang="en" sz="3500">
                <a:solidFill>
                  <a:schemeClr val="dk1"/>
                </a:solidFill>
              </a:rPr>
              <a:t> mapped to </a:t>
            </a:r>
            <a:r>
              <a:rPr b="1" lang="en" sz="3500">
                <a:solidFill>
                  <a:schemeClr val="dk1"/>
                </a:solidFill>
              </a:rPr>
              <a:t>columns</a:t>
            </a:r>
            <a:endParaRPr b="1" sz="3500">
              <a:solidFill>
                <a:schemeClr val="dk1"/>
              </a:solidFill>
            </a:endParaRPr>
          </a:p>
          <a:p>
            <a:pPr indent="-450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b="1" lang="en" sz="3500">
                <a:solidFill>
                  <a:schemeClr val="dk1"/>
                </a:solidFill>
              </a:rPr>
              <a:t>SQL data types</a:t>
            </a:r>
            <a:r>
              <a:rPr lang="en" sz="3500">
                <a:solidFill>
                  <a:schemeClr val="dk1"/>
                </a:solidFill>
              </a:rPr>
              <a:t> mapped to </a:t>
            </a:r>
            <a:r>
              <a:rPr b="1" lang="en" sz="3500">
                <a:solidFill>
                  <a:schemeClr val="dk1"/>
                </a:solidFill>
              </a:rPr>
              <a:t>Object data types</a:t>
            </a:r>
            <a:endParaRPr b="1" sz="3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76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>
                <a:highlight>
                  <a:srgbClr val="FFE599"/>
                </a:highlight>
              </a:rPr>
              <a:t>Mapping </a:t>
            </a:r>
            <a:r>
              <a:rPr lang="en">
                <a:highlight>
                  <a:srgbClr val="CFE2F3"/>
                </a:highlight>
              </a:rPr>
              <a:t>all courses </a:t>
            </a:r>
            <a:r>
              <a:rPr lang="en">
                <a:highlight>
                  <a:srgbClr val="F4CCCC"/>
                </a:highlight>
              </a:rPr>
              <a:t>to HTTP URL </a:t>
            </a:r>
            <a:r>
              <a:rPr b="1" lang="en">
                <a:highlight>
                  <a:srgbClr val="F4CCCC"/>
                </a:highlight>
              </a:rPr>
              <a:t>"/findAllCourses"</a:t>
            </a:r>
            <a:endParaRPr b="1">
              <a:highlight>
                <a:srgbClr val="F4CCCC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E599"/>
                </a:highlight>
              </a:rPr>
              <a:t>@RestController</a:t>
            </a:r>
            <a:endParaRPr>
              <a:solidFill>
                <a:srgbClr val="808000"/>
              </a:solidFill>
              <a:highlight>
                <a:srgbClr val="FFE599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>
                <a:highlight>
                  <a:srgbClr val="FFFFFF"/>
                </a:highlight>
              </a:rPr>
              <a:t>CourseDao {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E599"/>
                </a:highlight>
              </a:rPr>
              <a:t>   </a:t>
            </a:r>
            <a:r>
              <a:rPr lang="en">
                <a:solidFill>
                  <a:srgbClr val="808000"/>
                </a:solidFill>
                <a:highlight>
                  <a:srgbClr val="FFE599"/>
                </a:highlight>
              </a:rPr>
              <a:t>@GetMapping</a:t>
            </a:r>
            <a:r>
              <a:rPr lang="en">
                <a:highlight>
                  <a:srgbClr val="F4CCCC"/>
                </a:highlight>
              </a:rPr>
              <a:t>(</a:t>
            </a:r>
            <a:r>
              <a:rPr b="1" lang="en">
                <a:solidFill>
                  <a:srgbClr val="008000"/>
                </a:solidFill>
                <a:highlight>
                  <a:srgbClr val="F4CCCC"/>
                </a:highlight>
              </a:rPr>
              <a:t>"/findAllCourses"</a:t>
            </a:r>
            <a:r>
              <a:rPr lang="en">
                <a:highlight>
                  <a:srgbClr val="F4CCCC"/>
                </a:highlight>
              </a:rPr>
              <a:t>)</a:t>
            </a:r>
            <a:endParaRPr>
              <a:highlight>
                <a:srgbClr val="F4CCCC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CFE2F3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CFE2F3"/>
                </a:highlight>
              </a:rPr>
              <a:t>public </a:t>
            </a:r>
            <a:r>
              <a:rPr lang="en">
                <a:highlight>
                  <a:srgbClr val="CFE2F3"/>
                </a:highlight>
              </a:rPr>
              <a:t>Iterable&lt;Course&gt; </a:t>
            </a:r>
            <a:r>
              <a:rPr b="1" lang="en">
                <a:highlight>
                  <a:srgbClr val="CFE2F3"/>
                </a:highlight>
              </a:rPr>
              <a:t>findAllCourses</a:t>
            </a:r>
            <a:r>
              <a:rPr lang="en">
                <a:highlight>
                  <a:srgbClr val="CFE2F3"/>
                </a:highlight>
              </a:rPr>
              <a:t>() {</a:t>
            </a:r>
            <a:endParaRPr>
              <a:highlight>
                <a:srgbClr val="CFE2F3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CFE2F3"/>
                </a:highlight>
              </a:rPr>
              <a:t>       </a:t>
            </a:r>
            <a:r>
              <a:rPr b="1" lang="en">
                <a:solidFill>
                  <a:srgbClr val="000080"/>
                </a:solidFill>
                <a:highlight>
                  <a:srgbClr val="CFE2F3"/>
                </a:highlight>
              </a:rPr>
              <a:t>return </a:t>
            </a:r>
            <a:r>
              <a:rPr b="1" lang="en">
                <a:solidFill>
                  <a:srgbClr val="660E7A"/>
                </a:solidFill>
                <a:highlight>
                  <a:srgbClr val="CFE2F3"/>
                </a:highlight>
              </a:rPr>
              <a:t>courseRepository</a:t>
            </a:r>
            <a:r>
              <a:rPr lang="en">
                <a:highlight>
                  <a:srgbClr val="CFE2F3"/>
                </a:highlight>
              </a:rPr>
              <a:t>.findAll();</a:t>
            </a:r>
            <a:endParaRPr>
              <a:highlight>
                <a:srgbClr val="CFE2F3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CFE2F3"/>
                </a:highlight>
              </a:rPr>
              <a:t>   }</a:t>
            </a:r>
            <a:r>
              <a:rPr lang="en">
                <a:highlight>
                  <a:srgbClr val="FFFFFF"/>
                </a:highlight>
              </a:rPr>
              <a:t>}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>
                <a:highlight>
                  <a:srgbClr val="FFFFFF"/>
                </a:highlight>
              </a:rPr>
              <a:t>Try it: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http://localhost:8080/findAllCourses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389" name="Google Shape;389;p76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Retrieving All Records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7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>
                <a:highlight>
                  <a:srgbClr val="FFE599"/>
                </a:highlight>
              </a:rPr>
              <a:t>Mapping </a:t>
            </a:r>
            <a:r>
              <a:rPr b="1" lang="en">
                <a:highlight>
                  <a:srgbClr val="CFE2F3"/>
                </a:highlight>
              </a:rPr>
              <a:t>findCourseById</a:t>
            </a:r>
            <a:r>
              <a:rPr lang="en">
                <a:highlight>
                  <a:srgbClr val="F4CCCC"/>
                </a:highlight>
              </a:rPr>
              <a:t> to URL "/findCourseById/{cid}"</a:t>
            </a:r>
            <a:endParaRPr>
              <a:highlight>
                <a:srgbClr val="F4CCCC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E599"/>
                </a:highlight>
              </a:rPr>
              <a:t>@GetMapping</a:t>
            </a:r>
            <a:r>
              <a:rPr lang="en">
                <a:highlight>
                  <a:srgbClr val="F4CCCC"/>
                </a:highlight>
              </a:rPr>
              <a:t>(</a:t>
            </a:r>
            <a:r>
              <a:rPr b="1" lang="en">
                <a:solidFill>
                  <a:srgbClr val="008000"/>
                </a:solidFill>
                <a:highlight>
                  <a:srgbClr val="F4CCCC"/>
                </a:highlight>
              </a:rPr>
              <a:t>"/findCourseById/{cid}"</a:t>
            </a:r>
            <a:r>
              <a:rPr lang="en">
                <a:highlight>
                  <a:srgbClr val="F4CCCC"/>
                </a:highlight>
              </a:rPr>
              <a:t>)</a:t>
            </a:r>
            <a:endParaRPr>
              <a:highlight>
                <a:srgbClr val="F4CCCC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CFE2F3"/>
                </a:highlight>
              </a:rPr>
              <a:t>public </a:t>
            </a:r>
            <a:r>
              <a:rPr lang="en">
                <a:highlight>
                  <a:srgbClr val="CFE2F3"/>
                </a:highlight>
              </a:rPr>
              <a:t>Course </a:t>
            </a:r>
            <a:r>
              <a:rPr b="1" lang="en">
                <a:highlight>
                  <a:srgbClr val="CFE2F3"/>
                </a:highlight>
              </a:rPr>
              <a:t>findCourseById</a:t>
            </a:r>
            <a:r>
              <a:rPr lang="en">
                <a:highlight>
                  <a:srgbClr val="CFE2F3"/>
                </a:highlight>
              </a:rPr>
              <a:t>(</a:t>
            </a:r>
            <a:endParaRPr>
              <a:highlight>
                <a:srgbClr val="CFE2F3"/>
              </a:highlight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D9EAD3"/>
                </a:highlight>
              </a:rPr>
              <a:t>@PathVariable</a:t>
            </a:r>
            <a:r>
              <a:rPr lang="en">
                <a:highlight>
                  <a:srgbClr val="D9EAD3"/>
                </a:highlight>
              </a:rPr>
              <a:t>(</a:t>
            </a:r>
            <a:r>
              <a:rPr b="1" lang="en">
                <a:solidFill>
                  <a:srgbClr val="008000"/>
                </a:solidFill>
                <a:highlight>
                  <a:srgbClr val="D9EAD3"/>
                </a:highlight>
              </a:rPr>
              <a:t>"cid"</a:t>
            </a:r>
            <a:r>
              <a:rPr lang="en">
                <a:highlight>
                  <a:srgbClr val="D9EAD3"/>
                </a:highlight>
              </a:rPr>
              <a:t>)</a:t>
            </a:r>
            <a:r>
              <a:rPr lang="en">
                <a:highlight>
                  <a:srgbClr val="CFE2F3"/>
                </a:highlight>
              </a:rPr>
              <a:t> Integer cid) {</a:t>
            </a:r>
            <a:endParaRPr>
              <a:highlight>
                <a:srgbClr val="CFE2F3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CFE2F3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CFE2F3"/>
                </a:highlight>
              </a:rPr>
              <a:t>return </a:t>
            </a:r>
            <a:r>
              <a:rPr b="1" lang="en">
                <a:solidFill>
                  <a:srgbClr val="660E7A"/>
                </a:solidFill>
                <a:highlight>
                  <a:srgbClr val="CFE2F3"/>
                </a:highlight>
              </a:rPr>
              <a:t>courseRepository</a:t>
            </a:r>
            <a:r>
              <a:rPr lang="en">
                <a:highlight>
                  <a:srgbClr val="CFE2F3"/>
                </a:highlight>
              </a:rPr>
              <a:t>.findById(cid).get();</a:t>
            </a:r>
            <a:endParaRPr>
              <a:highlight>
                <a:srgbClr val="CFE2F3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CFE2F3"/>
                </a:highlight>
              </a:rPr>
              <a:t>}</a:t>
            </a:r>
            <a:endParaRPr>
              <a:highlight>
                <a:srgbClr val="CFE2F3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CFE2F3"/>
              </a:highlight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>
                <a:highlight>
                  <a:srgbClr val="FFFFFF"/>
                </a:highlight>
              </a:rPr>
              <a:t>Try it: </a:t>
            </a:r>
            <a:r>
              <a:rPr lang="en" u="sng">
                <a:solidFill>
                  <a:schemeClr val="accent5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http://localhost:8080/findCourseById/1</a:t>
            </a:r>
            <a:endParaRPr/>
          </a:p>
        </p:txBody>
      </p:sp>
      <p:sp>
        <p:nvSpPr>
          <p:cNvPr id="395" name="Google Shape;395;p77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Retrieving Records by ID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8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Deleting Records</a:t>
            </a:r>
            <a:endParaRPr/>
          </a:p>
        </p:txBody>
      </p:sp>
      <p:sp>
        <p:nvSpPr>
          <p:cNvPr id="401" name="Google Shape;401;p78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Mapping </a:t>
            </a:r>
            <a:r>
              <a:rPr b="1" lang="en">
                <a:highlight>
                  <a:srgbClr val="FFFFFF"/>
                </a:highlight>
              </a:rPr>
              <a:t>deleteCourse</a:t>
            </a:r>
            <a:r>
              <a:rPr lang="en">
                <a:highlight>
                  <a:srgbClr val="FFFFFF"/>
                </a:highlight>
              </a:rPr>
              <a:t> to URL "/deleteCourse/{cid}"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">
                <a:highlight>
                  <a:srgbClr val="FFFFFF"/>
                </a:highlight>
              </a:rPr>
              <a:t>(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"/deleteCourse/{cid}"</a:t>
            </a:r>
            <a:r>
              <a:rPr lang="en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b="1" lang="en">
                <a:highlight>
                  <a:srgbClr val="FFFFFF"/>
                </a:highlight>
              </a:rPr>
              <a:t>deleteCourse</a:t>
            </a:r>
            <a:r>
              <a:rPr lang="en">
                <a:highlight>
                  <a:srgbClr val="FFFFFF"/>
                </a:highlight>
              </a:rPr>
              <a:t>(</a:t>
            </a:r>
            <a:endParaRPr>
              <a:highlight>
                <a:srgbClr val="FFFFFF"/>
              </a:highlight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@PathVariable</a:t>
            </a:r>
            <a:r>
              <a:rPr lang="en">
                <a:highlight>
                  <a:srgbClr val="FFFFFF"/>
                </a:highlight>
              </a:rPr>
              <a:t>(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"cid"</a:t>
            </a:r>
            <a:r>
              <a:rPr lang="en">
                <a:highlight>
                  <a:srgbClr val="FFFFFF"/>
                </a:highlight>
              </a:rPr>
              <a:t>) Integer cid) {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courseRepository</a:t>
            </a:r>
            <a:r>
              <a:rPr lang="en">
                <a:highlight>
                  <a:srgbClr val="FFFFFF"/>
                </a:highlight>
              </a:rPr>
              <a:t>.deleteById(cid);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>
                <a:highlight>
                  <a:srgbClr val="FFFFFF"/>
                </a:highlight>
              </a:rPr>
              <a:t>Try it: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http://localhost:8080/deleteCourse/1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9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CLASSES</a:t>
            </a:r>
            <a:endParaRPr b="1" sz="151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TO </a:t>
            </a:r>
            <a:r>
              <a:rPr b="1" lang="en" sz="12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TABLES</a:t>
            </a:r>
            <a:endParaRPr b="1" sz="14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80"/>
          <p:cNvSpPr/>
          <p:nvPr/>
        </p:nvSpPr>
        <p:spPr>
          <a:xfrm>
            <a:off x="585775" y="2944875"/>
            <a:ext cx="8144400" cy="2134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80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ORMs can map data models in both directions</a:t>
            </a:r>
            <a:endParaRPr/>
          </a:p>
          <a:p>
            <a:pPr indent="-4191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SQL tables to classes</a:t>
            </a:r>
            <a:endParaRPr/>
          </a:p>
          <a:p>
            <a:pPr indent="-4191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Classes to tables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Consider class below. We'd like table </a:t>
            </a:r>
            <a:r>
              <a:rPr b="1" lang="en"/>
              <a:t>sections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8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</a:rPr>
              <a:t>public class </a:t>
            </a:r>
            <a:r>
              <a:rPr lang="en"/>
              <a:t>Section {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b="1" lang="en">
                <a:solidFill>
                  <a:srgbClr val="000080"/>
                </a:solidFill>
              </a:rPr>
              <a:t>private </a:t>
            </a:r>
            <a:r>
              <a:rPr lang="en"/>
              <a:t>Integer </a:t>
            </a:r>
            <a:r>
              <a:rPr b="1" lang="en">
                <a:solidFill>
                  <a:srgbClr val="660E7A"/>
                </a:solidFill>
              </a:rPr>
              <a:t>sectionId</a:t>
            </a:r>
            <a:r>
              <a:rPr lang="en"/>
              <a:t>;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b="1" lang="en">
                <a:solidFill>
                  <a:srgbClr val="000080"/>
                </a:solidFill>
              </a:rPr>
              <a:t>private </a:t>
            </a:r>
            <a:r>
              <a:rPr lang="en"/>
              <a:t>String </a:t>
            </a:r>
            <a:r>
              <a:rPr b="1" lang="en">
                <a:solidFill>
                  <a:srgbClr val="660E7A"/>
                </a:solidFill>
              </a:rPr>
              <a:t>sectionName</a:t>
            </a:r>
            <a:r>
              <a:rPr lang="en"/>
              <a:t>;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413" name="Google Shape;413;p80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</a:t>
            </a:r>
            <a:r>
              <a:rPr lang="en"/>
              <a:t>Object Models to </a:t>
            </a:r>
            <a:r>
              <a:rPr lang="en"/>
              <a:t>SQL Tables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81"/>
          <p:cNvSpPr/>
          <p:nvPr/>
        </p:nvSpPr>
        <p:spPr>
          <a:xfrm>
            <a:off x="585775" y="1372125"/>
            <a:ext cx="8144400" cy="3555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81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Following what we learned about mapping, class would be: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808000"/>
                </a:solidFill>
              </a:rPr>
              <a:t>@Entity</a:t>
            </a:r>
            <a:endParaRPr sz="2700">
              <a:solidFill>
                <a:srgbClr val="808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808000"/>
                </a:solidFill>
              </a:rPr>
              <a:t>@Table</a:t>
            </a:r>
            <a:r>
              <a:rPr lang="en" sz="2700"/>
              <a:t>(name=</a:t>
            </a:r>
            <a:r>
              <a:rPr b="1" lang="en" sz="2700">
                <a:solidFill>
                  <a:srgbClr val="008000"/>
                </a:solidFill>
              </a:rPr>
              <a:t>"sections"</a:t>
            </a:r>
            <a:r>
              <a:rPr lang="en" sz="2700"/>
              <a:t>)</a:t>
            </a:r>
            <a:endParaRPr sz="2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80"/>
                </a:solidFill>
              </a:rPr>
              <a:t>public class </a:t>
            </a:r>
            <a:r>
              <a:rPr lang="en" sz="2700"/>
              <a:t>Section {</a:t>
            </a:r>
            <a:endParaRPr sz="2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   </a:t>
            </a:r>
            <a:r>
              <a:rPr lang="en" sz="2700">
                <a:solidFill>
                  <a:srgbClr val="808000"/>
                </a:solidFill>
              </a:rPr>
              <a:t>@Id</a:t>
            </a:r>
            <a:endParaRPr sz="2700">
              <a:solidFill>
                <a:srgbClr val="808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808000"/>
                </a:solidFill>
              </a:rPr>
              <a:t>   @GeneratedValue</a:t>
            </a:r>
            <a:r>
              <a:rPr lang="en" sz="2700"/>
              <a:t>(strategy = GenerationType.</a:t>
            </a:r>
            <a:r>
              <a:rPr b="1" i="1" lang="en" sz="2700">
                <a:solidFill>
                  <a:srgbClr val="660E7A"/>
                </a:solidFill>
              </a:rPr>
              <a:t>IDENTITY</a:t>
            </a:r>
            <a:r>
              <a:rPr lang="en" sz="2700"/>
              <a:t>)</a:t>
            </a:r>
            <a:endParaRPr sz="2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   </a:t>
            </a:r>
            <a:r>
              <a:rPr b="1" lang="en" sz="2700">
                <a:solidFill>
                  <a:srgbClr val="000080"/>
                </a:solidFill>
              </a:rPr>
              <a:t>private </a:t>
            </a:r>
            <a:r>
              <a:rPr lang="en" sz="2700"/>
              <a:t>Integer </a:t>
            </a:r>
            <a:r>
              <a:rPr b="1" lang="en" sz="2700">
                <a:solidFill>
                  <a:srgbClr val="660E7A"/>
                </a:solidFill>
              </a:rPr>
              <a:t>sectionId</a:t>
            </a:r>
            <a:r>
              <a:rPr lang="en" sz="2700"/>
              <a:t>;</a:t>
            </a:r>
            <a:endParaRPr sz="2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   </a:t>
            </a:r>
            <a:r>
              <a:rPr b="1" lang="en" sz="2700">
                <a:solidFill>
                  <a:srgbClr val="000080"/>
                </a:solidFill>
              </a:rPr>
              <a:t>private </a:t>
            </a:r>
            <a:r>
              <a:rPr lang="en" sz="2700"/>
              <a:t>String </a:t>
            </a:r>
            <a:r>
              <a:rPr b="1" lang="en" sz="2700">
                <a:solidFill>
                  <a:srgbClr val="660E7A"/>
                </a:solidFill>
              </a:rPr>
              <a:t>sectionName</a:t>
            </a:r>
            <a:r>
              <a:rPr lang="en" sz="2700"/>
              <a:t>;</a:t>
            </a:r>
            <a:endParaRPr sz="2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}</a:t>
            </a:r>
            <a:endParaRPr/>
          </a:p>
        </p:txBody>
      </p:sp>
      <p:sp>
        <p:nvSpPr>
          <p:cNvPr id="420" name="Google Shape;420;p81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Annotating Classes as Tables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82"/>
          <p:cNvSpPr/>
          <p:nvPr/>
        </p:nvSpPr>
        <p:spPr>
          <a:xfrm>
            <a:off x="509575" y="1821500"/>
            <a:ext cx="8144400" cy="2535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82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If you restart the application, the ORM generates the following SQL:</a:t>
            </a:r>
            <a:endParaRPr b="1">
              <a:solidFill>
                <a:srgbClr val="00008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</a:rPr>
              <a:t>create table </a:t>
            </a:r>
            <a:r>
              <a:rPr lang="en"/>
              <a:t>sections (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b="1" lang="en">
                <a:solidFill>
                  <a:srgbClr val="660E7A"/>
                </a:solidFill>
                <a:highlight>
                  <a:srgbClr val="FFE599"/>
                </a:highlight>
              </a:rPr>
              <a:t>section_id</a:t>
            </a:r>
            <a:r>
              <a:rPr b="1" lang="en">
                <a:solidFill>
                  <a:srgbClr val="660E7A"/>
                </a:solidFill>
              </a:rPr>
              <a:t> </a:t>
            </a:r>
            <a:r>
              <a:rPr b="1" lang="en">
                <a:solidFill>
                  <a:srgbClr val="000080"/>
                </a:solidFill>
              </a:rPr>
              <a:t>integer not null </a:t>
            </a:r>
            <a:r>
              <a:rPr lang="en"/>
              <a:t>auto_increment,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b="1" lang="en">
                <a:solidFill>
                  <a:srgbClr val="660E7A"/>
                </a:solidFill>
                <a:highlight>
                  <a:srgbClr val="FFE599"/>
                </a:highlight>
              </a:rPr>
              <a:t>section_name</a:t>
            </a:r>
            <a:r>
              <a:rPr b="1" lang="en">
                <a:solidFill>
                  <a:srgbClr val="660E7A"/>
                </a:solidFill>
              </a:rPr>
              <a:t> </a:t>
            </a:r>
            <a:r>
              <a:rPr b="1" lang="en">
                <a:solidFill>
                  <a:srgbClr val="000080"/>
                </a:solidFill>
              </a:rPr>
              <a:t>varchar</a:t>
            </a:r>
            <a:r>
              <a:rPr lang="en"/>
              <a:t>(</a:t>
            </a:r>
            <a:r>
              <a:rPr lang="en">
                <a:solidFill>
                  <a:srgbClr val="0000FF"/>
                </a:solidFill>
              </a:rPr>
              <a:t>255</a:t>
            </a:r>
            <a:r>
              <a:rPr lang="en"/>
              <a:t>),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b="1" lang="en">
                <a:solidFill>
                  <a:srgbClr val="000080"/>
                </a:solidFill>
              </a:rPr>
              <a:t>primary key </a:t>
            </a:r>
            <a:r>
              <a:rPr lang="en"/>
              <a:t>(</a:t>
            </a:r>
            <a:r>
              <a:rPr b="1" lang="en">
                <a:solidFill>
                  <a:srgbClr val="660E7A"/>
                </a:solidFill>
              </a:rPr>
              <a:t>section_id</a:t>
            </a:r>
            <a:r>
              <a:rPr lang="en"/>
              <a:t>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) engine=InnoDB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Note </a:t>
            </a:r>
            <a:r>
              <a:rPr lang="en">
                <a:highlight>
                  <a:srgbClr val="FFE599"/>
                </a:highlight>
              </a:rPr>
              <a:t>names of fields use "_"</a:t>
            </a:r>
            <a:r>
              <a:rPr lang="en"/>
              <a:t> instead of CamelCasing</a:t>
            </a:r>
            <a:endParaRPr/>
          </a:p>
        </p:txBody>
      </p:sp>
      <p:sp>
        <p:nvSpPr>
          <p:cNvPr id="427" name="Google Shape;427;p82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ORM </a:t>
            </a:r>
            <a:r>
              <a:rPr lang="en"/>
              <a:t>Generated</a:t>
            </a:r>
            <a:r>
              <a:rPr lang="en"/>
              <a:t> SQL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3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ONE TO </a:t>
            </a:r>
            <a:r>
              <a:rPr b="1" lang="en" sz="18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MANY</a:t>
            </a:r>
            <a:endParaRPr b="1" sz="173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84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ORMs can map to various types of relationships</a:t>
            </a:r>
            <a:endParaRPr/>
          </a:p>
          <a:p>
            <a:pPr indent="-4191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One to Many</a:t>
            </a:r>
            <a:endParaRPr/>
          </a:p>
          <a:p>
            <a:pPr indent="-4191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Many to Many</a:t>
            </a:r>
            <a:endParaRPr/>
          </a:p>
          <a:p>
            <a:pPr indent="-4191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Associations</a:t>
            </a:r>
            <a:endParaRPr/>
          </a:p>
          <a:p>
            <a:pPr indent="-4191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Aggregations/Compositions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Let's explore One to Many first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Consider a one to many relation</a:t>
            </a:r>
            <a:br>
              <a:rPr lang="en"/>
            </a:br>
            <a:r>
              <a:rPr lang="en"/>
              <a:t>between Course and Section</a:t>
            </a:r>
            <a:endParaRPr/>
          </a:p>
        </p:txBody>
      </p:sp>
      <p:sp>
        <p:nvSpPr>
          <p:cNvPr id="438" name="Google Shape;438;p84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One To Many Relations</a:t>
            </a:r>
            <a:endParaRPr/>
          </a:p>
        </p:txBody>
      </p:sp>
      <p:pic>
        <p:nvPicPr>
          <p:cNvPr id="439" name="Google Shape;439;p84"/>
          <p:cNvPicPr preferRelativeResize="0"/>
          <p:nvPr/>
        </p:nvPicPr>
        <p:blipFill rotWithShape="1">
          <a:blip r:embed="rId3">
            <a:alphaModFix/>
          </a:blip>
          <a:srcRect b="2643" l="7956" r="3437" t="3283"/>
          <a:stretch/>
        </p:blipFill>
        <p:spPr>
          <a:xfrm>
            <a:off x="6526025" y="1348125"/>
            <a:ext cx="1762000" cy="350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5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Relational Impedance</a:t>
            </a:r>
            <a:endParaRPr/>
          </a:p>
        </p:txBody>
      </p:sp>
      <p:sp>
        <p:nvSpPr>
          <p:cNvPr id="445" name="Google Shape;445;p85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In SQL one to many relationships is implemented as a foreign key on the many side referencing the one side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In Object world, one to many is implemented as a collection on the one side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ORMs must deal with this fundamental difference in implementation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1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</a:t>
            </a:r>
            <a:r>
              <a:rPr b="1" lang="en" sz="1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ETTING</a:t>
            </a:r>
            <a:endParaRPr b="1" sz="16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STARTED</a:t>
            </a:r>
            <a:endParaRPr b="1" sz="15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6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SQL Foreign Keys</a:t>
            </a:r>
            <a:endParaRPr/>
          </a:p>
        </p:txBody>
      </p:sp>
      <p:sp>
        <p:nvSpPr>
          <p:cNvPr id="451" name="Google Shape;451;p86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Satisfy SQL's </a:t>
            </a:r>
            <a:r>
              <a:rPr lang="en"/>
              <a:t>foreign key </a:t>
            </a:r>
            <a:r>
              <a:rPr lang="en"/>
              <a:t>on many side by declaring a </a:t>
            </a:r>
            <a:r>
              <a:rPr lang="en">
                <a:highlight>
                  <a:srgbClr val="FFE599"/>
                </a:highlight>
              </a:rPr>
              <a:t>reference to the one side</a:t>
            </a:r>
            <a:endParaRPr>
              <a:highlight>
                <a:srgbClr val="FFE599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</a:rPr>
              <a:t>public class </a:t>
            </a:r>
            <a:r>
              <a:rPr lang="en"/>
              <a:t>Section {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...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CFE2F3"/>
                </a:highlight>
              </a:rPr>
              <a:t>   </a:t>
            </a:r>
            <a:r>
              <a:rPr lang="en">
                <a:solidFill>
                  <a:srgbClr val="808000"/>
                </a:solidFill>
                <a:highlight>
                  <a:srgbClr val="CFE2F3"/>
                </a:highlight>
              </a:rPr>
              <a:t>@ManyToOne</a:t>
            </a:r>
            <a:endParaRPr>
              <a:solidFill>
                <a:srgbClr val="808000"/>
              </a:solidFill>
              <a:highlight>
                <a:srgbClr val="CFE2F3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00"/>
                </a:solidFill>
                <a:highlight>
                  <a:srgbClr val="FFE599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E599"/>
                </a:highlight>
              </a:rPr>
              <a:t>private </a:t>
            </a:r>
            <a:r>
              <a:rPr lang="en">
                <a:highlight>
                  <a:srgbClr val="FFE599"/>
                </a:highlight>
              </a:rPr>
              <a:t>Course </a:t>
            </a:r>
            <a:r>
              <a:rPr b="1" lang="en">
                <a:solidFill>
                  <a:srgbClr val="660E7A"/>
                </a:solidFill>
                <a:highlight>
                  <a:srgbClr val="FFE599"/>
                </a:highlight>
              </a:rPr>
              <a:t>course</a:t>
            </a:r>
            <a:r>
              <a:rPr lang="en">
                <a:highlight>
                  <a:srgbClr val="FFE599"/>
                </a:highlight>
              </a:rPr>
              <a:t>;</a:t>
            </a:r>
            <a:endParaRPr>
              <a:highlight>
                <a:srgbClr val="FFE599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>
                <a:highlight>
                  <a:srgbClr val="CFE2F3"/>
                </a:highlight>
              </a:rPr>
              <a:t>@ManyToOne</a:t>
            </a:r>
            <a:r>
              <a:rPr lang="en"/>
              <a:t> annotates many side of one to many</a:t>
            </a:r>
            <a:endParaRPr/>
          </a:p>
        </p:txBody>
      </p:sp>
      <p:pic>
        <p:nvPicPr>
          <p:cNvPr id="452" name="Google Shape;452;p86"/>
          <p:cNvPicPr preferRelativeResize="0"/>
          <p:nvPr/>
        </p:nvPicPr>
        <p:blipFill rotWithShape="1">
          <a:blip r:embed="rId3">
            <a:alphaModFix/>
          </a:blip>
          <a:srcRect b="2643" l="7956" r="3437" t="3283"/>
          <a:stretch/>
        </p:blipFill>
        <p:spPr>
          <a:xfrm>
            <a:off x="6182625" y="1479175"/>
            <a:ext cx="1565700" cy="31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87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Model One To Many</a:t>
            </a:r>
            <a:endParaRPr/>
          </a:p>
        </p:txBody>
      </p:sp>
      <p:sp>
        <p:nvSpPr>
          <p:cNvPr id="458" name="Google Shape;458;p87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Now we need to satisfy object model's one to many implementation with a </a:t>
            </a:r>
            <a:r>
              <a:rPr lang="en" sz="3100">
                <a:highlight>
                  <a:srgbClr val="B6D7A8"/>
                </a:highlight>
              </a:rPr>
              <a:t>collection on the one side</a:t>
            </a:r>
            <a:endParaRPr sz="3100">
              <a:highlight>
                <a:srgbClr val="B6D7A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3100">
                <a:highlight>
                  <a:srgbClr val="FFFFFF"/>
                </a:highlight>
              </a:rPr>
              <a:t>Course {</a:t>
            </a:r>
            <a:endParaRPr sz="3100"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rgbClr val="808000"/>
                </a:solidFill>
                <a:highlight>
                  <a:srgbClr val="CFE2F3"/>
                </a:highlight>
              </a:rPr>
              <a:t>@OneToMany</a:t>
            </a:r>
            <a:r>
              <a:rPr lang="en" sz="3100">
                <a:highlight>
                  <a:srgbClr val="FFFFFF"/>
                </a:highlight>
              </a:rPr>
              <a:t>(mappedBy = </a:t>
            </a:r>
            <a:r>
              <a:rPr b="1" lang="en" sz="3100">
                <a:solidFill>
                  <a:srgbClr val="008000"/>
                </a:solidFill>
                <a:highlight>
                  <a:srgbClr val="FFE599"/>
                </a:highlight>
              </a:rPr>
              <a:t>"course"</a:t>
            </a:r>
            <a:r>
              <a:rPr lang="en" sz="3100">
                <a:highlight>
                  <a:srgbClr val="FFFFFF"/>
                </a:highlight>
              </a:rPr>
              <a:t>)</a:t>
            </a:r>
            <a:endParaRPr sz="3100"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 sz="3100">
                <a:highlight>
                  <a:srgbClr val="B6D7A8"/>
                </a:highlight>
              </a:rPr>
              <a:t>List&lt;Section&gt; </a:t>
            </a:r>
            <a:r>
              <a:rPr b="1" lang="en" sz="3100">
                <a:solidFill>
                  <a:srgbClr val="660E7A"/>
                </a:solidFill>
                <a:highlight>
                  <a:srgbClr val="B6D7A8"/>
                </a:highlight>
              </a:rPr>
              <a:t>sections</a:t>
            </a:r>
            <a:r>
              <a:rPr lang="en" sz="3100">
                <a:highlight>
                  <a:srgbClr val="B6D7A8"/>
                </a:highlight>
              </a:rPr>
              <a:t>;</a:t>
            </a:r>
            <a:endParaRPr sz="3100">
              <a:highlight>
                <a:srgbClr val="B6D7A8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highlight>
                  <a:srgbClr val="FFFFFF"/>
                </a:highlight>
              </a:rPr>
              <a:t>}</a:t>
            </a:r>
            <a:endParaRPr sz="31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highlight>
                <a:srgbClr val="FFFFFF"/>
              </a:highlight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>
                <a:highlight>
                  <a:srgbClr val="CFE2F3"/>
                </a:highlight>
              </a:rPr>
              <a:t>@OneToMany</a:t>
            </a:r>
            <a:r>
              <a:rPr lang="en" sz="3100"/>
              <a:t> annotates the one side and </a:t>
            </a:r>
            <a:r>
              <a:rPr lang="en" sz="3100">
                <a:highlight>
                  <a:srgbClr val="FFE599"/>
                </a:highlight>
              </a:rPr>
              <a:t>"foreign key"</a:t>
            </a:r>
            <a:endParaRPr sz="3100">
              <a:highlight>
                <a:srgbClr val="FFE599"/>
              </a:highlight>
            </a:endParaRPr>
          </a:p>
        </p:txBody>
      </p:sp>
      <p:pic>
        <p:nvPicPr>
          <p:cNvPr id="459" name="Google Shape;459;p87"/>
          <p:cNvPicPr preferRelativeResize="0"/>
          <p:nvPr/>
        </p:nvPicPr>
        <p:blipFill rotWithShape="1">
          <a:blip r:embed="rId3">
            <a:alphaModFix/>
          </a:blip>
          <a:srcRect b="2643" l="7956" r="3437" t="3283"/>
          <a:stretch/>
        </p:blipFill>
        <p:spPr>
          <a:xfrm>
            <a:off x="6972275" y="1834975"/>
            <a:ext cx="1309450" cy="260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88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ORM Creates Relationship</a:t>
            </a:r>
            <a:endParaRPr/>
          </a:p>
        </p:txBody>
      </p:sp>
      <p:sp>
        <p:nvSpPr>
          <p:cNvPr id="465" name="Google Shape;465;p88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</a:rPr>
              <a:t>create table </a:t>
            </a:r>
            <a:r>
              <a:rPr lang="en" sz="2800">
                <a:highlight>
                  <a:srgbClr val="FFFFFF"/>
                </a:highlight>
              </a:rPr>
              <a:t>sections (</a:t>
            </a:r>
            <a:endParaRPr sz="2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highlight>
                  <a:srgbClr val="FFFFFF"/>
                </a:highlight>
              </a:rPr>
              <a:t>  </a:t>
            </a:r>
            <a:r>
              <a:rPr b="1" lang="en" sz="2800">
                <a:solidFill>
                  <a:srgbClr val="660E7A"/>
                </a:solidFill>
                <a:highlight>
                  <a:srgbClr val="FFFFFF"/>
                </a:highlight>
              </a:rPr>
              <a:t>section_id </a:t>
            </a: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</a:rPr>
              <a:t>integer not null </a:t>
            </a:r>
            <a:r>
              <a:rPr lang="en" sz="2800">
                <a:highlight>
                  <a:srgbClr val="FFFFFF"/>
                </a:highlight>
              </a:rPr>
              <a:t>auto_increment,</a:t>
            </a:r>
            <a:endParaRPr sz="2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highlight>
                  <a:srgbClr val="FFFFFF"/>
                </a:highlight>
              </a:rPr>
              <a:t>  </a:t>
            </a:r>
            <a:r>
              <a:rPr b="1" lang="en" sz="2800">
                <a:solidFill>
                  <a:srgbClr val="660E7A"/>
                </a:solidFill>
                <a:highlight>
                  <a:srgbClr val="FFFFFF"/>
                </a:highlight>
              </a:rPr>
              <a:t>section_name </a:t>
            </a: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</a:rPr>
              <a:t>varchar</a:t>
            </a:r>
            <a:r>
              <a:rPr lang="en" sz="2800">
                <a:highlight>
                  <a:srgbClr val="FFFFFF"/>
                </a:highlight>
              </a:rPr>
              <a:t>(</a:t>
            </a:r>
            <a:r>
              <a:rPr lang="en" sz="2800">
                <a:solidFill>
                  <a:srgbClr val="0000FF"/>
                </a:solidFill>
                <a:highlight>
                  <a:srgbClr val="FFFFFF"/>
                </a:highlight>
              </a:rPr>
              <a:t>255</a:t>
            </a:r>
            <a:r>
              <a:rPr lang="en" sz="2800">
                <a:highlight>
                  <a:srgbClr val="FFFFFF"/>
                </a:highlight>
              </a:rPr>
              <a:t>),</a:t>
            </a:r>
            <a:endParaRPr sz="2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highlight>
                  <a:srgbClr val="FFE599"/>
                </a:highlight>
              </a:rPr>
              <a:t>  </a:t>
            </a:r>
            <a:r>
              <a:rPr b="1" lang="en" sz="2800">
                <a:solidFill>
                  <a:srgbClr val="660E7A"/>
                </a:solidFill>
                <a:highlight>
                  <a:srgbClr val="FFE599"/>
                </a:highlight>
              </a:rPr>
              <a:t>course_id </a:t>
            </a:r>
            <a:r>
              <a:rPr b="1" lang="en" sz="2800">
                <a:solidFill>
                  <a:srgbClr val="000080"/>
                </a:solidFill>
                <a:highlight>
                  <a:srgbClr val="FFE599"/>
                </a:highlight>
              </a:rPr>
              <a:t>integer</a:t>
            </a:r>
            <a:r>
              <a:rPr lang="en" sz="2800">
                <a:highlight>
                  <a:srgbClr val="FFE599"/>
                </a:highlight>
              </a:rPr>
              <a:t>,</a:t>
            </a:r>
            <a:endParaRPr sz="2800"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highlight>
                  <a:srgbClr val="FFFFFF"/>
                </a:highlight>
              </a:rPr>
              <a:t>  </a:t>
            </a: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</a:rPr>
              <a:t>primary key </a:t>
            </a:r>
            <a:r>
              <a:rPr lang="en" sz="2800">
                <a:highlight>
                  <a:srgbClr val="FFFFFF"/>
                </a:highlight>
              </a:rPr>
              <a:t>(</a:t>
            </a:r>
            <a:r>
              <a:rPr b="1" lang="en" sz="2800">
                <a:solidFill>
                  <a:srgbClr val="660E7A"/>
                </a:solidFill>
                <a:highlight>
                  <a:srgbClr val="FFFFFF"/>
                </a:highlight>
              </a:rPr>
              <a:t>section_id</a:t>
            </a:r>
            <a:r>
              <a:rPr lang="en" sz="2800">
                <a:highlight>
                  <a:srgbClr val="FFFFFF"/>
                </a:highlight>
              </a:rPr>
              <a:t>)</a:t>
            </a:r>
            <a:endParaRPr sz="2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highlight>
                  <a:srgbClr val="FFFFFF"/>
                </a:highlight>
              </a:rPr>
              <a:t>)</a:t>
            </a:r>
            <a:endParaRPr sz="2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</a:rPr>
              <a:t>alter table </a:t>
            </a:r>
            <a:r>
              <a:rPr lang="en" sz="2800">
                <a:highlight>
                  <a:srgbClr val="FFFFFF"/>
                </a:highlight>
              </a:rPr>
              <a:t>sections</a:t>
            </a:r>
            <a:endParaRPr sz="2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highlight>
                  <a:srgbClr val="FFFFFF"/>
                </a:highlight>
              </a:rPr>
              <a:t>  </a:t>
            </a: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</a:rPr>
              <a:t>add constraint </a:t>
            </a:r>
            <a:r>
              <a:rPr lang="en" sz="2800">
                <a:highlight>
                  <a:srgbClr val="FFFFFF"/>
                </a:highlight>
              </a:rPr>
              <a:t>FK7ty9cevpq04d90ohtso1q8312</a:t>
            </a:r>
            <a:endParaRPr sz="2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highlight>
                  <a:srgbClr val="FFE599"/>
                </a:highlight>
              </a:rPr>
              <a:t>  </a:t>
            </a:r>
            <a:r>
              <a:rPr b="1" lang="en" sz="2800">
                <a:solidFill>
                  <a:srgbClr val="000080"/>
                </a:solidFill>
                <a:highlight>
                  <a:srgbClr val="FFE599"/>
                </a:highlight>
              </a:rPr>
              <a:t>foreign key </a:t>
            </a:r>
            <a:r>
              <a:rPr lang="en" sz="2800">
                <a:highlight>
                  <a:srgbClr val="FFE599"/>
                </a:highlight>
              </a:rPr>
              <a:t>(</a:t>
            </a:r>
            <a:r>
              <a:rPr b="1" lang="en" sz="2800">
                <a:solidFill>
                  <a:srgbClr val="660E7A"/>
                </a:solidFill>
                <a:highlight>
                  <a:srgbClr val="FFE599"/>
                </a:highlight>
              </a:rPr>
              <a:t>course_id</a:t>
            </a:r>
            <a:r>
              <a:rPr lang="en" sz="2800">
                <a:highlight>
                  <a:srgbClr val="FFE599"/>
                </a:highlight>
              </a:rPr>
              <a:t>)</a:t>
            </a:r>
            <a:endParaRPr sz="2800"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highlight>
                  <a:srgbClr val="FFE599"/>
                </a:highlight>
              </a:rPr>
              <a:t>  </a:t>
            </a:r>
            <a:r>
              <a:rPr b="1" lang="en" sz="2800">
                <a:solidFill>
                  <a:srgbClr val="000080"/>
                </a:solidFill>
                <a:highlight>
                  <a:srgbClr val="FFE599"/>
                </a:highlight>
              </a:rPr>
              <a:t>references </a:t>
            </a:r>
            <a:r>
              <a:rPr lang="en" sz="2800">
                <a:highlight>
                  <a:srgbClr val="FFE599"/>
                </a:highlight>
              </a:rPr>
              <a:t>courses (</a:t>
            </a:r>
            <a:r>
              <a:rPr b="1" lang="en" sz="2800">
                <a:solidFill>
                  <a:srgbClr val="660E7A"/>
                </a:solidFill>
                <a:highlight>
                  <a:srgbClr val="FFE599"/>
                </a:highlight>
              </a:rPr>
              <a:t>id</a:t>
            </a:r>
            <a:r>
              <a:rPr lang="en" sz="2800">
                <a:highlight>
                  <a:srgbClr val="FFE599"/>
                </a:highlight>
              </a:rPr>
              <a:t>)</a:t>
            </a:r>
            <a:endParaRPr sz="2800">
              <a:highlight>
                <a:srgbClr val="FFE599"/>
              </a:highlight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89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Insert Some Sections</a:t>
            </a:r>
            <a:endParaRPr/>
          </a:p>
        </p:txBody>
      </p:sp>
      <p:sp>
        <p:nvSpPr>
          <p:cNvPr id="471" name="Google Shape;471;p89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>
                <a:highlight>
                  <a:srgbClr val="FFFFFF"/>
                </a:highlight>
              </a:rPr>
              <a:t>sections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VALUES </a:t>
            </a:r>
            <a:r>
              <a:rPr lang="en"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">
                <a:highlight>
                  <a:srgbClr val="FFFFFF"/>
                </a:highlight>
              </a:rPr>
              <a:t>, 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'Section 123'</a:t>
            </a:r>
            <a:r>
              <a:rPr lang="en">
                <a:highlight>
                  <a:srgbClr val="FFFFFF"/>
                </a:highlight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">
                <a:highlight>
                  <a:srgbClr val="FFFFFF"/>
                </a:highlight>
              </a:rPr>
              <a:t>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>
                <a:highlight>
                  <a:srgbClr val="FFFFFF"/>
                </a:highlight>
              </a:rPr>
              <a:t>sections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VALUES </a:t>
            </a:r>
            <a:r>
              <a:rPr lang="en"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2</a:t>
            </a:r>
            <a:r>
              <a:rPr lang="en">
                <a:highlight>
                  <a:srgbClr val="FFFFFF"/>
                </a:highlight>
              </a:rPr>
              <a:t>, 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'Section 234'</a:t>
            </a:r>
            <a:r>
              <a:rPr lang="en">
                <a:highlight>
                  <a:srgbClr val="FFFFFF"/>
                </a:highlight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">
                <a:highlight>
                  <a:srgbClr val="FFFFFF"/>
                </a:highlight>
              </a:rPr>
              <a:t>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>
                <a:highlight>
                  <a:srgbClr val="FFFFFF"/>
                </a:highlight>
              </a:rPr>
              <a:t>sections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VALUES </a:t>
            </a:r>
            <a:r>
              <a:rPr lang="en"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3</a:t>
            </a:r>
            <a:r>
              <a:rPr lang="en">
                <a:highlight>
                  <a:srgbClr val="FFFFFF"/>
                </a:highlight>
              </a:rPr>
              <a:t>, 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'Section 345'</a:t>
            </a:r>
            <a:r>
              <a:rPr lang="en">
                <a:highlight>
                  <a:srgbClr val="FFFFFF"/>
                </a:highlight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2</a:t>
            </a:r>
            <a:r>
              <a:rPr lang="en">
                <a:highlight>
                  <a:srgbClr val="FFFFFF"/>
                </a:highlight>
              </a:rPr>
              <a:t>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>
                <a:highlight>
                  <a:srgbClr val="FFFFFF"/>
                </a:highlight>
              </a:rPr>
              <a:t>sections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VALUES </a:t>
            </a:r>
            <a:r>
              <a:rPr lang="en"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4</a:t>
            </a:r>
            <a:r>
              <a:rPr lang="en">
                <a:highlight>
                  <a:srgbClr val="FFFFFF"/>
                </a:highlight>
              </a:rPr>
              <a:t>, 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'Section 456'</a:t>
            </a:r>
            <a:r>
              <a:rPr lang="en">
                <a:highlight>
                  <a:srgbClr val="FFFFFF"/>
                </a:highlight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2</a:t>
            </a:r>
            <a:r>
              <a:rPr lang="en">
                <a:highlight>
                  <a:srgbClr val="FFFFFF"/>
                </a:highlight>
              </a:rPr>
              <a:t>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>
                <a:highlight>
                  <a:srgbClr val="FFFFFF"/>
                </a:highlight>
              </a:rPr>
              <a:t>sections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VALUES </a:t>
            </a:r>
            <a:r>
              <a:rPr lang="en"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5</a:t>
            </a:r>
            <a:r>
              <a:rPr lang="en">
                <a:highlight>
                  <a:srgbClr val="FFFFFF"/>
                </a:highlight>
              </a:rPr>
              <a:t>, 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'Section 567'</a:t>
            </a:r>
            <a:r>
              <a:rPr lang="en">
                <a:highlight>
                  <a:srgbClr val="FFFFFF"/>
                </a:highlight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2</a:t>
            </a:r>
            <a:r>
              <a:rPr lang="en">
                <a:highlight>
                  <a:srgbClr val="FFFFFF"/>
                </a:highlight>
              </a:rPr>
              <a:t>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>
                <a:highlight>
                  <a:srgbClr val="FFFFFF"/>
                </a:highlight>
              </a:rPr>
              <a:t>sections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VALUES </a:t>
            </a:r>
            <a:r>
              <a:rPr lang="en"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6</a:t>
            </a:r>
            <a:r>
              <a:rPr lang="en">
                <a:highlight>
                  <a:srgbClr val="FFFFFF"/>
                </a:highlight>
              </a:rPr>
              <a:t>, 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'Section 678'</a:t>
            </a:r>
            <a:r>
              <a:rPr lang="en">
                <a:highlight>
                  <a:srgbClr val="FFFFFF"/>
                </a:highlight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3</a:t>
            </a:r>
            <a:r>
              <a:rPr lang="en">
                <a:highlight>
                  <a:srgbClr val="FFFFFF"/>
                </a:highlight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90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SQL joins aggregate data from multiple "flat" tables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Objects use pointers to access other object's fields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Avoid circular references in 2 way references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2900">
                <a:highlight>
                  <a:srgbClr val="FFFFFF"/>
                </a:highlight>
              </a:rPr>
              <a:t>Course {					</a:t>
            </a: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2900">
                <a:highlight>
                  <a:srgbClr val="FFFFFF"/>
                </a:highlight>
              </a:rPr>
              <a:t>Section {</a:t>
            </a:r>
            <a:endParaRPr sz="2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</a:rPr>
              <a:t>   private </a:t>
            </a:r>
            <a:r>
              <a:rPr lang="en" sz="2900">
                <a:highlight>
                  <a:srgbClr val="FFFFFF"/>
                </a:highlight>
              </a:rPr>
              <a:t>List&lt;Section&gt; </a:t>
            </a:r>
            <a:r>
              <a:rPr b="1" lang="en" sz="2900">
                <a:solidFill>
                  <a:srgbClr val="660E7A"/>
                </a:solidFill>
                <a:highlight>
                  <a:srgbClr val="FFFFFF"/>
                </a:highlight>
              </a:rPr>
              <a:t>sections</a:t>
            </a:r>
            <a:r>
              <a:rPr lang="en" sz="2900">
                <a:highlight>
                  <a:srgbClr val="FFFFFF"/>
                </a:highlight>
              </a:rPr>
              <a:t>;	    </a:t>
            </a: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 sz="2900">
                <a:highlight>
                  <a:srgbClr val="FFFFFF"/>
                </a:highlight>
              </a:rPr>
              <a:t>Course </a:t>
            </a:r>
            <a:r>
              <a:rPr b="1" lang="en" sz="2900">
                <a:solidFill>
                  <a:srgbClr val="660E7A"/>
                </a:solidFill>
                <a:highlight>
                  <a:srgbClr val="FFFFFF"/>
                </a:highlight>
              </a:rPr>
              <a:t>course</a:t>
            </a:r>
            <a:r>
              <a:rPr lang="en" sz="2900">
                <a:highlight>
                  <a:srgbClr val="FFFFFF"/>
                </a:highlight>
              </a:rPr>
              <a:t>;</a:t>
            </a:r>
            <a:endParaRPr sz="2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highlight>
                  <a:srgbClr val="FFFFFF"/>
                </a:highlight>
              </a:rPr>
              <a:t>}											}</a:t>
            </a:r>
            <a:endParaRPr sz="2900"/>
          </a:p>
        </p:txBody>
      </p:sp>
      <p:sp>
        <p:nvSpPr>
          <p:cNvPr id="477" name="Google Shape;477;p90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Avoiding Circular References</a:t>
            </a:r>
            <a:endParaRPr/>
          </a:p>
        </p:txBody>
      </p:sp>
      <p:sp>
        <p:nvSpPr>
          <p:cNvPr id="478" name="Google Shape;478;p90"/>
          <p:cNvSpPr/>
          <p:nvPr/>
        </p:nvSpPr>
        <p:spPr>
          <a:xfrm>
            <a:off x="3859625" y="3390175"/>
            <a:ext cx="7542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90"/>
          <p:cNvSpPr/>
          <p:nvPr/>
        </p:nvSpPr>
        <p:spPr>
          <a:xfrm>
            <a:off x="7441025" y="2880675"/>
            <a:ext cx="7542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90"/>
          <p:cNvSpPr/>
          <p:nvPr/>
        </p:nvSpPr>
        <p:spPr>
          <a:xfrm>
            <a:off x="2258750" y="2599825"/>
            <a:ext cx="754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1" name="Google Shape;481;p90"/>
          <p:cNvCxnSpPr>
            <a:stCxn id="478" idx="0"/>
            <a:endCxn id="479" idx="0"/>
          </p:cNvCxnSpPr>
          <p:nvPr/>
        </p:nvCxnSpPr>
        <p:spPr>
          <a:xfrm rot="-5400000">
            <a:off x="5772725" y="1344775"/>
            <a:ext cx="509400" cy="3581400"/>
          </a:xfrm>
          <a:prstGeom prst="curvedConnector3">
            <a:avLst>
              <a:gd fmla="val 191382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2" name="Google Shape;482;p90"/>
          <p:cNvCxnSpPr>
            <a:stCxn id="483" idx="2"/>
            <a:endCxn id="480" idx="2"/>
          </p:cNvCxnSpPr>
          <p:nvPr/>
        </p:nvCxnSpPr>
        <p:spPr>
          <a:xfrm flipH="1" rot="5400000">
            <a:off x="5227025" y="706875"/>
            <a:ext cx="533400" cy="5715600"/>
          </a:xfrm>
          <a:prstGeom prst="curvedConnector3">
            <a:avLst>
              <a:gd fmla="val -17077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3" name="Google Shape;483;p90"/>
          <p:cNvSpPr/>
          <p:nvPr/>
        </p:nvSpPr>
        <p:spPr>
          <a:xfrm>
            <a:off x="7974425" y="3261675"/>
            <a:ext cx="7542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1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Use </a:t>
            </a:r>
            <a:r>
              <a:rPr lang="en" sz="3500">
                <a:highlight>
                  <a:srgbClr val="FFE599"/>
                </a:highlight>
              </a:rPr>
              <a:t>@JsonIgnore</a:t>
            </a:r>
            <a:r>
              <a:rPr lang="en" sz="3500"/>
              <a:t> to break circular references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3500">
                <a:highlight>
                  <a:srgbClr val="FFFFFF"/>
                </a:highlight>
              </a:rPr>
              <a:t>Section {</a:t>
            </a:r>
            <a:endParaRPr sz="35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rgbClr val="808000"/>
                </a:solidFill>
                <a:highlight>
                  <a:srgbClr val="FFFFFF"/>
                </a:highlight>
              </a:rPr>
              <a:t>@ManyToOne</a:t>
            </a:r>
            <a:endParaRPr sz="35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rgbClr val="808000"/>
                </a:solidFill>
                <a:highlight>
                  <a:srgbClr val="FFE599"/>
                </a:highlight>
              </a:rPr>
              <a:t>@JsonIgnore</a:t>
            </a:r>
            <a:endParaRPr sz="3500">
              <a:solidFill>
                <a:srgbClr val="808000"/>
              </a:solidFill>
              <a:highlight>
                <a:srgbClr val="FFE599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0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 sz="3500">
                <a:highlight>
                  <a:srgbClr val="FFFFFF"/>
                </a:highlight>
              </a:rPr>
              <a:t>Course </a:t>
            </a:r>
            <a:r>
              <a:rPr b="1" lang="en" sz="3500">
                <a:solidFill>
                  <a:srgbClr val="660E7A"/>
                </a:solidFill>
                <a:highlight>
                  <a:srgbClr val="FFFFFF"/>
                </a:highlight>
              </a:rPr>
              <a:t>course</a:t>
            </a:r>
            <a:r>
              <a:rPr lang="en" sz="3500">
                <a:highlight>
                  <a:srgbClr val="FFFFFF"/>
                </a:highlight>
              </a:rPr>
              <a:t>;</a:t>
            </a:r>
            <a:endParaRPr sz="35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highlight>
                  <a:srgbClr val="FFFFFF"/>
                </a:highlight>
              </a:rPr>
              <a:t>}</a:t>
            </a:r>
            <a:endParaRPr sz="3500"/>
          </a:p>
        </p:txBody>
      </p:sp>
      <p:sp>
        <p:nvSpPr>
          <p:cNvPr id="489" name="Google Shape;489;p91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Circular References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92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courseId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5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500">
                <a:solidFill>
                  <a:srgbClr val="0B7500"/>
                </a:solidFill>
                <a:latin typeface="Courier New"/>
                <a:ea typeface="Courier New"/>
                <a:cs typeface="Courier New"/>
                <a:sym typeface="Courier New"/>
              </a:rPr>
              <a:t>"cs1234"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sections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sectionId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5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sectionName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500">
                <a:solidFill>
                  <a:srgbClr val="0B7500"/>
                </a:solidFill>
                <a:latin typeface="Courier New"/>
                <a:ea typeface="Courier New"/>
                <a:cs typeface="Courier New"/>
                <a:sym typeface="Courier New"/>
              </a:rPr>
              <a:t>"Section 123"</a:t>
            </a:r>
            <a:endParaRPr b="1" sz="1500">
              <a:solidFill>
                <a:srgbClr val="0B75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sectionId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5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sectionName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500">
                <a:solidFill>
                  <a:srgbClr val="0B7500"/>
                </a:solidFill>
                <a:latin typeface="Courier New"/>
                <a:ea typeface="Courier New"/>
                <a:cs typeface="Courier New"/>
                <a:sym typeface="Courier New"/>
              </a:rPr>
              <a:t>"Section 234"</a:t>
            </a:r>
            <a:endParaRPr b="1" sz="1500">
              <a:solidFill>
                <a:srgbClr val="0B75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5" name="Google Shape;495;p92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http://localhost:8080/findAllCourses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93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courseId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5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500">
                <a:solidFill>
                  <a:srgbClr val="0B7500"/>
                </a:solidFill>
                <a:latin typeface="Courier New"/>
                <a:ea typeface="Courier New"/>
                <a:cs typeface="Courier New"/>
                <a:sym typeface="Courier New"/>
              </a:rPr>
              <a:t>"cs2345"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sections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sectionId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5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sectionName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500">
                <a:solidFill>
                  <a:srgbClr val="0B7500"/>
                </a:solidFill>
                <a:latin typeface="Courier New"/>
                <a:ea typeface="Courier New"/>
                <a:cs typeface="Courier New"/>
                <a:sym typeface="Courier New"/>
              </a:rPr>
              <a:t>"Section 345"</a:t>
            </a:r>
            <a:endParaRPr b="1" sz="1500">
              <a:solidFill>
                <a:srgbClr val="0B75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sectionId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5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sectionName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500">
                <a:solidFill>
                  <a:srgbClr val="0B7500"/>
                </a:solidFill>
                <a:latin typeface="Courier New"/>
                <a:ea typeface="Courier New"/>
                <a:cs typeface="Courier New"/>
                <a:sym typeface="Courier New"/>
              </a:rPr>
              <a:t>"Section 456"</a:t>
            </a:r>
            <a:endParaRPr b="1" sz="1500">
              <a:solidFill>
                <a:srgbClr val="0B75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sectionId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5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sectionName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500">
                <a:solidFill>
                  <a:srgbClr val="0B7500"/>
                </a:solidFill>
                <a:latin typeface="Courier New"/>
                <a:ea typeface="Courier New"/>
                <a:cs typeface="Courier New"/>
                <a:sym typeface="Courier New"/>
              </a:rPr>
              <a:t>"Section 567"</a:t>
            </a:r>
            <a:endParaRPr b="1" sz="1500">
              <a:solidFill>
                <a:srgbClr val="0B75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1" name="Google Shape;501;p93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http://localhost:8080/findAllCourses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94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TEST CREATE</a:t>
            </a:r>
            <a:endParaRPr b="1" sz="119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AND DELETE</a:t>
            </a:r>
            <a:endParaRPr b="1" sz="12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95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Let's first test creating and updating courses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DAO methods might be</a:t>
            </a:r>
            <a:br>
              <a:rPr lang="en"/>
            </a:b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>
                <a:highlight>
                  <a:srgbClr val="FFFFFF"/>
                </a:highlight>
              </a:rPr>
              <a:t>Course createCourse(Course course) {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repository</a:t>
            </a:r>
            <a:r>
              <a:rPr lang="en">
                <a:highlight>
                  <a:srgbClr val="FFFFFF"/>
                </a:highlight>
              </a:rPr>
              <a:t>.save(course);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>
                <a:highlight>
                  <a:srgbClr val="FFFFFF"/>
                </a:highlight>
              </a:rPr>
              <a:t>deleteCourse(Integer courseId) {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repository</a:t>
            </a:r>
            <a:r>
              <a:rPr lang="en">
                <a:highlight>
                  <a:srgbClr val="FFFFFF"/>
                </a:highlight>
              </a:rPr>
              <a:t>.deleteById(courseId);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 b="1"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  <p:sp>
        <p:nvSpPr>
          <p:cNvPr id="512" name="Google Shape;512;p95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and Updating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2"/>
          <p:cNvSpPr txBox="1"/>
          <p:nvPr>
            <p:ph idx="1" type="body"/>
          </p:nvPr>
        </p:nvSpPr>
        <p:spPr>
          <a:xfrm>
            <a:off x="141225" y="1017600"/>
            <a:ext cx="900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●"/>
            </a:pPr>
            <a:r>
              <a:rPr lang="en" sz="3100">
                <a:solidFill>
                  <a:schemeClr val="dk1"/>
                </a:solidFill>
              </a:rPr>
              <a:t>The following software </a:t>
            </a:r>
            <a:r>
              <a:rPr lang="en" sz="3100">
                <a:solidFill>
                  <a:schemeClr val="dk1"/>
                </a:solidFill>
              </a:rPr>
              <a:t>is</a:t>
            </a:r>
            <a:r>
              <a:rPr lang="en" sz="3100">
                <a:solidFill>
                  <a:schemeClr val="dk1"/>
                </a:solidFill>
              </a:rPr>
              <a:t> required to complete this lesson</a:t>
            </a:r>
            <a:endParaRPr sz="3100">
              <a:solidFill>
                <a:schemeClr val="dk1"/>
              </a:solidFill>
            </a:endParaRPr>
          </a:p>
          <a:p>
            <a:pPr indent="-425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○"/>
            </a:pPr>
            <a:r>
              <a:rPr lang="en" sz="3100" u="sng">
                <a:solidFill>
                  <a:schemeClr val="hlink"/>
                </a:solidFill>
                <a:hlinkClick r:id="rId3"/>
              </a:rPr>
              <a:t>JDK 8 or higher</a:t>
            </a:r>
            <a:endParaRPr sz="3100">
              <a:solidFill>
                <a:schemeClr val="dk1"/>
              </a:solidFill>
            </a:endParaRPr>
          </a:p>
          <a:p>
            <a:pPr indent="-425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○"/>
            </a:pPr>
            <a:r>
              <a:rPr lang="en" sz="3100" u="sng">
                <a:solidFill>
                  <a:schemeClr val="hlink"/>
                </a:solidFill>
                <a:hlinkClick r:id="rId4"/>
              </a:rPr>
              <a:t>Apache Maven</a:t>
            </a:r>
            <a:r>
              <a:rPr lang="en" sz="3100">
                <a:solidFill>
                  <a:schemeClr val="dk1"/>
                </a:solidFill>
              </a:rPr>
              <a:t> - a popular industry standard build tool</a:t>
            </a:r>
            <a:endParaRPr sz="3100">
              <a:solidFill>
                <a:schemeClr val="dk1"/>
              </a:solidFill>
            </a:endParaRPr>
          </a:p>
          <a:p>
            <a:pPr indent="-425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○"/>
            </a:pPr>
            <a:r>
              <a:rPr lang="en" sz="3100" u="sng">
                <a:solidFill>
                  <a:schemeClr val="hlink"/>
                </a:solidFill>
                <a:hlinkClick r:id="rId5"/>
              </a:rPr>
              <a:t>MySQL Community Server</a:t>
            </a:r>
            <a:r>
              <a:rPr lang="en" sz="3100">
                <a:solidFill>
                  <a:schemeClr val="dk1"/>
                </a:solidFill>
              </a:rPr>
              <a:t> - the database. Note the root password</a:t>
            </a:r>
            <a:endParaRPr sz="3100">
              <a:solidFill>
                <a:schemeClr val="dk1"/>
              </a:solidFill>
            </a:endParaRPr>
          </a:p>
          <a:p>
            <a:pPr indent="-425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○"/>
            </a:pPr>
            <a:r>
              <a:rPr lang="en" sz="3100" u="sng">
                <a:solidFill>
                  <a:schemeClr val="hlink"/>
                </a:solidFill>
                <a:hlinkClick r:id="rId6"/>
              </a:rPr>
              <a:t>MySQL Workbench</a:t>
            </a:r>
            <a:r>
              <a:rPr lang="en" sz="3100">
                <a:solidFill>
                  <a:schemeClr val="dk1"/>
                </a:solidFill>
              </a:rPr>
              <a:t> - the database client</a:t>
            </a:r>
            <a:endParaRPr sz="3100">
              <a:solidFill>
                <a:schemeClr val="dk1"/>
              </a:solidFill>
            </a:endParaRPr>
          </a:p>
          <a:p>
            <a:pPr indent="-425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○"/>
            </a:pPr>
            <a:r>
              <a:rPr lang="en" sz="3100" u="sng">
                <a:solidFill>
                  <a:schemeClr val="hlink"/>
                </a:solidFill>
                <a:hlinkClick r:id="rId7"/>
              </a:rPr>
              <a:t>IntelliJ Ultimate</a:t>
            </a:r>
            <a:r>
              <a:rPr lang="en" sz="3100">
                <a:solidFill>
                  <a:schemeClr val="dk1"/>
                </a:solidFill>
              </a:rPr>
              <a:t> - optional, but preferred</a:t>
            </a:r>
            <a:endParaRPr sz="3100">
              <a:solidFill>
                <a:schemeClr val="dk1"/>
              </a:solidFill>
            </a:endParaRPr>
          </a:p>
        </p:txBody>
      </p:sp>
      <p:sp>
        <p:nvSpPr>
          <p:cNvPr id="176" name="Google Shape;176;p42"/>
          <p:cNvSpPr txBox="1"/>
          <p:nvPr>
            <p:ph type="title"/>
          </p:nvPr>
        </p:nvSpPr>
        <p:spPr>
          <a:xfrm>
            <a:off x="141225" y="0"/>
            <a:ext cx="90027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Required Software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96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Testing </a:t>
            </a:r>
            <a:r>
              <a:rPr b="1" lang="en"/>
              <a:t>deleteCourse()</a:t>
            </a:r>
            <a:r>
              <a:rPr lang="en"/>
              <a:t> is easy.</a:t>
            </a:r>
            <a:br>
              <a:rPr lang="en"/>
            </a:br>
            <a:r>
              <a:rPr lang="en"/>
              <a:t>We can just </a:t>
            </a:r>
            <a:r>
              <a:rPr lang="en">
                <a:highlight>
                  <a:srgbClr val="FFE599"/>
                </a:highlight>
              </a:rPr>
              <a:t>map a simple URL</a:t>
            </a:r>
            <a:endParaRPr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00"/>
                </a:solidFill>
                <a:highlight>
                  <a:srgbClr val="FFE599"/>
                </a:highlight>
              </a:rPr>
              <a:t>@GetMapping</a:t>
            </a:r>
            <a:r>
              <a:rPr lang="en">
                <a:highlight>
                  <a:srgbClr val="FFE599"/>
                </a:highlight>
              </a:rPr>
              <a:t>(</a:t>
            </a:r>
            <a:r>
              <a:rPr b="1" lang="en">
                <a:solidFill>
                  <a:srgbClr val="008000"/>
                </a:solidFill>
                <a:highlight>
                  <a:srgbClr val="FFE599"/>
                </a:highlight>
              </a:rPr>
              <a:t>"/deleteCourse/{courseId}"</a:t>
            </a:r>
            <a:r>
              <a:rPr lang="en">
                <a:highlight>
                  <a:srgbClr val="FFE599"/>
                </a:highlight>
              </a:rPr>
              <a:t>)</a:t>
            </a:r>
            <a:endParaRPr>
              <a:highlight>
                <a:srgbClr val="FFE599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>
                <a:highlight>
                  <a:srgbClr val="FFFFFF"/>
                </a:highlight>
              </a:rPr>
              <a:t>deleteCourse(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E599"/>
                </a:highlight>
              </a:rPr>
              <a:t>       </a:t>
            </a:r>
            <a:r>
              <a:rPr lang="en">
                <a:solidFill>
                  <a:srgbClr val="808000"/>
                </a:solidFill>
                <a:highlight>
                  <a:srgbClr val="FFE599"/>
                </a:highlight>
              </a:rPr>
              <a:t>@PathVariable</a:t>
            </a:r>
            <a:r>
              <a:rPr lang="en">
                <a:highlight>
                  <a:srgbClr val="FFE599"/>
                </a:highlight>
              </a:rPr>
              <a:t>(</a:t>
            </a:r>
            <a:r>
              <a:rPr b="1" lang="en">
                <a:solidFill>
                  <a:srgbClr val="008000"/>
                </a:solidFill>
                <a:highlight>
                  <a:srgbClr val="FFE599"/>
                </a:highlight>
              </a:rPr>
              <a:t>"courseId"</a:t>
            </a:r>
            <a:r>
              <a:rPr lang="en">
                <a:highlight>
                  <a:srgbClr val="FFE599"/>
                </a:highlight>
              </a:rPr>
              <a:t>)</a:t>
            </a:r>
            <a:r>
              <a:rPr lang="en">
                <a:highlight>
                  <a:srgbClr val="FFFFFF"/>
                </a:highlight>
              </a:rPr>
              <a:t> Integer courseId) {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repository</a:t>
            </a:r>
            <a:r>
              <a:rPr lang="en">
                <a:highlight>
                  <a:srgbClr val="FFFFFF"/>
                </a:highlight>
              </a:rPr>
              <a:t>.deleteById(courseId);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/>
          </a:p>
        </p:txBody>
      </p:sp>
      <p:sp>
        <p:nvSpPr>
          <p:cNvPr id="518" name="Google Shape;518;p96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Deleting Records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97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To test we can point our browser to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http://localhost:8080</a:t>
            </a:r>
            <a:r>
              <a:rPr lang="en" u="sng">
                <a:solidFill>
                  <a:schemeClr val="hlink"/>
                </a:solidFill>
                <a:highlight>
                  <a:srgbClr val="FFE599"/>
                </a:highlight>
                <a:hlinkClick r:id="rId4"/>
              </a:rPr>
              <a:t>/deleteCourse/2</a:t>
            </a:r>
            <a:endParaRPr>
              <a:highlight>
                <a:srgbClr val="FFE599"/>
              </a:highlight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Querying courses table in database shows missing record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* from courses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'1','cs1234'		missing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'3','cs3456'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'4','cs4567'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'5','cs5678'</a:t>
            </a:r>
            <a:endParaRPr/>
          </a:p>
        </p:txBody>
      </p:sp>
      <p:sp>
        <p:nvSpPr>
          <p:cNvPr id="524" name="Google Shape;524;p97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Testing Deleting Records</a:t>
            </a:r>
            <a:endParaRPr/>
          </a:p>
        </p:txBody>
      </p:sp>
      <p:cxnSp>
        <p:nvCxnSpPr>
          <p:cNvPr id="525" name="Google Shape;525;p97"/>
          <p:cNvCxnSpPr/>
          <p:nvPr/>
        </p:nvCxnSpPr>
        <p:spPr>
          <a:xfrm flipH="1">
            <a:off x="2086275" y="3169550"/>
            <a:ext cx="954900" cy="208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98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Testing </a:t>
            </a:r>
            <a:r>
              <a:rPr b="1" lang="en"/>
              <a:t>createCourse()</a:t>
            </a:r>
            <a:r>
              <a:rPr lang="en"/>
              <a:t> is more involved since it expects an object. </a:t>
            </a:r>
            <a:r>
              <a:rPr lang="en">
                <a:highlight>
                  <a:srgbClr val="FFE599"/>
                </a:highlight>
              </a:rPr>
              <a:t>Instead let's just work with a title</a:t>
            </a:r>
            <a:endParaRPr>
              <a:highlight>
                <a:srgbClr val="FFE5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E599"/>
              </a:highlight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00"/>
                </a:solidFill>
                <a:highlight>
                  <a:srgbClr val="FFE599"/>
                </a:highlight>
              </a:rPr>
              <a:t>@GetMapping</a:t>
            </a:r>
            <a:r>
              <a:rPr lang="en">
                <a:highlight>
                  <a:srgbClr val="FFE599"/>
                </a:highlight>
              </a:rPr>
              <a:t>(</a:t>
            </a:r>
            <a:r>
              <a:rPr b="1" lang="en">
                <a:solidFill>
                  <a:srgbClr val="008000"/>
                </a:solidFill>
                <a:highlight>
                  <a:srgbClr val="FFE599"/>
                </a:highlight>
              </a:rPr>
              <a:t>"/createCourse/{title}"</a:t>
            </a:r>
            <a:r>
              <a:rPr lang="en">
                <a:highlight>
                  <a:srgbClr val="FFE599"/>
                </a:highlight>
              </a:rPr>
              <a:t>)</a:t>
            </a:r>
            <a:endParaRPr>
              <a:highlight>
                <a:srgbClr val="FFE599"/>
              </a:highlight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>
                <a:highlight>
                  <a:srgbClr val="FFFFFF"/>
                </a:highlight>
              </a:rPr>
              <a:t>Course </a:t>
            </a:r>
            <a:r>
              <a:rPr lang="en">
                <a:highlight>
                  <a:srgbClr val="9FC5E8"/>
                </a:highlight>
              </a:rPr>
              <a:t>createCourse</a:t>
            </a:r>
            <a:r>
              <a:rPr lang="en">
                <a:highlight>
                  <a:srgbClr val="FFFFFF"/>
                </a:highlight>
              </a:rPr>
              <a:t>(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     </a:t>
            </a:r>
            <a:r>
              <a:rPr lang="en">
                <a:solidFill>
                  <a:srgbClr val="808000"/>
                </a:solidFill>
                <a:highlight>
                  <a:srgbClr val="FFE599"/>
                </a:highlight>
              </a:rPr>
              <a:t>@PathVariable</a:t>
            </a:r>
            <a:r>
              <a:rPr lang="en">
                <a:highlight>
                  <a:srgbClr val="FFE599"/>
                </a:highlight>
              </a:rPr>
              <a:t>(</a:t>
            </a:r>
            <a:r>
              <a:rPr b="1" lang="en">
                <a:solidFill>
                  <a:srgbClr val="008000"/>
                </a:solidFill>
                <a:highlight>
                  <a:srgbClr val="FFE599"/>
                </a:highlight>
              </a:rPr>
              <a:t>"title"</a:t>
            </a:r>
            <a:r>
              <a:rPr lang="en">
                <a:highlight>
                  <a:srgbClr val="FFE599"/>
                </a:highlight>
              </a:rPr>
              <a:t>)</a:t>
            </a:r>
            <a:r>
              <a:rPr lang="en">
                <a:highlight>
                  <a:srgbClr val="FFFFFF"/>
                </a:highlight>
              </a:rPr>
              <a:t> </a:t>
            </a:r>
            <a:r>
              <a:rPr lang="en">
                <a:highlight>
                  <a:srgbClr val="9FC5E8"/>
                </a:highlight>
              </a:rPr>
              <a:t>String title</a:t>
            </a:r>
            <a:r>
              <a:rPr lang="en">
                <a:highlight>
                  <a:srgbClr val="FFFFFF"/>
                </a:highlight>
              </a:rPr>
              <a:t>) {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 Course course =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">
                <a:highlight>
                  <a:srgbClr val="FFFFFF"/>
                </a:highlight>
              </a:rPr>
              <a:t>Course();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 course.setTitle(title);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b="1" lang="en">
                <a:highlight>
                  <a:srgbClr val="FFFFFF"/>
                </a:highlight>
              </a:rPr>
              <a:t>createCourse(course);</a:t>
            </a:r>
            <a:endParaRPr b="1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/>
          </a:p>
        </p:txBody>
      </p:sp>
      <p:sp>
        <p:nvSpPr>
          <p:cNvPr id="531" name="Google Shape;531;p98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Creating Records</a:t>
            </a:r>
            <a:endParaRPr/>
          </a:p>
        </p:txBody>
      </p:sp>
      <p:sp>
        <p:nvSpPr>
          <p:cNvPr id="532" name="Google Shape;532;p98"/>
          <p:cNvSpPr/>
          <p:nvPr/>
        </p:nvSpPr>
        <p:spPr>
          <a:xfrm>
            <a:off x="6724275" y="2888700"/>
            <a:ext cx="2278800" cy="20220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9FC5E8"/>
                </a:highlight>
                <a:latin typeface="Oswald"/>
                <a:ea typeface="Oswald"/>
                <a:cs typeface="Oswald"/>
                <a:sym typeface="Oswald"/>
              </a:rPr>
              <a:t>Overload DAO's create method</a:t>
            </a:r>
            <a:r>
              <a:rPr lang="en" sz="2200">
                <a:latin typeface="Oswald"/>
                <a:ea typeface="Oswald"/>
                <a:cs typeface="Oswald"/>
                <a:sym typeface="Oswald"/>
              </a:rPr>
              <a:t> with a version that accepts title as String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99"/>
          <p:cNvSpPr/>
          <p:nvPr/>
        </p:nvSpPr>
        <p:spPr>
          <a:xfrm>
            <a:off x="5616925" y="2431325"/>
            <a:ext cx="3282000" cy="24876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swald"/>
                <a:ea typeface="Oswald"/>
                <a:cs typeface="Oswald"/>
                <a:sym typeface="Oswald"/>
              </a:rPr>
              <a:t>Querying courses table in database shows new course record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Oswald"/>
                <a:ea typeface="Oswald"/>
                <a:cs typeface="Oswald"/>
                <a:sym typeface="Oswald"/>
              </a:rPr>
              <a:t>select * from courses</a:t>
            </a:r>
            <a:endParaRPr b="1"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Oswald"/>
                <a:ea typeface="Oswald"/>
                <a:cs typeface="Oswald"/>
                <a:sym typeface="Oswald"/>
              </a:rPr>
              <a:t>'1','cs1234'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Oswald"/>
                <a:ea typeface="Oswald"/>
                <a:cs typeface="Oswald"/>
                <a:sym typeface="Oswald"/>
              </a:rPr>
              <a:t>'2','cs2345'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Oswald"/>
                <a:ea typeface="Oswald"/>
                <a:cs typeface="Oswald"/>
                <a:sym typeface="Oswald"/>
              </a:rPr>
              <a:t>'3','cs3456'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Oswald"/>
                <a:ea typeface="Oswald"/>
                <a:cs typeface="Oswald"/>
                <a:sym typeface="Oswald"/>
              </a:rPr>
              <a:t>'4','cs4567'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highlight>
                  <a:srgbClr val="FFE599"/>
                </a:highlight>
                <a:latin typeface="Oswald"/>
                <a:ea typeface="Oswald"/>
                <a:cs typeface="Oswald"/>
                <a:sym typeface="Oswald"/>
              </a:rPr>
              <a:t>'5','cs5678'</a:t>
            </a:r>
            <a:endParaRPr b="1" sz="1900">
              <a:highlight>
                <a:srgbClr val="FFE599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8" name="Google Shape;538;p99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Creating Records</a:t>
            </a:r>
            <a:endParaRPr/>
          </a:p>
        </p:txBody>
      </p:sp>
      <p:sp>
        <p:nvSpPr>
          <p:cNvPr id="539" name="Google Shape;539;p99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To test we can point our browser to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http://localhost:8080/createCourse/</a:t>
            </a:r>
            <a:r>
              <a:rPr lang="en" u="sng">
                <a:solidFill>
                  <a:schemeClr val="hlink"/>
                </a:solidFill>
                <a:highlight>
                  <a:srgbClr val="FFE599"/>
                </a:highlight>
                <a:hlinkClick r:id="rId4"/>
              </a:rPr>
              <a:t>cs5678</a:t>
            </a:r>
            <a:endParaRPr>
              <a:highlight>
                <a:srgbClr val="FFE599"/>
              </a:highlight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And the application responds with the new course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44444"/>
                </a:solidFill>
              </a:rPr>
              <a:t>{</a:t>
            </a:r>
            <a:endParaRPr b="1">
              <a:solidFill>
                <a:srgbClr val="444444"/>
              </a:solidFill>
            </a:endParaRPr>
          </a:p>
          <a:p>
            <a:pPr indent="0" lvl="0" marL="711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44444"/>
                </a:solidFill>
              </a:rPr>
              <a:t>"</a:t>
            </a:r>
            <a:r>
              <a:rPr lang="en"/>
              <a:t>courseId</a:t>
            </a:r>
            <a:r>
              <a:rPr lang="en">
                <a:solidFill>
                  <a:srgbClr val="444444"/>
                </a:solidFill>
              </a:rPr>
              <a:t>": </a:t>
            </a:r>
            <a:r>
              <a:rPr b="1" lang="en">
                <a:solidFill>
                  <a:srgbClr val="1A01CC"/>
                </a:solidFill>
              </a:rPr>
              <a:t>5</a:t>
            </a:r>
            <a:r>
              <a:rPr lang="en">
                <a:solidFill>
                  <a:srgbClr val="444444"/>
                </a:solidFill>
              </a:rPr>
              <a:t>,</a:t>
            </a:r>
            <a:endParaRPr>
              <a:solidFill>
                <a:srgbClr val="444444"/>
              </a:solidFill>
            </a:endParaRPr>
          </a:p>
          <a:p>
            <a:pPr indent="0" lvl="0" marL="711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44444"/>
                </a:solidFill>
                <a:highlight>
                  <a:srgbClr val="FFE599"/>
                </a:highlight>
              </a:rPr>
              <a:t>"</a:t>
            </a:r>
            <a:r>
              <a:rPr b="1" lang="en">
                <a:highlight>
                  <a:srgbClr val="FFE599"/>
                </a:highlight>
              </a:rPr>
              <a:t>title</a:t>
            </a:r>
            <a:r>
              <a:rPr b="1" lang="en">
                <a:solidFill>
                  <a:srgbClr val="444444"/>
                </a:solidFill>
                <a:highlight>
                  <a:srgbClr val="FFE599"/>
                </a:highlight>
              </a:rPr>
              <a:t>": </a:t>
            </a:r>
            <a:r>
              <a:rPr b="1" lang="en">
                <a:solidFill>
                  <a:srgbClr val="0B7500"/>
                </a:solidFill>
                <a:highlight>
                  <a:srgbClr val="FFE599"/>
                </a:highlight>
              </a:rPr>
              <a:t>"cs5678"</a:t>
            </a:r>
            <a:r>
              <a:rPr b="1" lang="en">
                <a:solidFill>
                  <a:srgbClr val="444444"/>
                </a:solidFill>
                <a:highlight>
                  <a:srgbClr val="FFE599"/>
                </a:highlight>
              </a:rPr>
              <a:t>,</a:t>
            </a:r>
            <a:endParaRPr b="1">
              <a:solidFill>
                <a:srgbClr val="444444"/>
              </a:solidFill>
              <a:highlight>
                <a:srgbClr val="FFE599"/>
              </a:highlight>
            </a:endParaRPr>
          </a:p>
          <a:p>
            <a:pPr indent="0" lvl="0" marL="711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44444"/>
                </a:solidFill>
              </a:rPr>
              <a:t>"</a:t>
            </a:r>
            <a:r>
              <a:rPr lang="en"/>
              <a:t>sections</a:t>
            </a:r>
            <a:r>
              <a:rPr lang="en">
                <a:solidFill>
                  <a:srgbClr val="444444"/>
                </a:solidFill>
              </a:rPr>
              <a:t>": </a:t>
            </a:r>
            <a:r>
              <a:rPr b="1" lang="en">
                <a:solidFill>
                  <a:srgbClr val="1A01CC"/>
                </a:solidFill>
              </a:rPr>
              <a:t>null</a:t>
            </a:r>
            <a:endParaRPr b="1">
              <a:solidFill>
                <a:srgbClr val="1A01C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44444"/>
                </a:solidFill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00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USING</a:t>
            </a:r>
            <a:r>
              <a:rPr b="1" lang="en" sz="14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ONE</a:t>
            </a:r>
            <a:endParaRPr b="1" sz="14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TO MANY</a:t>
            </a:r>
            <a:endParaRPr b="1" sz="17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1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Working with a single table/object ORM implements CRUD</a:t>
            </a:r>
            <a:endParaRPr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Find all records/objects</a:t>
            </a:r>
            <a:endParaRPr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Find single record/object by its ID</a:t>
            </a:r>
            <a:endParaRPr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Create single record/object</a:t>
            </a:r>
            <a:endParaRPr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Delete single record/object by its ID</a:t>
            </a:r>
            <a:endParaRPr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Update single record/object by its ID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We've already implemented these</a:t>
            </a:r>
            <a:endParaRPr/>
          </a:p>
        </p:txBody>
      </p:sp>
      <p:sp>
        <p:nvSpPr>
          <p:cNvPr id="550" name="Google Shape;550;p101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Single Table/Object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02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One to Many relationships</a:t>
            </a:r>
            <a:endParaRPr/>
          </a:p>
        </p:txBody>
      </p:sp>
      <p:sp>
        <p:nvSpPr>
          <p:cNvPr id="556" name="Google Shape;556;p102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It's often useful to use parent/child analogy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Working with one to many relation between records the ORM needs to support:</a:t>
            </a:r>
            <a:endParaRPr/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Add child record to parent record</a:t>
            </a:r>
            <a:endParaRPr/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Remove child record from parent record</a:t>
            </a:r>
            <a:endParaRPr/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Given a parent record, what are its child records?</a:t>
            </a:r>
            <a:endParaRPr/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Given a child record, what is its parent record?</a:t>
            </a:r>
            <a:endParaRPr/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Let's implement these next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03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Repository</a:t>
            </a:r>
            <a:endParaRPr/>
          </a:p>
        </p:txBody>
      </p:sp>
      <p:sp>
        <p:nvSpPr>
          <p:cNvPr id="562" name="Google Shape;562;p103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First, all objects mapped by an ORM must have corresponding repository</a:t>
            </a:r>
            <a:br>
              <a:rPr lang="en" sz="3600"/>
            </a:br>
            <a:endParaRPr sz="3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000080"/>
                </a:solidFill>
                <a:highlight>
                  <a:srgbClr val="FFFFFF"/>
                </a:highlight>
              </a:rPr>
              <a:t>public interface </a:t>
            </a:r>
            <a:r>
              <a:rPr lang="en" sz="3600">
                <a:highlight>
                  <a:srgbClr val="FFFFFF"/>
                </a:highlight>
              </a:rPr>
              <a:t>SectionRepository</a:t>
            </a:r>
            <a:endParaRPr sz="36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highlight>
                  <a:srgbClr val="FFFFFF"/>
                </a:highlight>
              </a:rPr>
              <a:t>       </a:t>
            </a:r>
            <a:r>
              <a:rPr b="1" lang="en" sz="3600">
                <a:solidFill>
                  <a:srgbClr val="000080"/>
                </a:solidFill>
                <a:highlight>
                  <a:srgbClr val="FFFFFF"/>
                </a:highlight>
              </a:rPr>
              <a:t>extends </a:t>
            </a:r>
            <a:r>
              <a:rPr lang="en" sz="3600">
                <a:highlight>
                  <a:srgbClr val="FFFFFF"/>
                </a:highlight>
              </a:rPr>
              <a:t>CrudRepository&lt;Section, Integer&gt; {</a:t>
            </a:r>
            <a:endParaRPr sz="36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highlight>
                  <a:srgbClr val="FFFFFF"/>
                </a:highlight>
              </a:rPr>
              <a:t>}</a:t>
            </a:r>
            <a:endParaRPr sz="36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04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And its corresponding DAO with CRUD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>
                <a:highlight>
                  <a:srgbClr val="FFFFFF"/>
                </a:highlight>
              </a:rPr>
              <a:t>SectionDao {</a:t>
            </a:r>
            <a:endParaRPr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>
                <a:highlight>
                  <a:srgbClr val="FFFFFF"/>
                </a:highlight>
              </a:rPr>
              <a:t>Iterable&lt;Section&gt; findAllSections()</a:t>
            </a:r>
            <a:r>
              <a:rPr lang="en">
                <a:highlight>
                  <a:srgbClr val="FFFFFF"/>
                </a:highlight>
              </a:rPr>
              <a:t> { … }</a:t>
            </a:r>
            <a:endParaRPr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>
                <a:highlight>
                  <a:srgbClr val="FFFFFF"/>
                </a:highlight>
              </a:rPr>
              <a:t>Section findSectionById(Integer cid)</a:t>
            </a:r>
            <a:r>
              <a:rPr lang="en">
                <a:highlight>
                  <a:srgbClr val="FFFFFF"/>
                </a:highlight>
              </a:rPr>
              <a:t> { … }</a:t>
            </a:r>
            <a:endParaRPr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>
                <a:highlight>
                  <a:srgbClr val="FFFFFF"/>
                </a:highlight>
              </a:rPr>
              <a:t>Section</a:t>
            </a:r>
            <a:r>
              <a:rPr lang="en">
                <a:highlight>
                  <a:srgbClr val="FFFFFF"/>
                </a:highlight>
              </a:rPr>
              <a:t> create</a:t>
            </a:r>
            <a:r>
              <a:rPr lang="en">
                <a:highlight>
                  <a:srgbClr val="FFFFFF"/>
                </a:highlight>
              </a:rPr>
              <a:t>Section</a:t>
            </a:r>
            <a:r>
              <a:rPr lang="en">
                <a:highlight>
                  <a:srgbClr val="FFFFFF"/>
                </a:highlight>
              </a:rPr>
              <a:t>(String title)</a:t>
            </a:r>
            <a:r>
              <a:rPr lang="en">
                <a:highlight>
                  <a:srgbClr val="FFFFFF"/>
                </a:highlight>
              </a:rPr>
              <a:t> { … }</a:t>
            </a:r>
            <a:endParaRPr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>
                <a:highlight>
                  <a:srgbClr val="FFFFFF"/>
                </a:highlight>
              </a:rPr>
              <a:t>delete</a:t>
            </a:r>
            <a:r>
              <a:rPr lang="en">
                <a:highlight>
                  <a:srgbClr val="FFFFFF"/>
                </a:highlight>
              </a:rPr>
              <a:t>Section</a:t>
            </a:r>
            <a:r>
              <a:rPr lang="en">
                <a:highlight>
                  <a:srgbClr val="FFFFFF"/>
                </a:highlight>
              </a:rPr>
              <a:t>(Integer </a:t>
            </a:r>
            <a:r>
              <a:rPr lang="en">
                <a:highlight>
                  <a:srgbClr val="FFFFFF"/>
                </a:highlight>
              </a:rPr>
              <a:t>sectionId</a:t>
            </a:r>
            <a:r>
              <a:rPr lang="en">
                <a:highlight>
                  <a:srgbClr val="FFFFFF"/>
                </a:highlight>
              </a:rPr>
              <a:t>) { … }</a:t>
            </a:r>
            <a:endParaRPr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>
                <a:highlight>
                  <a:srgbClr val="FFFFFF"/>
                </a:highlight>
              </a:rPr>
              <a:t>delete</a:t>
            </a:r>
            <a:r>
              <a:rPr lang="en">
                <a:highlight>
                  <a:srgbClr val="FFFFFF"/>
                </a:highlight>
              </a:rPr>
              <a:t>Section</a:t>
            </a:r>
            <a:r>
              <a:rPr lang="en">
                <a:highlight>
                  <a:srgbClr val="FFFFFF"/>
                </a:highlight>
              </a:rPr>
              <a:t>(Integer sectionId) { … }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568" name="Google Shape;568;p104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DAO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05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CourseSectionDao</a:t>
            </a:r>
            <a:endParaRPr/>
          </a:p>
        </p:txBody>
      </p:sp>
      <p:sp>
        <p:nvSpPr>
          <p:cNvPr id="574" name="Google Shape;574;p105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We'll implement the One to Many relation between Course and Section in a DAO that uses </a:t>
            </a:r>
            <a:r>
              <a:rPr lang="en">
                <a:highlight>
                  <a:srgbClr val="FFE599"/>
                </a:highlight>
              </a:rPr>
              <a:t>both repositories</a:t>
            </a:r>
            <a:endParaRPr>
              <a:highlight>
                <a:srgbClr val="FFE599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>
                <a:highlight>
                  <a:srgbClr val="FFFFFF"/>
                </a:highlight>
              </a:rPr>
              <a:t>CourseSectionDao {</a:t>
            </a:r>
            <a:endParaRPr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E599"/>
                </a:highlight>
              </a:rPr>
              <a:t>CourseRepository </a:t>
            </a:r>
            <a:r>
              <a:rPr b="1" lang="en">
                <a:solidFill>
                  <a:srgbClr val="660E7A"/>
                </a:solidFill>
                <a:highlight>
                  <a:srgbClr val="FFE599"/>
                </a:highlight>
              </a:rPr>
              <a:t>courseRepository</a:t>
            </a:r>
            <a:r>
              <a:rPr lang="en">
                <a:highlight>
                  <a:srgbClr val="FFE599"/>
                </a:highlight>
              </a:rPr>
              <a:t>;</a:t>
            </a:r>
            <a:endParaRPr>
              <a:highlight>
                <a:srgbClr val="FFE599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E599"/>
                </a:highlight>
              </a:rPr>
              <a:t>SectionRepository </a:t>
            </a:r>
            <a:r>
              <a:rPr b="1" lang="en">
                <a:solidFill>
                  <a:srgbClr val="660E7A"/>
                </a:solidFill>
                <a:highlight>
                  <a:srgbClr val="FFE599"/>
                </a:highlight>
              </a:rPr>
              <a:t>sectionRepository</a:t>
            </a:r>
            <a:r>
              <a:rPr lang="en">
                <a:highlight>
                  <a:srgbClr val="FFE599"/>
                </a:highlight>
              </a:rPr>
              <a:t>;</a:t>
            </a:r>
            <a:endParaRPr>
              <a:highlight>
                <a:srgbClr val="FFE599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...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3"/>
          <p:cNvSpPr txBox="1"/>
          <p:nvPr>
            <p:ph type="title"/>
          </p:nvPr>
        </p:nvSpPr>
        <p:spPr>
          <a:xfrm>
            <a:off x="141225" y="0"/>
            <a:ext cx="90027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 Get Started</a:t>
            </a:r>
            <a:endParaRPr/>
          </a:p>
        </p:txBody>
      </p:sp>
      <p:sp>
        <p:nvSpPr>
          <p:cNvPr id="182" name="Google Shape;182;p43"/>
          <p:cNvSpPr txBox="1"/>
          <p:nvPr>
            <p:ph idx="1" type="body"/>
          </p:nvPr>
        </p:nvSpPr>
        <p:spPr>
          <a:xfrm>
            <a:off x="141225" y="1017600"/>
            <a:ext cx="900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To get started clone the following GIT repository</a:t>
            </a:r>
            <a:endParaRPr sz="3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>
                <a:solidFill>
                  <a:schemeClr val="hlink"/>
                </a:solidFill>
                <a:hlinkClick r:id="rId3"/>
              </a:rPr>
              <a:t>https://github.com/jannunzi/db-design-orm-assignment</a:t>
            </a:r>
            <a:endParaRPr sz="3200"/>
          </a:p>
          <a:p>
            <a:pPr indent="-431800" lvl="0" marL="457200" rtl="0" algn="l">
              <a:spcBef>
                <a:spcPts val="160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Type the following at the command line: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	git clone </a:t>
            </a:r>
            <a:r>
              <a:rPr lang="en" sz="3200" u="sng">
                <a:solidFill>
                  <a:schemeClr val="hlink"/>
                </a:solidFill>
                <a:hlinkClick r:id="rId4"/>
              </a:rPr>
              <a:t>https://github.com/jannunzi/db-design-orm-assignment</a:t>
            </a:r>
            <a:endParaRPr sz="3200"/>
          </a:p>
          <a:p>
            <a:pPr indent="-431800" lvl="0" marL="457200" rtl="0" algn="l">
              <a:spcBef>
                <a:spcPts val="1600"/>
              </a:spcBef>
              <a:spcAft>
                <a:spcPts val="0"/>
              </a:spcAft>
              <a:buSzPts val="3200"/>
              <a:buChar char="●"/>
            </a:pPr>
            <a:r>
              <a:rPr lang="en" sz="3200">
                <a:solidFill>
                  <a:schemeClr val="dk1"/>
                </a:solidFill>
              </a:rPr>
              <a:t>Open the project with your favorite IDE</a:t>
            </a:r>
            <a:endParaRPr b="1" sz="32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06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●"/>
            </a:pPr>
            <a:r>
              <a:rPr lang="en" sz="2600">
                <a:solidFill>
                  <a:srgbClr val="000000"/>
                </a:solidFill>
                <a:highlight>
                  <a:srgbClr val="FFE599"/>
                </a:highlight>
              </a:rPr>
              <a:t>Set the child's foreign key</a:t>
            </a:r>
            <a:r>
              <a:rPr lang="en" sz="2600">
                <a:solidFill>
                  <a:srgbClr val="000000"/>
                </a:solidFill>
                <a:highlight>
                  <a:srgbClr val="FFFFFF"/>
                </a:highlight>
              </a:rPr>
              <a:t> to establish the one to many relation</a:t>
            </a:r>
            <a:endParaRPr sz="2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2600">
                <a:highlight>
                  <a:srgbClr val="FFFFFF"/>
                </a:highlight>
              </a:rPr>
              <a:t>Course addSectionToCourse(</a:t>
            </a:r>
            <a:endParaRPr sz="26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FF"/>
                </a:highlight>
              </a:rPr>
              <a:t>       Integer sectionId,</a:t>
            </a:r>
            <a:endParaRPr sz="26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FF"/>
                </a:highlight>
              </a:rPr>
              <a:t>       Integer courseId) {</a:t>
            </a:r>
            <a:endParaRPr sz="26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FF"/>
                </a:highlight>
              </a:rPr>
              <a:t>   Course course   = </a:t>
            </a:r>
            <a:r>
              <a:rPr b="1" lang="en" sz="2600">
                <a:solidFill>
                  <a:srgbClr val="660E7A"/>
                </a:solidFill>
                <a:highlight>
                  <a:srgbClr val="FFFFFF"/>
                </a:highlight>
              </a:rPr>
              <a:t>courseRepository</a:t>
            </a:r>
            <a:r>
              <a:rPr lang="en" sz="2600">
                <a:highlight>
                  <a:srgbClr val="FFFFFF"/>
                </a:highlight>
              </a:rPr>
              <a:t>.findById(courseId).get();</a:t>
            </a:r>
            <a:endParaRPr sz="26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FF"/>
                </a:highlight>
              </a:rPr>
              <a:t>   Section section = </a:t>
            </a:r>
            <a:r>
              <a:rPr b="1" lang="en" sz="2600">
                <a:solidFill>
                  <a:srgbClr val="660E7A"/>
                </a:solidFill>
                <a:highlight>
                  <a:srgbClr val="FFFFFF"/>
                </a:highlight>
              </a:rPr>
              <a:t>sectionRepository</a:t>
            </a:r>
            <a:r>
              <a:rPr lang="en" sz="2600">
                <a:highlight>
                  <a:srgbClr val="FFFFFF"/>
                </a:highlight>
              </a:rPr>
              <a:t>.findById(sectionId).get();</a:t>
            </a:r>
            <a:endParaRPr sz="26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FF"/>
                </a:highlight>
              </a:rPr>
              <a:t>   course.getSections().add(section);</a:t>
            </a:r>
            <a:endParaRPr sz="26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E599"/>
                </a:highlight>
              </a:rPr>
              <a:t>   section.setCourse(course);</a:t>
            </a:r>
            <a:endParaRPr sz="2600">
              <a:highlight>
                <a:srgbClr val="FFE599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FF"/>
                </a:highlight>
              </a:rPr>
              <a:t>   </a:t>
            </a:r>
            <a:r>
              <a:rPr b="1" lang="en" sz="2600">
                <a:solidFill>
                  <a:srgbClr val="660E7A"/>
                </a:solidFill>
                <a:highlight>
                  <a:srgbClr val="FFFFFF"/>
                </a:highlight>
              </a:rPr>
              <a:t>sectionRepository</a:t>
            </a:r>
            <a:r>
              <a:rPr lang="en" sz="2600">
                <a:highlight>
                  <a:srgbClr val="FFFFFF"/>
                </a:highlight>
              </a:rPr>
              <a:t>.save(section);</a:t>
            </a:r>
            <a:endParaRPr sz="26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FF"/>
                </a:highlight>
              </a:rPr>
              <a:t>   </a:t>
            </a:r>
            <a:r>
              <a:rPr b="1" lang="en" sz="26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 sz="2600">
                <a:highlight>
                  <a:srgbClr val="FFFFFF"/>
                </a:highlight>
              </a:rPr>
              <a:t>course;</a:t>
            </a:r>
            <a:endParaRPr sz="26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rgbClr val="FFFFFF"/>
                </a:highlight>
              </a:rPr>
              <a:t>}</a:t>
            </a:r>
            <a:endParaRPr sz="2600"/>
          </a:p>
        </p:txBody>
      </p:sp>
      <p:sp>
        <p:nvSpPr>
          <p:cNvPr id="580" name="Google Shape;580;p106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Section to Course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07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</a:t>
            </a:r>
            <a:r>
              <a:rPr lang="en"/>
              <a:t>Add Section to Course</a:t>
            </a:r>
            <a:endParaRPr/>
          </a:p>
        </p:txBody>
      </p:sp>
      <p:sp>
        <p:nvSpPr>
          <p:cNvPr id="586" name="Google Shape;586;p107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808000"/>
                </a:solidFill>
                <a:highlight>
                  <a:srgbClr val="FFE599"/>
                </a:highlight>
              </a:rPr>
              <a:t>@GetMapping</a:t>
            </a:r>
            <a:r>
              <a:rPr lang="en" sz="2600">
                <a:highlight>
                  <a:srgbClr val="FFE599"/>
                </a:highlight>
              </a:rPr>
              <a:t>(</a:t>
            </a:r>
            <a:r>
              <a:rPr b="1" lang="en" sz="2600">
                <a:solidFill>
                  <a:srgbClr val="008000"/>
                </a:solidFill>
                <a:highlight>
                  <a:srgbClr val="FFE599"/>
                </a:highlight>
              </a:rPr>
              <a:t>"/addSection/{sectionId}/toCourse/{courseId}"</a:t>
            </a:r>
            <a:r>
              <a:rPr lang="en" sz="2600">
                <a:highlight>
                  <a:srgbClr val="FFE599"/>
                </a:highlight>
              </a:rPr>
              <a:t>)</a:t>
            </a:r>
            <a:endParaRPr sz="2600"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2600">
                <a:highlight>
                  <a:srgbClr val="FFFFFF"/>
                </a:highlight>
              </a:rPr>
              <a:t>Course addSectionToCourse(</a:t>
            </a:r>
            <a:endParaRPr sz="26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rgbClr val="FFE599"/>
                </a:highlight>
              </a:rPr>
              <a:t>       </a:t>
            </a:r>
            <a:r>
              <a:rPr lang="en" sz="2600">
                <a:solidFill>
                  <a:srgbClr val="808000"/>
                </a:solidFill>
                <a:highlight>
                  <a:srgbClr val="FFE599"/>
                </a:highlight>
              </a:rPr>
              <a:t>@PathVariable</a:t>
            </a:r>
            <a:r>
              <a:rPr lang="en" sz="2600">
                <a:highlight>
                  <a:srgbClr val="FFE599"/>
                </a:highlight>
              </a:rPr>
              <a:t>(</a:t>
            </a:r>
            <a:r>
              <a:rPr b="1" lang="en" sz="2600">
                <a:solidFill>
                  <a:srgbClr val="008000"/>
                </a:solidFill>
                <a:highlight>
                  <a:srgbClr val="FFE599"/>
                </a:highlight>
              </a:rPr>
              <a:t>"sectionId"</a:t>
            </a:r>
            <a:r>
              <a:rPr lang="en" sz="2600">
                <a:highlight>
                  <a:srgbClr val="FFE599"/>
                </a:highlight>
              </a:rPr>
              <a:t>) </a:t>
            </a:r>
            <a:r>
              <a:rPr lang="en" sz="2600">
                <a:highlight>
                  <a:srgbClr val="FFFFFF"/>
                </a:highlight>
              </a:rPr>
              <a:t>Integer sectionId,</a:t>
            </a:r>
            <a:endParaRPr sz="26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rgbClr val="FFE599"/>
                </a:highlight>
              </a:rPr>
              <a:t>       </a:t>
            </a:r>
            <a:r>
              <a:rPr lang="en" sz="2600">
                <a:solidFill>
                  <a:srgbClr val="808000"/>
                </a:solidFill>
                <a:highlight>
                  <a:srgbClr val="FFE599"/>
                </a:highlight>
              </a:rPr>
              <a:t>@PathVariable</a:t>
            </a:r>
            <a:r>
              <a:rPr lang="en" sz="2600">
                <a:highlight>
                  <a:srgbClr val="FFE599"/>
                </a:highlight>
              </a:rPr>
              <a:t>(</a:t>
            </a:r>
            <a:r>
              <a:rPr b="1" lang="en" sz="2600">
                <a:solidFill>
                  <a:srgbClr val="008000"/>
                </a:solidFill>
                <a:highlight>
                  <a:srgbClr val="FFE599"/>
                </a:highlight>
              </a:rPr>
              <a:t>"courseId"</a:t>
            </a:r>
            <a:r>
              <a:rPr lang="en" sz="2600">
                <a:highlight>
                  <a:srgbClr val="FFE599"/>
                </a:highlight>
              </a:rPr>
              <a:t>) </a:t>
            </a:r>
            <a:r>
              <a:rPr lang="en" sz="2600">
                <a:highlight>
                  <a:srgbClr val="FFFFFF"/>
                </a:highlight>
              </a:rPr>
              <a:t>Integer courseId) {</a:t>
            </a:r>
            <a:endParaRPr sz="26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rgbClr val="FFFFFF"/>
                </a:highlight>
              </a:rPr>
              <a:t>   Course course   = </a:t>
            </a:r>
            <a:r>
              <a:rPr b="1" lang="en" sz="2600">
                <a:solidFill>
                  <a:srgbClr val="660E7A"/>
                </a:solidFill>
                <a:highlight>
                  <a:srgbClr val="FFFFFF"/>
                </a:highlight>
              </a:rPr>
              <a:t>courseRepository</a:t>
            </a:r>
            <a:r>
              <a:rPr lang="en" sz="2600">
                <a:highlight>
                  <a:srgbClr val="FFFFFF"/>
                </a:highlight>
              </a:rPr>
              <a:t>.findById(courseId).get();</a:t>
            </a:r>
            <a:endParaRPr sz="26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rgbClr val="FFFFFF"/>
                </a:highlight>
              </a:rPr>
              <a:t>   Section section = </a:t>
            </a:r>
            <a:r>
              <a:rPr b="1" lang="en" sz="2600">
                <a:solidFill>
                  <a:srgbClr val="660E7A"/>
                </a:solidFill>
                <a:highlight>
                  <a:srgbClr val="FFFFFF"/>
                </a:highlight>
              </a:rPr>
              <a:t>sectionRepository</a:t>
            </a:r>
            <a:r>
              <a:rPr lang="en" sz="2600">
                <a:highlight>
                  <a:srgbClr val="FFFFFF"/>
                </a:highlight>
              </a:rPr>
              <a:t>.findById(sectionId).get();</a:t>
            </a:r>
            <a:endParaRPr sz="26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rgbClr val="FFFFFF"/>
                </a:highlight>
              </a:rPr>
              <a:t>   course.getSections().add(section);</a:t>
            </a:r>
            <a:endParaRPr sz="26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rgbClr val="FFFFFF"/>
                </a:highlight>
              </a:rPr>
              <a:t>   section.setCourse(course);</a:t>
            </a:r>
            <a:endParaRPr sz="26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rgbClr val="FFFFFF"/>
                </a:highlight>
              </a:rPr>
              <a:t>   </a:t>
            </a:r>
            <a:r>
              <a:rPr b="1" lang="en" sz="2600">
                <a:solidFill>
                  <a:srgbClr val="660E7A"/>
                </a:solidFill>
                <a:highlight>
                  <a:srgbClr val="FFFFFF"/>
                </a:highlight>
              </a:rPr>
              <a:t>sectionRepository</a:t>
            </a:r>
            <a:r>
              <a:rPr lang="en" sz="2600">
                <a:highlight>
                  <a:srgbClr val="FFFFFF"/>
                </a:highlight>
              </a:rPr>
              <a:t>.save(section);</a:t>
            </a:r>
            <a:endParaRPr sz="26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rgbClr val="FFFFFF"/>
                </a:highlight>
              </a:rPr>
              <a:t>   </a:t>
            </a:r>
            <a:r>
              <a:rPr b="1" lang="en" sz="26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 sz="2600">
                <a:highlight>
                  <a:srgbClr val="FFFFFF"/>
                </a:highlight>
              </a:rPr>
              <a:t>course;</a:t>
            </a:r>
            <a:endParaRPr sz="26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rgbClr val="FFFFFF"/>
                </a:highlight>
              </a:rPr>
              <a:t>}</a:t>
            </a:r>
            <a:endParaRPr sz="26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08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Adding Section to Course</a:t>
            </a:r>
            <a:endParaRPr/>
          </a:p>
        </p:txBody>
      </p:sp>
      <p:sp>
        <p:nvSpPr>
          <p:cNvPr id="592" name="Google Shape;592;p108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http://localhost:8080</a:t>
            </a:r>
            <a:r>
              <a:rPr lang="en" u="sng">
                <a:solidFill>
                  <a:schemeClr val="hlink"/>
                </a:solidFill>
                <a:highlight>
                  <a:srgbClr val="FFE599"/>
                </a:highlight>
                <a:hlinkClick r:id="rId4"/>
              </a:rPr>
              <a:t>/addSection/13/toCourse/6</a:t>
            </a:r>
            <a:endParaRPr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44444"/>
                </a:solidFill>
              </a:rPr>
              <a:t>{  </a:t>
            </a:r>
            <a:r>
              <a:rPr lang="en">
                <a:solidFill>
                  <a:srgbClr val="444444"/>
                </a:solidFill>
              </a:rPr>
              <a:t>"</a:t>
            </a:r>
            <a:r>
              <a:rPr lang="en"/>
              <a:t>courseId</a:t>
            </a:r>
            <a:r>
              <a:rPr lang="en">
                <a:solidFill>
                  <a:srgbClr val="444444"/>
                </a:solidFill>
              </a:rPr>
              <a:t>": </a:t>
            </a:r>
            <a:r>
              <a:rPr b="1" lang="en">
                <a:solidFill>
                  <a:srgbClr val="1A01CC"/>
                </a:solidFill>
              </a:rPr>
              <a:t>6</a:t>
            </a:r>
            <a:r>
              <a:rPr lang="en">
                <a:solidFill>
                  <a:srgbClr val="444444"/>
                </a:solidFill>
              </a:rPr>
              <a:t>,</a:t>
            </a:r>
            <a:endParaRPr>
              <a:solidFill>
                <a:srgbClr val="444444"/>
              </a:solidFill>
            </a:endParaRPr>
          </a:p>
          <a:p>
            <a:pPr indent="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44444"/>
                </a:solidFill>
              </a:rPr>
              <a:t>"</a:t>
            </a:r>
            <a:r>
              <a:rPr lang="en"/>
              <a:t>title</a:t>
            </a:r>
            <a:r>
              <a:rPr lang="en">
                <a:solidFill>
                  <a:srgbClr val="444444"/>
                </a:solidFill>
              </a:rPr>
              <a:t>": </a:t>
            </a:r>
            <a:r>
              <a:rPr lang="en">
                <a:solidFill>
                  <a:srgbClr val="0B7500"/>
                </a:solidFill>
              </a:rPr>
              <a:t>"courseAAA"</a:t>
            </a:r>
            <a:r>
              <a:rPr lang="en">
                <a:solidFill>
                  <a:srgbClr val="444444"/>
                </a:solidFill>
              </a:rPr>
              <a:t>,</a:t>
            </a:r>
            <a:endParaRPr>
              <a:solidFill>
                <a:srgbClr val="444444"/>
              </a:solidFill>
            </a:endParaRPr>
          </a:p>
          <a:p>
            <a:pPr indent="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44444"/>
                </a:solidFill>
              </a:rPr>
              <a:t>"</a:t>
            </a:r>
            <a:r>
              <a:rPr lang="en"/>
              <a:t>sections</a:t>
            </a:r>
            <a:r>
              <a:rPr lang="en">
                <a:solidFill>
                  <a:srgbClr val="444444"/>
                </a:solidFill>
              </a:rPr>
              <a:t>": </a:t>
            </a:r>
            <a:r>
              <a:rPr b="1" lang="en">
                <a:solidFill>
                  <a:srgbClr val="444444"/>
                </a:solidFill>
              </a:rPr>
              <a:t>[</a:t>
            </a:r>
            <a:endParaRPr b="1">
              <a:solidFill>
                <a:srgbClr val="444444"/>
              </a:solidFill>
            </a:endParaRPr>
          </a:p>
          <a:p>
            <a:pPr indent="0" lvl="0" marL="5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44444"/>
                </a:solidFill>
              </a:rPr>
              <a:t>{  </a:t>
            </a:r>
            <a:r>
              <a:rPr lang="en">
                <a:solidFill>
                  <a:srgbClr val="444444"/>
                </a:solidFill>
              </a:rPr>
              <a:t>"</a:t>
            </a:r>
            <a:r>
              <a:rPr lang="en"/>
              <a:t>sectionId</a:t>
            </a:r>
            <a:r>
              <a:rPr lang="en">
                <a:solidFill>
                  <a:srgbClr val="444444"/>
                </a:solidFill>
              </a:rPr>
              <a:t>": </a:t>
            </a:r>
            <a:r>
              <a:rPr b="1" lang="en">
                <a:solidFill>
                  <a:srgbClr val="1A01CC"/>
                </a:solidFill>
              </a:rPr>
              <a:t>13</a:t>
            </a:r>
            <a:r>
              <a:rPr lang="en">
                <a:solidFill>
                  <a:srgbClr val="444444"/>
                </a:solidFill>
              </a:rPr>
              <a:t>,</a:t>
            </a:r>
            <a:endParaRPr>
              <a:solidFill>
                <a:srgbClr val="444444"/>
              </a:solidFill>
            </a:endParaRPr>
          </a:p>
          <a:p>
            <a:pPr indent="0" lvl="0" marL="76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4444"/>
                </a:solidFill>
              </a:rPr>
              <a:t>"</a:t>
            </a:r>
            <a:r>
              <a:rPr lang="en"/>
              <a:t>title</a:t>
            </a:r>
            <a:r>
              <a:rPr lang="en">
                <a:solidFill>
                  <a:srgbClr val="444444"/>
                </a:solidFill>
              </a:rPr>
              <a:t>": </a:t>
            </a:r>
            <a:r>
              <a:rPr lang="en">
                <a:solidFill>
                  <a:srgbClr val="0B7500"/>
                </a:solidFill>
              </a:rPr>
              <a:t>"sectionAAA1"	</a:t>
            </a:r>
            <a:r>
              <a:rPr b="1" lang="en">
                <a:solidFill>
                  <a:srgbClr val="444444"/>
                </a:solidFill>
              </a:rPr>
              <a:t>}</a:t>
            </a:r>
            <a:r>
              <a:rPr lang="en">
                <a:solidFill>
                  <a:srgbClr val="444444"/>
                </a:solidFill>
              </a:rPr>
              <a:t>,</a:t>
            </a:r>
            <a:endParaRPr b="1">
              <a:solidFill>
                <a:srgbClr val="44444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44444"/>
                </a:solidFill>
              </a:rPr>
              <a:t>]}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09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Another Section to Course</a:t>
            </a:r>
            <a:endParaRPr/>
          </a:p>
        </p:txBody>
      </p:sp>
      <p:sp>
        <p:nvSpPr>
          <p:cNvPr id="598" name="Google Shape;598;p109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http://localhost:8080</a:t>
            </a:r>
            <a:r>
              <a:rPr lang="en" u="sng">
                <a:solidFill>
                  <a:schemeClr val="hlink"/>
                </a:solidFill>
                <a:highlight>
                  <a:srgbClr val="FFE599"/>
                </a:highlight>
                <a:hlinkClick r:id="rId4"/>
              </a:rPr>
              <a:t>/addSection/14/toCourse/6</a:t>
            </a:r>
            <a:endParaRPr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44444"/>
                </a:solidFill>
              </a:rPr>
              <a:t>{  </a:t>
            </a:r>
            <a:r>
              <a:rPr lang="en">
                <a:solidFill>
                  <a:srgbClr val="444444"/>
                </a:solidFill>
              </a:rPr>
              <a:t>"</a:t>
            </a:r>
            <a:r>
              <a:rPr lang="en"/>
              <a:t>courseId</a:t>
            </a:r>
            <a:r>
              <a:rPr lang="en">
                <a:solidFill>
                  <a:srgbClr val="444444"/>
                </a:solidFill>
              </a:rPr>
              <a:t>": </a:t>
            </a:r>
            <a:r>
              <a:rPr b="1" lang="en">
                <a:solidFill>
                  <a:srgbClr val="1A01CC"/>
                </a:solidFill>
              </a:rPr>
              <a:t>6</a:t>
            </a:r>
            <a:r>
              <a:rPr lang="en">
                <a:solidFill>
                  <a:srgbClr val="444444"/>
                </a:solidFill>
              </a:rPr>
              <a:t>,</a:t>
            </a:r>
            <a:endParaRPr>
              <a:solidFill>
                <a:srgbClr val="444444"/>
              </a:solidFill>
            </a:endParaRPr>
          </a:p>
          <a:p>
            <a:pPr indent="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4444"/>
                </a:solidFill>
              </a:rPr>
              <a:t>"</a:t>
            </a:r>
            <a:r>
              <a:rPr lang="en"/>
              <a:t>title</a:t>
            </a:r>
            <a:r>
              <a:rPr lang="en">
                <a:solidFill>
                  <a:srgbClr val="444444"/>
                </a:solidFill>
              </a:rPr>
              <a:t>": </a:t>
            </a:r>
            <a:r>
              <a:rPr lang="en">
                <a:solidFill>
                  <a:srgbClr val="0B7500"/>
                </a:solidFill>
              </a:rPr>
              <a:t>"courseAAA"</a:t>
            </a:r>
            <a:r>
              <a:rPr lang="en">
                <a:solidFill>
                  <a:srgbClr val="444444"/>
                </a:solidFill>
              </a:rPr>
              <a:t>,</a:t>
            </a:r>
            <a:endParaRPr>
              <a:solidFill>
                <a:srgbClr val="444444"/>
              </a:solidFill>
            </a:endParaRPr>
          </a:p>
          <a:p>
            <a:pPr indent="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4444"/>
                </a:solidFill>
              </a:rPr>
              <a:t>"</a:t>
            </a:r>
            <a:r>
              <a:rPr lang="en"/>
              <a:t>sections</a:t>
            </a:r>
            <a:r>
              <a:rPr lang="en">
                <a:solidFill>
                  <a:srgbClr val="444444"/>
                </a:solidFill>
              </a:rPr>
              <a:t>": </a:t>
            </a:r>
            <a:r>
              <a:rPr b="1" lang="en">
                <a:solidFill>
                  <a:srgbClr val="444444"/>
                </a:solidFill>
              </a:rPr>
              <a:t>[</a:t>
            </a:r>
            <a:endParaRPr b="1">
              <a:solidFill>
                <a:srgbClr val="444444"/>
              </a:solidFill>
            </a:endParaRPr>
          </a:p>
          <a:p>
            <a:pPr indent="0" lvl="0" marL="5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44444"/>
                </a:solidFill>
              </a:rPr>
              <a:t>{  </a:t>
            </a:r>
            <a:r>
              <a:rPr lang="en">
                <a:solidFill>
                  <a:srgbClr val="444444"/>
                </a:solidFill>
              </a:rPr>
              <a:t>"</a:t>
            </a:r>
            <a:r>
              <a:rPr lang="en"/>
              <a:t>sectionId</a:t>
            </a:r>
            <a:r>
              <a:rPr lang="en">
                <a:solidFill>
                  <a:srgbClr val="444444"/>
                </a:solidFill>
              </a:rPr>
              <a:t>": </a:t>
            </a:r>
            <a:r>
              <a:rPr b="1" lang="en">
                <a:solidFill>
                  <a:srgbClr val="1A01CC"/>
                </a:solidFill>
              </a:rPr>
              <a:t>13</a:t>
            </a:r>
            <a:r>
              <a:rPr lang="en">
                <a:solidFill>
                  <a:srgbClr val="444444"/>
                </a:solidFill>
              </a:rPr>
              <a:t>,</a:t>
            </a:r>
            <a:endParaRPr>
              <a:solidFill>
                <a:srgbClr val="444444"/>
              </a:solidFill>
            </a:endParaRPr>
          </a:p>
          <a:p>
            <a:pPr indent="0" lvl="0" marL="76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4444"/>
                </a:solidFill>
              </a:rPr>
              <a:t>"</a:t>
            </a:r>
            <a:r>
              <a:rPr lang="en"/>
              <a:t>title</a:t>
            </a:r>
            <a:r>
              <a:rPr lang="en">
                <a:solidFill>
                  <a:srgbClr val="444444"/>
                </a:solidFill>
              </a:rPr>
              <a:t>": </a:t>
            </a:r>
            <a:r>
              <a:rPr lang="en">
                <a:solidFill>
                  <a:srgbClr val="0B7500"/>
                </a:solidFill>
              </a:rPr>
              <a:t>"sectionAAA1"	</a:t>
            </a:r>
            <a:r>
              <a:rPr b="1" lang="en">
                <a:solidFill>
                  <a:srgbClr val="444444"/>
                </a:solidFill>
              </a:rPr>
              <a:t>}</a:t>
            </a:r>
            <a:r>
              <a:rPr lang="en">
                <a:solidFill>
                  <a:srgbClr val="444444"/>
                </a:solidFill>
              </a:rPr>
              <a:t>,</a:t>
            </a:r>
            <a:endParaRPr>
              <a:solidFill>
                <a:srgbClr val="444444"/>
              </a:solidFill>
            </a:endParaRPr>
          </a:p>
          <a:p>
            <a:pPr indent="0" lvl="0" marL="5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44444"/>
                </a:solidFill>
              </a:rPr>
              <a:t>{  </a:t>
            </a:r>
            <a:r>
              <a:rPr lang="en">
                <a:solidFill>
                  <a:srgbClr val="444444"/>
                </a:solidFill>
              </a:rPr>
              <a:t>"</a:t>
            </a:r>
            <a:r>
              <a:rPr lang="en"/>
              <a:t>sectionId</a:t>
            </a:r>
            <a:r>
              <a:rPr lang="en">
                <a:solidFill>
                  <a:srgbClr val="444444"/>
                </a:solidFill>
              </a:rPr>
              <a:t>": </a:t>
            </a:r>
            <a:r>
              <a:rPr b="1" lang="en">
                <a:solidFill>
                  <a:srgbClr val="1A01CC"/>
                </a:solidFill>
              </a:rPr>
              <a:t>14</a:t>
            </a:r>
            <a:r>
              <a:rPr lang="en">
                <a:solidFill>
                  <a:srgbClr val="444444"/>
                </a:solidFill>
              </a:rPr>
              <a:t>,</a:t>
            </a:r>
            <a:endParaRPr>
              <a:solidFill>
                <a:srgbClr val="444444"/>
              </a:solidFill>
            </a:endParaRPr>
          </a:p>
          <a:p>
            <a:pPr indent="0" lvl="0" marL="76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4444"/>
                </a:solidFill>
              </a:rPr>
              <a:t>"</a:t>
            </a:r>
            <a:r>
              <a:rPr lang="en"/>
              <a:t>title</a:t>
            </a:r>
            <a:r>
              <a:rPr lang="en">
                <a:solidFill>
                  <a:srgbClr val="444444"/>
                </a:solidFill>
              </a:rPr>
              <a:t>": </a:t>
            </a:r>
            <a:r>
              <a:rPr lang="en">
                <a:solidFill>
                  <a:srgbClr val="0B7500"/>
                </a:solidFill>
              </a:rPr>
              <a:t>"sectionAAA2"</a:t>
            </a:r>
            <a:r>
              <a:rPr b="1" lang="en">
                <a:solidFill>
                  <a:srgbClr val="444444"/>
                </a:solidFill>
              </a:rPr>
              <a:t>}</a:t>
            </a:r>
            <a:endParaRPr b="1">
              <a:solidFill>
                <a:srgbClr val="44444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44444"/>
                </a:solidFill>
              </a:rPr>
              <a:t>]}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10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To remove the relation, </a:t>
            </a:r>
            <a:r>
              <a:rPr lang="en" sz="2400">
                <a:solidFill>
                  <a:srgbClr val="000000"/>
                </a:solidFill>
                <a:highlight>
                  <a:srgbClr val="FFE599"/>
                </a:highlight>
              </a:rPr>
              <a:t>set the child's fk to null</a:t>
            </a:r>
            <a:endParaRPr sz="2400">
              <a:solidFill>
                <a:srgbClr val="000000"/>
              </a:solidFill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2400">
                <a:highlight>
                  <a:srgbClr val="FFFFFF"/>
                </a:highlight>
              </a:rPr>
              <a:t>Course removeSectionFromCourse(</a:t>
            </a:r>
            <a:endParaRPr sz="24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</a:rPr>
              <a:t>Integer sectionId,</a:t>
            </a:r>
            <a:endParaRPr sz="24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</a:rPr>
              <a:t>Integer courseId) {</a:t>
            </a:r>
            <a:endParaRPr sz="24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</a:rPr>
              <a:t>   Course course = </a:t>
            </a:r>
            <a:r>
              <a:rPr b="1" lang="en" sz="2400">
                <a:solidFill>
                  <a:srgbClr val="660E7A"/>
                </a:solidFill>
                <a:highlight>
                  <a:srgbClr val="FFFFFF"/>
                </a:highlight>
              </a:rPr>
              <a:t>courseRepository</a:t>
            </a:r>
            <a:r>
              <a:rPr lang="en" sz="2400">
                <a:highlight>
                  <a:srgbClr val="FFFFFF"/>
                </a:highlight>
              </a:rPr>
              <a:t>.findById(courseId).get();</a:t>
            </a:r>
            <a:endParaRPr sz="24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</a:rPr>
              <a:t>   Section section = </a:t>
            </a:r>
            <a:r>
              <a:rPr b="1" lang="en" sz="2400">
                <a:solidFill>
                  <a:srgbClr val="660E7A"/>
                </a:solidFill>
                <a:highlight>
                  <a:srgbClr val="FFFFFF"/>
                </a:highlight>
              </a:rPr>
              <a:t>sectionRepository</a:t>
            </a:r>
            <a:r>
              <a:rPr lang="en" sz="2400">
                <a:highlight>
                  <a:srgbClr val="FFFFFF"/>
                </a:highlight>
              </a:rPr>
              <a:t>.findById(sectionId).get();</a:t>
            </a:r>
            <a:endParaRPr sz="24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</a:rPr>
              <a:t>   course.getSections().remove(section);</a:t>
            </a:r>
            <a:endParaRPr sz="24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E599"/>
                </a:highlight>
              </a:rPr>
              <a:t>   section.setCourse(</a:t>
            </a:r>
            <a:r>
              <a:rPr b="1" lang="en" sz="2400">
                <a:solidFill>
                  <a:srgbClr val="000080"/>
                </a:solidFill>
                <a:highlight>
                  <a:srgbClr val="FFE599"/>
                </a:highlight>
              </a:rPr>
              <a:t>null</a:t>
            </a:r>
            <a:r>
              <a:rPr lang="en" sz="2400">
                <a:highlight>
                  <a:srgbClr val="FFE599"/>
                </a:highlight>
              </a:rPr>
              <a:t>);</a:t>
            </a:r>
            <a:endParaRPr sz="2400">
              <a:highlight>
                <a:srgbClr val="FFE599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</a:rPr>
              <a:t>   </a:t>
            </a:r>
            <a:r>
              <a:rPr b="1" lang="en" sz="2400">
                <a:solidFill>
                  <a:srgbClr val="660E7A"/>
                </a:solidFill>
                <a:highlight>
                  <a:srgbClr val="FFFFFF"/>
                </a:highlight>
              </a:rPr>
              <a:t>sectionRepository</a:t>
            </a:r>
            <a:r>
              <a:rPr lang="en" sz="2400">
                <a:highlight>
                  <a:srgbClr val="FFFFFF"/>
                </a:highlight>
              </a:rPr>
              <a:t>.save(section);</a:t>
            </a:r>
            <a:endParaRPr sz="24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</a:rPr>
              <a:t>   </a:t>
            </a: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 sz="2400">
                <a:highlight>
                  <a:srgbClr val="FFFFFF"/>
                </a:highlight>
              </a:rPr>
              <a:t>course;</a:t>
            </a:r>
            <a:endParaRPr sz="24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</a:rPr>
              <a:t>}</a:t>
            </a:r>
            <a:endParaRPr sz="2400"/>
          </a:p>
        </p:txBody>
      </p:sp>
      <p:sp>
        <p:nvSpPr>
          <p:cNvPr id="604" name="Google Shape;604;p110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Section from Course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11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Testing </a:t>
            </a:r>
            <a:r>
              <a:rPr lang="en"/>
              <a:t>Remove Section from Course</a:t>
            </a:r>
            <a:endParaRPr/>
          </a:p>
        </p:txBody>
      </p:sp>
      <p:sp>
        <p:nvSpPr>
          <p:cNvPr id="610" name="Google Shape;610;p111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00"/>
                </a:solidFill>
                <a:highlight>
                  <a:srgbClr val="FFE599"/>
                </a:highlight>
              </a:rPr>
              <a:t>@GetMapping</a:t>
            </a:r>
            <a:r>
              <a:rPr lang="en" sz="2400">
                <a:highlight>
                  <a:srgbClr val="FFE599"/>
                </a:highlight>
              </a:rPr>
              <a:t>(</a:t>
            </a:r>
            <a:r>
              <a:rPr b="1" lang="en" sz="2400">
                <a:solidFill>
                  <a:srgbClr val="008000"/>
                </a:solidFill>
                <a:highlight>
                  <a:srgbClr val="FFE599"/>
                </a:highlight>
              </a:rPr>
              <a:t>"/removeSection/{sectionId}/fromCourse/{courseId}"</a:t>
            </a:r>
            <a:r>
              <a:rPr lang="en" sz="2400">
                <a:highlight>
                  <a:srgbClr val="FFE599"/>
                </a:highlight>
              </a:rPr>
              <a:t>)</a:t>
            </a:r>
            <a:endParaRPr sz="2400"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2400">
                <a:highlight>
                  <a:srgbClr val="FFFFFF"/>
                </a:highlight>
              </a:rPr>
              <a:t>Course removeSectionFromCourse(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00"/>
                </a:solidFill>
                <a:highlight>
                  <a:srgbClr val="FFE599"/>
                </a:highlight>
              </a:rPr>
              <a:t>       </a:t>
            </a:r>
            <a:r>
              <a:rPr lang="en" sz="2400">
                <a:solidFill>
                  <a:srgbClr val="808000"/>
                </a:solidFill>
                <a:highlight>
                  <a:srgbClr val="FFE599"/>
                </a:highlight>
              </a:rPr>
              <a:t>@PathVariable</a:t>
            </a:r>
            <a:r>
              <a:rPr lang="en" sz="2400">
                <a:highlight>
                  <a:srgbClr val="FFE599"/>
                </a:highlight>
              </a:rPr>
              <a:t>(</a:t>
            </a:r>
            <a:r>
              <a:rPr b="1" lang="en" sz="2400">
                <a:solidFill>
                  <a:srgbClr val="008000"/>
                </a:solidFill>
                <a:highlight>
                  <a:srgbClr val="FFE599"/>
                </a:highlight>
              </a:rPr>
              <a:t>"sectionId"</a:t>
            </a:r>
            <a:r>
              <a:rPr lang="en" sz="2400">
                <a:highlight>
                  <a:srgbClr val="FFE599"/>
                </a:highlight>
              </a:rPr>
              <a:t>) </a:t>
            </a:r>
            <a:r>
              <a:rPr lang="en" sz="2400">
                <a:highlight>
                  <a:srgbClr val="FFFFFF"/>
                </a:highlight>
              </a:rPr>
              <a:t>Integer sectionId,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00"/>
                </a:solidFill>
                <a:highlight>
                  <a:srgbClr val="FFE599"/>
                </a:highlight>
              </a:rPr>
              <a:t>       </a:t>
            </a:r>
            <a:r>
              <a:rPr lang="en" sz="2400">
                <a:solidFill>
                  <a:srgbClr val="808000"/>
                </a:solidFill>
                <a:highlight>
                  <a:srgbClr val="FFE599"/>
                </a:highlight>
              </a:rPr>
              <a:t>@PathVariable</a:t>
            </a:r>
            <a:r>
              <a:rPr lang="en" sz="2400">
                <a:highlight>
                  <a:srgbClr val="FFE599"/>
                </a:highlight>
              </a:rPr>
              <a:t>(</a:t>
            </a:r>
            <a:r>
              <a:rPr b="1" lang="en" sz="2400">
                <a:solidFill>
                  <a:srgbClr val="008000"/>
                </a:solidFill>
                <a:highlight>
                  <a:srgbClr val="FFE599"/>
                </a:highlight>
              </a:rPr>
              <a:t>"courseId"</a:t>
            </a:r>
            <a:r>
              <a:rPr lang="en" sz="2400">
                <a:highlight>
                  <a:srgbClr val="FFE599"/>
                </a:highlight>
              </a:rPr>
              <a:t>) </a:t>
            </a:r>
            <a:r>
              <a:rPr lang="en" sz="2400">
                <a:highlight>
                  <a:srgbClr val="FFFFFF"/>
                </a:highlight>
              </a:rPr>
              <a:t>Integer courseId) {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</a:rPr>
              <a:t>   Course course = </a:t>
            </a:r>
            <a:r>
              <a:rPr b="1" lang="en" sz="2400">
                <a:solidFill>
                  <a:srgbClr val="660E7A"/>
                </a:solidFill>
                <a:highlight>
                  <a:srgbClr val="FFFFFF"/>
                </a:highlight>
              </a:rPr>
              <a:t>courseRepository</a:t>
            </a:r>
            <a:r>
              <a:rPr lang="en" sz="2400">
                <a:highlight>
                  <a:srgbClr val="FFFFFF"/>
                </a:highlight>
              </a:rPr>
              <a:t>.findById(courseId).get();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</a:rPr>
              <a:t>   Section section = </a:t>
            </a:r>
            <a:r>
              <a:rPr b="1" lang="en" sz="2400">
                <a:solidFill>
                  <a:srgbClr val="660E7A"/>
                </a:solidFill>
                <a:highlight>
                  <a:srgbClr val="FFFFFF"/>
                </a:highlight>
              </a:rPr>
              <a:t>sectionRepository</a:t>
            </a:r>
            <a:r>
              <a:rPr lang="en" sz="2400">
                <a:highlight>
                  <a:srgbClr val="FFFFFF"/>
                </a:highlight>
              </a:rPr>
              <a:t>.findById(sectionId).get();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</a:rPr>
              <a:t>   course.getSections().remove(section);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</a:rPr>
              <a:t>   section.setCourse(</a:t>
            </a: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</a:rPr>
              <a:t>null</a:t>
            </a:r>
            <a:r>
              <a:rPr lang="en" sz="2400">
                <a:highlight>
                  <a:srgbClr val="FFFFFF"/>
                </a:highlight>
              </a:rPr>
              <a:t>);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</a:rPr>
              <a:t>   </a:t>
            </a:r>
            <a:r>
              <a:rPr b="1" lang="en" sz="2400">
                <a:solidFill>
                  <a:srgbClr val="660E7A"/>
                </a:solidFill>
                <a:highlight>
                  <a:srgbClr val="FFFFFF"/>
                </a:highlight>
              </a:rPr>
              <a:t>sectionRepository</a:t>
            </a:r>
            <a:r>
              <a:rPr lang="en" sz="2400">
                <a:highlight>
                  <a:srgbClr val="FFFFFF"/>
                </a:highlight>
              </a:rPr>
              <a:t>.save(section);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</a:rPr>
              <a:t>   </a:t>
            </a: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 sz="2400">
                <a:highlight>
                  <a:srgbClr val="FFFFFF"/>
                </a:highlight>
              </a:rPr>
              <a:t>course;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</a:rPr>
              <a:t>}</a:t>
            </a:r>
            <a:endParaRPr sz="24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12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Remove Section from Course</a:t>
            </a:r>
            <a:endParaRPr/>
          </a:p>
        </p:txBody>
      </p:sp>
      <p:sp>
        <p:nvSpPr>
          <p:cNvPr id="616" name="Google Shape;616;p112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http://localhost:8080</a:t>
            </a:r>
            <a:r>
              <a:rPr lang="en" u="sng">
                <a:solidFill>
                  <a:schemeClr val="hlink"/>
                </a:solidFill>
                <a:highlight>
                  <a:srgbClr val="FFE599"/>
                </a:highlight>
                <a:hlinkClick r:id="rId4"/>
              </a:rPr>
              <a:t>/removeSection/14/fromCourse/6</a:t>
            </a:r>
            <a:endParaRPr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44444"/>
                </a:solidFill>
              </a:rPr>
              <a:t>{  </a:t>
            </a:r>
            <a:r>
              <a:rPr lang="en">
                <a:solidFill>
                  <a:srgbClr val="444444"/>
                </a:solidFill>
              </a:rPr>
              <a:t>"</a:t>
            </a:r>
            <a:r>
              <a:rPr lang="en"/>
              <a:t>courseId</a:t>
            </a:r>
            <a:r>
              <a:rPr lang="en">
                <a:solidFill>
                  <a:srgbClr val="444444"/>
                </a:solidFill>
              </a:rPr>
              <a:t>": </a:t>
            </a:r>
            <a:r>
              <a:rPr b="1" lang="en">
                <a:solidFill>
                  <a:srgbClr val="1A01CC"/>
                </a:solidFill>
              </a:rPr>
              <a:t>6</a:t>
            </a:r>
            <a:r>
              <a:rPr lang="en">
                <a:solidFill>
                  <a:srgbClr val="444444"/>
                </a:solidFill>
              </a:rPr>
              <a:t>,</a:t>
            </a:r>
            <a:endParaRPr>
              <a:solidFill>
                <a:srgbClr val="444444"/>
              </a:solidFill>
            </a:endParaRPr>
          </a:p>
          <a:p>
            <a:pPr indent="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44444"/>
                </a:solidFill>
              </a:rPr>
              <a:t>"</a:t>
            </a:r>
            <a:r>
              <a:rPr lang="en"/>
              <a:t>title</a:t>
            </a:r>
            <a:r>
              <a:rPr lang="en">
                <a:solidFill>
                  <a:srgbClr val="444444"/>
                </a:solidFill>
              </a:rPr>
              <a:t>": </a:t>
            </a:r>
            <a:r>
              <a:rPr lang="en">
                <a:solidFill>
                  <a:srgbClr val="0B7500"/>
                </a:solidFill>
              </a:rPr>
              <a:t>"courseAAA"</a:t>
            </a:r>
            <a:r>
              <a:rPr lang="en">
                <a:solidFill>
                  <a:srgbClr val="444444"/>
                </a:solidFill>
              </a:rPr>
              <a:t>,</a:t>
            </a:r>
            <a:endParaRPr>
              <a:solidFill>
                <a:srgbClr val="444444"/>
              </a:solidFill>
            </a:endParaRPr>
          </a:p>
          <a:p>
            <a:pPr indent="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44444"/>
                </a:solidFill>
              </a:rPr>
              <a:t>"</a:t>
            </a:r>
            <a:r>
              <a:rPr lang="en"/>
              <a:t>sections</a:t>
            </a:r>
            <a:r>
              <a:rPr lang="en">
                <a:solidFill>
                  <a:srgbClr val="444444"/>
                </a:solidFill>
              </a:rPr>
              <a:t>": </a:t>
            </a:r>
            <a:r>
              <a:rPr b="1" lang="en">
                <a:solidFill>
                  <a:srgbClr val="444444"/>
                </a:solidFill>
              </a:rPr>
              <a:t>[</a:t>
            </a:r>
            <a:endParaRPr b="1">
              <a:solidFill>
                <a:srgbClr val="444444"/>
              </a:solidFill>
            </a:endParaRPr>
          </a:p>
          <a:p>
            <a:pPr indent="0" lvl="0" marL="5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44444"/>
                </a:solidFill>
              </a:rPr>
              <a:t>{  </a:t>
            </a:r>
            <a:r>
              <a:rPr lang="en">
                <a:solidFill>
                  <a:srgbClr val="444444"/>
                </a:solidFill>
              </a:rPr>
              <a:t>"</a:t>
            </a:r>
            <a:r>
              <a:rPr lang="en"/>
              <a:t>sectionId</a:t>
            </a:r>
            <a:r>
              <a:rPr lang="en">
                <a:solidFill>
                  <a:srgbClr val="444444"/>
                </a:solidFill>
              </a:rPr>
              <a:t>": </a:t>
            </a:r>
            <a:r>
              <a:rPr b="1" lang="en">
                <a:solidFill>
                  <a:srgbClr val="1A01CC"/>
                </a:solidFill>
              </a:rPr>
              <a:t>13</a:t>
            </a:r>
            <a:r>
              <a:rPr lang="en">
                <a:solidFill>
                  <a:srgbClr val="444444"/>
                </a:solidFill>
              </a:rPr>
              <a:t>,</a:t>
            </a:r>
            <a:endParaRPr>
              <a:solidFill>
                <a:srgbClr val="444444"/>
              </a:solidFill>
            </a:endParaRPr>
          </a:p>
          <a:p>
            <a:pPr indent="0" lvl="0" marL="76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44444"/>
                </a:solidFill>
              </a:rPr>
              <a:t>"</a:t>
            </a:r>
            <a:r>
              <a:rPr lang="en"/>
              <a:t>title</a:t>
            </a:r>
            <a:r>
              <a:rPr lang="en">
                <a:solidFill>
                  <a:srgbClr val="444444"/>
                </a:solidFill>
              </a:rPr>
              <a:t>": </a:t>
            </a:r>
            <a:r>
              <a:rPr lang="en">
                <a:solidFill>
                  <a:srgbClr val="0B7500"/>
                </a:solidFill>
              </a:rPr>
              <a:t>"sectionAAA1"</a:t>
            </a:r>
            <a:r>
              <a:rPr b="1" lang="en">
                <a:solidFill>
                  <a:srgbClr val="444444"/>
                </a:solidFill>
              </a:rPr>
              <a:t>}</a:t>
            </a:r>
            <a:endParaRPr b="1">
              <a:solidFill>
                <a:srgbClr val="44444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44444"/>
                </a:solidFill>
              </a:rPr>
              <a:t>]}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13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MANY TO</a:t>
            </a:r>
            <a:r>
              <a:rPr b="1" lang="en" sz="16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2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MANY</a:t>
            </a:r>
            <a:endParaRPr b="1" sz="20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14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ORMs can map to various types of relationships</a:t>
            </a:r>
            <a:endParaRPr/>
          </a:p>
          <a:p>
            <a:pPr indent="-4191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One to Many</a:t>
            </a:r>
            <a:endParaRPr/>
          </a:p>
          <a:p>
            <a:pPr indent="-4191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>
                <a:highlight>
                  <a:srgbClr val="FFE599"/>
                </a:highlight>
              </a:rPr>
              <a:t>Many to Many</a:t>
            </a:r>
            <a:endParaRPr>
              <a:highlight>
                <a:srgbClr val="FFE599"/>
              </a:highlight>
            </a:endParaRPr>
          </a:p>
          <a:p>
            <a:pPr indent="-4191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Associations</a:t>
            </a:r>
            <a:endParaRPr/>
          </a:p>
          <a:p>
            <a:pPr indent="-4191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Aggregations/Compositions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Let's take a look at Many to Many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Consider a many to many relation</a:t>
            </a:r>
            <a:br>
              <a:rPr lang="en"/>
            </a:br>
            <a:r>
              <a:rPr lang="en"/>
              <a:t>between </a:t>
            </a:r>
            <a:r>
              <a:rPr b="1" lang="en"/>
              <a:t>Section, Enrollment and</a:t>
            </a:r>
            <a:br>
              <a:rPr b="1" lang="en"/>
            </a:br>
            <a:r>
              <a:rPr b="1" lang="en"/>
              <a:t>Student												</a:t>
            </a:r>
            <a:r>
              <a:rPr b="1" lang="en">
                <a:solidFill>
                  <a:srgbClr val="6AA84F"/>
                </a:solidFill>
              </a:rPr>
              <a:t>✔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627" name="Google Shape;627;p114"/>
          <p:cNvSpPr txBox="1"/>
          <p:nvPr>
            <p:ph type="title"/>
          </p:nvPr>
        </p:nvSpPr>
        <p:spPr>
          <a:xfrm>
            <a:off x="0" y="-12175"/>
            <a:ext cx="75051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Many To Many Relations</a:t>
            </a:r>
            <a:endParaRPr/>
          </a:p>
        </p:txBody>
      </p:sp>
      <p:pic>
        <p:nvPicPr>
          <p:cNvPr id="628" name="Google Shape;628;p114"/>
          <p:cNvPicPr preferRelativeResize="0"/>
          <p:nvPr/>
        </p:nvPicPr>
        <p:blipFill rotWithShape="1">
          <a:blip r:embed="rId3">
            <a:alphaModFix/>
          </a:blip>
          <a:srcRect b="1716" l="7909" r="25115" t="1870"/>
          <a:stretch/>
        </p:blipFill>
        <p:spPr>
          <a:xfrm>
            <a:off x="7505100" y="96300"/>
            <a:ext cx="1516576" cy="4958926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114"/>
          <p:cNvSpPr/>
          <p:nvPr/>
        </p:nvSpPr>
        <p:spPr>
          <a:xfrm>
            <a:off x="7422375" y="48150"/>
            <a:ext cx="1653000" cy="3667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Google Shape;634;p115"/>
          <p:cNvPicPr preferRelativeResize="0"/>
          <p:nvPr/>
        </p:nvPicPr>
        <p:blipFill rotWithShape="1">
          <a:blip r:embed="rId3">
            <a:alphaModFix/>
          </a:blip>
          <a:srcRect b="1716" l="7909" r="25115" t="1870"/>
          <a:stretch/>
        </p:blipFill>
        <p:spPr>
          <a:xfrm>
            <a:off x="7505100" y="96300"/>
            <a:ext cx="1516576" cy="4958926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115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Class</a:t>
            </a:r>
            <a:endParaRPr/>
          </a:p>
        </p:txBody>
      </p:sp>
      <p:sp>
        <p:nvSpPr>
          <p:cNvPr id="636" name="Google Shape;636;p115"/>
          <p:cNvSpPr/>
          <p:nvPr/>
        </p:nvSpPr>
        <p:spPr>
          <a:xfrm>
            <a:off x="7422375" y="48150"/>
            <a:ext cx="1564800" cy="1661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115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Mapping class</a:t>
            </a:r>
            <a:r>
              <a:rPr lang="en">
                <a:solidFill>
                  <a:srgbClr val="000000"/>
                </a:solidFill>
                <a:highlight>
                  <a:srgbClr val="CFE2F3"/>
                </a:highlight>
              </a:rPr>
              <a:t> to SQL table is easy with ORMs</a:t>
            </a:r>
            <a:endParaRPr>
              <a:solidFill>
                <a:srgbClr val="000000"/>
              </a:solidFill>
              <a:highlight>
                <a:srgbClr val="CFE2F3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CFE2F3"/>
                </a:highlight>
              </a:rPr>
              <a:t>@Entity</a:t>
            </a:r>
            <a:endParaRPr>
              <a:solidFill>
                <a:srgbClr val="808000"/>
              </a:solidFill>
              <a:highlight>
                <a:srgbClr val="CFE2F3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CFE2F3"/>
                </a:highlight>
              </a:rPr>
              <a:t>@Table</a:t>
            </a:r>
            <a:r>
              <a:rPr lang="en">
                <a:highlight>
                  <a:srgbClr val="CFE2F3"/>
                </a:highlight>
              </a:rPr>
              <a:t>(name=</a:t>
            </a:r>
            <a:r>
              <a:rPr b="1" lang="en">
                <a:solidFill>
                  <a:srgbClr val="008000"/>
                </a:solidFill>
                <a:highlight>
                  <a:srgbClr val="CFE2F3"/>
                </a:highlight>
              </a:rPr>
              <a:t>"students"</a:t>
            </a:r>
            <a:r>
              <a:rPr lang="en">
                <a:highlight>
                  <a:srgbClr val="CFE2F3"/>
                </a:highlight>
              </a:rPr>
              <a:t>)</a:t>
            </a:r>
            <a:endParaRPr>
              <a:highlight>
                <a:srgbClr val="CFE2F3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E599"/>
                </a:highlight>
              </a:rPr>
              <a:t>public class </a:t>
            </a:r>
            <a:r>
              <a:rPr lang="en">
                <a:highlight>
                  <a:srgbClr val="FFE599"/>
                </a:highlight>
              </a:rPr>
              <a:t>Student {</a:t>
            </a:r>
            <a:endParaRPr>
              <a:highlight>
                <a:srgbClr val="FFE599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CFE2F3"/>
                </a:highlight>
              </a:rPr>
              <a:t>   </a:t>
            </a:r>
            <a:r>
              <a:rPr lang="en">
                <a:solidFill>
                  <a:srgbClr val="808000"/>
                </a:solidFill>
                <a:highlight>
                  <a:srgbClr val="CFE2F3"/>
                </a:highlight>
              </a:rPr>
              <a:t>@Id</a:t>
            </a:r>
            <a:endParaRPr>
              <a:solidFill>
                <a:srgbClr val="808000"/>
              </a:solidFill>
              <a:highlight>
                <a:srgbClr val="CFE2F3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CFE2F3"/>
                </a:highlight>
              </a:rPr>
              <a:t>   @GeneratedValue</a:t>
            </a:r>
            <a:r>
              <a:rPr lang="en">
                <a:highlight>
                  <a:srgbClr val="CFE2F3"/>
                </a:highlight>
              </a:rPr>
              <a:t>(strategy = GenerationType.</a:t>
            </a:r>
            <a:r>
              <a:rPr b="1" i="1" lang="en">
                <a:solidFill>
                  <a:srgbClr val="660E7A"/>
                </a:solidFill>
                <a:highlight>
                  <a:srgbClr val="CFE2F3"/>
                </a:highlight>
              </a:rPr>
              <a:t>IDENTITY</a:t>
            </a:r>
            <a:r>
              <a:rPr lang="en">
                <a:highlight>
                  <a:srgbClr val="CFE2F3"/>
                </a:highlight>
              </a:rPr>
              <a:t>)</a:t>
            </a:r>
            <a:endParaRPr>
              <a:highlight>
                <a:srgbClr val="CFE2F3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E599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E599"/>
                </a:highlight>
              </a:rPr>
              <a:t>private </a:t>
            </a:r>
            <a:r>
              <a:rPr lang="en">
                <a:highlight>
                  <a:srgbClr val="FFE599"/>
                </a:highlight>
              </a:rPr>
              <a:t>Integer </a:t>
            </a:r>
            <a:r>
              <a:rPr b="1" lang="en">
                <a:solidFill>
                  <a:srgbClr val="660E7A"/>
                </a:solidFill>
                <a:highlight>
                  <a:srgbClr val="FFE599"/>
                </a:highlight>
              </a:rPr>
              <a:t>studentId</a:t>
            </a:r>
            <a:r>
              <a:rPr lang="en">
                <a:highlight>
                  <a:srgbClr val="FFE599"/>
                </a:highlight>
              </a:rPr>
              <a:t>;</a:t>
            </a:r>
            <a:endParaRPr>
              <a:highlight>
                <a:srgbClr val="FFE599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E599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E599"/>
                </a:highlight>
              </a:rPr>
              <a:t>private </a:t>
            </a:r>
            <a:r>
              <a:rPr lang="en">
                <a:highlight>
                  <a:srgbClr val="FFE599"/>
                </a:highlight>
              </a:rPr>
              <a:t>String </a:t>
            </a:r>
            <a:r>
              <a:rPr b="1" lang="en">
                <a:solidFill>
                  <a:srgbClr val="660E7A"/>
                </a:solidFill>
                <a:highlight>
                  <a:srgbClr val="FFE599"/>
                </a:highlight>
              </a:rPr>
              <a:t>first</a:t>
            </a:r>
            <a:r>
              <a:rPr lang="en">
                <a:highlight>
                  <a:srgbClr val="FFE599"/>
                </a:highlight>
              </a:rPr>
              <a:t>;</a:t>
            </a:r>
            <a:endParaRPr>
              <a:highlight>
                <a:srgbClr val="FFE599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E599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E599"/>
                </a:highlight>
              </a:rPr>
              <a:t>private </a:t>
            </a:r>
            <a:r>
              <a:rPr lang="en">
                <a:highlight>
                  <a:srgbClr val="FFE599"/>
                </a:highlight>
              </a:rPr>
              <a:t>String </a:t>
            </a:r>
            <a:r>
              <a:rPr b="1" lang="en">
                <a:solidFill>
                  <a:srgbClr val="660E7A"/>
                </a:solidFill>
                <a:highlight>
                  <a:srgbClr val="FFE599"/>
                </a:highlight>
              </a:rPr>
              <a:t>last</a:t>
            </a:r>
            <a:r>
              <a:rPr lang="en">
                <a:highlight>
                  <a:srgbClr val="FFE599"/>
                </a:highlight>
              </a:rPr>
              <a:t>;</a:t>
            </a:r>
            <a:endParaRPr>
              <a:highlight>
                <a:srgbClr val="FFE599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E599"/>
                </a:highlight>
              </a:rPr>
              <a:t>}</a:t>
            </a:r>
            <a:endParaRPr>
              <a:highlight>
                <a:srgbClr val="FFE599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4"/>
          <p:cNvSpPr txBox="1"/>
          <p:nvPr>
            <p:ph type="title"/>
          </p:nvPr>
        </p:nvSpPr>
        <p:spPr>
          <a:xfrm>
            <a:off x="141225" y="0"/>
            <a:ext cx="90027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Configuration</a:t>
            </a:r>
            <a:endParaRPr/>
          </a:p>
        </p:txBody>
      </p:sp>
      <p:sp>
        <p:nvSpPr>
          <p:cNvPr id="188" name="Google Shape;188;p44"/>
          <p:cNvSpPr txBox="1"/>
          <p:nvPr>
            <p:ph idx="1" type="body"/>
          </p:nvPr>
        </p:nvSpPr>
        <p:spPr>
          <a:xfrm>
            <a:off x="141225" y="1017600"/>
            <a:ext cx="900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From your IDE, connect your application to a database by configuring the following files</a:t>
            </a:r>
            <a:endParaRPr sz="3100"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" sz="2700"/>
              <a:t>application.properties</a:t>
            </a:r>
            <a:endParaRPr sz="2700"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" sz="2700"/>
              <a:t>pom.xml</a:t>
            </a:r>
            <a:endParaRPr sz="27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b="1" lang="en" sz="3100"/>
              <a:t>application.properties</a:t>
            </a:r>
            <a:r>
              <a:rPr lang="en" sz="3100"/>
              <a:t> configures host, schema, username, password, etc.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b="1" lang="en" sz="3100"/>
              <a:t>pom.xml</a:t>
            </a:r>
            <a:r>
              <a:rPr lang="en" sz="3100"/>
              <a:t> configures JDK version, database vendor version</a:t>
            </a:r>
            <a:endParaRPr sz="31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16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ORM creates table for us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create table </a:t>
            </a:r>
            <a:r>
              <a:rPr lang="en">
                <a:highlight>
                  <a:srgbClr val="FFFFFF"/>
                </a:highlight>
              </a:rPr>
              <a:t>students (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student_id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integer not null </a:t>
            </a:r>
            <a:r>
              <a:rPr lang="en">
                <a:highlight>
                  <a:srgbClr val="FFFFFF"/>
                </a:highlight>
              </a:rPr>
              <a:t>auto_increment,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first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varchar</a:t>
            </a:r>
            <a:r>
              <a:rPr lang="en"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255</a:t>
            </a:r>
            <a:r>
              <a:rPr lang="en">
                <a:highlight>
                  <a:srgbClr val="FFFFFF"/>
                </a:highlight>
              </a:rPr>
              <a:t>),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last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varchar</a:t>
            </a:r>
            <a:r>
              <a:rPr lang="en"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255</a:t>
            </a:r>
            <a:r>
              <a:rPr lang="en">
                <a:highlight>
                  <a:srgbClr val="FFFFFF"/>
                </a:highlight>
              </a:rPr>
              <a:t>),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primary key </a:t>
            </a:r>
            <a:r>
              <a:rPr lang="en">
                <a:highlight>
                  <a:srgbClr val="FFFFFF"/>
                </a:highlight>
              </a:rPr>
              <a:t>(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student_id</a:t>
            </a:r>
            <a:r>
              <a:rPr lang="en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) engine=InnoDB</a:t>
            </a:r>
            <a:endParaRPr/>
          </a:p>
        </p:txBody>
      </p:sp>
      <p:sp>
        <p:nvSpPr>
          <p:cNvPr id="643" name="Google Shape;643;p116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Table</a:t>
            </a:r>
            <a:endParaRPr/>
          </a:p>
        </p:txBody>
      </p:sp>
      <p:pic>
        <p:nvPicPr>
          <p:cNvPr id="644" name="Google Shape;644;p116"/>
          <p:cNvPicPr preferRelativeResize="0"/>
          <p:nvPr/>
        </p:nvPicPr>
        <p:blipFill rotWithShape="1">
          <a:blip r:embed="rId3">
            <a:alphaModFix/>
          </a:blip>
          <a:srcRect b="1716" l="7909" r="25115" t="1870"/>
          <a:stretch/>
        </p:blipFill>
        <p:spPr>
          <a:xfrm>
            <a:off x="7505100" y="96300"/>
            <a:ext cx="1516576" cy="4958926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116"/>
          <p:cNvSpPr/>
          <p:nvPr/>
        </p:nvSpPr>
        <p:spPr>
          <a:xfrm>
            <a:off x="7422375" y="48150"/>
            <a:ext cx="1564800" cy="1661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17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Some Students</a:t>
            </a:r>
            <a:endParaRPr/>
          </a:p>
        </p:txBody>
      </p:sp>
      <p:sp>
        <p:nvSpPr>
          <p:cNvPr id="651" name="Google Shape;651;p117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 sz="4000">
                <a:highlight>
                  <a:srgbClr val="FFFFFF"/>
                </a:highlight>
              </a:rPr>
              <a:t>`students`</a:t>
            </a:r>
            <a:endParaRPr sz="4000"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VALUES </a:t>
            </a:r>
            <a:r>
              <a:rPr lang="en" sz="4000">
                <a:highlight>
                  <a:srgbClr val="FFFFFF"/>
                </a:highlight>
              </a:rPr>
              <a:t>(</a:t>
            </a: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null</a:t>
            </a:r>
            <a:r>
              <a:rPr lang="en" sz="4000">
                <a:highlight>
                  <a:srgbClr val="FFFFFF"/>
                </a:highlight>
              </a:rPr>
              <a:t>, 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'Alice'</a:t>
            </a:r>
            <a:r>
              <a:rPr lang="en" sz="4000">
                <a:highlight>
                  <a:srgbClr val="FFFFFF"/>
                </a:highlight>
              </a:rPr>
              <a:t>, 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'Wonderland'</a:t>
            </a:r>
            <a:r>
              <a:rPr lang="en" sz="4000">
                <a:highlight>
                  <a:srgbClr val="FFFFFF"/>
                </a:highlight>
              </a:rPr>
              <a:t>);</a:t>
            </a:r>
            <a:endParaRPr sz="4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 sz="4000">
                <a:highlight>
                  <a:srgbClr val="FFFFFF"/>
                </a:highlight>
              </a:rPr>
              <a:t>`students`</a:t>
            </a:r>
            <a:endParaRPr sz="4000"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VALUES </a:t>
            </a:r>
            <a:r>
              <a:rPr lang="en" sz="4000">
                <a:highlight>
                  <a:srgbClr val="FFFFFF"/>
                </a:highlight>
              </a:rPr>
              <a:t>(</a:t>
            </a: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null</a:t>
            </a:r>
            <a:r>
              <a:rPr lang="en" sz="4000">
                <a:highlight>
                  <a:srgbClr val="FFFFFF"/>
                </a:highlight>
              </a:rPr>
              <a:t>, 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'Bob'</a:t>
            </a:r>
            <a:r>
              <a:rPr lang="en" sz="4000">
                <a:highlight>
                  <a:srgbClr val="FFFFFF"/>
                </a:highlight>
              </a:rPr>
              <a:t>, 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'Hope'</a:t>
            </a:r>
            <a:r>
              <a:rPr lang="en" sz="4000">
                <a:highlight>
                  <a:srgbClr val="FFFFFF"/>
                </a:highlight>
              </a:rPr>
              <a:t>);</a:t>
            </a:r>
            <a:endParaRPr sz="4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 sz="4000">
                <a:highlight>
                  <a:srgbClr val="FFFFFF"/>
                </a:highlight>
              </a:rPr>
              <a:t>`students`</a:t>
            </a:r>
            <a:endParaRPr sz="4000"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VALUES </a:t>
            </a:r>
            <a:r>
              <a:rPr lang="en" sz="4000">
                <a:highlight>
                  <a:srgbClr val="FFFFFF"/>
                </a:highlight>
              </a:rPr>
              <a:t>(</a:t>
            </a: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null</a:t>
            </a:r>
            <a:r>
              <a:rPr lang="en" sz="4000">
                <a:highlight>
                  <a:srgbClr val="FFFFFF"/>
                </a:highlight>
              </a:rPr>
              <a:t>, 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'Charlie'</a:t>
            </a:r>
            <a:r>
              <a:rPr lang="en" sz="4000">
                <a:highlight>
                  <a:srgbClr val="FFFFFF"/>
                </a:highlight>
              </a:rPr>
              <a:t>, 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'Brown'</a:t>
            </a:r>
            <a:r>
              <a:rPr lang="en" sz="4000">
                <a:highlight>
                  <a:srgbClr val="FFFFFF"/>
                </a:highlight>
              </a:rPr>
              <a:t>);</a:t>
            </a:r>
            <a:endParaRPr sz="40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18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All ORM managed records/objects can be accessed through their repository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interface </a:t>
            </a:r>
            <a:r>
              <a:rPr lang="en">
                <a:highlight>
                  <a:srgbClr val="FFFFFF"/>
                </a:highlight>
              </a:rPr>
              <a:t>StudentRepository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extends </a:t>
            </a:r>
            <a:r>
              <a:rPr lang="en">
                <a:highlight>
                  <a:srgbClr val="FFFFFF"/>
                </a:highlight>
              </a:rPr>
              <a:t>CrudRepository&lt;Student, Integer&gt; {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/>
          </a:p>
        </p:txBody>
      </p:sp>
      <p:sp>
        <p:nvSpPr>
          <p:cNvPr id="657" name="Google Shape;657;p118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Repository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19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highlight>
                  <a:srgbClr val="FFE599"/>
                </a:highlight>
              </a:rPr>
              <a:t>I</a:t>
            </a:r>
            <a:r>
              <a:rPr lang="en">
                <a:highlight>
                  <a:srgbClr val="FFE599"/>
                </a:highlight>
              </a:rPr>
              <a:t>mplementing DAOs</a:t>
            </a:r>
            <a:r>
              <a:rPr lang="en">
                <a:highlight>
                  <a:srgbClr val="C9DAF8"/>
                </a:highlight>
              </a:rPr>
              <a:t> is trivial using </a:t>
            </a:r>
            <a:r>
              <a:rPr lang="en">
                <a:solidFill>
                  <a:srgbClr val="000000"/>
                </a:solidFill>
                <a:highlight>
                  <a:srgbClr val="C9DAF8"/>
                </a:highlight>
              </a:rPr>
              <a:t>r</a:t>
            </a:r>
            <a:r>
              <a:rPr lang="en">
                <a:solidFill>
                  <a:srgbClr val="000000"/>
                </a:solidFill>
                <a:highlight>
                  <a:srgbClr val="C9DAF8"/>
                </a:highlight>
              </a:rPr>
              <a:t>epositories</a:t>
            </a:r>
            <a:endParaRPr>
              <a:solidFill>
                <a:srgbClr val="000000"/>
              </a:solidFill>
              <a:highlight>
                <a:srgbClr val="C9DAF8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E599"/>
                </a:highlight>
              </a:rPr>
              <a:t>public class </a:t>
            </a:r>
            <a:r>
              <a:rPr lang="en">
                <a:highlight>
                  <a:srgbClr val="FFE599"/>
                </a:highlight>
              </a:rPr>
              <a:t>StudentDao {</a:t>
            </a:r>
            <a:endParaRPr>
              <a:highlight>
                <a:srgbClr val="FFE599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   @Autowired</a:t>
            </a:r>
            <a:endParaRPr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C9DAF8"/>
                </a:highlight>
              </a:rPr>
              <a:t>   StudentRepository </a:t>
            </a:r>
            <a:r>
              <a:rPr b="1" lang="en">
                <a:solidFill>
                  <a:srgbClr val="660E7A"/>
                </a:solidFill>
                <a:highlight>
                  <a:srgbClr val="C9DAF8"/>
                </a:highlight>
              </a:rPr>
              <a:t>repository</a:t>
            </a:r>
            <a:r>
              <a:rPr lang="en">
                <a:highlight>
                  <a:srgbClr val="C9DAF8"/>
                </a:highlight>
              </a:rPr>
              <a:t>;</a:t>
            </a:r>
            <a:endParaRPr>
              <a:highlight>
                <a:srgbClr val="C9DAF8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808000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E599"/>
                </a:highlight>
              </a:rPr>
              <a:t>   public </a:t>
            </a:r>
            <a:r>
              <a:rPr lang="en">
                <a:highlight>
                  <a:srgbClr val="FFE599"/>
                </a:highlight>
              </a:rPr>
              <a:t>Iterable&lt;Student&gt; findAllStudents() {</a:t>
            </a:r>
            <a:endParaRPr>
              <a:highlight>
                <a:srgbClr val="FFE599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C9DAF8"/>
                </a:highlight>
              </a:rPr>
              <a:t>      </a:t>
            </a:r>
            <a:r>
              <a:rPr b="1" lang="en">
                <a:solidFill>
                  <a:srgbClr val="000080"/>
                </a:solidFill>
                <a:highlight>
                  <a:srgbClr val="C9DAF8"/>
                </a:highlight>
              </a:rPr>
              <a:t>return </a:t>
            </a:r>
            <a:r>
              <a:rPr b="1" lang="en">
                <a:solidFill>
                  <a:srgbClr val="660E7A"/>
                </a:solidFill>
                <a:highlight>
                  <a:srgbClr val="C9DAF8"/>
                </a:highlight>
              </a:rPr>
              <a:t>repository</a:t>
            </a:r>
            <a:r>
              <a:rPr lang="en">
                <a:highlight>
                  <a:srgbClr val="C9DAF8"/>
                </a:highlight>
              </a:rPr>
              <a:t>.findAll();</a:t>
            </a:r>
            <a:endParaRPr>
              <a:highlight>
                <a:srgbClr val="C9DAF8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}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/>
          </a:p>
        </p:txBody>
      </p:sp>
      <p:sp>
        <p:nvSpPr>
          <p:cNvPr id="663" name="Google Shape;663;p119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StudentDao is Trivial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20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highlight>
                  <a:srgbClr val="FFE599"/>
                </a:highlight>
              </a:rPr>
              <a:t>Mapping DAOs to HTTP URLs</a:t>
            </a:r>
            <a:r>
              <a:rPr lang="en"/>
              <a:t> for </a:t>
            </a:r>
            <a:r>
              <a:rPr b="1" i="1" lang="en" u="sng"/>
              <a:t>testing</a:t>
            </a:r>
            <a:r>
              <a:rPr lang="en"/>
              <a:t> and </a:t>
            </a:r>
            <a:r>
              <a:rPr b="1" i="1" lang="en" u="sng"/>
              <a:t>integration</a:t>
            </a:r>
            <a:endParaRPr b="1" i="1"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00"/>
                </a:solidFill>
                <a:highlight>
                  <a:srgbClr val="FFE599"/>
                </a:highlight>
              </a:rPr>
              <a:t>@RestController</a:t>
            </a:r>
            <a:endParaRPr b="1">
              <a:solidFill>
                <a:srgbClr val="000080"/>
              </a:solidFill>
              <a:highlight>
                <a:srgbClr val="FFE599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</a:rPr>
              <a:t>public class </a:t>
            </a:r>
            <a:r>
              <a:rPr lang="en"/>
              <a:t>StudentDao {</a:t>
            </a:r>
            <a:endParaRPr/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</a:rPr>
              <a:t>   @Autowired</a:t>
            </a:r>
            <a:endParaRPr>
              <a:solidFill>
                <a:srgbClr val="808000"/>
              </a:solidFill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StudentRepository </a:t>
            </a:r>
            <a:r>
              <a:rPr b="1" lang="en">
                <a:solidFill>
                  <a:srgbClr val="660E7A"/>
                </a:solidFill>
              </a:rPr>
              <a:t>repository</a:t>
            </a:r>
            <a:r>
              <a:rPr lang="en"/>
              <a:t>;</a:t>
            </a:r>
            <a:endParaRPr/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E599"/>
                </a:highlight>
              </a:rPr>
              <a:t>   @GetMapping</a:t>
            </a:r>
            <a:r>
              <a:rPr lang="en">
                <a:highlight>
                  <a:srgbClr val="FFE599"/>
                </a:highlight>
              </a:rPr>
              <a:t>(</a:t>
            </a:r>
            <a:r>
              <a:rPr b="1" lang="en">
                <a:solidFill>
                  <a:srgbClr val="008000"/>
                </a:solidFill>
                <a:highlight>
                  <a:srgbClr val="FFE599"/>
                </a:highlight>
              </a:rPr>
              <a:t>"/findAllStudents"</a:t>
            </a:r>
            <a:r>
              <a:rPr lang="en">
                <a:highlight>
                  <a:srgbClr val="FFE599"/>
                </a:highlight>
              </a:rPr>
              <a:t>)</a:t>
            </a:r>
            <a:endParaRPr>
              <a:highlight>
                <a:srgbClr val="FFE599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</a:rPr>
              <a:t>   public </a:t>
            </a:r>
            <a:r>
              <a:rPr lang="en"/>
              <a:t>Iterable&lt;Student&gt; findAllStudents() {</a:t>
            </a:r>
            <a:endParaRPr/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</a:t>
            </a:r>
            <a:r>
              <a:rPr b="1" lang="en">
                <a:solidFill>
                  <a:srgbClr val="000080"/>
                </a:solidFill>
              </a:rPr>
              <a:t>return </a:t>
            </a:r>
            <a:r>
              <a:rPr b="1" lang="en">
                <a:solidFill>
                  <a:srgbClr val="660E7A"/>
                </a:solidFill>
              </a:rPr>
              <a:t>repository</a:t>
            </a:r>
            <a:r>
              <a:rPr lang="en"/>
              <a:t>.findAll();</a:t>
            </a:r>
            <a:endParaRPr/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}</a:t>
            </a:r>
            <a:endParaRPr/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669" name="Google Shape;669;p120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DAOs to HTTP URLs is Trivial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21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b="1" sz="20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studentId</a:t>
            </a: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20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20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2000">
                <a:solidFill>
                  <a:srgbClr val="0B7500"/>
                </a:solidFill>
                <a:latin typeface="Courier New"/>
                <a:ea typeface="Courier New"/>
                <a:cs typeface="Courier New"/>
                <a:sym typeface="Courier New"/>
              </a:rPr>
              <a:t>"Alice"</a:t>
            </a: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20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last</a:t>
            </a: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2000">
                <a:solidFill>
                  <a:srgbClr val="0B7500"/>
                </a:solidFill>
                <a:latin typeface="Courier New"/>
                <a:ea typeface="Courier New"/>
                <a:cs typeface="Courier New"/>
                <a:sym typeface="Courier New"/>
              </a:rPr>
              <a:t>"Wonderland"</a:t>
            </a:r>
            <a:endParaRPr b="1" sz="20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20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studentId</a:t>
            </a: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20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20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2000">
                <a:solidFill>
                  <a:srgbClr val="0B7500"/>
                </a:solidFill>
                <a:latin typeface="Courier New"/>
                <a:ea typeface="Courier New"/>
                <a:cs typeface="Courier New"/>
                <a:sym typeface="Courier New"/>
              </a:rPr>
              <a:t>"Bob"</a:t>
            </a: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20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last</a:t>
            </a: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2000">
                <a:solidFill>
                  <a:srgbClr val="0B7500"/>
                </a:solidFill>
                <a:latin typeface="Courier New"/>
                <a:ea typeface="Courier New"/>
                <a:cs typeface="Courier New"/>
                <a:sym typeface="Courier New"/>
              </a:rPr>
              <a:t>"Marley"</a:t>
            </a:r>
            <a:endParaRPr b="1" sz="20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20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studentId</a:t>
            </a: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20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20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2000">
                <a:solidFill>
                  <a:srgbClr val="0B7500"/>
                </a:solidFill>
                <a:latin typeface="Courier New"/>
                <a:ea typeface="Courier New"/>
                <a:cs typeface="Courier New"/>
                <a:sym typeface="Courier New"/>
              </a:rPr>
              <a:t>"Charlie"</a:t>
            </a: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20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last</a:t>
            </a: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2000">
                <a:solidFill>
                  <a:srgbClr val="0B7500"/>
                </a:solidFill>
                <a:latin typeface="Courier New"/>
                <a:ea typeface="Courier New"/>
                <a:cs typeface="Courier New"/>
                <a:sym typeface="Courier New"/>
              </a:rPr>
              <a:t>"Brown"</a:t>
            </a:r>
            <a:endParaRPr b="1" sz="20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2000"/>
          </a:p>
        </p:txBody>
      </p:sp>
      <p:sp>
        <p:nvSpPr>
          <p:cNvPr id="675" name="Google Shape;675;p121"/>
          <p:cNvSpPr/>
          <p:nvPr/>
        </p:nvSpPr>
        <p:spPr>
          <a:xfrm>
            <a:off x="4846600" y="1219675"/>
            <a:ext cx="3145500" cy="27684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Making data accessible through HTTP interfaces makes it easy to </a:t>
            </a:r>
            <a:r>
              <a:rPr b="1" i="1" lang="en" sz="2700" u="sng">
                <a:latin typeface="Oswald"/>
                <a:ea typeface="Oswald"/>
                <a:cs typeface="Oswald"/>
                <a:sym typeface="Oswald"/>
              </a:rPr>
              <a:t>integrating</a:t>
            </a:r>
            <a:r>
              <a:rPr lang="en" sz="27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1" lang="en" sz="2700" u="sng">
                <a:latin typeface="Oswald"/>
                <a:ea typeface="Oswald"/>
                <a:cs typeface="Oswald"/>
                <a:sym typeface="Oswald"/>
              </a:rPr>
              <a:t>databases</a:t>
            </a:r>
            <a:r>
              <a:rPr lang="en" sz="2700">
                <a:latin typeface="Oswald"/>
                <a:ea typeface="Oswald"/>
                <a:cs typeface="Oswald"/>
                <a:sym typeface="Oswald"/>
              </a:rPr>
              <a:t> with mobile and Web applications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6" name="Google Shape;676;p121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http://localhost:8080</a:t>
            </a:r>
            <a:r>
              <a:rPr lang="en">
                <a:highlight>
                  <a:srgbClr val="FFE599"/>
                </a:highlight>
              </a:rPr>
              <a:t>/findAllStudents</a:t>
            </a:r>
            <a:endParaRPr>
              <a:highlight>
                <a:srgbClr val="FFE599"/>
              </a:highlight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1" name="Google Shape;681;p122"/>
          <p:cNvPicPr preferRelativeResize="0"/>
          <p:nvPr/>
        </p:nvPicPr>
        <p:blipFill rotWithShape="1">
          <a:blip r:embed="rId3">
            <a:alphaModFix/>
          </a:blip>
          <a:srcRect b="1716" l="7909" r="25115" t="1870"/>
          <a:stretch/>
        </p:blipFill>
        <p:spPr>
          <a:xfrm>
            <a:off x="7505100" y="96300"/>
            <a:ext cx="1516576" cy="4958926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122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Class</a:t>
            </a:r>
            <a:endParaRPr/>
          </a:p>
        </p:txBody>
      </p:sp>
      <p:sp>
        <p:nvSpPr>
          <p:cNvPr id="683" name="Google Shape;683;p122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@Entity</a:t>
            </a:r>
            <a:endParaRPr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@Table</a:t>
            </a:r>
            <a:r>
              <a:rPr lang="en">
                <a:highlight>
                  <a:srgbClr val="FFFFFF"/>
                </a:highlight>
              </a:rPr>
              <a:t>(name=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"sections"</a:t>
            </a:r>
            <a:r>
              <a:rPr lang="en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>
                <a:highlight>
                  <a:srgbClr val="FFFFFF"/>
                </a:highlight>
              </a:rPr>
              <a:t>Section 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@Id</a:t>
            </a:r>
            <a:endParaRPr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   @GeneratedValue</a:t>
            </a:r>
            <a:r>
              <a:rPr lang="en">
                <a:highlight>
                  <a:srgbClr val="FFFFFF"/>
                </a:highlight>
              </a:rPr>
              <a:t>(strategy = GenerationType.</a:t>
            </a:r>
            <a:r>
              <a:rPr b="1" i="1" lang="en">
                <a:solidFill>
                  <a:srgbClr val="660E7A"/>
                </a:solidFill>
                <a:highlight>
                  <a:srgbClr val="FFFFFF"/>
                </a:highlight>
              </a:rPr>
              <a:t>IDENTITY</a:t>
            </a:r>
            <a:r>
              <a:rPr lang="en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>
                <a:highlight>
                  <a:srgbClr val="FFFFFF"/>
                </a:highlight>
              </a:rPr>
              <a:t>Integer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sectionId</a:t>
            </a:r>
            <a:r>
              <a:rPr lang="en">
                <a:highlight>
                  <a:srgbClr val="FFFFFF"/>
                </a:highlight>
              </a:rPr>
              <a:t>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>
                <a:highlight>
                  <a:srgbClr val="FFFFFF"/>
                </a:highlight>
              </a:rPr>
              <a:t>String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sectionName</a:t>
            </a:r>
            <a:r>
              <a:rPr lang="en">
                <a:highlight>
                  <a:srgbClr val="FFFFFF"/>
                </a:highlight>
              </a:rPr>
              <a:t>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684" name="Google Shape;684;p122"/>
          <p:cNvSpPr/>
          <p:nvPr/>
        </p:nvSpPr>
        <p:spPr>
          <a:xfrm>
            <a:off x="7743325" y="4036175"/>
            <a:ext cx="1396200" cy="1102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23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sections Table</a:t>
            </a:r>
            <a:endParaRPr/>
          </a:p>
        </p:txBody>
      </p:sp>
      <p:sp>
        <p:nvSpPr>
          <p:cNvPr id="690" name="Google Shape;690;p123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create table </a:t>
            </a:r>
            <a:r>
              <a:rPr lang="en">
                <a:highlight>
                  <a:srgbClr val="FFFFFF"/>
                </a:highlight>
              </a:rPr>
              <a:t>sections (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section_id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integer not null </a:t>
            </a:r>
            <a:r>
              <a:rPr lang="en">
                <a:highlight>
                  <a:srgbClr val="FFFFFF"/>
                </a:highlight>
              </a:rPr>
              <a:t>auto_increment,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section_name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varchar</a:t>
            </a:r>
            <a:r>
              <a:rPr lang="en"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255</a:t>
            </a:r>
            <a:r>
              <a:rPr lang="en">
                <a:highlight>
                  <a:srgbClr val="FFFFFF"/>
                </a:highlight>
              </a:rPr>
              <a:t>),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course_id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integer</a:t>
            </a:r>
            <a:r>
              <a:rPr lang="en">
                <a:highlight>
                  <a:srgbClr val="FFFFFF"/>
                </a:highlight>
              </a:rPr>
              <a:t>,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primary key </a:t>
            </a:r>
            <a:r>
              <a:rPr lang="en">
                <a:highlight>
                  <a:srgbClr val="FFFFFF"/>
                </a:highlight>
              </a:rPr>
              <a:t>(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section_id</a:t>
            </a:r>
            <a:r>
              <a:rPr lang="en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) engine=InnoDB</a:t>
            </a:r>
            <a:endParaRPr/>
          </a:p>
        </p:txBody>
      </p:sp>
      <p:pic>
        <p:nvPicPr>
          <p:cNvPr id="691" name="Google Shape;691;p123"/>
          <p:cNvPicPr preferRelativeResize="0"/>
          <p:nvPr/>
        </p:nvPicPr>
        <p:blipFill rotWithShape="1">
          <a:blip r:embed="rId3">
            <a:alphaModFix/>
          </a:blip>
          <a:srcRect b="1716" l="7909" r="25115" t="1870"/>
          <a:stretch/>
        </p:blipFill>
        <p:spPr>
          <a:xfrm>
            <a:off x="7505100" y="96300"/>
            <a:ext cx="1516576" cy="4958926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123"/>
          <p:cNvSpPr/>
          <p:nvPr/>
        </p:nvSpPr>
        <p:spPr>
          <a:xfrm>
            <a:off x="7775425" y="4076277"/>
            <a:ext cx="1288200" cy="1013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24"/>
          <p:cNvSpPr txBox="1"/>
          <p:nvPr>
            <p:ph type="title"/>
          </p:nvPr>
        </p:nvSpPr>
        <p:spPr>
          <a:xfrm>
            <a:off x="0" y="-12175"/>
            <a:ext cx="75051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Composite Keys</a:t>
            </a:r>
            <a:endParaRPr/>
          </a:p>
        </p:txBody>
      </p:sp>
      <p:pic>
        <p:nvPicPr>
          <p:cNvPr id="698" name="Google Shape;698;p124"/>
          <p:cNvPicPr preferRelativeResize="0"/>
          <p:nvPr/>
        </p:nvPicPr>
        <p:blipFill rotWithShape="1">
          <a:blip r:embed="rId3">
            <a:alphaModFix/>
          </a:blip>
          <a:srcRect b="1716" l="7909" r="25115" t="1870"/>
          <a:stretch/>
        </p:blipFill>
        <p:spPr>
          <a:xfrm>
            <a:off x="7505100" y="96300"/>
            <a:ext cx="1516576" cy="4958926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124"/>
          <p:cNvSpPr/>
          <p:nvPr/>
        </p:nvSpPr>
        <p:spPr>
          <a:xfrm>
            <a:off x="7446450" y="2543675"/>
            <a:ext cx="1624800" cy="449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124"/>
          <p:cNvSpPr txBox="1"/>
          <p:nvPr>
            <p:ph idx="1" type="body"/>
          </p:nvPr>
        </p:nvSpPr>
        <p:spPr>
          <a:xfrm>
            <a:off x="229475" y="723725"/>
            <a:ext cx="65832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44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Char char="●"/>
            </a:pPr>
            <a:r>
              <a:rPr lang="en" sz="3400">
                <a:solidFill>
                  <a:srgbClr val="000000"/>
                </a:solidFill>
                <a:highlight>
                  <a:srgbClr val="FFFFFF"/>
                </a:highlight>
              </a:rPr>
              <a:t>Let's relate Students and Sections through Enrollments</a:t>
            </a:r>
            <a:endParaRPr sz="3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444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Char char="●"/>
            </a:pPr>
            <a:r>
              <a:rPr lang="en" sz="3400">
                <a:solidFill>
                  <a:srgbClr val="000000"/>
                </a:solidFill>
                <a:highlight>
                  <a:srgbClr val="FFFFFF"/>
                </a:highlight>
              </a:rPr>
              <a:t>Implement composite Key</a:t>
            </a:r>
            <a:endParaRPr sz="3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3400">
                <a:highlight>
                  <a:srgbClr val="FFFFFF"/>
                </a:highlight>
              </a:rPr>
              <a:t>EnrollmentId</a:t>
            </a:r>
            <a:endParaRPr sz="3400">
              <a:highlight>
                <a:srgbClr val="FFFFFF"/>
              </a:highlight>
            </a:endParaRPr>
          </a:p>
          <a:p>
            <a:pPr indent="457200" lvl="0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000080"/>
                </a:solidFill>
                <a:highlight>
                  <a:srgbClr val="FFFFFF"/>
                </a:highlight>
              </a:rPr>
              <a:t>implements </a:t>
            </a:r>
            <a:r>
              <a:rPr lang="en" sz="3400">
                <a:highlight>
                  <a:srgbClr val="FFFFFF"/>
                </a:highlight>
              </a:rPr>
              <a:t>Serializable {</a:t>
            </a:r>
            <a:endParaRPr sz="34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highlight>
                  <a:srgbClr val="FFFFFF"/>
                </a:highlight>
              </a:rPr>
              <a:t>   </a:t>
            </a:r>
            <a:r>
              <a:rPr b="1" lang="en" sz="340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 sz="3400">
                <a:highlight>
                  <a:srgbClr val="FFFFFF"/>
                </a:highlight>
              </a:rPr>
              <a:t>Integer </a:t>
            </a:r>
            <a:r>
              <a:rPr b="1" lang="en" sz="3400">
                <a:solidFill>
                  <a:srgbClr val="660E7A"/>
                </a:solidFill>
                <a:highlight>
                  <a:srgbClr val="FFFFFF"/>
                </a:highlight>
              </a:rPr>
              <a:t>studentId</a:t>
            </a:r>
            <a:r>
              <a:rPr lang="en" sz="3400">
                <a:highlight>
                  <a:srgbClr val="FFFFFF"/>
                </a:highlight>
              </a:rPr>
              <a:t>;</a:t>
            </a:r>
            <a:endParaRPr sz="34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highlight>
                  <a:srgbClr val="FFFFFF"/>
                </a:highlight>
              </a:rPr>
              <a:t>   </a:t>
            </a:r>
            <a:r>
              <a:rPr b="1" lang="en" sz="340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 sz="3400">
                <a:highlight>
                  <a:srgbClr val="FFFFFF"/>
                </a:highlight>
              </a:rPr>
              <a:t>Integer </a:t>
            </a:r>
            <a:r>
              <a:rPr b="1" lang="en" sz="3400">
                <a:solidFill>
                  <a:srgbClr val="660E7A"/>
                </a:solidFill>
                <a:highlight>
                  <a:srgbClr val="FFFFFF"/>
                </a:highlight>
              </a:rPr>
              <a:t>sectionId</a:t>
            </a:r>
            <a:r>
              <a:rPr lang="en" sz="3400">
                <a:highlight>
                  <a:srgbClr val="FFFFFF"/>
                </a:highlight>
              </a:rPr>
              <a:t>;</a:t>
            </a:r>
            <a:endParaRPr sz="34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highlight>
                  <a:srgbClr val="FFFFFF"/>
                </a:highlight>
              </a:rPr>
              <a:t>}</a:t>
            </a:r>
            <a:endParaRPr sz="3400"/>
          </a:p>
        </p:txBody>
      </p:sp>
      <p:sp>
        <p:nvSpPr>
          <p:cNvPr id="701" name="Google Shape;701;p124"/>
          <p:cNvSpPr/>
          <p:nvPr/>
        </p:nvSpPr>
        <p:spPr>
          <a:xfrm>
            <a:off x="7446449" y="81023"/>
            <a:ext cx="1624800" cy="16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124"/>
          <p:cNvSpPr/>
          <p:nvPr/>
        </p:nvSpPr>
        <p:spPr>
          <a:xfrm>
            <a:off x="7807525" y="4100349"/>
            <a:ext cx="12636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3" name="Google Shape;703;p124"/>
          <p:cNvCxnSpPr>
            <a:stCxn id="699" idx="1"/>
            <a:endCxn id="701" idx="1"/>
          </p:cNvCxnSpPr>
          <p:nvPr/>
        </p:nvCxnSpPr>
        <p:spPr>
          <a:xfrm flipH="1" rot="10800000">
            <a:off x="7446450" y="903275"/>
            <a:ext cx="600" cy="1865100"/>
          </a:xfrm>
          <a:prstGeom prst="curvedConnector3">
            <a:avLst>
              <a:gd fmla="val -39687637" name="adj1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4" name="Google Shape;704;p124"/>
          <p:cNvCxnSpPr>
            <a:stCxn id="699" idx="1"/>
            <a:endCxn id="702" idx="1"/>
          </p:cNvCxnSpPr>
          <p:nvPr/>
        </p:nvCxnSpPr>
        <p:spPr>
          <a:xfrm>
            <a:off x="7446450" y="2768375"/>
            <a:ext cx="361200" cy="1820700"/>
          </a:xfrm>
          <a:prstGeom prst="curvedConnector3">
            <a:avLst>
              <a:gd fmla="val -65926" name="adj1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25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>
                <a:highlight>
                  <a:srgbClr val="FFFFFF"/>
                </a:highlight>
              </a:rPr>
              <a:t>EnrollmentId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implements </a:t>
            </a:r>
            <a:r>
              <a:rPr lang="en">
                <a:highlight>
                  <a:srgbClr val="FFFFFF"/>
                </a:highlight>
              </a:rPr>
              <a:t>Serializable 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boolean </a:t>
            </a:r>
            <a:r>
              <a:rPr lang="en">
                <a:highlight>
                  <a:srgbClr val="FFFFFF"/>
                </a:highlight>
              </a:rPr>
              <a:t>equals(Object object) 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  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if </a:t>
            </a:r>
            <a:r>
              <a:rPr lang="en">
                <a:highlight>
                  <a:srgbClr val="FFFFFF"/>
                </a:highlight>
              </a:rPr>
              <a:t>(object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instanceof </a:t>
            </a:r>
            <a:r>
              <a:rPr lang="en">
                <a:highlight>
                  <a:srgbClr val="FFFFFF"/>
                </a:highlight>
              </a:rPr>
              <a:t>EnrollmentId) 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         EnrollmentId otherId = (EnrollmentId) object;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      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>
                <a:highlight>
                  <a:srgbClr val="FFFFFF"/>
                </a:highlight>
              </a:rPr>
              <a:t>(otherId.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studentId </a:t>
            </a:r>
            <a:r>
              <a:rPr lang="en">
                <a:highlight>
                  <a:srgbClr val="FFFFFF"/>
                </a:highlight>
              </a:rPr>
              <a:t>==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">
                <a:highlight>
                  <a:srgbClr val="FFFFFF"/>
                </a:highlight>
              </a:rPr>
              <a:t>.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studentId</a:t>
            </a:r>
            <a:r>
              <a:rPr lang="en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13716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&amp;&amp; (otherId.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sectionId </a:t>
            </a:r>
            <a:r>
              <a:rPr lang="en">
                <a:highlight>
                  <a:srgbClr val="FFFFFF"/>
                </a:highlight>
              </a:rPr>
              <a:t>==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">
                <a:highlight>
                  <a:srgbClr val="FFFFFF"/>
                </a:highlight>
              </a:rPr>
              <a:t>.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sectionId</a:t>
            </a:r>
            <a:r>
              <a:rPr lang="en">
                <a:highlight>
                  <a:srgbClr val="FFFFFF"/>
                </a:highlight>
              </a:rPr>
              <a:t>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     }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  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return false</a:t>
            </a:r>
            <a:r>
              <a:rPr lang="en">
                <a:highlight>
                  <a:srgbClr val="FFFFFF"/>
                </a:highlight>
              </a:rPr>
              <a:t>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 }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/>
          </a:p>
        </p:txBody>
      </p:sp>
      <p:sp>
        <p:nvSpPr>
          <p:cNvPr id="710" name="Google Shape;710;p125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EnrollmentId.equals()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5"/>
          <p:cNvSpPr txBox="1"/>
          <p:nvPr>
            <p:ph type="title"/>
          </p:nvPr>
        </p:nvSpPr>
        <p:spPr>
          <a:xfrm>
            <a:off x="141225" y="0"/>
            <a:ext cx="90027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Spring Boot Web project</a:t>
            </a:r>
            <a:endParaRPr/>
          </a:p>
        </p:txBody>
      </p:sp>
      <p:sp>
        <p:nvSpPr>
          <p:cNvPr id="194" name="Google Shape;194;p45"/>
          <p:cNvSpPr txBox="1"/>
          <p:nvPr>
            <p:ph idx="1" type="body"/>
          </p:nvPr>
        </p:nvSpPr>
        <p:spPr>
          <a:xfrm>
            <a:off x="141225" y="1017600"/>
            <a:ext cx="900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Use spring command line tool to create a project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spring init --dependencies=web myapp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Create a simple hello world webpage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mkdir myapp/src/main/webapp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cat &gt;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myapp/src/main/webapp/index.html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&lt;h1&gt;Hello World&lt;/h1&gt;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26"/>
          <p:cNvSpPr txBox="1"/>
          <p:nvPr>
            <p:ph type="title"/>
          </p:nvPr>
        </p:nvSpPr>
        <p:spPr>
          <a:xfrm>
            <a:off x="0" y="-12175"/>
            <a:ext cx="75051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Enrollment Class</a:t>
            </a:r>
            <a:endParaRPr/>
          </a:p>
        </p:txBody>
      </p:sp>
      <p:sp>
        <p:nvSpPr>
          <p:cNvPr id="716" name="Google Shape;716;p126"/>
          <p:cNvSpPr txBox="1"/>
          <p:nvPr>
            <p:ph idx="1" type="body"/>
          </p:nvPr>
        </p:nvSpPr>
        <p:spPr>
          <a:xfrm>
            <a:off x="229475" y="723725"/>
            <a:ext cx="46170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@Entity</a:t>
            </a:r>
            <a:endParaRPr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@Table</a:t>
            </a:r>
            <a:r>
              <a:rPr lang="en">
                <a:highlight>
                  <a:srgbClr val="FFFFFF"/>
                </a:highlight>
              </a:rPr>
              <a:t>(name=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"enrollments"</a:t>
            </a:r>
            <a:r>
              <a:rPr lang="en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@IdClass</a:t>
            </a:r>
            <a:r>
              <a:rPr lang="en">
                <a:highlight>
                  <a:srgbClr val="FFFFFF"/>
                </a:highlight>
              </a:rPr>
              <a:t>(</a:t>
            </a:r>
            <a:r>
              <a:rPr lang="en">
                <a:highlight>
                  <a:srgbClr val="FFFFFF"/>
                </a:highlight>
              </a:rPr>
              <a:t>Enrollment</a:t>
            </a:r>
            <a:r>
              <a:rPr lang="en">
                <a:highlight>
                  <a:srgbClr val="FFFFFF"/>
                </a:highlight>
              </a:rPr>
              <a:t>Id.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class</a:t>
            </a:r>
            <a:r>
              <a:rPr lang="en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>
                <a:highlight>
                  <a:srgbClr val="FFFFFF"/>
                </a:highlight>
              </a:rPr>
              <a:t>Enrollment 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@Id</a:t>
            </a:r>
            <a:endParaRPr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>
                <a:highlight>
                  <a:srgbClr val="FFFFFF"/>
                </a:highlight>
              </a:rPr>
              <a:t>Integer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studentId</a:t>
            </a:r>
            <a:r>
              <a:rPr lang="en">
                <a:highlight>
                  <a:srgbClr val="FFFFFF"/>
                </a:highlight>
              </a:rPr>
              <a:t>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@Id</a:t>
            </a:r>
            <a:endParaRPr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>
                <a:highlight>
                  <a:srgbClr val="FFFFFF"/>
                </a:highlight>
              </a:rPr>
              <a:t>Integer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sectionId</a:t>
            </a:r>
            <a:r>
              <a:rPr lang="en">
                <a:highlight>
                  <a:srgbClr val="FFFFFF"/>
                </a:highlight>
              </a:rPr>
              <a:t>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>
                <a:highlight>
                  <a:srgbClr val="FFFFFF"/>
                </a:highlight>
              </a:rPr>
              <a:t>Float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grade</a:t>
            </a:r>
            <a:r>
              <a:rPr lang="en">
                <a:highlight>
                  <a:srgbClr val="FFFFFF"/>
                </a:highlight>
              </a:rPr>
              <a:t>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/>
          </a:p>
        </p:txBody>
      </p:sp>
      <p:pic>
        <p:nvPicPr>
          <p:cNvPr id="717" name="Google Shape;717;p126"/>
          <p:cNvPicPr preferRelativeResize="0"/>
          <p:nvPr/>
        </p:nvPicPr>
        <p:blipFill rotWithShape="1">
          <a:blip r:embed="rId3">
            <a:alphaModFix/>
          </a:blip>
          <a:srcRect b="1716" l="7909" r="25115" t="1870"/>
          <a:stretch/>
        </p:blipFill>
        <p:spPr>
          <a:xfrm>
            <a:off x="7505100" y="96300"/>
            <a:ext cx="1516576" cy="4958926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126"/>
          <p:cNvSpPr/>
          <p:nvPr/>
        </p:nvSpPr>
        <p:spPr>
          <a:xfrm>
            <a:off x="7446449" y="2062223"/>
            <a:ext cx="1624800" cy="1644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126"/>
          <p:cNvSpPr/>
          <p:nvPr/>
        </p:nvSpPr>
        <p:spPr>
          <a:xfrm>
            <a:off x="7446449" y="81023"/>
            <a:ext cx="1624800" cy="16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126"/>
          <p:cNvSpPr/>
          <p:nvPr/>
        </p:nvSpPr>
        <p:spPr>
          <a:xfrm>
            <a:off x="7807525" y="4100349"/>
            <a:ext cx="12636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1" name="Google Shape;721;p126"/>
          <p:cNvCxnSpPr>
            <a:stCxn id="718" idx="1"/>
            <a:endCxn id="719" idx="1"/>
          </p:cNvCxnSpPr>
          <p:nvPr/>
        </p:nvCxnSpPr>
        <p:spPr>
          <a:xfrm flipH="1" rot="10800000">
            <a:off x="7446449" y="903173"/>
            <a:ext cx="600" cy="1981200"/>
          </a:xfrm>
          <a:prstGeom prst="curvedConnector3">
            <a:avLst>
              <a:gd fmla="val -39687500" name="adj1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2" name="Google Shape;722;p126"/>
          <p:cNvCxnSpPr>
            <a:stCxn id="718" idx="1"/>
            <a:endCxn id="720" idx="1"/>
          </p:cNvCxnSpPr>
          <p:nvPr/>
        </p:nvCxnSpPr>
        <p:spPr>
          <a:xfrm>
            <a:off x="7446449" y="2884373"/>
            <a:ext cx="361200" cy="1704900"/>
          </a:xfrm>
          <a:prstGeom prst="curvedConnector3">
            <a:avLst>
              <a:gd fmla="val -65926" name="adj1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3" name="Google Shape;723;p126"/>
          <p:cNvSpPr/>
          <p:nvPr/>
        </p:nvSpPr>
        <p:spPr>
          <a:xfrm>
            <a:off x="4846600" y="1219675"/>
            <a:ext cx="1989900" cy="21906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Implement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1 Many to Many 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as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2 One to Many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(Reify)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27"/>
          <p:cNvSpPr txBox="1"/>
          <p:nvPr>
            <p:ph type="title"/>
          </p:nvPr>
        </p:nvSpPr>
        <p:spPr>
          <a:xfrm>
            <a:off x="0" y="-12175"/>
            <a:ext cx="75051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Enrollment.student</a:t>
            </a:r>
            <a:endParaRPr/>
          </a:p>
        </p:txBody>
      </p:sp>
      <p:sp>
        <p:nvSpPr>
          <p:cNvPr id="729" name="Google Shape;729;p127"/>
          <p:cNvSpPr txBox="1"/>
          <p:nvPr>
            <p:ph idx="1" type="body"/>
          </p:nvPr>
        </p:nvSpPr>
        <p:spPr>
          <a:xfrm>
            <a:off x="229475" y="723725"/>
            <a:ext cx="69207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3400">
                <a:highlight>
                  <a:srgbClr val="FFFFFF"/>
                </a:highlight>
              </a:rPr>
              <a:t>Enrollment {</a:t>
            </a:r>
            <a:endParaRPr sz="3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808000"/>
                </a:solidFill>
                <a:highlight>
                  <a:srgbClr val="FFFFFF"/>
                </a:highlight>
              </a:rPr>
              <a:t>  @ManyToOne</a:t>
            </a:r>
            <a:endParaRPr sz="34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808000"/>
                </a:solidFill>
                <a:highlight>
                  <a:srgbClr val="FFFFFF"/>
                </a:highlight>
              </a:rPr>
              <a:t>  @PrimaryKeyJoinColumn</a:t>
            </a:r>
            <a:endParaRPr sz="34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highlight>
                  <a:srgbClr val="FFFFFF"/>
                </a:highlight>
              </a:rPr>
              <a:t>	(name=</a:t>
            </a:r>
            <a:r>
              <a:rPr b="1" lang="en" sz="3400">
                <a:solidFill>
                  <a:srgbClr val="008000"/>
                </a:solidFill>
                <a:highlight>
                  <a:srgbClr val="FFFFFF"/>
                </a:highlight>
              </a:rPr>
              <a:t>"studentId"</a:t>
            </a:r>
            <a:r>
              <a:rPr lang="en" sz="3400">
                <a:highlight>
                  <a:srgbClr val="FFFFFF"/>
                </a:highlight>
              </a:rPr>
              <a:t>,</a:t>
            </a:r>
            <a:endParaRPr sz="3400"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highlight>
                  <a:srgbClr val="FFFFFF"/>
                </a:highlight>
              </a:rPr>
              <a:t>referencedColumnName=</a:t>
            </a:r>
            <a:r>
              <a:rPr b="1" lang="en" sz="3400">
                <a:solidFill>
                  <a:srgbClr val="008000"/>
                </a:solidFill>
                <a:highlight>
                  <a:srgbClr val="FFFFFF"/>
                </a:highlight>
              </a:rPr>
              <a:t>"studentId"</a:t>
            </a:r>
            <a:r>
              <a:rPr lang="en" sz="3400">
                <a:highlight>
                  <a:srgbClr val="FFFFFF"/>
                </a:highlight>
              </a:rPr>
              <a:t>)</a:t>
            </a:r>
            <a:endParaRPr sz="3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808000"/>
                </a:solidFill>
                <a:highlight>
                  <a:srgbClr val="FFFFFF"/>
                </a:highlight>
              </a:rPr>
              <a:t>  @JsonIgnore</a:t>
            </a:r>
            <a:endParaRPr sz="34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000080"/>
                </a:solidFill>
                <a:highlight>
                  <a:srgbClr val="FFFFFF"/>
                </a:highlight>
              </a:rPr>
              <a:t>  private </a:t>
            </a:r>
            <a:r>
              <a:rPr lang="en" sz="3400">
                <a:highlight>
                  <a:srgbClr val="FFFFFF"/>
                </a:highlight>
              </a:rPr>
              <a:t>Student </a:t>
            </a:r>
            <a:r>
              <a:rPr b="1" lang="en" sz="3400">
                <a:solidFill>
                  <a:srgbClr val="660E7A"/>
                </a:solidFill>
                <a:highlight>
                  <a:srgbClr val="FFFFFF"/>
                </a:highlight>
              </a:rPr>
              <a:t>student</a:t>
            </a:r>
            <a:r>
              <a:rPr lang="en" sz="3400">
                <a:highlight>
                  <a:srgbClr val="FFFFFF"/>
                </a:highlight>
              </a:rPr>
              <a:t>;</a:t>
            </a:r>
            <a:endParaRPr sz="3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highlight>
                  <a:srgbClr val="FFFFFF"/>
                </a:highlight>
              </a:rPr>
              <a:t>}</a:t>
            </a:r>
            <a:endParaRPr sz="3400"/>
          </a:p>
        </p:txBody>
      </p:sp>
      <p:pic>
        <p:nvPicPr>
          <p:cNvPr id="730" name="Google Shape;730;p127"/>
          <p:cNvPicPr preferRelativeResize="0"/>
          <p:nvPr/>
        </p:nvPicPr>
        <p:blipFill rotWithShape="1">
          <a:blip r:embed="rId3">
            <a:alphaModFix/>
          </a:blip>
          <a:srcRect b="1716" l="7909" r="25115" t="1870"/>
          <a:stretch/>
        </p:blipFill>
        <p:spPr>
          <a:xfrm>
            <a:off x="7505100" y="96300"/>
            <a:ext cx="1516576" cy="4958926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127"/>
          <p:cNvSpPr/>
          <p:nvPr/>
        </p:nvSpPr>
        <p:spPr>
          <a:xfrm>
            <a:off x="7446450" y="2728825"/>
            <a:ext cx="1624800" cy="272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127"/>
          <p:cNvSpPr/>
          <p:nvPr/>
        </p:nvSpPr>
        <p:spPr>
          <a:xfrm>
            <a:off x="7446449" y="81023"/>
            <a:ext cx="1624800" cy="16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3" name="Google Shape;733;p127"/>
          <p:cNvCxnSpPr>
            <a:stCxn id="731" idx="1"/>
            <a:endCxn id="732" idx="1"/>
          </p:cNvCxnSpPr>
          <p:nvPr/>
        </p:nvCxnSpPr>
        <p:spPr>
          <a:xfrm flipH="1" rot="10800000">
            <a:off x="7446450" y="903175"/>
            <a:ext cx="600" cy="1961700"/>
          </a:xfrm>
          <a:prstGeom prst="curvedConnector3">
            <a:avLst>
              <a:gd fmla="val -39687637" name="adj1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28"/>
          <p:cNvSpPr txBox="1"/>
          <p:nvPr>
            <p:ph type="title"/>
          </p:nvPr>
        </p:nvSpPr>
        <p:spPr>
          <a:xfrm>
            <a:off x="0" y="-12175"/>
            <a:ext cx="75051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Enrollment.section</a:t>
            </a:r>
            <a:endParaRPr/>
          </a:p>
        </p:txBody>
      </p:sp>
      <p:sp>
        <p:nvSpPr>
          <p:cNvPr id="739" name="Google Shape;739;p128"/>
          <p:cNvSpPr txBox="1"/>
          <p:nvPr>
            <p:ph idx="1" type="body"/>
          </p:nvPr>
        </p:nvSpPr>
        <p:spPr>
          <a:xfrm>
            <a:off x="229475" y="723725"/>
            <a:ext cx="69207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3400">
                <a:highlight>
                  <a:srgbClr val="FFFFFF"/>
                </a:highlight>
              </a:rPr>
              <a:t>Enrollment {</a:t>
            </a:r>
            <a:endParaRPr sz="3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808000"/>
                </a:solidFill>
                <a:highlight>
                  <a:srgbClr val="FFFFFF"/>
                </a:highlight>
              </a:rPr>
              <a:t>  @ManyToOne</a:t>
            </a:r>
            <a:endParaRPr sz="34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808000"/>
                </a:solidFill>
                <a:highlight>
                  <a:srgbClr val="FFFFFF"/>
                </a:highlight>
              </a:rPr>
              <a:t>  @PrimaryKeyJoinColumn</a:t>
            </a:r>
            <a:endParaRPr sz="34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highlight>
                  <a:srgbClr val="FFFFFF"/>
                </a:highlight>
              </a:rPr>
              <a:t>(name=</a:t>
            </a:r>
            <a:r>
              <a:rPr b="1" lang="en" sz="3400">
                <a:solidFill>
                  <a:srgbClr val="008000"/>
                </a:solidFill>
                <a:highlight>
                  <a:srgbClr val="FFFFFF"/>
                </a:highlight>
              </a:rPr>
              <a:t>"sectionId"</a:t>
            </a:r>
            <a:r>
              <a:rPr lang="en" sz="3400">
                <a:highlight>
                  <a:srgbClr val="FFFFFF"/>
                </a:highlight>
              </a:rPr>
              <a:t>,</a:t>
            </a:r>
            <a:endParaRPr sz="3400"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highlight>
                  <a:srgbClr val="FFFFFF"/>
                </a:highlight>
              </a:rPr>
              <a:t>referencedColumnName=</a:t>
            </a:r>
            <a:r>
              <a:rPr b="1" lang="en" sz="3400">
                <a:solidFill>
                  <a:srgbClr val="008000"/>
                </a:solidFill>
                <a:highlight>
                  <a:srgbClr val="FFFFFF"/>
                </a:highlight>
              </a:rPr>
              <a:t>"sectionId"</a:t>
            </a:r>
            <a:r>
              <a:rPr lang="en" sz="3400">
                <a:highlight>
                  <a:srgbClr val="FFFFFF"/>
                </a:highlight>
              </a:rPr>
              <a:t>)</a:t>
            </a:r>
            <a:endParaRPr sz="3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808000"/>
                </a:solidFill>
                <a:highlight>
                  <a:srgbClr val="FFFFFF"/>
                </a:highlight>
              </a:rPr>
              <a:t>  @JsonIgnore</a:t>
            </a:r>
            <a:endParaRPr sz="34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000080"/>
                </a:solidFill>
                <a:highlight>
                  <a:srgbClr val="FFFFFF"/>
                </a:highlight>
              </a:rPr>
              <a:t>  private </a:t>
            </a:r>
            <a:r>
              <a:rPr lang="en" sz="3400">
                <a:highlight>
                  <a:srgbClr val="FFFFFF"/>
                </a:highlight>
              </a:rPr>
              <a:t>Section </a:t>
            </a:r>
            <a:r>
              <a:rPr b="1" lang="en" sz="3400">
                <a:solidFill>
                  <a:srgbClr val="660E7A"/>
                </a:solidFill>
                <a:highlight>
                  <a:srgbClr val="FFFFFF"/>
                </a:highlight>
              </a:rPr>
              <a:t>section</a:t>
            </a:r>
            <a:r>
              <a:rPr lang="en" sz="3400">
                <a:highlight>
                  <a:srgbClr val="FFFFFF"/>
                </a:highlight>
              </a:rPr>
              <a:t>;</a:t>
            </a:r>
            <a:endParaRPr sz="3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highlight>
                  <a:srgbClr val="FFFFFF"/>
                </a:highlight>
              </a:rPr>
              <a:t>}</a:t>
            </a:r>
            <a:endParaRPr sz="3400"/>
          </a:p>
        </p:txBody>
      </p:sp>
      <p:pic>
        <p:nvPicPr>
          <p:cNvPr id="740" name="Google Shape;740;p128"/>
          <p:cNvPicPr preferRelativeResize="0"/>
          <p:nvPr/>
        </p:nvPicPr>
        <p:blipFill rotWithShape="1">
          <a:blip r:embed="rId3">
            <a:alphaModFix/>
          </a:blip>
          <a:srcRect b="1716" l="7909" r="25115" t="1870"/>
          <a:stretch/>
        </p:blipFill>
        <p:spPr>
          <a:xfrm>
            <a:off x="7505100" y="96300"/>
            <a:ext cx="1516576" cy="4958926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128"/>
          <p:cNvSpPr/>
          <p:nvPr/>
        </p:nvSpPr>
        <p:spPr>
          <a:xfrm>
            <a:off x="7446450" y="2543675"/>
            <a:ext cx="1624800" cy="264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128"/>
          <p:cNvSpPr/>
          <p:nvPr/>
        </p:nvSpPr>
        <p:spPr>
          <a:xfrm>
            <a:off x="7807525" y="4100349"/>
            <a:ext cx="12636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3" name="Google Shape;743;p128"/>
          <p:cNvCxnSpPr>
            <a:stCxn id="741" idx="1"/>
            <a:endCxn id="742" idx="1"/>
          </p:cNvCxnSpPr>
          <p:nvPr/>
        </p:nvCxnSpPr>
        <p:spPr>
          <a:xfrm>
            <a:off x="7446450" y="2676125"/>
            <a:ext cx="361200" cy="1913100"/>
          </a:xfrm>
          <a:prstGeom prst="curvedConnector3">
            <a:avLst>
              <a:gd fmla="val -65926" name="adj1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29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700">
                <a:solidFill>
                  <a:srgbClr val="000080"/>
                </a:solidFill>
                <a:highlight>
                  <a:srgbClr val="FFFFFF"/>
                </a:highlight>
              </a:rPr>
              <a:t>create table </a:t>
            </a:r>
            <a:r>
              <a:rPr lang="en" sz="3700">
                <a:highlight>
                  <a:srgbClr val="FFFFFF"/>
                </a:highlight>
              </a:rPr>
              <a:t>courses (</a:t>
            </a:r>
            <a:endParaRPr sz="37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>
                <a:highlight>
                  <a:srgbClr val="FFFFFF"/>
                </a:highlight>
              </a:rPr>
              <a:t>   </a:t>
            </a:r>
            <a:r>
              <a:rPr b="1" lang="en" sz="3700">
                <a:solidFill>
                  <a:srgbClr val="660E7A"/>
                </a:solidFill>
                <a:highlight>
                  <a:srgbClr val="FFFFFF"/>
                </a:highlight>
              </a:rPr>
              <a:t>id </a:t>
            </a:r>
            <a:r>
              <a:rPr b="1" lang="en" sz="3700">
                <a:solidFill>
                  <a:srgbClr val="000080"/>
                </a:solidFill>
                <a:highlight>
                  <a:srgbClr val="FFFFFF"/>
                </a:highlight>
              </a:rPr>
              <a:t>integer not null </a:t>
            </a:r>
            <a:r>
              <a:rPr lang="en" sz="3700">
                <a:highlight>
                  <a:srgbClr val="FFFFFF"/>
                </a:highlight>
              </a:rPr>
              <a:t>auto_increment,</a:t>
            </a:r>
            <a:endParaRPr sz="37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>
                <a:highlight>
                  <a:srgbClr val="FFFFFF"/>
                </a:highlight>
              </a:rPr>
              <a:t>   </a:t>
            </a:r>
            <a:r>
              <a:rPr b="1" lang="en" sz="3700">
                <a:solidFill>
                  <a:srgbClr val="660E7A"/>
                </a:solidFill>
                <a:highlight>
                  <a:srgbClr val="FFFFFF"/>
                </a:highlight>
              </a:rPr>
              <a:t>title </a:t>
            </a:r>
            <a:r>
              <a:rPr b="1" lang="en" sz="3700">
                <a:solidFill>
                  <a:srgbClr val="000080"/>
                </a:solidFill>
                <a:highlight>
                  <a:srgbClr val="FFFFFF"/>
                </a:highlight>
              </a:rPr>
              <a:t>varchar</a:t>
            </a:r>
            <a:r>
              <a:rPr lang="en" sz="3700">
                <a:highlight>
                  <a:srgbClr val="FFFFFF"/>
                </a:highlight>
              </a:rPr>
              <a:t>(</a:t>
            </a:r>
            <a:r>
              <a:rPr lang="en" sz="3700">
                <a:solidFill>
                  <a:srgbClr val="0000FF"/>
                </a:solidFill>
                <a:highlight>
                  <a:srgbClr val="FFFFFF"/>
                </a:highlight>
              </a:rPr>
              <a:t>255</a:t>
            </a:r>
            <a:r>
              <a:rPr lang="en" sz="3700">
                <a:highlight>
                  <a:srgbClr val="FFFFFF"/>
                </a:highlight>
              </a:rPr>
              <a:t>),</a:t>
            </a:r>
            <a:endParaRPr sz="37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>
                <a:highlight>
                  <a:srgbClr val="FFFFFF"/>
                </a:highlight>
              </a:rPr>
              <a:t>   </a:t>
            </a:r>
            <a:r>
              <a:rPr b="1" lang="en" sz="3700">
                <a:solidFill>
                  <a:srgbClr val="000080"/>
                </a:solidFill>
                <a:highlight>
                  <a:srgbClr val="FFFFFF"/>
                </a:highlight>
              </a:rPr>
              <a:t>primary key </a:t>
            </a:r>
            <a:r>
              <a:rPr lang="en" sz="3700">
                <a:highlight>
                  <a:srgbClr val="FFFFFF"/>
                </a:highlight>
              </a:rPr>
              <a:t>(</a:t>
            </a:r>
            <a:r>
              <a:rPr b="1" lang="en" sz="3700">
                <a:solidFill>
                  <a:srgbClr val="660E7A"/>
                </a:solidFill>
                <a:highlight>
                  <a:srgbClr val="FFFFFF"/>
                </a:highlight>
              </a:rPr>
              <a:t>id</a:t>
            </a:r>
            <a:r>
              <a:rPr lang="en" sz="3700">
                <a:highlight>
                  <a:srgbClr val="FFFFFF"/>
                </a:highlight>
              </a:rPr>
              <a:t>)</a:t>
            </a:r>
            <a:endParaRPr sz="37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highlight>
                  <a:srgbClr val="FFFFFF"/>
                </a:highlight>
              </a:rPr>
              <a:t>) engine=InnoDB</a:t>
            </a:r>
            <a:endParaRPr sz="3700"/>
          </a:p>
        </p:txBody>
      </p:sp>
      <p:sp>
        <p:nvSpPr>
          <p:cNvPr id="749" name="Google Shape;749;p129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 Table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30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ORM create mapping table for us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create table </a:t>
            </a:r>
            <a:r>
              <a:rPr lang="en">
                <a:highlight>
                  <a:srgbClr val="FFFFFF"/>
                </a:highlight>
              </a:rPr>
              <a:t>enrollments (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section_id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integer not null</a:t>
            </a:r>
            <a:r>
              <a:rPr lang="en">
                <a:highlight>
                  <a:srgbClr val="FFFFFF"/>
                </a:highlight>
              </a:rPr>
              <a:t>,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student_id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integer not null</a:t>
            </a:r>
            <a:r>
              <a:rPr lang="en">
                <a:highlight>
                  <a:srgbClr val="FFFFFF"/>
                </a:highlight>
              </a:rPr>
              <a:t>,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grade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float</a:t>
            </a:r>
            <a:r>
              <a:rPr lang="en">
                <a:highlight>
                  <a:srgbClr val="FFFFFF"/>
                </a:highlight>
              </a:rPr>
              <a:t>,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section_section_id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integer</a:t>
            </a:r>
            <a:r>
              <a:rPr lang="en">
                <a:highlight>
                  <a:srgbClr val="FFFFFF"/>
                </a:highlight>
              </a:rPr>
              <a:t>,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student_student_id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integer</a:t>
            </a:r>
            <a:r>
              <a:rPr lang="en">
                <a:highlight>
                  <a:srgbClr val="FFFFFF"/>
                </a:highlight>
              </a:rPr>
              <a:t>,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primary key </a:t>
            </a:r>
            <a:r>
              <a:rPr lang="en">
                <a:highlight>
                  <a:srgbClr val="FFFFFF"/>
                </a:highlight>
              </a:rPr>
              <a:t>(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section_id</a:t>
            </a:r>
            <a:r>
              <a:rPr lang="en">
                <a:highlight>
                  <a:srgbClr val="FFFFFF"/>
                </a:highlight>
              </a:rPr>
              <a:t>,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student_id</a:t>
            </a:r>
            <a:r>
              <a:rPr lang="en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) engine=InnoDB</a:t>
            </a:r>
            <a:endParaRPr/>
          </a:p>
        </p:txBody>
      </p:sp>
      <p:sp>
        <p:nvSpPr>
          <p:cNvPr id="755" name="Google Shape;755;p130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enrollments Table</a:t>
            </a:r>
            <a:endParaRPr/>
          </a:p>
        </p:txBody>
      </p:sp>
      <p:pic>
        <p:nvPicPr>
          <p:cNvPr id="756" name="Google Shape;756;p130"/>
          <p:cNvPicPr preferRelativeResize="0"/>
          <p:nvPr/>
        </p:nvPicPr>
        <p:blipFill rotWithShape="1">
          <a:blip r:embed="rId3">
            <a:alphaModFix/>
          </a:blip>
          <a:srcRect b="1716" l="7909" r="25115" t="1870"/>
          <a:stretch/>
        </p:blipFill>
        <p:spPr>
          <a:xfrm>
            <a:off x="7505100" y="96300"/>
            <a:ext cx="1516576" cy="4958926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130"/>
          <p:cNvSpPr/>
          <p:nvPr/>
        </p:nvSpPr>
        <p:spPr>
          <a:xfrm>
            <a:off x="7470500" y="2078275"/>
            <a:ext cx="1593000" cy="1612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31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Foreign Key Constraints</a:t>
            </a:r>
            <a:endParaRPr/>
          </a:p>
        </p:txBody>
      </p:sp>
      <p:pic>
        <p:nvPicPr>
          <p:cNvPr id="763" name="Google Shape;763;p131"/>
          <p:cNvPicPr preferRelativeResize="0"/>
          <p:nvPr/>
        </p:nvPicPr>
        <p:blipFill rotWithShape="1">
          <a:blip r:embed="rId3">
            <a:alphaModFix/>
          </a:blip>
          <a:srcRect b="1716" l="7909" r="25115" t="1870"/>
          <a:stretch/>
        </p:blipFill>
        <p:spPr>
          <a:xfrm>
            <a:off x="7505100" y="96300"/>
            <a:ext cx="1516576" cy="4958926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131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And ORM adds referencial constraints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alter table </a:t>
            </a:r>
            <a:r>
              <a:rPr lang="en">
                <a:highlight>
                  <a:srgbClr val="FFFFFF"/>
                </a:highlight>
              </a:rPr>
              <a:t>enrollments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add constraint </a:t>
            </a:r>
            <a:r>
              <a:rPr lang="en">
                <a:highlight>
                  <a:srgbClr val="FFFFFF"/>
                </a:highlight>
              </a:rPr>
              <a:t>FK2klr8kudlsyl5h0djk56jmbhi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foreign key </a:t>
            </a:r>
            <a:r>
              <a:rPr lang="en">
                <a:highlight>
                  <a:srgbClr val="FFFFFF"/>
                </a:highlight>
              </a:rPr>
              <a:t>(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section_section_id</a:t>
            </a:r>
            <a:r>
              <a:rPr lang="en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references </a:t>
            </a:r>
            <a:r>
              <a:rPr lang="en">
                <a:highlight>
                  <a:srgbClr val="FFFFFF"/>
                </a:highlight>
              </a:rPr>
              <a:t>sections (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section_id</a:t>
            </a:r>
            <a:r>
              <a:rPr lang="en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alter table </a:t>
            </a:r>
            <a:r>
              <a:rPr lang="en">
                <a:highlight>
                  <a:srgbClr val="FFFFFF"/>
                </a:highlight>
              </a:rPr>
              <a:t>enrollments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add constraint </a:t>
            </a:r>
            <a:r>
              <a:rPr lang="en">
                <a:highlight>
                  <a:srgbClr val="FFFFFF"/>
                </a:highlight>
              </a:rPr>
              <a:t>FKjw3x10w9mswhngwpg7gimmvxq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foreign key </a:t>
            </a:r>
            <a:r>
              <a:rPr lang="en">
                <a:highlight>
                  <a:srgbClr val="FFFFFF"/>
                </a:highlight>
              </a:rPr>
              <a:t>(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student_student_id</a:t>
            </a:r>
            <a:r>
              <a:rPr lang="en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references </a:t>
            </a:r>
            <a:r>
              <a:rPr lang="en">
                <a:highlight>
                  <a:srgbClr val="FFFFFF"/>
                </a:highlight>
              </a:rPr>
              <a:t>students (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student_id</a:t>
            </a:r>
            <a:r>
              <a:rPr lang="en">
                <a:highlight>
                  <a:srgbClr val="FFFFFF"/>
                </a:highlight>
              </a:rPr>
              <a:t>)</a:t>
            </a:r>
            <a:endParaRPr/>
          </a:p>
        </p:txBody>
      </p:sp>
      <p:sp>
        <p:nvSpPr>
          <p:cNvPr id="765" name="Google Shape;765;p131"/>
          <p:cNvSpPr/>
          <p:nvPr/>
        </p:nvSpPr>
        <p:spPr>
          <a:xfrm>
            <a:off x="7446450" y="2575750"/>
            <a:ext cx="1624800" cy="409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131"/>
          <p:cNvSpPr/>
          <p:nvPr/>
        </p:nvSpPr>
        <p:spPr>
          <a:xfrm>
            <a:off x="7446449" y="81023"/>
            <a:ext cx="1624800" cy="16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131"/>
          <p:cNvSpPr/>
          <p:nvPr/>
        </p:nvSpPr>
        <p:spPr>
          <a:xfrm>
            <a:off x="7807525" y="4100349"/>
            <a:ext cx="12636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8" name="Google Shape;768;p131"/>
          <p:cNvCxnSpPr>
            <a:stCxn id="765" idx="1"/>
            <a:endCxn id="766" idx="1"/>
          </p:cNvCxnSpPr>
          <p:nvPr/>
        </p:nvCxnSpPr>
        <p:spPr>
          <a:xfrm flipH="1" rot="10800000">
            <a:off x="7446450" y="903250"/>
            <a:ext cx="600" cy="1877100"/>
          </a:xfrm>
          <a:prstGeom prst="curvedConnector3">
            <a:avLst>
              <a:gd fmla="val -39687637" name="adj1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9" name="Google Shape;769;p131"/>
          <p:cNvCxnSpPr>
            <a:stCxn id="765" idx="1"/>
            <a:endCxn id="767" idx="1"/>
          </p:cNvCxnSpPr>
          <p:nvPr/>
        </p:nvCxnSpPr>
        <p:spPr>
          <a:xfrm>
            <a:off x="7446450" y="2780350"/>
            <a:ext cx="361200" cy="1808700"/>
          </a:xfrm>
          <a:prstGeom prst="curvedConnector3">
            <a:avLst>
              <a:gd fmla="val -65926" name="adj1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32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Foreign Key Constraints</a:t>
            </a:r>
            <a:endParaRPr/>
          </a:p>
        </p:txBody>
      </p:sp>
      <p:sp>
        <p:nvSpPr>
          <p:cNvPr id="775" name="Google Shape;775;p132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alter table </a:t>
            </a:r>
            <a:r>
              <a:rPr lang="en">
                <a:highlight>
                  <a:srgbClr val="FFFFFF"/>
                </a:highlight>
              </a:rPr>
              <a:t>sections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add constraint </a:t>
            </a:r>
            <a:r>
              <a:rPr lang="en">
                <a:highlight>
                  <a:srgbClr val="FFFFFF"/>
                </a:highlight>
              </a:rPr>
              <a:t>FK7ty9cevpq04d90ohtso1q8312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foreign key </a:t>
            </a:r>
            <a:r>
              <a:rPr lang="en">
                <a:highlight>
                  <a:srgbClr val="FFFFFF"/>
                </a:highlight>
              </a:rPr>
              <a:t>(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course_id</a:t>
            </a:r>
            <a:r>
              <a:rPr lang="en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references </a:t>
            </a:r>
            <a:r>
              <a:rPr lang="en">
                <a:highlight>
                  <a:srgbClr val="FFFFFF"/>
                </a:highlight>
              </a:rPr>
              <a:t>courses (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id</a:t>
            </a:r>
            <a:r>
              <a:rPr lang="en">
                <a:highlight>
                  <a:srgbClr val="FFFFFF"/>
                </a:highlight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33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API for Testing</a:t>
            </a:r>
            <a:endParaRPr/>
          </a:p>
        </p:txBody>
      </p:sp>
      <p:sp>
        <p:nvSpPr>
          <p:cNvPr id="781" name="Google Shape;781;p133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@RestController</a:t>
            </a:r>
            <a:endParaRPr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>
                <a:highlight>
                  <a:srgbClr val="FFFFFF"/>
                </a:highlight>
              </a:rPr>
              <a:t>StudentDao {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">
                <a:highlight>
                  <a:srgbClr val="FFFFFF"/>
                </a:highlight>
              </a:rPr>
              <a:t>(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"/findAllStudents"</a:t>
            </a:r>
            <a:r>
              <a:rPr lang="en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>
                <a:highlight>
                  <a:srgbClr val="FFFFFF"/>
                </a:highlight>
              </a:rPr>
              <a:t>Iterable&lt;Student&gt; findAllStudents() { … }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">
                <a:highlight>
                  <a:srgbClr val="FFFFFF"/>
                </a:highlight>
              </a:rPr>
              <a:t>(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"/findStudentById/{sid}"</a:t>
            </a:r>
            <a:r>
              <a:rPr lang="en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>
                <a:highlight>
                  <a:srgbClr val="FFFFFF"/>
                </a:highlight>
              </a:rPr>
              <a:t>Student findStudentById(</a:t>
            </a:r>
            <a:endParaRPr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@PathVariable</a:t>
            </a:r>
            <a:r>
              <a:rPr lang="en">
                <a:highlight>
                  <a:srgbClr val="FFFFFF"/>
                </a:highlight>
              </a:rPr>
              <a:t>(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"sid"</a:t>
            </a:r>
            <a:r>
              <a:rPr lang="en">
                <a:highlight>
                  <a:srgbClr val="FFFFFF"/>
                </a:highlight>
              </a:rPr>
              <a:t>) Integer studentId) { … }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34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Some Sections</a:t>
            </a:r>
            <a:endParaRPr/>
          </a:p>
        </p:txBody>
      </p:sp>
      <p:sp>
        <p:nvSpPr>
          <p:cNvPr id="787" name="Google Shape;787;p134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`sections`</a:t>
            </a:r>
            <a:endParaRPr b="1" sz="40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VALUES</a:t>
            </a:r>
            <a:r>
              <a:rPr lang="en" sz="4000">
                <a:highlight>
                  <a:srgbClr val="FFFFFF"/>
                </a:highlight>
              </a:rPr>
              <a:t> (</a:t>
            </a: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null</a:t>
            </a:r>
            <a:r>
              <a:rPr lang="en" sz="4000">
                <a:highlight>
                  <a:srgbClr val="FFFFFF"/>
                </a:highlight>
              </a:rPr>
              <a:t>, 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'Section R'</a:t>
            </a:r>
            <a:r>
              <a:rPr lang="en" sz="4000">
                <a:highlight>
                  <a:srgbClr val="FFFFFF"/>
                </a:highlight>
              </a:rPr>
              <a:t>, </a:t>
            </a: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null</a:t>
            </a:r>
            <a:r>
              <a:rPr lang="en" sz="4000">
                <a:highlight>
                  <a:srgbClr val="FFFFFF"/>
                </a:highlight>
              </a:rPr>
              <a:t>);</a:t>
            </a:r>
            <a:endParaRPr sz="4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`sections`</a:t>
            </a:r>
            <a:endParaRPr b="1" sz="40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VALUES</a:t>
            </a:r>
            <a:r>
              <a:rPr lang="en" sz="4000">
                <a:highlight>
                  <a:srgbClr val="FFFFFF"/>
                </a:highlight>
              </a:rPr>
              <a:t> (</a:t>
            </a: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null</a:t>
            </a:r>
            <a:r>
              <a:rPr lang="en" sz="4000">
                <a:highlight>
                  <a:srgbClr val="FFFFFF"/>
                </a:highlight>
              </a:rPr>
              <a:t>, 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'Section S'</a:t>
            </a:r>
            <a:r>
              <a:rPr lang="en" sz="4000">
                <a:highlight>
                  <a:srgbClr val="FFFFFF"/>
                </a:highlight>
              </a:rPr>
              <a:t>, </a:t>
            </a: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null</a:t>
            </a:r>
            <a:r>
              <a:rPr lang="en" sz="4000">
                <a:highlight>
                  <a:srgbClr val="FFFFFF"/>
                </a:highlight>
              </a:rPr>
              <a:t>);</a:t>
            </a:r>
            <a:endParaRPr sz="4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`sections`</a:t>
            </a:r>
            <a:endParaRPr b="1" sz="40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VALUES</a:t>
            </a:r>
            <a:r>
              <a:rPr lang="en" sz="4000">
                <a:highlight>
                  <a:srgbClr val="FFFFFF"/>
                </a:highlight>
              </a:rPr>
              <a:t> (</a:t>
            </a: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null</a:t>
            </a:r>
            <a:r>
              <a:rPr lang="en" sz="4000">
                <a:highlight>
                  <a:srgbClr val="FFFFFF"/>
                </a:highlight>
              </a:rPr>
              <a:t>, 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'Section T'</a:t>
            </a:r>
            <a:r>
              <a:rPr lang="en" sz="4000">
                <a:highlight>
                  <a:srgbClr val="FFFFFF"/>
                </a:highlight>
              </a:rPr>
              <a:t>, </a:t>
            </a: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null</a:t>
            </a:r>
            <a:r>
              <a:rPr lang="en" sz="4000">
                <a:highlight>
                  <a:srgbClr val="FFFFFF"/>
                </a:highlight>
              </a:rPr>
              <a:t>);</a:t>
            </a:r>
            <a:endParaRPr sz="4000"/>
          </a:p>
        </p:txBody>
      </p:sp>
      <p:sp>
        <p:nvSpPr>
          <p:cNvPr id="788" name="Google Shape;788;p134"/>
          <p:cNvSpPr/>
          <p:nvPr/>
        </p:nvSpPr>
        <p:spPr>
          <a:xfrm>
            <a:off x="6872625" y="822500"/>
            <a:ext cx="2150400" cy="20301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Let's insert some sections and then enroll some students in them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35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Some Enrollments</a:t>
            </a:r>
            <a:endParaRPr/>
          </a:p>
        </p:txBody>
      </p:sp>
      <p:sp>
        <p:nvSpPr>
          <p:cNvPr id="794" name="Google Shape;794;p135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 sz="4000">
                <a:highlight>
                  <a:srgbClr val="FFFFFF"/>
                </a:highlight>
              </a:rPr>
              <a:t>`enrollments`</a:t>
            </a:r>
            <a:endParaRPr sz="4000"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VALUES </a:t>
            </a:r>
            <a:r>
              <a:rPr lang="en" sz="4000">
                <a:highlight>
                  <a:srgbClr val="FFFFFF"/>
                </a:highlight>
              </a:rPr>
              <a:t>(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'18'</a:t>
            </a:r>
            <a:r>
              <a:rPr lang="en" sz="4000">
                <a:highlight>
                  <a:srgbClr val="FFFFFF"/>
                </a:highlight>
              </a:rPr>
              <a:t>, 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'1'</a:t>
            </a:r>
            <a:r>
              <a:rPr lang="en" sz="4000">
                <a:highlight>
                  <a:srgbClr val="FFFFFF"/>
                </a:highlight>
              </a:rPr>
              <a:t>, 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'85'</a:t>
            </a:r>
            <a:r>
              <a:rPr lang="en" sz="4000">
                <a:highlight>
                  <a:srgbClr val="FFFFFF"/>
                </a:highlight>
              </a:rPr>
              <a:t>, 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'18'</a:t>
            </a:r>
            <a:r>
              <a:rPr lang="en" sz="4000">
                <a:highlight>
                  <a:srgbClr val="FFFFFF"/>
                </a:highlight>
              </a:rPr>
              <a:t>, 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'1'</a:t>
            </a:r>
            <a:r>
              <a:rPr lang="en" sz="4000">
                <a:highlight>
                  <a:srgbClr val="FFFFFF"/>
                </a:highlight>
              </a:rPr>
              <a:t>);</a:t>
            </a:r>
            <a:endParaRPr sz="40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 sz="4000">
                <a:highlight>
                  <a:srgbClr val="FFFFFF"/>
                </a:highlight>
              </a:rPr>
              <a:t>`enrollments`</a:t>
            </a:r>
            <a:endParaRPr sz="4000"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VALUES </a:t>
            </a:r>
            <a:r>
              <a:rPr lang="en" sz="4000">
                <a:highlight>
                  <a:srgbClr val="FFFFFF"/>
                </a:highlight>
              </a:rPr>
              <a:t>(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'18'</a:t>
            </a:r>
            <a:r>
              <a:rPr lang="en" sz="4000">
                <a:highlight>
                  <a:srgbClr val="FFFFFF"/>
                </a:highlight>
              </a:rPr>
              <a:t>, 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'2'</a:t>
            </a:r>
            <a:r>
              <a:rPr lang="en" sz="4000">
                <a:highlight>
                  <a:srgbClr val="FFFFFF"/>
                </a:highlight>
              </a:rPr>
              <a:t>, 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'90'</a:t>
            </a:r>
            <a:r>
              <a:rPr lang="en" sz="4000">
                <a:highlight>
                  <a:srgbClr val="FFFFFF"/>
                </a:highlight>
              </a:rPr>
              <a:t>, 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'18'</a:t>
            </a:r>
            <a:r>
              <a:rPr lang="en" sz="4000">
                <a:highlight>
                  <a:srgbClr val="FFFFFF"/>
                </a:highlight>
              </a:rPr>
              <a:t>, 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'2'</a:t>
            </a:r>
            <a:r>
              <a:rPr lang="en" sz="4000">
                <a:highlight>
                  <a:srgbClr val="FFFFFF"/>
                </a:highlight>
              </a:rPr>
              <a:t>);</a:t>
            </a:r>
            <a:endParaRPr sz="40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 sz="4000">
                <a:highlight>
                  <a:srgbClr val="FFFFFF"/>
                </a:highlight>
              </a:rPr>
              <a:t>`enrollments`</a:t>
            </a:r>
            <a:endParaRPr sz="4000"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VALUES </a:t>
            </a:r>
            <a:r>
              <a:rPr lang="en" sz="4000">
                <a:highlight>
                  <a:srgbClr val="FFFFFF"/>
                </a:highlight>
              </a:rPr>
              <a:t>(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'19'</a:t>
            </a:r>
            <a:r>
              <a:rPr lang="en" sz="4000">
                <a:highlight>
                  <a:srgbClr val="FFFFFF"/>
                </a:highlight>
              </a:rPr>
              <a:t>, 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'2'</a:t>
            </a:r>
            <a:r>
              <a:rPr lang="en" sz="4000">
                <a:highlight>
                  <a:srgbClr val="FFFFFF"/>
                </a:highlight>
              </a:rPr>
              <a:t>, 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'95'</a:t>
            </a:r>
            <a:r>
              <a:rPr lang="en" sz="4000">
                <a:highlight>
                  <a:srgbClr val="FFFFFF"/>
                </a:highlight>
              </a:rPr>
              <a:t>, 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'19'</a:t>
            </a:r>
            <a:r>
              <a:rPr lang="en" sz="4000">
                <a:highlight>
                  <a:srgbClr val="FFFFFF"/>
                </a:highlight>
              </a:rPr>
              <a:t>, 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'2'</a:t>
            </a:r>
            <a:r>
              <a:rPr lang="en" sz="4000">
                <a:highlight>
                  <a:srgbClr val="FFFFFF"/>
                </a:highlight>
              </a:rPr>
              <a:t>);</a:t>
            </a:r>
            <a:endParaRPr b="1" sz="6700"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  <p:sp>
        <p:nvSpPr>
          <p:cNvPr id="795" name="Google Shape;795;p135"/>
          <p:cNvSpPr/>
          <p:nvPr/>
        </p:nvSpPr>
        <p:spPr>
          <a:xfrm>
            <a:off x="6872625" y="822500"/>
            <a:ext cx="2150400" cy="28527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Now let's enroll some students in the section we just created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Note: IDs might not be same as yours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