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715000" cx="9144000"/>
  <p:notesSz cx="6954825" cy="9240825"/>
  <p:embeddedFontLs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slide" Target="slides/slide42.xml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d5292237942d37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d5292237942d37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2676952d2_1_1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2676952d2_1_1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c39e7fc3_0_3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c39e7fc3_0_3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c39e7fc3_0_4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c39e7fc3_0_4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c39e7fc3_0_6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2c39e7fc3_0_6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c39e7fc3_0_7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c39e7fc3_0_7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676952d2_1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2676952d2_1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2c39e7fc3_0_9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2c39e7fc3_0_9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c39e7fc3_0_18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2c39e7fc3_0_18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2c39e7fc3_0_10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2c39e7fc3_0_10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c39e7fc3_0_8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c39e7fc3_0_8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c39e7fc3_0_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c39e7fc3_0_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c39e7fc3_0_11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2c39e7fc3_0_11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c39e7fc3_0_12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2c39e7fc3_0_12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c39e7fc3_0_13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2c39e7fc3_0_13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2c39e7fc3_0_14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2c39e7fc3_0_14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2676952d2_1_16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2676952d2_1_16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2c39e7fc3_0_15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2c39e7fc3_0_15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c39e7fc3_0_16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c39e7fc3_0_16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c39e7fc3_0_170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2c39e7fc3_0_170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2c39e7fc3_0_21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2c39e7fc3_0_21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2c39e7fc3_0_18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2c39e7fc3_0_18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:notes"/>
          <p:cNvSpPr txBox="1"/>
          <p:nvPr>
            <p:ph idx="1" type="body"/>
          </p:nvPr>
        </p:nvSpPr>
        <p:spPr>
          <a:xfrm>
            <a:off x="695475" y="4389375"/>
            <a:ext cx="5563850" cy="415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6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2c39e7fc3_0_20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2c39e7fc3_0_20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2c39e7fc3_0_19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2c39e7fc3_0_19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c39e7fc3_0_19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c39e7fc3_0_19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2c39e7fc3_0_21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a2c39e7fc3_0_21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c39e7fc3_0_224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c39e7fc3_0_224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2c39e7fc3_0_231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2c39e7fc3_0_231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2c39e7fc3_0_23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2c39e7fc3_0_23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2c39e7fc3_0_24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2c39e7fc3_0_24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c39e7fc3_0_24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2c39e7fc3_0_24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2c39e7fc3_0_26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2c39e7fc3_0_26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c39e7fc3_0_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c39e7fc3_0_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2c39e7fc3_0_272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2c39e7fc3_0_272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2c39e7fc3_0_253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2c39e7fc3_0_253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2c39e7fc3_0_25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2c39e7fc3_0_25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c39e7fc3_0_18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c39e7fc3_0_18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c39e7fc3_0_27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c39e7fc3_0_27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c39e7fc3_0_4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a2c39e7fc3_0_4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c39e7fc3_0_59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2c39e7fc3_0_59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c39e7fc3_0_125:notes"/>
          <p:cNvSpPr/>
          <p:nvPr>
            <p:ph idx="2" type="sldImg"/>
          </p:nvPr>
        </p:nvSpPr>
        <p:spPr>
          <a:xfrm>
            <a:off x="695674" y="693050"/>
            <a:ext cx="5564100" cy="34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c39e7fc3_0_125:notes"/>
          <p:cNvSpPr txBox="1"/>
          <p:nvPr>
            <p:ph idx="1" type="body"/>
          </p:nvPr>
        </p:nvSpPr>
        <p:spPr>
          <a:xfrm>
            <a:off x="695475" y="4389375"/>
            <a:ext cx="5563800" cy="4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775354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238500"/>
            <a:ext cx="64008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686200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220000" y="1638265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029000" y="-342935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1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»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672417"/>
            <a:ext cx="7772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333500"/>
            <a:ext cx="4038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SQL</a:t>
            </a:r>
            <a:endParaRPr b="1" sz="29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0900">
                <a:latin typeface="Oswald"/>
                <a:ea typeface="Oswald"/>
                <a:cs typeface="Oswald"/>
                <a:sym typeface="Oswald"/>
              </a:rPr>
              <a:t>INJECTION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Web Form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&lt;</a:t>
            </a:r>
            <a:r>
              <a:rPr b="1" lang="en-US" sz="4300">
                <a:solidFill>
                  <a:srgbClr val="000080"/>
                </a:solidFill>
              </a:rPr>
              <a:t>form </a:t>
            </a:r>
            <a:r>
              <a:rPr b="1" lang="en-US" sz="4300">
                <a:solidFill>
                  <a:srgbClr val="0000FF"/>
                </a:solidFill>
              </a:rPr>
              <a:t>action</a:t>
            </a:r>
            <a:r>
              <a:rPr b="1" lang="en-US" sz="4300">
                <a:solidFill>
                  <a:srgbClr val="008000"/>
                </a:solidFill>
              </a:rPr>
              <a:t>="/findUserByUsername"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Username: &lt;</a:t>
            </a:r>
            <a:r>
              <a:rPr b="1" lang="en-US" sz="4300">
                <a:solidFill>
                  <a:srgbClr val="000080"/>
                </a:solidFill>
              </a:rPr>
              <a:t>input </a:t>
            </a:r>
            <a:r>
              <a:rPr b="1" lang="en-US" sz="4300">
                <a:solidFill>
                  <a:srgbClr val="0000FF"/>
                </a:solidFill>
              </a:rPr>
              <a:t>name</a:t>
            </a:r>
            <a:r>
              <a:rPr b="1" lang="en-US" sz="4300">
                <a:solidFill>
                  <a:srgbClr val="008000"/>
                </a:solidFill>
              </a:rPr>
              <a:t>="username"</a:t>
            </a:r>
            <a:r>
              <a:rPr lang="en-US" sz="4300"/>
              <a:t>/&gt;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&lt;</a:t>
            </a:r>
            <a:r>
              <a:rPr b="1" lang="en-US" sz="4300">
                <a:solidFill>
                  <a:srgbClr val="000080"/>
                </a:solidFill>
              </a:rPr>
              <a:t>button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    Find By Username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   &lt;/</a:t>
            </a:r>
            <a:r>
              <a:rPr b="1" lang="en-US" sz="4300">
                <a:solidFill>
                  <a:srgbClr val="000080"/>
                </a:solidFill>
              </a:rPr>
              <a:t>button</a:t>
            </a:r>
            <a:r>
              <a:rPr lang="en-US" sz="4300"/>
              <a:t>&gt;</a:t>
            </a:r>
            <a:endParaRPr sz="4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300"/>
              <a:t>&lt;/</a:t>
            </a:r>
            <a:r>
              <a:rPr b="1" lang="en-US" sz="4300">
                <a:solidFill>
                  <a:srgbClr val="000080"/>
                </a:solidFill>
              </a:rPr>
              <a:t>form</a:t>
            </a:r>
            <a:r>
              <a:rPr lang="en-US" sz="4300"/>
              <a:t>&gt;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The following request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http://localhost:8080/findUserByUsername</a:t>
            </a:r>
            <a:br>
              <a:rPr lang="en-US" sz="3500"/>
            </a:br>
            <a:r>
              <a:rPr lang="en-US" sz="3500"/>
              <a:t>												?username='alice'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Results in the following innocuous SQL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select * from users where username = 'alice'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And returns the expected response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[{"id": 1,"username": "alice","password": "alice"}]</a:t>
            </a:r>
            <a:endParaRPr sz="3500"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Injecting 1=1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http://localhost:8080/findUserByUsername</a:t>
            </a:r>
            <a:br>
              <a:rPr lang="en-US" sz="2900"/>
            </a:br>
            <a:r>
              <a:rPr lang="en-US" sz="2900"/>
              <a:t>												?</a:t>
            </a:r>
            <a:r>
              <a:rPr lang="en-US" sz="2900">
                <a:highlight>
                  <a:srgbClr val="D9EAD3"/>
                </a:highlight>
              </a:rPr>
              <a:t>username='alice'</a:t>
            </a:r>
            <a:r>
              <a:rPr lang="en-US" sz="2900"/>
              <a:t> or 1=1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Generates the following </a:t>
            </a:r>
            <a:r>
              <a:rPr lang="en-US" sz="2900">
                <a:highlight>
                  <a:srgbClr val="EA9999"/>
                </a:highlight>
              </a:rPr>
              <a:t>malicious</a:t>
            </a:r>
            <a:r>
              <a:rPr lang="en-US" sz="2900"/>
              <a:t> SQL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select * from users where </a:t>
            </a:r>
            <a:r>
              <a:rPr lang="en-US" sz="2900">
                <a:highlight>
                  <a:srgbClr val="D9EAD3"/>
                </a:highlight>
              </a:rPr>
              <a:t>username = 'alice'</a:t>
            </a:r>
            <a:r>
              <a:rPr lang="en-US" sz="2900">
                <a:highlight>
                  <a:srgbClr val="EA9999"/>
                </a:highlight>
              </a:rPr>
              <a:t> or 1=1</a:t>
            </a:r>
            <a:endParaRPr sz="2900">
              <a:highlight>
                <a:srgbClr val="EA9999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Exposing unintended sensitive data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[	{"id": 1,"username": "alice","password": "alice"},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{"id": 2,"username": "bob","password": "bob"},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{"id": 3,"username": "charlie","password": "charlie"},</a:t>
            </a:r>
            <a:endParaRPr sz="2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{"id": 4,"username": "dan","password": "dan"}	]</a:t>
            </a:r>
            <a:endParaRPr sz="29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1=1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5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0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''=''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Consider the following Web page form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Username: [	alice		]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Password:	[	alice		]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				(	SUBMIT	)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Web page might submit the username and password as follows</a:t>
            </a:r>
            <a:br>
              <a:rPr lang="en-US" sz="2700"/>
            </a:b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http://localhost:8080/findUserByUsernameAndPassword/alice/alice</a:t>
            </a:r>
            <a:endParaRPr sz="2700"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</a:t>
            </a:r>
            <a:r>
              <a:rPr lang="en-US"/>
              <a:t>' or ''='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Form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&lt;</a:t>
            </a:r>
            <a:r>
              <a:rPr b="1" lang="en-US" sz="3500">
                <a:solidFill>
                  <a:srgbClr val="000080"/>
                </a:solidFill>
              </a:rPr>
              <a:t>h2</a:t>
            </a:r>
            <a:r>
              <a:rPr lang="en-US" sz="3500"/>
              <a:t>&gt;Login&lt;/</a:t>
            </a:r>
            <a:r>
              <a:rPr b="1" lang="en-US" sz="3500">
                <a:solidFill>
                  <a:srgbClr val="000080"/>
                </a:solidFill>
              </a:rPr>
              <a:t>h2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&lt;</a:t>
            </a:r>
            <a:r>
              <a:rPr b="1" lang="en-US" sz="3500">
                <a:solidFill>
                  <a:srgbClr val="000080"/>
                </a:solidFill>
              </a:rPr>
              <a:t>form </a:t>
            </a:r>
            <a:r>
              <a:rPr b="1" lang="en-US" sz="3500">
                <a:solidFill>
                  <a:srgbClr val="0000FF"/>
                </a:solidFill>
              </a:rPr>
              <a:t>action</a:t>
            </a:r>
            <a:r>
              <a:rPr b="1" lang="en-US" sz="3500">
                <a:solidFill>
                  <a:srgbClr val="008000"/>
                </a:solidFill>
              </a:rPr>
              <a:t>="/login"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Username: &lt;</a:t>
            </a:r>
            <a:r>
              <a:rPr b="1" lang="en-US" sz="3500">
                <a:solidFill>
                  <a:srgbClr val="000080"/>
                </a:solidFill>
              </a:rPr>
              <a:t>input </a:t>
            </a:r>
            <a:r>
              <a:rPr b="1" lang="en-US" sz="3500">
                <a:solidFill>
                  <a:srgbClr val="0000FF"/>
                </a:solidFill>
              </a:rPr>
              <a:t>name</a:t>
            </a:r>
            <a:r>
              <a:rPr b="1" lang="en-US" sz="3500">
                <a:solidFill>
                  <a:srgbClr val="008000"/>
                </a:solidFill>
              </a:rPr>
              <a:t>="username"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br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Password: &lt;</a:t>
            </a:r>
            <a:r>
              <a:rPr b="1" lang="en-US" sz="3500">
                <a:solidFill>
                  <a:srgbClr val="000080"/>
                </a:solidFill>
              </a:rPr>
              <a:t>input </a:t>
            </a:r>
            <a:r>
              <a:rPr b="1" lang="en-US" sz="3500">
                <a:solidFill>
                  <a:srgbClr val="0000FF"/>
                </a:solidFill>
              </a:rPr>
              <a:t>name</a:t>
            </a:r>
            <a:r>
              <a:rPr b="1" lang="en-US" sz="3500">
                <a:solidFill>
                  <a:srgbClr val="008000"/>
                </a:solidFill>
              </a:rPr>
              <a:t>="password"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br</a:t>
            </a:r>
            <a:r>
              <a:rPr lang="en-US" sz="3500"/>
              <a:t>/&gt;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   &lt;</a:t>
            </a:r>
            <a:r>
              <a:rPr b="1" lang="en-US" sz="3500">
                <a:solidFill>
                  <a:srgbClr val="000080"/>
                </a:solidFill>
              </a:rPr>
              <a:t>button</a:t>
            </a:r>
            <a:r>
              <a:rPr lang="en-US" sz="3500"/>
              <a:t>&gt;Login&lt;/</a:t>
            </a:r>
            <a:r>
              <a:rPr b="1" lang="en-US" sz="3500">
                <a:solidFill>
                  <a:srgbClr val="000080"/>
                </a:solidFill>
              </a:rPr>
              <a:t>button</a:t>
            </a:r>
            <a:r>
              <a:rPr lang="en-US" sz="3500"/>
              <a:t>&gt;</a:t>
            </a:r>
            <a:endParaRPr sz="3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500"/>
              <a:t>&lt;/</a:t>
            </a:r>
            <a:r>
              <a:rPr b="1" lang="en-US" sz="3500">
                <a:solidFill>
                  <a:srgbClr val="000080"/>
                </a:solidFill>
              </a:rPr>
              <a:t>form</a:t>
            </a:r>
            <a:r>
              <a:rPr lang="en-US" sz="3500"/>
              <a:t>&gt;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Following Code Snippet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-US" sz="2850">
                <a:highlight>
                  <a:srgbClr val="FFFFFF"/>
                </a:highlight>
              </a:rPr>
              <a:t>)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 sz="2850">
                <a:highlight>
                  <a:srgbClr val="FFFFFF"/>
                </a:highlight>
              </a:rPr>
              <a:t>List&lt;User&gt; login(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       </a:t>
            </a: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 sz="2850">
                <a:highlight>
                  <a:srgbClr val="FFFFFF"/>
                </a:highlight>
              </a:rPr>
              <a:t>) String username,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       </a:t>
            </a:r>
            <a:r>
              <a:rPr lang="en-US" sz="285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2850">
                <a:highlight>
                  <a:srgbClr val="FFFFFF"/>
                </a:highlight>
              </a:rPr>
              <a:t>(</a:t>
            </a:r>
            <a:r>
              <a:rPr b="1" lang="en-US" sz="285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 sz="2850">
                <a:highlight>
                  <a:srgbClr val="FFFFFF"/>
                </a:highlight>
              </a:rPr>
              <a:t>) String pass) {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initConnection();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List&lt;User&gt; users = </a:t>
            </a: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2850">
                <a:highlight>
                  <a:srgbClr val="FFFFFF"/>
                </a:highlight>
              </a:rPr>
              <a:t>ArrayList&lt;User&gt;();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 sz="2850">
                <a:highlight>
                  <a:srgbClr val="FFFFFF"/>
                </a:highlight>
              </a:rPr>
              <a:t>= </a:t>
            </a:r>
            <a:r>
              <a:rPr b="1" lang="en-US" sz="2850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 sz="2850">
                <a:highlight>
                  <a:srgbClr val="FFFFFF"/>
                </a:highlight>
              </a:rPr>
              <a:t>.createStatement();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50">
                <a:solidFill>
                  <a:srgbClr val="808080"/>
                </a:solidFill>
                <a:highlight>
                  <a:srgbClr val="FFFFFF"/>
                </a:highlight>
              </a:rPr>
              <a:t>// retrieve user by username and password</a:t>
            </a:r>
            <a:endParaRPr i="1" sz="285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50">
                <a:highlight>
                  <a:srgbClr val="FFFFFF"/>
                </a:highlight>
              </a:rPr>
              <a:t>closeConnection();</a:t>
            </a:r>
            <a:endParaRPr sz="2850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5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sz="2850">
                <a:highlight>
                  <a:srgbClr val="FFFFFF"/>
                </a:highlight>
              </a:rPr>
              <a:t>users;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highlight>
                  <a:srgbClr val="FFFFFF"/>
                </a:highlight>
              </a:rPr>
              <a:t>}</a:t>
            </a:r>
            <a:endParaRPr sz="38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by Username and Password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br>
              <a:rPr lang="en-US">
                <a:highlight>
                  <a:srgbClr val="FFFFFF"/>
                </a:highlight>
              </a:rPr>
            </a:b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'" </a:t>
            </a:r>
            <a:r>
              <a:rPr lang="en-US">
                <a:highlight>
                  <a:srgbClr val="FFFFFF"/>
                </a:highlight>
              </a:rPr>
              <a:t>+ username +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"' and password = '" </a:t>
            </a:r>
            <a:r>
              <a:rPr lang="en-US">
                <a:highlight>
                  <a:srgbClr val="FFFFFF"/>
                </a:highlight>
              </a:rPr>
              <a:t>+ pass +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"'"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while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usrnm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users.add(user);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The following request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/>
              <a:t>http://localhost:8080/login</a:t>
            </a:r>
            <a:br>
              <a:rPr lang="en-US" sz="3500"/>
            </a:br>
            <a:r>
              <a:rPr lang="en-US" sz="3500"/>
              <a:t>							?username=alice&amp;password=alice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Results in the following innocuous SQL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select * from users where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username = 'alice' and password = 'alice'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And returns the correct user</a:t>
            </a:r>
            <a:endParaRPr sz="3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[{"id": 1,"username": "alice","password": "alice"}]</a:t>
            </a:r>
            <a:endParaRPr sz="3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Injecting ' or ''='</a:t>
            </a:r>
            <a:endParaRPr sz="2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http://localhost:8080/logi</a:t>
            </a:r>
            <a:r>
              <a:rPr lang="en-US" sz="2800"/>
              <a:t>n</a:t>
            </a:r>
            <a:endParaRPr sz="2800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?username=' or ''='&amp;password=' or ''='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Generates the following </a:t>
            </a:r>
            <a:r>
              <a:rPr lang="en-US" sz="2800">
                <a:highlight>
                  <a:srgbClr val="EA9999"/>
                </a:highlight>
              </a:rPr>
              <a:t>malicious</a:t>
            </a:r>
            <a:r>
              <a:rPr lang="en-US" sz="2800"/>
              <a:t> SQL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select * from users where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username = </a:t>
            </a:r>
            <a:r>
              <a:rPr lang="en-US" sz="2800">
                <a:highlight>
                  <a:srgbClr val="EA9999"/>
                </a:highlight>
              </a:rPr>
              <a:t>'' or ''=''</a:t>
            </a:r>
            <a:r>
              <a:rPr lang="en-US" sz="2800"/>
              <a:t> and password = </a:t>
            </a:r>
            <a:r>
              <a:rPr lang="en-US" sz="2800">
                <a:highlight>
                  <a:srgbClr val="EA9999"/>
                </a:highlight>
              </a:rPr>
              <a:t>'' or ''=''</a:t>
            </a:r>
            <a:endParaRPr sz="2800">
              <a:highlight>
                <a:srgbClr val="EA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Inadvertently returning sensitive data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[	{"id": 1,"username": "alice","password": "alice"},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2,"username": "bob","password": "bob"},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3,"username": "charlie","password": "charlie"},</a:t>
            </a:r>
            <a:endParaRPr sz="2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{"id": 4,"username": "dan","password": "dan"}]</a:t>
            </a:r>
            <a:endParaRPr sz="2800"/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</a:t>
            </a:r>
            <a:r>
              <a:rPr lang="en-US"/>
              <a:t>' or ''='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Bobby Tables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400"/>
            <a:ext cx="9144000" cy="28145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2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600">
                <a:latin typeface="Oswald"/>
                <a:ea typeface="Oswald"/>
                <a:cs typeface="Oswald"/>
                <a:sym typeface="Oswald"/>
              </a:rPr>
              <a:t>BATCHED SQL</a:t>
            </a:r>
            <a:r>
              <a:rPr b="1" lang="en-US" sz="115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12900">
                <a:latin typeface="Oswald"/>
                <a:ea typeface="Oswald"/>
                <a:cs typeface="Oswald"/>
                <a:sym typeface="Oswald"/>
              </a:rPr>
              <a:t>STATEMENTS</a:t>
            </a:r>
            <a:endParaRPr b="1" sz="13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64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G</a:t>
            </a:r>
            <a:r>
              <a:rPr lang="en-US" sz="3700"/>
              <a:t>roup of two or more SQL statements</a:t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Separated by semicolons</a:t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E.g., </a:t>
            </a:r>
            <a:r>
              <a:rPr lang="en-US" sz="3700">
                <a:highlight>
                  <a:srgbClr val="F4CCCC"/>
                </a:highlight>
              </a:rPr>
              <a:t>retrieve all rows from "Users" table,</a:t>
            </a:r>
            <a:br>
              <a:rPr lang="en-US" sz="3700"/>
            </a:br>
            <a:r>
              <a:rPr lang="en-US" sz="3700">
                <a:highlight>
                  <a:srgbClr val="D9EAD3"/>
                </a:highlight>
              </a:rPr>
              <a:t>then deletes the "Debts" table</a:t>
            </a:r>
            <a:endParaRPr sz="37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700">
                <a:highlight>
                  <a:srgbClr val="F4CCCC"/>
                </a:highlight>
              </a:rPr>
              <a:t>SELECT * FROM Users;</a:t>
            </a:r>
            <a:r>
              <a:rPr lang="en-US" sz="3700">
                <a:highlight>
                  <a:srgbClr val="D9EAD3"/>
                </a:highlight>
              </a:rPr>
              <a:t> DROP TABLE Debts</a:t>
            </a:r>
            <a:endParaRPr sz="3700">
              <a:highlight>
                <a:srgbClr val="D9EAD3"/>
              </a:highlight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Batched SQL Statements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findUserById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"/findUserById"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User findUserById(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-US">
                <a:highlight>
                  <a:srgbClr val="FFFFFF"/>
                </a:highlight>
              </a:rPr>
              <a:t>) Integer userId) {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>
                <a:highlight>
                  <a:srgbClr val="FFFFFF"/>
                </a:highlight>
              </a:rPr>
              <a:t>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.createStatement();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// retrieve user by their id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findUserById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id = " </a:t>
            </a:r>
            <a:r>
              <a:rPr lang="en-US">
                <a:highlight>
                  <a:srgbClr val="FFFFFF"/>
                </a:highlight>
              </a:rPr>
              <a:t>+ userId);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String usrnm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Form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&lt;</a:t>
            </a:r>
            <a:r>
              <a:rPr b="1" lang="en-US" sz="4500">
                <a:solidFill>
                  <a:srgbClr val="000080"/>
                </a:solidFill>
              </a:rPr>
              <a:t>h2</a:t>
            </a:r>
            <a:r>
              <a:rPr lang="en-US" sz="4500"/>
              <a:t>&gt;Find User By ID&lt;/</a:t>
            </a:r>
            <a:r>
              <a:rPr b="1" lang="en-US" sz="4500">
                <a:solidFill>
                  <a:srgbClr val="000080"/>
                </a:solidFill>
              </a:rPr>
              <a:t>h2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&lt;</a:t>
            </a:r>
            <a:r>
              <a:rPr b="1" lang="en-US" sz="4500">
                <a:solidFill>
                  <a:srgbClr val="000080"/>
                </a:solidFill>
              </a:rPr>
              <a:t>form </a:t>
            </a:r>
            <a:r>
              <a:rPr b="1" lang="en-US" sz="4500">
                <a:solidFill>
                  <a:srgbClr val="0000FF"/>
                </a:solidFill>
              </a:rPr>
              <a:t>action</a:t>
            </a:r>
            <a:r>
              <a:rPr b="1" lang="en-US" sz="4500">
                <a:solidFill>
                  <a:srgbClr val="008000"/>
                </a:solidFill>
              </a:rPr>
              <a:t>="/findUserById"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User ID: &lt;</a:t>
            </a:r>
            <a:r>
              <a:rPr b="1" lang="en-US" sz="4500">
                <a:solidFill>
                  <a:srgbClr val="000080"/>
                </a:solidFill>
              </a:rPr>
              <a:t>input </a:t>
            </a:r>
            <a:r>
              <a:rPr b="1" lang="en-US" sz="4500">
                <a:solidFill>
                  <a:srgbClr val="0000FF"/>
                </a:solidFill>
              </a:rPr>
              <a:t>name</a:t>
            </a:r>
            <a:r>
              <a:rPr b="1" lang="en-US" sz="4500">
                <a:solidFill>
                  <a:srgbClr val="008000"/>
                </a:solidFill>
              </a:rPr>
              <a:t>="userId"</a:t>
            </a:r>
            <a:r>
              <a:rPr lang="en-US" sz="4500"/>
              <a:t>/&gt;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&lt;</a:t>
            </a:r>
            <a:r>
              <a:rPr b="1" lang="en-US" sz="4500">
                <a:solidFill>
                  <a:srgbClr val="000080"/>
                </a:solidFill>
              </a:rPr>
              <a:t>br</a:t>
            </a:r>
            <a:r>
              <a:rPr lang="en-US" sz="4500"/>
              <a:t>/&gt;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/>
              <a:t>   &lt;</a:t>
            </a:r>
            <a:r>
              <a:rPr b="1" lang="en-US" sz="4500">
                <a:solidFill>
                  <a:srgbClr val="000080"/>
                </a:solidFill>
              </a:rPr>
              <a:t>button</a:t>
            </a:r>
            <a:r>
              <a:rPr lang="en-US" sz="4500"/>
              <a:t>&gt;Find User By ID&lt;/</a:t>
            </a:r>
            <a:r>
              <a:rPr b="1" lang="en-US" sz="4500">
                <a:solidFill>
                  <a:srgbClr val="000080"/>
                </a:solidFill>
              </a:rPr>
              <a:t>button</a:t>
            </a:r>
            <a:r>
              <a:rPr lang="en-US" sz="4500"/>
              <a:t>&gt;</a:t>
            </a:r>
            <a:endParaRPr sz="4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500"/>
              <a:t>&lt;/</a:t>
            </a:r>
            <a:r>
              <a:rPr b="1" lang="en-US" sz="4500">
                <a:solidFill>
                  <a:srgbClr val="000080"/>
                </a:solidFill>
              </a:rPr>
              <a:t>form</a:t>
            </a:r>
            <a:r>
              <a:rPr lang="en-US" sz="4500"/>
              <a:t>&gt;</a:t>
            </a:r>
            <a:endParaRPr sz="4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The following request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http://localhost:8080/findUserById</a:t>
            </a:r>
            <a:r>
              <a:rPr lang="en-US" sz="3900">
                <a:highlight>
                  <a:srgbClr val="D9EAD3"/>
                </a:highlight>
              </a:rPr>
              <a:t>?userId=1</a:t>
            </a:r>
            <a:endParaRPr sz="39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Results in the following innocuous SQL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select * from users where id = 1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Resulting in expected response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{"id": 1,"username": "alice","password": "alice"}</a:t>
            </a:r>
            <a:endParaRPr sz="3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Batch Statements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Injecting ;DROP TABLE Debts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http://localhost:8080/findUserById</a:t>
            </a:r>
            <a:br>
              <a:rPr lang="en-US" sz="3100"/>
            </a:br>
            <a:r>
              <a:rPr lang="en-US" sz="3100"/>
              <a:t>										</a:t>
            </a:r>
            <a:r>
              <a:rPr lang="en-US" sz="3100">
                <a:highlight>
                  <a:srgbClr val="D9EAD3"/>
                </a:highlight>
              </a:rPr>
              <a:t>?userId=1</a:t>
            </a:r>
            <a:r>
              <a:rPr lang="en-US" sz="3100">
                <a:highlight>
                  <a:srgbClr val="F4CCCC"/>
                </a:highlight>
              </a:rPr>
              <a:t>;DROP TABLE Debts</a:t>
            </a:r>
            <a:endParaRPr sz="3100"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Creates the following malicious SQL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select * from users where id = 1</a:t>
            </a:r>
            <a:r>
              <a:rPr lang="en-US" sz="3100">
                <a:highlight>
                  <a:srgbClr val="F4CCCC"/>
                </a:highlight>
              </a:rPr>
              <a:t>;DROP TABLE Debts</a:t>
            </a:r>
            <a:r>
              <a:rPr lang="en-US" sz="3100"/>
              <a:t>;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Results in the response, but the Debts table is gone!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{"id": 1,"username": "alice","password": "alice"}</a:t>
            </a:r>
            <a:endParaRPr sz="3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39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4000">
                <a:latin typeface="Oswald"/>
                <a:ea typeface="Oswald"/>
                <a:cs typeface="Oswald"/>
                <a:sym typeface="Oswald"/>
              </a:rPr>
              <a:t>PREPARED</a:t>
            </a:r>
            <a:endParaRPr b="1" sz="14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3500">
                <a:latin typeface="Oswald"/>
                <a:ea typeface="Oswald"/>
                <a:cs typeface="Oswald"/>
                <a:sym typeface="Oswald"/>
              </a:rPr>
              <a:t>STATEMENT</a:t>
            </a:r>
            <a:endParaRPr b="1" sz="135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40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0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48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14800">
                <a:latin typeface="Oswald"/>
                <a:ea typeface="Oswald"/>
                <a:cs typeface="Oswald"/>
                <a:sym typeface="Oswald"/>
              </a:rPr>
              <a:t>1=1</a:t>
            </a:r>
            <a:endParaRPr b="1" sz="14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Let's use Prepared Statements instead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"/safe/findUserByUsername"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List&lt;User&gt; safeFindUserByUsername(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 String username)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initConnection();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   List&lt;User&gt; users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ArrayList&lt;User&gt;();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    // retrieve users by username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closeConnection();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users;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Placement of malicious code in SQL statements, when submitting data through a Web page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Most common web hacking technique</a:t>
            </a:r>
            <a:endParaRPr sz="3200"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Can</a:t>
            </a:r>
            <a:r>
              <a:rPr lang="en-US" sz="3200"/>
              <a:t> destroy a database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Can occur when Web pages ask for user for input,</a:t>
            </a:r>
            <a:br>
              <a:rPr lang="en-US" sz="3200"/>
            </a:br>
            <a:r>
              <a:rPr lang="en-US" sz="3200"/>
              <a:t>e.g., username/password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Hacker inputs a SQL statement that will run on database</a:t>
            </a:r>
            <a:endParaRPr sz="3200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SQL Injection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JDBC's PreparedStatement help guard against SQL injection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pStatement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pStatement.setString(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username);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pStatement.executeQuery();</a:t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PreparedStatement Instead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The following request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http://localhost:8080/safe/findUserByUsername</a:t>
            </a:r>
            <a:br>
              <a:rPr lang="en-US" sz="3200"/>
            </a:br>
            <a:r>
              <a:rPr lang="en-US" sz="3200"/>
              <a:t>													?username=alice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And returns the expected response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[{"id": 1,"username": "alice","password": "alice"}]</a:t>
            </a:r>
            <a:endParaRPr sz="3200"/>
          </a:p>
        </p:txBody>
      </p:sp>
      <p:sp>
        <p:nvSpPr>
          <p:cNvPr id="263" name="Google Shape;263;p4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Injecting 1=1</a:t>
            </a:r>
            <a:endParaRPr sz="2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http://localhost:8080/safe/findUserByUsername</a:t>
            </a:r>
            <a:br>
              <a:rPr lang="en-US" sz="2900"/>
            </a:br>
            <a:r>
              <a:rPr lang="en-US" sz="2900"/>
              <a:t>										?username=alice or 1=1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Exposing unintended sensitive data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[ ]</a:t>
            </a:r>
            <a:endParaRPr sz="2900"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1=1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5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0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''=''</a:t>
            </a:r>
            <a:endParaRPr b="1" sz="15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"/safe/login"</a:t>
            </a:r>
            <a:r>
              <a:rPr lang="en-US" sz="3200">
                <a:highlight>
                  <a:srgbClr val="FFFFFF"/>
                </a:highlight>
              </a:rPr>
              <a:t>)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 sz="3200">
                <a:highlight>
                  <a:srgbClr val="FFFFFF"/>
                </a:highlight>
              </a:rPr>
              <a:t>List&lt;User&gt; safeLogin(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    </a:t>
            </a: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 sz="3200">
                <a:highlight>
                  <a:srgbClr val="FFFFFF"/>
                </a:highlight>
              </a:rPr>
              <a:t>) String username,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    </a:t>
            </a:r>
            <a:r>
              <a:rPr lang="en-US" sz="3200">
                <a:solidFill>
                  <a:srgbClr val="808000"/>
                </a:solidFill>
                <a:highlight>
                  <a:srgbClr val="FFFFFF"/>
                </a:highlight>
              </a:rPr>
              <a:t>@</a:t>
            </a:r>
            <a:r>
              <a:rPr lang="en-US" sz="3200">
                <a:solidFill>
                  <a:srgbClr val="808000"/>
                </a:solidFill>
                <a:highlight>
                  <a:schemeClr val="lt1"/>
                </a:highlight>
              </a:rPr>
              <a:t>RequestParam</a:t>
            </a:r>
            <a:r>
              <a:rPr lang="en-US" sz="3200">
                <a:highlight>
                  <a:srgbClr val="FFFFFF"/>
                </a:highlight>
              </a:rPr>
              <a:t>(</a:t>
            </a:r>
            <a:r>
              <a:rPr b="1" lang="en-US" sz="32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 sz="3200">
                <a:highlight>
                  <a:srgbClr val="FFFFFF"/>
                </a:highlight>
              </a:rPr>
              <a:t>) String password) {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initConnection();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List&lt;User&gt; users = </a:t>
            </a: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 sz="3200">
                <a:highlight>
                  <a:srgbClr val="FFFFFF"/>
                </a:highlight>
              </a:rPr>
              <a:t>ArrayList&lt;User&gt;();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</a:t>
            </a:r>
            <a:r>
              <a:rPr i="1" lang="en-US" sz="3200">
                <a:solidFill>
                  <a:srgbClr val="808080"/>
                </a:solidFill>
                <a:highlight>
                  <a:srgbClr val="FFFFFF"/>
                </a:highlight>
              </a:rPr>
              <a:t>// retrieve user by username and password</a:t>
            </a:r>
            <a:endParaRPr i="1" sz="32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closeConnection();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   </a:t>
            </a:r>
            <a:r>
              <a:rPr b="1" lang="en-US" sz="32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 sz="3200">
                <a:highlight>
                  <a:srgbClr val="FFFFFF"/>
                </a:highlight>
              </a:rPr>
              <a:t>users;</a:t>
            </a:r>
            <a:endParaRPr sz="3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highlight>
                  <a:srgbClr val="FFFFFF"/>
                </a:highlight>
              </a:rPr>
              <a:t>}</a:t>
            </a:r>
            <a:endParaRPr sz="3200"/>
          </a:p>
        </p:txBody>
      </p:sp>
      <p:sp>
        <p:nvSpPr>
          <p:cNvPr id="281" name="Google Shape;281;p4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Reimplement with Prepared Statements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? and 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457200" lvl="0" marL="13716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password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username);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highlight>
                  <a:srgbClr val="FFFFFF"/>
                </a:highlight>
              </a:rPr>
              <a:t>, pass);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statement.executeQuery();</a:t>
            </a:r>
            <a:endParaRPr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</a:t>
            </a:r>
            <a:r>
              <a:rPr lang="en-US"/>
              <a:t> Prepared Statements instead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The following request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http://localhost:8080/login</a:t>
            </a:r>
            <a:br>
              <a:rPr lang="en-US" sz="3800"/>
            </a:br>
            <a:r>
              <a:rPr lang="en-US" sz="3800"/>
              <a:t>						?username=alice&amp;password=alice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Returns the correct user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[{"id": 1,"username": "alice","password": "alice"}]</a:t>
            </a:r>
            <a:endParaRPr sz="3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Injecting ' or ''='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http://localhost:8080/login</a:t>
            </a:r>
            <a:br>
              <a:rPr lang="en-US" sz="3800"/>
            </a:br>
            <a:r>
              <a:rPr lang="en-US" sz="3800"/>
              <a:t>				?username=' or ''='&amp;password=' or ''='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/>
              <a:t>You get empty array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[]</a:t>
            </a:r>
            <a:endParaRPr sz="3800"/>
          </a:p>
        </p:txBody>
      </p:sp>
      <p:sp>
        <p:nvSpPr>
          <p:cNvPr id="299" name="Google Shape;299;p49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' or ''='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50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100">
                <a:latin typeface="Oswald"/>
                <a:ea typeface="Oswald"/>
                <a:cs typeface="Oswald"/>
                <a:sym typeface="Oswald"/>
              </a:rPr>
              <a:t>PROTECTING</a:t>
            </a:r>
            <a:endParaRPr b="1" sz="111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5100">
                <a:latin typeface="Oswald"/>
                <a:ea typeface="Oswald"/>
                <a:cs typeface="Oswald"/>
                <a:sym typeface="Oswald"/>
              </a:rPr>
              <a:t>BATCHED</a:t>
            </a:r>
            <a:endParaRPr b="1" sz="151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1400">
                <a:latin typeface="Oswald"/>
                <a:ea typeface="Oswald"/>
                <a:cs typeface="Oswald"/>
                <a:sym typeface="Oswald"/>
              </a:rPr>
              <a:t>STATEMENTS</a:t>
            </a:r>
            <a:endParaRPr b="1" sz="1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Reimplement with Prepared Statements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"/safe/findUserById"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User safeFindUserById(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"userId"</a:t>
            </a:r>
            <a:r>
              <a:rPr lang="en-US">
                <a:highlight>
                  <a:srgbClr val="FFFFFF"/>
                </a:highlight>
              </a:rPr>
              <a:t>) String userId) {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08080"/>
                </a:solidFill>
                <a:highlight>
                  <a:srgbClr val="FFFFFF"/>
                </a:highlight>
              </a:rPr>
              <a:t>// retrieve user by their id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Consider the following code snippet: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serId = getRequestString("UserId");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txtSQL = "SELECT * FROM Users WHERE UserId = " + userId;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getRequestString("UserId") gets data user entered in a Web form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We must validate </a:t>
            </a:r>
            <a:r>
              <a:rPr b="1" i="1" lang="en-US"/>
              <a:t>userId</a:t>
            </a:r>
            <a:r>
              <a:rPr lang="en-US"/>
              <a:t> is not malicious SQL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Blindly concatenating the string is dangerous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Prepared Statements instead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PreparedStatement statement = 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.prepareStatement(</a:t>
            </a:r>
            <a:endParaRPr>
              <a:highlight>
                <a:srgbClr val="FFFFFF"/>
              </a:highlight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id = ?"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statement.setString(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highlight>
                  <a:srgbClr val="FFFFFF"/>
                </a:highlight>
              </a:rPr>
              <a:t>, userId);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statement.executeQuery();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-US">
                <a:highlight>
                  <a:srgbClr val="FFFFFF"/>
                </a:highlight>
              </a:rPr>
              <a:t>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if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...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usrnm, password);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Intended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The following request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http://localhost:8080/findUserById?userId=1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Results in expected response</a:t>
            </a:r>
            <a:endParaRPr sz="3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{"id": 1,"username": "alice","password": "alice"}</a:t>
            </a:r>
            <a:endParaRPr sz="3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Batch Statements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Injecting ;DROP TABLE Debts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http://localhost:8080/findUserById</a:t>
            </a:r>
            <a:endParaRPr sz="3100"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?userId=1;DROP TABLE Debts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Still results in same response, but Debts table is not gone</a:t>
            </a:r>
            <a:endParaRPr sz="3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{"id": 1,"username": "alice","password": "alice"}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"/findUserByUsername"</a:t>
            </a:r>
            <a:r>
              <a:rPr lang="en-US">
                <a:highlight>
                  <a:srgbClr val="FFFFFF"/>
                </a:highlight>
              </a:rPr>
              <a:t>)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US">
                <a:highlight>
                  <a:srgbClr val="FFFFFF"/>
                </a:highlight>
              </a:rPr>
              <a:t>List&lt;User&gt; findUserByUsername(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       </a:t>
            </a:r>
            <a:r>
              <a:rPr lang="en-US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-US"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 String username) {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initConnection();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List&lt;User&gt; users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ArrayList&lt;User&gt;();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99999"/>
                </a:solidFill>
                <a:highlight>
                  <a:srgbClr val="FFFFFF"/>
                </a:highlight>
              </a:rPr>
              <a:t>// find user by their username</a:t>
            </a:r>
            <a:endParaRPr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closeConnection();</a:t>
            </a:r>
            <a:endParaRPr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US">
                <a:highlight>
                  <a:srgbClr val="FFFFFF"/>
                </a:highlight>
              </a:rPr>
              <a:t>users;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the following code snippet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Users by Username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 </a:t>
            </a:r>
            <a:r>
              <a:rPr lang="en-US">
                <a:highlight>
                  <a:srgbClr val="FFFFFF"/>
                </a:highlight>
              </a:rPr>
              <a:t>= </a:t>
            </a: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connection</a:t>
            </a:r>
            <a:r>
              <a:rPr lang="en-US">
                <a:highlight>
                  <a:srgbClr val="FFFFFF"/>
                </a:highlight>
              </a:rPr>
              <a:t>.createStatement();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ResultSet resultSet = 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E7A"/>
                </a:solidFill>
                <a:highlight>
                  <a:srgbClr val="FFFFFF"/>
                </a:highlight>
              </a:rPr>
              <a:t>statement</a:t>
            </a:r>
            <a:r>
              <a:rPr lang="en-US">
                <a:highlight>
                  <a:srgbClr val="FFFFFF"/>
                </a:highlight>
              </a:rPr>
              <a:t>.executeQuery(</a:t>
            </a:r>
            <a:endParaRPr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"select </a:t>
            </a:r>
            <a:r>
              <a:rPr i="1" lang="en-US">
                <a:solidFill>
                  <a:srgbClr val="008000"/>
                </a:solidFill>
                <a:highlight>
                  <a:srgbClr val="FFFFFF"/>
                </a:highlight>
              </a:rPr>
              <a:t>*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 from users where username = " </a:t>
            </a:r>
            <a:r>
              <a:rPr lang="en-US">
                <a:highlight>
                  <a:srgbClr val="FFFFFF"/>
                </a:highlight>
              </a:rPr>
              <a:t>+ username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while</a:t>
            </a:r>
            <a:r>
              <a:rPr lang="en-US">
                <a:highlight>
                  <a:srgbClr val="FFFFFF"/>
                </a:highlight>
              </a:rPr>
              <a:t>(resultSet.next()) {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Integer id = resultSet.getInt(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"id"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username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"username"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String password = resultSet.getString(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-US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 user =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US">
                <a:highlight>
                  <a:srgbClr val="FFFFFF"/>
                </a:highlight>
              </a:rPr>
              <a:t>User(id, username, password);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   users.add(user);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1371600" y="5112850"/>
            <a:ext cx="64008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9"/>
          <p:cNvSpPr txBox="1"/>
          <p:nvPr>
            <p:ph type="ctrTitle"/>
          </p:nvPr>
        </p:nvSpPr>
        <p:spPr>
          <a:xfrm>
            <a:off x="0" y="-50"/>
            <a:ext cx="9144000" cy="5715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9000">
                <a:latin typeface="Oswald"/>
                <a:ea typeface="Oswald"/>
                <a:cs typeface="Oswald"/>
                <a:sym typeface="Oswald"/>
              </a:rPr>
              <a:t>1=1</a:t>
            </a:r>
            <a:endParaRPr b="1" sz="10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</a:t>
            </a:r>
            <a:r>
              <a:rPr lang="en-US"/>
              <a:t>urpose of code is create SQL statement to select a user, with a username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If users enter "correct" data it works fine. SQL is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select * from users where username = 'alice'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But someone could enter instead: </a:t>
            </a:r>
            <a:r>
              <a:rPr b="1" lang="en-US"/>
              <a:t>'alice' OR 1=1</a:t>
            </a:r>
            <a:br>
              <a:rPr lang="en-US"/>
            </a:br>
            <a:r>
              <a:rPr lang="en-US"/>
              <a:t>SQL is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select * from users where username = </a:t>
            </a:r>
            <a:r>
              <a:rPr b="1" lang="en-US"/>
              <a:t>'alice' OR 1=1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10650" y="698500"/>
            <a:ext cx="8933400" cy="5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64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Consider the following Web page form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	Username:	[	alice		]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					(	SUBMIT	)</a:t>
            </a:r>
            <a:endParaRPr sz="3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64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The Web page might submit the username as follows</a:t>
            </a:r>
            <a:br>
              <a:rPr lang="en-US" sz="3400"/>
            </a:br>
            <a:endParaRPr sz="34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400"/>
              <a:t>http://localhost:8080/</a:t>
            </a:r>
            <a:r>
              <a:rPr lang="en-US" sz="3400"/>
              <a:t>findUserByUsername</a:t>
            </a:r>
            <a:r>
              <a:rPr lang="en-US" sz="3400"/>
              <a:t>/alice</a:t>
            </a:r>
            <a:endParaRPr sz="3400"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Injecting ' or ''='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