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954825" cy="9240825"/>
  <p:embeddedFontLs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Oswald-bold.fntdata"/><Relationship Id="rId14" Type="http://schemas.openxmlformats.org/officeDocument/2006/relationships/slide" Target="slides/slide10.xml"/><Relationship Id="rId36" Type="http://schemas.openxmlformats.org/officeDocument/2006/relationships/font" Target="fonts/Oswald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3c53d3e6d_0_11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43c53d3e6d_0_11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3c53d3e6d_0_20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43c53d3e6d_0_20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3c53d3e6d_0_25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43c53d3e6d_0_25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5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6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7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3c53d3e6d_0_0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43c53d3e6d_0_0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8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9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3c53d3e6d_0_6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43c53d3e6d_0_6:notes"/>
          <p:cNvSpPr/>
          <p:nvPr>
            <p:ph idx="2" type="sldImg"/>
          </p:nvPr>
        </p:nvSpPr>
        <p:spPr>
          <a:xfrm>
            <a:off x="386554" y="693050"/>
            <a:ext cx="61824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swald"/>
              <a:buNone/>
              <a:defRPr b="1" i="0" sz="4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None/>
              <a:defRPr b="1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None/>
              <a:defRPr b="1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None/>
              <a:defRPr b="1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None/>
              <a:defRPr b="1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None/>
              <a:defRPr b="1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None/>
              <a:defRPr b="1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None/>
              <a:defRPr b="1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None/>
              <a:defRPr b="1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  <a:defRPr b="1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37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2545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  <a:def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005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465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15000"/>
              <a:t>D</a:t>
            </a:r>
            <a:r>
              <a:rPr lang="en-US" sz="14000"/>
              <a:t>OMAIN</a:t>
            </a:r>
            <a:endParaRPr sz="140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15000"/>
              <a:t>M</a:t>
            </a:r>
            <a:r>
              <a:rPr lang="en-US" sz="14000"/>
              <a:t>ODELING</a:t>
            </a:r>
            <a:endParaRPr i="0" sz="14000" u="none" cap="none" strike="noStrike"/>
          </a:p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1371600" y="4551625"/>
            <a:ext cx="64008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Modeling </a:t>
            </a:r>
            <a:r>
              <a:rPr i="0" lang="en-US" sz="4400" u="none" cap="none" strike="noStrike">
                <a:solidFill>
                  <a:schemeClr val="dk1"/>
                </a:solidFill>
              </a:rPr>
              <a:t>Sections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Section.java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public int 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getId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();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public String getProf();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public int 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getYear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();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public Course </a:t>
            </a:r>
            <a:r>
              <a:rPr b="1" i="0" lang="en-US" sz="32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getCourse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();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200">
                <a:latin typeface="Oswald"/>
                <a:ea typeface="Oswald"/>
                <a:cs typeface="Oswald"/>
                <a:sym typeface="Oswald"/>
              </a:rPr>
              <a:t>// instead of </a:t>
            </a: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FK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public Collection&lt;Enroll&gt; </a:t>
            </a:r>
            <a:r>
              <a:rPr b="1" i="0" lang="en-US" sz="3200" u="none" cap="none" strike="noStrike">
                <a:solidFill>
                  <a:srgbClr val="7030A0"/>
                </a:solidFill>
                <a:latin typeface="Oswald"/>
                <a:ea typeface="Oswald"/>
                <a:cs typeface="Oswald"/>
                <a:sym typeface="Oswald"/>
              </a:rPr>
              <a:t>getEnrollments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();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public void 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changeProf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(String newprof);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Modeling </a:t>
            </a:r>
            <a:r>
              <a:rPr i="0" lang="en-US" sz="4400" u="none" cap="none" strike="noStrike">
                <a:solidFill>
                  <a:schemeClr val="dk1"/>
                </a:solidFill>
              </a:rPr>
              <a:t>Courses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Oswald"/>
              <a:buChar char="•"/>
            </a:pPr>
            <a:r>
              <a:rPr i="0" lang="en-US" sz="3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Course.java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public int </a:t>
            </a:r>
            <a:r>
              <a:rPr b="1"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getId</a:t>
            </a:r>
            <a:r>
              <a:rPr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();</a:t>
            </a:r>
            <a:endParaRPr sz="3500">
              <a:latin typeface="Oswald"/>
              <a:ea typeface="Oswald"/>
              <a:cs typeface="Oswald"/>
              <a:sym typeface="Oswald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public String </a:t>
            </a:r>
            <a:r>
              <a:rPr b="1"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getTitle</a:t>
            </a:r>
            <a:r>
              <a:rPr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();</a:t>
            </a:r>
            <a:endParaRPr i="0" sz="35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500">
                <a:latin typeface="Oswald"/>
                <a:ea typeface="Oswald"/>
                <a:cs typeface="Oswald"/>
                <a:sym typeface="Oswald"/>
              </a:rPr>
              <a:t>// instead of </a:t>
            </a:r>
            <a:r>
              <a:rPr b="1" lang="en-US" sz="3500">
                <a:latin typeface="Oswald"/>
                <a:ea typeface="Oswald"/>
                <a:cs typeface="Oswald"/>
                <a:sym typeface="Oswald"/>
              </a:rPr>
              <a:t>FK</a:t>
            </a:r>
            <a:endParaRPr sz="3500">
              <a:latin typeface="Oswald"/>
              <a:ea typeface="Oswald"/>
              <a:cs typeface="Oswald"/>
              <a:sym typeface="Oswald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public Dept </a:t>
            </a:r>
            <a:r>
              <a:rPr b="1" i="0" lang="en-US" sz="3500" u="none" cap="none" strike="noStrike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getDept</a:t>
            </a:r>
            <a:r>
              <a:rPr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();</a:t>
            </a:r>
            <a:endParaRPr sz="3300">
              <a:latin typeface="Oswald"/>
              <a:ea typeface="Oswald"/>
              <a:cs typeface="Oswald"/>
              <a:sym typeface="Oswald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public Collection&lt;Section&gt; </a:t>
            </a:r>
            <a:r>
              <a:rPr b="1" i="0" lang="en-US" sz="35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getSections</a:t>
            </a:r>
            <a:r>
              <a:rPr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();</a:t>
            </a:r>
            <a:endParaRPr i="0" sz="35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public void </a:t>
            </a:r>
            <a:r>
              <a:rPr b="1"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changeTitle(int</a:t>
            </a:r>
            <a:r>
              <a:rPr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newtitle);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Navigating With Relations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i="0" lang="en-US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model allows navigating through object's relations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Student s = ... // somehow obtain a Student object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for (Enroll e : </a:t>
            </a:r>
            <a:r>
              <a:rPr b="1" i="0" lang="en-US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s.getEnrollments()</a:t>
            </a:r>
            <a:r>
              <a:rPr i="0" lang="en-US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 {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	Section k = </a:t>
            </a:r>
            <a:r>
              <a:rPr b="1" i="0" lang="en-US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e.getSection()</a:t>
            </a:r>
            <a:r>
              <a:rPr i="0" lang="en-US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;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Course c = </a:t>
            </a:r>
            <a:r>
              <a:rPr b="1" i="0" lang="en-US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k.getCourse()</a:t>
            </a:r>
            <a:r>
              <a:rPr i="0" lang="en-US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;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String title = c.getTitle();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System.out.println(title);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}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DatabaseManager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</a:pPr>
            <a:r>
              <a:rPr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database manager is responsible for managing the </a:t>
            </a:r>
            <a:r>
              <a:rPr b="1"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lifecycle</a:t>
            </a:r>
            <a:r>
              <a:rPr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of the domain objects</a:t>
            </a:r>
            <a:endParaRPr sz="3500">
              <a:latin typeface="Oswald"/>
              <a:ea typeface="Oswald"/>
              <a:cs typeface="Oswald"/>
              <a:sym typeface="Oswald"/>
            </a:endParaRPr>
          </a:p>
          <a:p>
            <a:pPr indent="-3746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</a:pPr>
            <a:r>
              <a:rPr b="1"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Retrieving</a:t>
            </a:r>
            <a:r>
              <a:rPr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them </a:t>
            </a:r>
            <a:r>
              <a:rPr b="1"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</a:t>
            </a:r>
            <a:r>
              <a:rPr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the </a:t>
            </a:r>
            <a:r>
              <a:rPr b="1"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database</a:t>
            </a:r>
            <a:endParaRPr sz="3500">
              <a:latin typeface="Oswald"/>
              <a:ea typeface="Oswald"/>
              <a:cs typeface="Oswald"/>
              <a:sym typeface="Oswald"/>
            </a:endParaRPr>
          </a:p>
          <a:p>
            <a:pPr indent="-3746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</a:pPr>
            <a:r>
              <a:rPr b="1"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Creating</a:t>
            </a:r>
            <a:r>
              <a:rPr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new ones, </a:t>
            </a:r>
            <a:r>
              <a:rPr b="1"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deleting</a:t>
            </a:r>
            <a:r>
              <a:rPr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old ones</a:t>
            </a:r>
            <a:endParaRPr sz="3500">
              <a:latin typeface="Oswald"/>
              <a:ea typeface="Oswald"/>
              <a:cs typeface="Oswald"/>
              <a:sym typeface="Oswald"/>
            </a:endParaRPr>
          </a:p>
          <a:p>
            <a:pPr indent="-3746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</a:pPr>
            <a:r>
              <a:rPr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database manager can </a:t>
            </a:r>
            <a:r>
              <a:rPr b="1"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</a:t>
            </a:r>
            <a:r>
              <a:rPr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 </a:t>
            </a:r>
            <a:r>
              <a:rPr b="1"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key</a:t>
            </a:r>
            <a:r>
              <a:rPr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to retrieve a </a:t>
            </a:r>
            <a:r>
              <a:rPr b="1"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record</a:t>
            </a:r>
            <a:r>
              <a:rPr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and construct a domain object</a:t>
            </a:r>
            <a:endParaRPr i="0" sz="37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DatabaseManager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54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swald"/>
              <a:buChar char="•"/>
            </a:pPr>
            <a:r>
              <a:rPr i="0" lang="en-US" sz="4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I.e., use a student's ID and create a Student instance with the corresponding record data</a:t>
            </a:r>
            <a:endParaRPr sz="4300">
              <a:latin typeface="Oswald"/>
              <a:ea typeface="Oswald"/>
              <a:cs typeface="Oswald"/>
              <a:sym typeface="Oswald"/>
            </a:endParaRPr>
          </a:p>
          <a:p>
            <a:pPr indent="-4254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•"/>
            </a:pPr>
            <a:r>
              <a:rPr i="0" lang="en-US" sz="4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Return </a:t>
            </a:r>
            <a:r>
              <a:rPr b="1" i="0" lang="en-US" sz="4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null</a:t>
            </a:r>
            <a:r>
              <a:rPr i="0" lang="en-US" sz="4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if not found</a:t>
            </a:r>
            <a:endParaRPr sz="4300">
              <a:latin typeface="Oswald"/>
              <a:ea typeface="Oswald"/>
              <a:cs typeface="Oswald"/>
              <a:sym typeface="Oswald"/>
            </a:endParaRPr>
          </a:p>
          <a:p>
            <a:pPr indent="-4254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•"/>
            </a:pPr>
            <a:r>
              <a:rPr i="0" lang="en-US" sz="4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Manager also manages </a:t>
            </a:r>
            <a:r>
              <a:rPr b="1" i="0" lang="en-US" sz="4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connection</a:t>
            </a:r>
            <a:r>
              <a:rPr i="0" lang="en-US" sz="4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to database</a:t>
            </a:r>
            <a:endParaRPr i="0" sz="45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public class 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DatabaseManager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{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private 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Connection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conn;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private StudentDAO	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studentDAO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private DeptDAO		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deptDAO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private EnrollDAO		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enrollDAO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private SectionDAO		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sectionDAO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private CourseDAO		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courseDAO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…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6" name="Google Shape;166;p2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Access Objects (DAO)</a:t>
            </a:r>
            <a:endParaRPr/>
          </a:p>
        </p:txBody>
      </p:sp>
      <p:sp>
        <p:nvSpPr>
          <p:cNvPr id="167" name="Google Shape;167;p27"/>
          <p:cNvSpPr/>
          <p:nvPr/>
        </p:nvSpPr>
        <p:spPr>
          <a:xfrm>
            <a:off x="6619275" y="949475"/>
            <a:ext cx="2268000" cy="23763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latin typeface="Oswald"/>
                <a:ea typeface="Oswald"/>
                <a:cs typeface="Oswald"/>
                <a:sym typeface="Oswald"/>
              </a:rPr>
              <a:t>DAOs</a:t>
            </a:r>
            <a:r>
              <a:rPr lang="en-US" sz="3700">
                <a:latin typeface="Oswald"/>
                <a:ea typeface="Oswald"/>
                <a:cs typeface="Oswald"/>
                <a:sym typeface="Oswald"/>
              </a:rPr>
              <a:t> encapsulate data access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30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public class </a:t>
            </a:r>
            <a:r>
              <a:rPr b="1" i="0" lang="en-US" sz="30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DatabaseManager</a:t>
            </a:r>
            <a:r>
              <a:rPr i="0" lang="en-US" sz="30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{</a:t>
            </a:r>
            <a:endParaRPr sz="31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30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public </a:t>
            </a:r>
            <a:r>
              <a:rPr b="1" i="0" lang="en-US" sz="30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DatabaseManager()</a:t>
            </a:r>
            <a:r>
              <a:rPr i="0" lang="en-US" sz="30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{</a:t>
            </a:r>
            <a:endParaRPr sz="31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30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try {</a:t>
            </a:r>
            <a:endParaRPr sz="31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30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String </a:t>
            </a:r>
            <a:r>
              <a:rPr b="1" i="0" lang="en-US" sz="30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url</a:t>
            </a:r>
            <a:r>
              <a:rPr i="0" lang="en-US" sz="30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= "jdbc:mysql://localhost:3306/studentdb";</a:t>
            </a:r>
            <a:endParaRPr sz="31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30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conn = DriverManager</a:t>
            </a:r>
            <a:endParaRPr i="0" sz="306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30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b="1" i="0" lang="en-US" sz="30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getConnection(url</a:t>
            </a:r>
            <a:r>
              <a:rPr i="0" lang="en-US" sz="30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"root", "password");</a:t>
            </a:r>
            <a:endParaRPr sz="31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30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</a:t>
            </a:r>
            <a:r>
              <a:rPr b="1" i="0" lang="en-US" sz="30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conn.setAutoCommit(false</a:t>
            </a:r>
            <a:r>
              <a:rPr i="0" lang="en-US" sz="30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);</a:t>
            </a:r>
            <a:endParaRPr sz="31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3" name="Google Shape;173;p2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Manager Manages DAOs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3559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try {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3559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studentDAO	= </a:t>
            </a:r>
            <a:r>
              <a:rPr b="1" i="0" lang="en-US" sz="3559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new</a:t>
            </a:r>
            <a:r>
              <a:rPr i="0" lang="en-US" sz="3559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0" lang="en-US" sz="3559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StudentDAO(conn</a:t>
            </a:r>
            <a:r>
              <a:rPr i="0" lang="en-US" sz="3559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this);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3559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deptDAO		= </a:t>
            </a:r>
            <a:r>
              <a:rPr b="1" i="0" lang="en-US" sz="3559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new</a:t>
            </a:r>
            <a:r>
              <a:rPr i="0" lang="en-US" sz="3559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0" lang="en-US" sz="3559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DeptDAO(conn</a:t>
            </a:r>
            <a:r>
              <a:rPr i="0" lang="en-US" sz="3559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this);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3559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enrollDAO		= </a:t>
            </a:r>
            <a:r>
              <a:rPr b="1" i="0" lang="en-US" sz="3559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new</a:t>
            </a:r>
            <a:r>
              <a:rPr i="0" lang="en-US" sz="3559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0" lang="en-US" sz="3559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EnrollDAO(conn</a:t>
            </a:r>
            <a:r>
              <a:rPr i="0" lang="en-US" sz="3559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this);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3559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sectionDAO	= </a:t>
            </a:r>
            <a:r>
              <a:rPr b="1" i="0" lang="en-US" sz="3559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new</a:t>
            </a:r>
            <a:r>
              <a:rPr i="0" lang="en-US" sz="3559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0" lang="en-US" sz="3559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SectionDAO(conn</a:t>
            </a:r>
            <a:r>
              <a:rPr i="0" lang="en-US" sz="3559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this);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3559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courseDAO		= </a:t>
            </a:r>
            <a:r>
              <a:rPr b="1" i="0" lang="en-US" sz="3559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new</a:t>
            </a:r>
            <a:r>
              <a:rPr i="0" lang="en-US" sz="3559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0" lang="en-US" sz="3559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CourseDAO(conn</a:t>
            </a:r>
            <a:r>
              <a:rPr i="0" lang="en-US" sz="3559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this);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3559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} </a:t>
            </a:r>
            <a:r>
              <a:rPr lang="en-US" sz="3559">
                <a:latin typeface="Oswald"/>
                <a:ea typeface="Oswald"/>
                <a:cs typeface="Oswald"/>
                <a:sym typeface="Oswald"/>
              </a:rPr>
              <a:t>...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9" name="Google Shape;179;p2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Manager Manages DAOs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Retrieving Objects from Database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Database manager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defines methods that use keys to read records and create corresponding instances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public Student 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findStudent(int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sid);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public Dept 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findDept(int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did);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public Enroll 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findEnroll(int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eid);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public Section 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findSection(int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sectid);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public Course 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findCourse(int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cid);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" name="Google Shape;186;p30"/>
          <p:cNvSpPr/>
          <p:nvPr/>
        </p:nvSpPr>
        <p:spPr>
          <a:xfrm>
            <a:off x="6695475" y="1784800"/>
            <a:ext cx="2268000" cy="19221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latin typeface="Oswald"/>
                <a:ea typeface="Oswald"/>
                <a:cs typeface="Oswald"/>
                <a:sym typeface="Oswald"/>
              </a:rPr>
              <a:t>finder methods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Inserting Objects into Database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"/>
              <a:buChar char="•"/>
            </a:pP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Additional methods insert records into database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public Student </a:t>
            </a:r>
            <a:r>
              <a:rPr b="1"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insertStudent</a:t>
            </a:r>
            <a:b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(int sid, String sname, int gradyear, Dept major);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public Dept </a:t>
            </a:r>
            <a:r>
              <a:rPr b="1"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insertDept</a:t>
            </a: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(int did, String dname);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public Enroll </a:t>
            </a:r>
            <a:r>
              <a:rPr b="1"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insertEnroll</a:t>
            </a:r>
            <a:b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(int eid, Student student, Section section);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public Section </a:t>
            </a:r>
            <a:r>
              <a:rPr b="1"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insertSection</a:t>
            </a:r>
            <a:b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(int sectid, String prof, int year, Course course);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public Course </a:t>
            </a:r>
            <a:r>
              <a:rPr b="1"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insertCourse</a:t>
            </a:r>
            <a:b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(int cid, String title, Dept dept);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26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Impedance Mismatch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Object Oriented Analysis &amp; Design (</a:t>
            </a:r>
            <a:r>
              <a:rPr b="1"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OOAD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 encourages working at </a:t>
            </a:r>
            <a:r>
              <a:rPr b="1"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correct level of abstraction</a:t>
            </a:r>
            <a:endParaRPr sz="3400">
              <a:latin typeface="Oswald"/>
              <a:ea typeface="Oswald"/>
              <a:cs typeface="Oswald"/>
              <a:sym typeface="Oswald"/>
            </a:endParaRPr>
          </a:p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Object Oriented Programming (</a:t>
            </a:r>
            <a:r>
              <a:rPr b="1"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OOP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 abstract </a:t>
            </a:r>
            <a:r>
              <a:rPr b="1"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minutia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into a </a:t>
            </a:r>
            <a:r>
              <a:rPr b="1"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hierarchy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of </a:t>
            </a:r>
            <a:r>
              <a:rPr b="1"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related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classes</a:t>
            </a:r>
            <a:endParaRPr sz="3400">
              <a:latin typeface="Oswald"/>
              <a:ea typeface="Oswald"/>
              <a:cs typeface="Oswald"/>
              <a:sym typeface="Oswald"/>
            </a:endParaRPr>
          </a:p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But </a:t>
            </a:r>
            <a:r>
              <a:rPr b="1"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databases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inherently work with sets of </a:t>
            </a:r>
            <a:r>
              <a:rPr b="1"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values</a:t>
            </a:r>
            <a:endParaRPr b="1" i="0" sz="36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public </a:t>
            </a:r>
            <a:r>
              <a:rPr b="1"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 findStudent</a:t>
            </a:r>
            <a:r>
              <a:rPr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(int sid) {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return </a:t>
            </a:r>
            <a:r>
              <a:rPr b="1"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studentDAO.find(sid</a:t>
            </a:r>
            <a:r>
              <a:rPr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);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}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public </a:t>
            </a:r>
            <a:r>
              <a:rPr b="1"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 insertStudent</a:t>
            </a:r>
            <a:r>
              <a:rPr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(int sid, String sname,</a:t>
            </a:r>
            <a:r>
              <a:rPr lang="en-US" sz="23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 gradyear, Dept m) {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return </a:t>
            </a:r>
            <a:r>
              <a:rPr b="1"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studentDAO.insert(sid</a:t>
            </a:r>
            <a:r>
              <a:rPr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sname, gradyear, m);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}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public void </a:t>
            </a:r>
            <a:r>
              <a:rPr b="1"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cleanup</a:t>
            </a:r>
            <a:r>
              <a:rPr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 {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try { </a:t>
            </a:r>
            <a:r>
              <a:rPr b="1"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conn.rollback</a:t>
            </a:r>
            <a:r>
              <a:rPr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(); </a:t>
            </a:r>
            <a:r>
              <a:rPr b="1"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conn.close</a:t>
            </a:r>
            <a:r>
              <a:rPr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();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} catch(SQLException e) {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System.out.println("…");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}}}</a:t>
            </a:r>
            <a:endParaRPr i="0" sz="23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8" name="Google Shape;198;p3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Implementation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public void </a:t>
            </a:r>
            <a:r>
              <a:rPr b="1"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commit</a:t>
            </a:r>
            <a:r>
              <a:rPr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 {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try {	</a:t>
            </a:r>
            <a:r>
              <a:rPr b="1"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conn.commit</a:t>
            </a:r>
            <a:r>
              <a:rPr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();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} catch(SQLException e) {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throw new RuntimeException("…", e);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}}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public void </a:t>
            </a:r>
            <a:r>
              <a:rPr b="1"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close</a:t>
            </a:r>
            <a:r>
              <a:rPr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 {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try {	</a:t>
            </a:r>
            <a:r>
              <a:rPr b="1"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conn.close</a:t>
            </a:r>
            <a:r>
              <a:rPr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();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} catch(SQLException e) {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throw new RuntimeException("…", e);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}}</a:t>
            </a:r>
            <a:endParaRPr i="0" sz="23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4" name="Google Shape;204;p3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Commit and Close Methods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Using the DatabaseManager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DatabaseManager 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dbmgr=new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DatabaseManager();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Student joe = 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dbmgr.findStudent(1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Dept joesdept 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 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joe.getMajor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Student ron =</a:t>
            </a:r>
            <a:b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dbmgr.insertStudent(12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"ron", 2009, joesdept);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dbmgr.commit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dbmgr.close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();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Implementing </a:t>
            </a:r>
            <a:r>
              <a:rPr i="0" lang="en-US" sz="4400" u="sng" cap="none" strike="noStrike">
                <a:solidFill>
                  <a:schemeClr val="dk1"/>
                </a:solidFill>
              </a:rPr>
              <a:t>Student.java</a:t>
            </a:r>
            <a:endParaRPr i="0" sz="4400" u="sng" cap="none" strike="noStrike">
              <a:solidFill>
                <a:schemeClr val="dk1"/>
              </a:solidFill>
            </a:endParaRPr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public class Student {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private </a:t>
            </a:r>
            <a:r>
              <a:rPr b="1"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StudentDAO</a:t>
            </a:r>
            <a:r>
              <a:rPr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dao;	private int sid, gradyear;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private String sname;	private Dept major;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private </a:t>
            </a:r>
            <a:r>
              <a:rPr b="1"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Collection&lt;Enroll</a:t>
            </a:r>
            <a:r>
              <a:rPr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 </a:t>
            </a:r>
            <a:r>
              <a:rPr b="1"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enrollments</a:t>
            </a:r>
            <a:r>
              <a:rPr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= null;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public </a:t>
            </a:r>
            <a:r>
              <a:rPr b="1"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</a:t>
            </a:r>
            <a:r>
              <a:rPr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StudentDAO</a:t>
            </a:r>
            <a:r>
              <a:rPr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dao, int sid, String n,</a:t>
            </a:r>
            <a:br>
              <a:rPr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		int gradyear, Dept major) {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this.dao = dao;		this.sid = sid;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this.sname = n;		this.gradyear = gradyear;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this.major = major;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}</a:t>
            </a:r>
            <a:endParaRPr i="0" sz="25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Implementing Accessors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public int </a:t>
            </a:r>
            <a:r>
              <a:rPr b="1"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getId</a:t>
            </a: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	       {	return sid;		}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public String </a:t>
            </a:r>
            <a:r>
              <a:rPr b="1"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getName</a:t>
            </a: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 {	return sname;	}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public int </a:t>
            </a:r>
            <a:r>
              <a:rPr b="1"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getGradYear</a:t>
            </a: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 {	return gradyear;</a:t>
            </a:r>
            <a:r>
              <a:rPr lang="en-US" sz="27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}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// lazy load: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public </a:t>
            </a:r>
            <a:r>
              <a:rPr b="1"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Collection&lt;Enroll&gt;</a:t>
            </a: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getEnrollments</a:t>
            </a: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 {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if (enrollments == null) // cache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	enrollments = </a:t>
            </a:r>
            <a:r>
              <a:rPr b="1"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dao.getEnrollments(sid)</a:t>
            </a: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;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return enrollments;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}</a:t>
            </a:r>
            <a:endParaRPr i="0" sz="27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Implementing Mutators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public void </a:t>
            </a:r>
            <a:r>
              <a:rPr b="1"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changeGradYear(int</a:t>
            </a: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newyear) {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</a:t>
            </a:r>
            <a:r>
              <a:rPr b="1"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gradyear</a:t>
            </a: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= newyear;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</a:t>
            </a:r>
            <a:r>
              <a:rPr b="1"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dao.changeGradYear(sid</a:t>
            </a: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newyear);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}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public void </a:t>
            </a:r>
            <a:r>
              <a:rPr b="1"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changeMajor(Dept</a:t>
            </a: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newmajor) {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</a:t>
            </a:r>
            <a:r>
              <a:rPr b="1"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major</a:t>
            </a: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= newmajor;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</a:t>
            </a:r>
            <a:r>
              <a:rPr b="1"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dao.changeMajor(sid</a:t>
            </a: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newmajor);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}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}</a:t>
            </a:r>
            <a:endParaRPr i="0" sz="27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Implementing </a:t>
            </a:r>
            <a:r>
              <a:rPr i="0" lang="en-US" sz="4400" u="sng" cap="none" strike="noStrike">
                <a:solidFill>
                  <a:schemeClr val="dk1"/>
                </a:solidFill>
              </a:rPr>
              <a:t>StudentDAO.java</a:t>
            </a:r>
            <a:endParaRPr i="0" sz="4400" u="sng" cap="none" strike="noStrike">
              <a:solidFill>
                <a:schemeClr val="dk1"/>
              </a:solidFill>
            </a:endParaRPr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public class StudentDAO {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</a:t>
            </a:r>
            <a:r>
              <a:rPr b="1"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PreparedStatement</a:t>
            </a:r>
            <a:r>
              <a:rPr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pstmt;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</a:t>
            </a:r>
            <a:r>
              <a:rPr b="1"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Statement</a:t>
            </a:r>
            <a:r>
              <a:rPr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stmt;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private </a:t>
            </a:r>
            <a:r>
              <a:rPr b="1"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Connection</a:t>
            </a:r>
            <a:r>
              <a:rPr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conn;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private </a:t>
            </a:r>
            <a:r>
              <a:rPr b="1"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DatabaseManager</a:t>
            </a:r>
            <a:r>
              <a:rPr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dbm;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public </a:t>
            </a:r>
            <a:r>
              <a:rPr b="1"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StudentDAO(Connection</a:t>
            </a:r>
            <a:r>
              <a:rPr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conn,</a:t>
            </a:r>
            <a:br>
              <a:rPr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		</a:t>
            </a:r>
            <a:r>
              <a:rPr b="1"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DatabaseManager</a:t>
            </a:r>
            <a:r>
              <a:rPr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dbm) {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	this.conn = conn;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	this.dbm = dbm;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}</a:t>
            </a:r>
            <a:endParaRPr i="0" sz="25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17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public Student find(int sid) {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17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try {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17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String </a:t>
            </a:r>
            <a:r>
              <a:rPr b="1" i="0" lang="en-US" sz="17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qry</a:t>
            </a:r>
            <a:r>
              <a:rPr i="0" lang="en-US" sz="17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= "select * from STUDENT where SId ="+sid;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17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stmt = </a:t>
            </a:r>
            <a:r>
              <a:rPr b="1" i="0" lang="en-US" sz="17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conn.createStatement</a:t>
            </a:r>
            <a:r>
              <a:rPr i="0" lang="en-US" sz="17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();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17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ResultSet rs = </a:t>
            </a:r>
            <a:r>
              <a:rPr b="1" i="0" lang="en-US" sz="17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stmt.executeQuery(qry</a:t>
            </a:r>
            <a:r>
              <a:rPr i="0" lang="en-US" sz="17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);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17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if (!rs.next()) </a:t>
            </a:r>
            <a:r>
              <a:rPr b="1" i="0" lang="en-US" sz="17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return null</a:t>
            </a:r>
            <a:r>
              <a:rPr i="0" lang="en-US" sz="17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;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17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String sname = </a:t>
            </a:r>
            <a:r>
              <a:rPr b="1" i="0" lang="en-US" sz="17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rs.getString</a:t>
            </a:r>
            <a:r>
              <a:rPr i="0" lang="en-US" sz="17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("SName");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17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int gradyear = </a:t>
            </a:r>
            <a:r>
              <a:rPr b="1" i="0" lang="en-US" sz="17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rs.getInt</a:t>
            </a:r>
            <a:r>
              <a:rPr i="0" lang="en-US" sz="17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("GradYear");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17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int majorid = </a:t>
            </a:r>
            <a:r>
              <a:rPr b="1" i="0" lang="en-US" sz="17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rs.getInt</a:t>
            </a:r>
            <a:r>
              <a:rPr i="0" lang="en-US" sz="17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("MajorId");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17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17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rs.close</a:t>
            </a:r>
            <a:r>
              <a:rPr i="0" lang="en-US" sz="17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();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17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Dept major = </a:t>
            </a:r>
            <a:r>
              <a:rPr b="1" i="0" lang="en-US" sz="17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dbm.findDept(majorid</a:t>
            </a:r>
            <a:r>
              <a:rPr i="0" lang="en-US" sz="17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);</a:t>
            </a:r>
            <a:r>
              <a:rPr b="1" i="0" lang="en-US" sz="17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		// eager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17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17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return</a:t>
            </a:r>
            <a:r>
              <a:rPr i="0" lang="en-US" sz="17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0" lang="en-US" sz="17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new</a:t>
            </a:r>
            <a:r>
              <a:rPr i="0" lang="en-US" sz="17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0" lang="en-US" sz="17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Student(this</a:t>
            </a:r>
            <a:r>
              <a:rPr i="0" lang="en-US" sz="17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sid, sname, gradyear, major);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17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} catch(SQLException e) {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17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dbm.cleanup();	throw new RuntimeException("…", e);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17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}}</a:t>
            </a:r>
            <a:endParaRPr i="0" sz="176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0" name="Google Shape;240;p3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21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public Student insert(int sid, String n, int year, Dept m) {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21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try {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21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if (find(sid) != null) </a:t>
            </a:r>
            <a:r>
              <a:rPr b="1" i="0" lang="en-US" sz="21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return null</a:t>
            </a:r>
            <a:r>
              <a:rPr i="0" lang="en-US" sz="21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;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21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String </a:t>
            </a:r>
            <a:r>
              <a:rPr b="1" i="0" lang="en-US" sz="21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cmd</a:t>
            </a:r>
            <a:r>
              <a:rPr i="0" lang="en-US" sz="21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= "insert into STUDENT(SId, SName,</a:t>
            </a:r>
            <a:br>
              <a:rPr i="0" lang="en-US" sz="21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21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	GradYear, MajorId) values(?, ?, ?, ?)";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21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pstmt = </a:t>
            </a:r>
            <a:r>
              <a:rPr b="1" i="0" lang="en-US" sz="21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conn.prepareStatement(cmd</a:t>
            </a:r>
            <a:r>
              <a:rPr i="0" lang="en-US" sz="21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);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21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21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pstmt.setInt(1</a:t>
            </a:r>
            <a:r>
              <a:rPr i="0" lang="en-US" sz="21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sid);		</a:t>
            </a:r>
            <a:r>
              <a:rPr b="1" i="0" lang="en-US" sz="21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pstmt.setString(2</a:t>
            </a:r>
            <a:r>
              <a:rPr i="0" lang="en-US" sz="21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n);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21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21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pstmt.setInt(3</a:t>
            </a:r>
            <a:r>
              <a:rPr i="0" lang="en-US" sz="21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gradyear);	</a:t>
            </a:r>
            <a:r>
              <a:rPr b="1" i="0" lang="en-US" sz="21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pstmt.setInt(4</a:t>
            </a:r>
            <a:r>
              <a:rPr i="0" lang="en-US" sz="21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m.getId());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21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21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pstmt.executeUpdate</a:t>
            </a:r>
            <a:r>
              <a:rPr i="0" lang="en-US" sz="21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();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21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21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return new Student(this</a:t>
            </a:r>
            <a:r>
              <a:rPr i="0" lang="en-US" sz="21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sid, sname, gradyear, major);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21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} catch(SQLException e) {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21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dbm.cleanup();	throw new RuntimeException("…", e);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21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}}</a:t>
            </a:r>
            <a:endParaRPr i="0" sz="216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6" name="Google Shape;246;p4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22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public Collection&lt;Enroll&gt; getEnrollments(int sid) {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22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try {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22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String </a:t>
            </a:r>
            <a:r>
              <a:rPr b="1" i="0" lang="en-US" sz="22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qry</a:t>
            </a:r>
            <a:r>
              <a:rPr i="0" lang="en-US" sz="22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="select * from ENROLL where StudentId="+sid;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22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stmt = </a:t>
            </a:r>
            <a:r>
              <a:rPr b="1" i="0" lang="en-US" sz="22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conn.createStatement</a:t>
            </a:r>
            <a:r>
              <a:rPr i="0" lang="en-US" sz="22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();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22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ResultSet rs = </a:t>
            </a:r>
            <a:r>
              <a:rPr b="1" i="0" lang="en-US" sz="22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stmt.executeQuery(qry</a:t>
            </a:r>
            <a:r>
              <a:rPr i="0" lang="en-US" sz="22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);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22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Collection&lt;Enroll&gt; </a:t>
            </a:r>
            <a:r>
              <a:rPr b="1" i="0" lang="en-US" sz="226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es</a:t>
            </a:r>
            <a:r>
              <a:rPr i="0" lang="en-US" sz="22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= </a:t>
            </a:r>
            <a:r>
              <a:rPr b="1" i="0" lang="en-US" sz="22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new</a:t>
            </a:r>
            <a:r>
              <a:rPr i="0" lang="en-US" sz="22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0" lang="en-US" sz="22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ArrayList&lt;Enroll</a:t>
            </a:r>
            <a:r>
              <a:rPr i="0" lang="en-US" sz="22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&gt;();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22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i="0" lang="en-US" sz="22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while</a:t>
            </a:r>
            <a:r>
              <a:rPr i="0" lang="en-US" sz="22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(</a:t>
            </a:r>
            <a:r>
              <a:rPr b="1" i="0" lang="en-US" sz="22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rs.next</a:t>
            </a:r>
            <a:r>
              <a:rPr i="0" lang="en-US" sz="22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()) {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22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int </a:t>
            </a:r>
            <a:r>
              <a:rPr b="1" i="0" lang="en-US" sz="22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eid</a:t>
            </a:r>
            <a:r>
              <a:rPr i="0" lang="en-US" sz="22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= </a:t>
            </a:r>
            <a:r>
              <a:rPr b="1" i="0" lang="en-US" sz="22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rs.getInt</a:t>
            </a:r>
            <a:r>
              <a:rPr i="0" lang="en-US" sz="22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("EId"); </a:t>
            </a:r>
            <a:r>
              <a:rPr b="1" i="0" lang="en-US" sz="226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es</a:t>
            </a:r>
            <a:r>
              <a:rPr b="1" i="0" lang="en-US" sz="22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.add(dbm.findEnroll(eid</a:t>
            </a:r>
            <a:r>
              <a:rPr i="0" lang="en-US" sz="22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));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22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} rs.close(); </a:t>
            </a:r>
            <a:r>
              <a:rPr b="1" i="0" lang="en-US" sz="22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return</a:t>
            </a:r>
            <a:r>
              <a:rPr i="0" lang="en-US" sz="22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0" lang="en-US" sz="226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es</a:t>
            </a:r>
            <a:r>
              <a:rPr i="0" lang="en-US" sz="22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;</a:t>
            </a:r>
            <a:r>
              <a:rPr b="1" i="0" lang="en-US" sz="22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// lazy evaluation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22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} catch(SQLException e) {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22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dbm.cleanup();	throw new RuntimeException("…", e);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i="0" lang="en-US" sz="226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}}</a:t>
            </a:r>
            <a:endParaRPr i="0" sz="226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2" name="Google Shape;252;p4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Impedance Mismatch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27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</a:pPr>
            <a:r>
              <a:rPr b="1" i="0" lang="en-US" sz="4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Records</a:t>
            </a:r>
            <a:r>
              <a:rPr i="0" lang="en-US" sz="4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are just a set of related </a:t>
            </a:r>
            <a:r>
              <a:rPr b="1" i="0" lang="en-US" sz="4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values</a:t>
            </a:r>
            <a:endParaRPr sz="4100">
              <a:latin typeface="Oswald"/>
              <a:ea typeface="Oswald"/>
              <a:cs typeface="Oswald"/>
              <a:sym typeface="Oswald"/>
            </a:endParaRPr>
          </a:p>
          <a:p>
            <a:pPr indent="-4127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</a:pPr>
            <a:r>
              <a:rPr i="0" lang="en-US" sz="4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And </a:t>
            </a:r>
            <a:r>
              <a:rPr b="1" i="0" lang="en-US" sz="4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record relations </a:t>
            </a:r>
            <a:r>
              <a:rPr i="0" lang="en-US" sz="4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are implemented as </a:t>
            </a:r>
            <a:r>
              <a:rPr b="1" i="0" lang="en-US" sz="4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values</a:t>
            </a:r>
            <a:r>
              <a:rPr i="0" lang="en-US" sz="4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0" lang="en-US" sz="4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referring</a:t>
            </a:r>
            <a:r>
              <a:rPr i="0" lang="en-US" sz="4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to other records</a:t>
            </a:r>
            <a:endParaRPr sz="4100">
              <a:latin typeface="Oswald"/>
              <a:ea typeface="Oswald"/>
              <a:cs typeface="Oswald"/>
              <a:sym typeface="Oswald"/>
            </a:endParaRPr>
          </a:p>
          <a:p>
            <a:pPr indent="-4127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</a:pPr>
            <a:r>
              <a:rPr i="0" lang="en-US" sz="4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 </a:t>
            </a:r>
            <a:r>
              <a:rPr b="1" i="0" lang="en-US" sz="4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OOP</a:t>
            </a:r>
            <a:r>
              <a:rPr i="0" lang="en-US" sz="4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we want to manipulate </a:t>
            </a:r>
            <a:r>
              <a:rPr b="1" i="0" lang="en-US" sz="4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objects</a:t>
            </a:r>
            <a:r>
              <a:rPr i="0" lang="en-US" sz="4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b="1" i="0" lang="en-US" sz="4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not</a:t>
            </a:r>
            <a:r>
              <a:rPr i="0" lang="en-US" sz="4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individual </a:t>
            </a:r>
            <a:r>
              <a:rPr b="1" i="0" lang="en-US" sz="4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values</a:t>
            </a:r>
            <a:endParaRPr b="1" i="0" sz="43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public void </a:t>
            </a:r>
            <a:r>
              <a:rPr b="1"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changeGradYear(int</a:t>
            </a: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sid, int newyear) {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try {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String </a:t>
            </a:r>
            <a:r>
              <a:rPr b="1"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cmd</a:t>
            </a: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= "update STUDENT set GradYear=?</a:t>
            </a:r>
            <a:r>
              <a:rPr lang="en-US" sz="26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SId=?";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pstmt = </a:t>
            </a:r>
            <a:r>
              <a:rPr b="1"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conn.prepareStatement(cmd</a:t>
            </a: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pstmt.setInt(1</a:t>
            </a: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newyear);  </a:t>
            </a:r>
            <a:r>
              <a:rPr b="1"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pstmt.setInt(2</a:t>
            </a: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sid);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pstmt.executeUpdate</a:t>
            </a: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} catch(SQLException e) {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dbm.cleanup();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throw new RuntimeException("…", e);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}}</a:t>
            </a:r>
            <a:endParaRPr i="0" sz="26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8" name="Google Shape;258;p4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public void </a:t>
            </a:r>
            <a:r>
              <a:rPr b="1"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changeMajor(int</a:t>
            </a: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sid, Dept newmajor) {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try {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String </a:t>
            </a:r>
            <a:r>
              <a:rPr b="1"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cmd</a:t>
            </a: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= "update STUDENT set MajorId = ?</a:t>
            </a:r>
            <a:b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				where SId = ?";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pstmt = </a:t>
            </a:r>
            <a:r>
              <a:rPr b="1"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conn.prepareStatement(cmd</a:t>
            </a: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</a:t>
            </a:r>
            <a:r>
              <a:rPr b="1"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pstmt.setInt(1</a:t>
            </a: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b="1"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newmajor.getId</a:t>
            </a: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());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</a:t>
            </a:r>
            <a:r>
              <a:rPr b="1"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pstmt.setInt(2</a:t>
            </a: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sid);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</a:t>
            </a:r>
            <a:r>
              <a:rPr b="1"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pstmt.executeUpdate</a:t>
            </a: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} catch(SQLException e) {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dbm.cleanup();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}}}</a:t>
            </a:r>
            <a:endParaRPr i="0" sz="26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4" name="Google Shape;264;p4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 want something like this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String major = args[0];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Collection&lt;DBStudent&gt; </a:t>
            </a:r>
            <a:r>
              <a:rPr b="1"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students</a:t>
            </a:r>
            <a:r>
              <a:rPr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=</a:t>
            </a:r>
            <a:r>
              <a:rPr lang="en-US" sz="3100">
                <a:latin typeface="Oswald"/>
                <a:ea typeface="Oswald"/>
                <a:cs typeface="Oswald"/>
                <a:sym typeface="Oswald"/>
              </a:rPr>
              <a:t> </a:t>
            </a:r>
            <a:endParaRPr sz="31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0005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DBStudent.findMajors(major</a:t>
            </a:r>
            <a:r>
              <a:rPr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);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</a:t>
            </a:r>
            <a:r>
              <a:rPr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(DBStudent s : </a:t>
            </a:r>
            <a:r>
              <a:rPr b="1"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students</a:t>
            </a:r>
            <a:r>
              <a:rPr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 {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	String sname = </a:t>
            </a:r>
            <a:r>
              <a:rPr b="1"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s.getName</a:t>
            </a:r>
            <a:r>
              <a:rPr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();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int gradyear = </a:t>
            </a:r>
            <a:r>
              <a:rPr b="1"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s.getGradYear</a:t>
            </a:r>
            <a:r>
              <a:rPr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();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System.out.println(sname + "\t" + gradyear);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}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Design Patterns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Model, View, Controller (MVC)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  <a:p>
            <a:pPr indent="-2603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–"/>
            </a:pPr>
            <a:r>
              <a:rPr i="0" lang="en-US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 SQL on the View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2603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–"/>
            </a:pPr>
            <a:r>
              <a:rPr i="0" lang="en-US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 styling or UX on the Model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Factory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Transfer Object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Access Object (DAO)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Singleton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Façade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ETC….</a:t>
            </a:r>
            <a:endParaRPr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Domain Model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Char char="•"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Business Layer</a:t>
            </a:r>
            <a:endParaRPr sz="4200">
              <a:latin typeface="Oswald"/>
              <a:ea typeface="Oswald"/>
              <a:cs typeface="Oswald"/>
              <a:sym typeface="Oswald"/>
            </a:endParaRPr>
          </a:p>
          <a:p>
            <a:pPr indent="-4191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Char char="•"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Layer</a:t>
            </a:r>
            <a:endParaRPr sz="4200">
              <a:latin typeface="Oswald"/>
              <a:ea typeface="Oswald"/>
              <a:cs typeface="Oswald"/>
              <a:sym typeface="Oswald"/>
            </a:endParaRPr>
          </a:p>
          <a:p>
            <a:pPr indent="-361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–"/>
            </a:pPr>
            <a:r>
              <a:rPr i="0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layer classes directly manipulate / interact with tables</a:t>
            </a:r>
            <a:endParaRPr sz="3800">
              <a:latin typeface="Oswald"/>
              <a:ea typeface="Oswald"/>
              <a:cs typeface="Oswald"/>
              <a:sym typeface="Oswald"/>
            </a:endParaRPr>
          </a:p>
          <a:p>
            <a:pPr indent="-4191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Char char="•"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Object-Relational Mapping (ORM)</a:t>
            </a:r>
            <a:endParaRPr sz="4200">
              <a:latin typeface="Oswald"/>
              <a:ea typeface="Oswald"/>
              <a:cs typeface="Oswald"/>
              <a:sym typeface="Oswald"/>
            </a:endParaRPr>
          </a:p>
          <a:p>
            <a:pPr indent="-361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Char char="–"/>
            </a:pPr>
            <a:r>
              <a:rPr i="0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Converts Objects to SQL</a:t>
            </a:r>
            <a:endParaRPr sz="3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Student.java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public int getId();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public String getName();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public int getGradYear();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public Dept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getMajor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public Collection&lt;Enroll&gt; </a:t>
            </a:r>
            <a:r>
              <a:rPr b="1" i="0" lang="en-US" sz="32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getEnrollments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public void changeGradYear(int newyear);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public void changeMajor(Dept newmajor);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Similar to Class Diagram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Modeling Department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Char char="•"/>
            </a:pPr>
            <a:r>
              <a:rPr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Dept.java</a:t>
            </a:r>
            <a:endParaRPr sz="3300">
              <a:latin typeface="Oswald"/>
              <a:ea typeface="Oswald"/>
              <a:cs typeface="Oswald"/>
              <a:sym typeface="Oswald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public int getId();</a:t>
            </a:r>
            <a:endParaRPr sz="3100">
              <a:latin typeface="Oswald"/>
              <a:ea typeface="Oswald"/>
              <a:cs typeface="Oswald"/>
              <a:sym typeface="Oswald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public String getName();</a:t>
            </a:r>
            <a:endParaRPr i="0" sz="31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100">
                <a:latin typeface="Oswald"/>
                <a:ea typeface="Oswald"/>
                <a:cs typeface="Oswald"/>
                <a:sym typeface="Oswald"/>
              </a:rPr>
              <a:t>// </a:t>
            </a:r>
            <a:r>
              <a:rPr b="1" lang="en-US" sz="3100">
                <a:latin typeface="Oswald"/>
                <a:ea typeface="Oswald"/>
                <a:cs typeface="Oswald"/>
                <a:sym typeface="Oswald"/>
              </a:rPr>
              <a:t>ManyToOne</a:t>
            </a:r>
            <a:endParaRPr sz="3100">
              <a:latin typeface="Oswald"/>
              <a:ea typeface="Oswald"/>
              <a:cs typeface="Oswald"/>
              <a:sym typeface="Oswald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public Collection&lt;Student&gt; </a:t>
            </a:r>
            <a:r>
              <a:rPr b="1" i="0" lang="en-US" sz="31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getStudents</a:t>
            </a:r>
            <a:r>
              <a:rPr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();</a:t>
            </a:r>
            <a:endParaRPr b="1" i="0" sz="31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public Collection&lt;Course&gt; </a:t>
            </a:r>
            <a:r>
              <a:rPr b="1" i="0" lang="en-US" sz="3100" u="none" cap="none" strike="noStrike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getCourses</a:t>
            </a:r>
            <a:r>
              <a:rPr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();</a:t>
            </a:r>
            <a:endParaRPr b="1" i="0" sz="31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-US" sz="3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public void changeName(String newname);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  <a:p>
            <a:pPr indent="-3619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Char char="•"/>
            </a:pPr>
            <a:r>
              <a:rPr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Similar to Class Diagram</a:t>
            </a:r>
            <a:endParaRPr sz="33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Modeling </a:t>
            </a:r>
            <a:r>
              <a:rPr i="0" lang="en-US" sz="4400" u="none" cap="none" strike="noStrike">
                <a:solidFill>
                  <a:schemeClr val="dk1"/>
                </a:solidFill>
              </a:rPr>
              <a:t>Enrollments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swald"/>
              <a:buChar char="•"/>
            </a:pPr>
            <a:r>
              <a:rPr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Enroll.java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public int getId();</a:t>
            </a:r>
            <a:endParaRPr i="0" sz="3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public String getGrade();</a:t>
            </a:r>
            <a:endParaRPr i="0" sz="3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400">
                <a:latin typeface="Oswald"/>
                <a:ea typeface="Oswald"/>
                <a:cs typeface="Oswald"/>
                <a:sym typeface="Oswald"/>
              </a:rPr>
              <a:t>// instead of </a:t>
            </a:r>
            <a:r>
              <a:rPr b="1" lang="en-US" sz="3400">
                <a:latin typeface="Oswald"/>
                <a:ea typeface="Oswald"/>
                <a:cs typeface="Oswald"/>
                <a:sym typeface="Oswald"/>
              </a:rPr>
              <a:t>FKs</a:t>
            </a:r>
            <a:endParaRPr sz="3400">
              <a:latin typeface="Oswald"/>
              <a:ea typeface="Oswald"/>
              <a:cs typeface="Oswald"/>
              <a:sym typeface="Oswald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public Student </a:t>
            </a:r>
            <a:r>
              <a:rPr b="1" i="0" lang="en-US" sz="34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getStudent</a:t>
            </a:r>
            <a:r>
              <a:rPr i="0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();	</a:t>
            </a:r>
            <a:endParaRPr i="0" sz="3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public Section </a:t>
            </a:r>
            <a:r>
              <a:rPr b="1" i="0" lang="en-US" sz="3400" u="none" cap="none" strike="noStrike">
                <a:solidFill>
                  <a:srgbClr val="7030A0"/>
                </a:solidFill>
                <a:latin typeface="Oswald"/>
                <a:ea typeface="Oswald"/>
                <a:cs typeface="Oswald"/>
                <a:sym typeface="Oswald"/>
              </a:rPr>
              <a:t>getSection</a:t>
            </a:r>
            <a:r>
              <a:rPr i="0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();</a:t>
            </a:r>
            <a:endParaRPr i="0" sz="3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public void changeGrade(String newgrade);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