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Oswald"/>
      <p:regular r:id="rId75"/>
      <p:bold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Oswald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font" Target="fonts/Oswald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aa5bd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aa5bd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83c2c2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83c2c2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dfc24e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dfc24e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15afb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15afb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0b39e5b5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0b39e5b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f1c9f5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f1c9f5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f1c9f55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4f1c9f5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f1c9f5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f1c9f5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dfc24e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dfc24e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0b39e5b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0b39e5b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0b39e5b5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0b39e5b5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0b39e5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0b39e5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0b39e5b5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0b39e5b5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0b39e5b5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0b39e5b5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dfc24e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dfc24e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dfc24e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dfc24e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dfc24e7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dfc24e7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dfc24e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dfc24e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dfc24e7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dfc24e7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dfc24e7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dfc24e7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f1c9f5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f1c9f5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4f1c9f55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4f1c9f55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83c2c2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83c2c2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4f1c9f55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4f1c9f55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4f1c9f5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4f1c9f5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4fb9984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4fb9984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4fb9984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4fb9984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4f1c9f55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4f1c9f55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4f1c9f55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4f1c9f55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4f1c9f55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4f1c9f55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dfc24e7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dfc24e7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dfc24e7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dfc24e7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83c2c25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83c2c2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4ffaebc71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4ffaebc71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dfc24e7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dfc24e7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dfc24e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dfc24e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dfc24e7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dfc24e7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dfc24e7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dfc24e7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dfc24e7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dfc24e7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dfc24e7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dfc24e7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dfc24e7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dfc24e7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dfc24e7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dfc24e7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dfc24e7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dfc24e7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dfc24e7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dfc24e7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e82c74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9e82c74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dfc24e7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dfc24e7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dfc24e7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dfc24e7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dfc24e7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dfc24e7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dfc24e7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dfc24e7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5dfc24e7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5dfc24e7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dfc24e7a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dfc24e7a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dfc24e7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dfc24e7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dfc24e7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dfc24e7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dfc24e7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dfc24e7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dfc24e7a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dfc24e7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aa5bd25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0aa5bd25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5dfc24e7a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5dfc24e7a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dfc24e7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dfc24e7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5dfc24e7a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5dfc24e7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dfc24e7a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dfc24e7a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dfc24e7a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dfc24e7a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dfc24e7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dfc24e7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5dfc24e7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5dfc24e7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dfc24e7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dfc24e7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5dfc24e7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5dfc24e7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dfc24e7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dfc24e7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83c2c2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83c2c2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dfc24e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dfc24e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Oswald"/>
              <a:buNone/>
              <a:defRPr b="1" sz="1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Oswald"/>
              <a:buNone/>
              <a:defRPr b="1" sz="5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>
                <a:solidFill>
                  <a:schemeClr val="dk1"/>
                </a:solidFill>
              </a:defRPr>
            </a:lvl2pPr>
            <a:lvl3pPr indent="-419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>
                <a:solidFill>
                  <a:schemeClr val="dk1"/>
                </a:solidFill>
              </a:defRPr>
            </a:lvl3pPr>
            <a:lvl4pPr indent="-419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4pPr>
            <a:lvl5pPr indent="-419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>
                <a:solidFill>
                  <a:schemeClr val="dk1"/>
                </a:solidFill>
              </a:defRPr>
            </a:lvl5pPr>
            <a:lvl6pPr indent="-419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>
                <a:solidFill>
                  <a:schemeClr val="dk1"/>
                </a:solidFill>
              </a:defRPr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>
                <a:solidFill>
                  <a:schemeClr val="dk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7" name="Google Shape;127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2" name="Google Shape;1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b="1"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PRING</a:t>
            </a:r>
            <a:endParaRPr b="1" sz="14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b="1"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OOT &amp; </a:t>
            </a: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JPA</a:t>
            </a:r>
            <a:endParaRPr b="1"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37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repository</a:t>
            </a:r>
            <a:endParaRPr/>
          </a:p>
        </p:txBody>
      </p:sp>
      <p:sp>
        <p:nvSpPr>
          <p:cNvPr id="202" name="Google Shape;202;p46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Repositories provide API to interact with database, e.g., create, find, update, delete</a:t>
            </a:r>
            <a:endParaRPr sz="31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package 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com.example.myapp.repositories;</a:t>
            </a:r>
            <a:endParaRPr sz="3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import 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com.example.myapp.models.*;</a:t>
            </a:r>
            <a:endParaRPr sz="3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import 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org.springframework.data.repository.*;</a:t>
            </a:r>
            <a:endParaRPr sz="3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3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extends 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CrudRepository&lt;User, Integer&gt; { }</a:t>
            </a:r>
            <a:endParaRPr sz="3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</a:t>
            </a:r>
            <a:r>
              <a:rPr lang="en"/>
              <a:t>JPA</a:t>
            </a:r>
            <a:r>
              <a:rPr lang="en"/>
              <a:t> Schema</a:t>
            </a:r>
            <a:endParaRPr/>
          </a:p>
        </p:txBody>
      </p:sp>
      <p:sp>
        <p:nvSpPr>
          <p:cNvPr id="208" name="Google Shape;208;p47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 (</a:t>
            </a:r>
            <a:endParaRPr sz="29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29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first_name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9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last_name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9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password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9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username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90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9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9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ENGINE=MyISAM 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CHARSET=latin1;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users</a:t>
            </a:r>
            <a:endParaRPr/>
          </a:p>
        </p:txBody>
      </p:sp>
      <p:sp>
        <p:nvSpPr>
          <p:cNvPr id="214" name="Google Shape;214;p48"/>
          <p:cNvSpPr txBox="1"/>
          <p:nvPr>
            <p:ph idx="1" type="body"/>
          </p:nvPr>
        </p:nvSpPr>
        <p:spPr>
          <a:xfrm>
            <a:off x="311700" y="838500"/>
            <a:ext cx="8520600" cy="430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'Alice'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'Wonderland'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'awonder'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'123'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lang="en"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'Bob'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'Dylan'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'bdylan'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'qwe'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lang="en"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'Chuck'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'Norris'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'cnorris'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'wer'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lang="en"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VALUES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'Dan'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'Brown'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'dbrown'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'asd'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4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 JPA ACCESS</a:t>
            </a:r>
            <a:endParaRPr b="1" sz="1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Google Shape;220;p49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findAll() retrieves all records</a:t>
            </a:r>
            <a:endParaRPr/>
          </a:p>
        </p:txBody>
      </p:sp>
      <p:sp>
        <p:nvSpPr>
          <p:cNvPr id="226" name="Google Shape;226;p50"/>
          <p:cNvSpPr txBox="1"/>
          <p:nvPr>
            <p:ph idx="1" type="body"/>
          </p:nvPr>
        </p:nvSpPr>
        <p:spPr>
          <a:xfrm>
            <a:off x="311700" y="838500"/>
            <a:ext cx="8520600" cy="430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@Autowired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Repository;  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@Test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testFindAll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Users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() {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List&lt;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&gt;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users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= (List&lt;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&gt;)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Repository.findAll();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for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s)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System.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out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.println(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.getFirstName());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b="1" sz="43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1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findById() retrieves one record</a:t>
            </a:r>
            <a:endParaRPr/>
          </a:p>
        </p:txBody>
      </p:sp>
      <p:sp>
        <p:nvSpPr>
          <p:cNvPr id="232" name="Google Shape;232;p51"/>
          <p:cNvSpPr txBox="1"/>
          <p:nvPr>
            <p:ph idx="1" type="body"/>
          </p:nvPr>
        </p:nvSpPr>
        <p:spPr>
          <a:xfrm>
            <a:off x="311700" y="838500"/>
            <a:ext cx="8520600" cy="430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@Autowired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Repository;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@Test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testFind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ById() {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= (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Repository.findById(</a:t>
            </a:r>
            <a:r>
              <a:rPr lang="en" sz="29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).get();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System.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out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.println(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.getFirstName());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4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b="1" lang="en" sz="1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USTOM</a:t>
            </a:r>
            <a:r>
              <a:rPr b="1" lang="en" sz="12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JPQL Q</a:t>
            </a:r>
            <a:r>
              <a:rPr b="1" lang="en" sz="1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UERIES</a:t>
            </a:r>
            <a:endParaRPr b="1" sz="1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p52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3"/>
          <p:cNvSpPr txBox="1"/>
          <p:nvPr>
            <p:ph idx="1" type="body"/>
          </p:nvPr>
        </p:nvSpPr>
        <p:spPr>
          <a:xfrm>
            <a:off x="311700" y="838500"/>
            <a:ext cx="88323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Declare custom queries in repository</a:t>
            </a:r>
            <a:endParaRPr sz="33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extends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CrudRepository&lt;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Integer&gt; {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b="1" lang="en" sz="335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find</a:t>
            </a:r>
            <a:r>
              <a:rPr b="1" lang="en" sz="335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b="1" lang="en" sz="335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ByUsername</a:t>
            </a:r>
            <a:endParaRPr b="1" sz="3350"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(String username);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b="1" sz="335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53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custom queries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4"/>
          <p:cNvSpPr txBox="1"/>
          <p:nvPr>
            <p:ph idx="1" type="body"/>
          </p:nvPr>
        </p:nvSpPr>
        <p:spPr>
          <a:xfrm>
            <a:off x="311700" y="838500"/>
            <a:ext cx="88323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Name method parameters so we can refer to them in a query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find</a:t>
            </a:r>
            <a:r>
              <a:rPr b="1"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b="1"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ByUsername</a:t>
            </a:r>
            <a:endParaRPr b="1" sz="29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900">
                <a:solidFill>
                  <a:srgbClr val="8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@Param</a:t>
            </a:r>
            <a:r>
              <a:rPr lang="en" sz="29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"username"</a:t>
            </a:r>
            <a:r>
              <a:rPr lang="en" sz="29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String username);</a:t>
            </a:r>
            <a:endParaRPr b="1" sz="29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Google Shape;250;p54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query parameters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Implement query with </a:t>
            </a:r>
            <a:r>
              <a:rPr b="1"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@Query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b="1"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JPQL</a:t>
            </a:r>
            <a:r>
              <a:rPr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or native </a:t>
            </a:r>
            <a:r>
              <a:rPr b="1" lang="en" sz="31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SQL</a:t>
            </a:r>
            <a:endParaRPr b="1" sz="310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808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8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</a:t>
            </a:r>
            <a:r>
              <a:rPr b="1" lang="en" sz="2900">
                <a:solidFill>
                  <a:srgbClr val="8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Query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"SELECT s FROM 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s</a:t>
            </a:r>
            <a:endParaRPr b="1" sz="2900">
              <a:solidFill>
                <a:srgbClr val="008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        WHERE s.</a:t>
            </a:r>
            <a:r>
              <a:rPr b="1" lang="en" sz="29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username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=: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username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9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290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find</a:t>
            </a:r>
            <a:r>
              <a:rPr b="1"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b="1"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ByUsername</a:t>
            </a:r>
            <a:endParaRPr b="1" sz="29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(</a:t>
            </a:r>
            <a:r>
              <a:rPr lang="en" sz="2900">
                <a:solidFill>
                  <a:srgbClr val="8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@Param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username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lang="en" sz="29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String username);</a:t>
            </a:r>
            <a:endParaRPr b="1" sz="29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Google Shape;256;p55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query parameters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title"/>
          </p:nvPr>
        </p:nvSpPr>
        <p:spPr>
          <a:xfrm>
            <a:off x="141225" y="0"/>
            <a:ext cx="9002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Spring Boot Web project</a:t>
            </a:r>
            <a:endParaRPr/>
          </a:p>
        </p:txBody>
      </p:sp>
      <p:sp>
        <p:nvSpPr>
          <p:cNvPr id="150" name="Google Shape;150;p38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Use spring command line tool to create a project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spring init --dependencies=web myapp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Create a simple hello world webpage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mkdir myapp/src/main/webapp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 &gt;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myapp/src/main/webapp/index.html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&lt;h1&gt;Hello World&lt;/h1&gt;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6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predicates with AND</a:t>
            </a:r>
            <a:endParaRPr/>
          </a:p>
        </p:txBody>
      </p:sp>
      <p:sp>
        <p:nvSpPr>
          <p:cNvPr id="262" name="Google Shape;262;p56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solidFill>
                  <a:srgbClr val="000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 AND to combine predicates</a:t>
            </a:r>
            <a:endParaRPr sz="31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solidFill>
                  <a:srgbClr val="8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@Query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"SELECT s from 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s WHERE </a:t>
            </a:r>
            <a:endParaRPr b="1" sz="3150">
              <a:solidFill>
                <a:srgbClr val="008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s.</a:t>
            </a:r>
            <a:r>
              <a:rPr b="1" lang="en" sz="31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username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=:username AND      </a:t>
            </a:r>
            <a:endParaRPr b="1" sz="3150">
              <a:solidFill>
                <a:srgbClr val="008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s.</a:t>
            </a:r>
            <a:r>
              <a:rPr b="1" lang="en" sz="31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password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=:=password"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15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find</a:t>
            </a:r>
            <a:r>
              <a:rPr b="1" lang="en" sz="315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b="1" lang="en" sz="315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ByCredentials</a:t>
            </a:r>
            <a:endParaRPr b="1" sz="3150"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(</a:t>
            </a:r>
            <a:r>
              <a:rPr lang="en" sz="3150">
                <a:solidFill>
                  <a:srgbClr val="8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@Param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"username"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String username,</a:t>
            </a:r>
            <a:endParaRPr sz="3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lang="en" sz="3150">
                <a:solidFill>
                  <a:srgbClr val="8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@Param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1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"password"</a:t>
            </a:r>
            <a:r>
              <a:rPr lang="en" sz="3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String password);</a:t>
            </a:r>
            <a:endParaRPr sz="4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b="1"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</a:t>
            </a: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r>
              <a:rPr b="1"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USTOM</a:t>
            </a: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F</a:t>
            </a:r>
            <a:r>
              <a:rPr b="1"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INDERS</a:t>
            </a:r>
            <a:endParaRPr b="1" sz="1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8" name="Google Shape;268;p57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8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Retrieve </a:t>
            </a:r>
            <a:r>
              <a:rPr lang="en" sz="4700"/>
              <a:t>user</a:t>
            </a:r>
            <a:r>
              <a:rPr lang="en" sz="4700"/>
              <a:t> by username</a:t>
            </a:r>
            <a:endParaRPr sz="4700"/>
          </a:p>
        </p:txBody>
      </p:sp>
      <p:sp>
        <p:nvSpPr>
          <p:cNvPr id="274" name="Google Shape;274;p58"/>
          <p:cNvSpPr txBox="1"/>
          <p:nvPr>
            <p:ph idx="1" type="body"/>
          </p:nvPr>
        </p:nvSpPr>
        <p:spPr>
          <a:xfrm>
            <a:off x="311700" y="838500"/>
            <a:ext cx="88323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@Autowired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Repository;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@Test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testFind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ByUsername() {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=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.find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ByUsername(</a:t>
            </a:r>
            <a:r>
              <a:rPr b="1" lang="en" sz="33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"alice"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System.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out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.println(user.getFirstName());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b="1" sz="5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9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Retrieve </a:t>
            </a:r>
            <a:r>
              <a:rPr lang="en" sz="4700"/>
              <a:t>user</a:t>
            </a:r>
            <a:r>
              <a:rPr lang="en" sz="4700"/>
              <a:t> by credentials</a:t>
            </a:r>
            <a:endParaRPr sz="4700"/>
          </a:p>
        </p:txBody>
      </p:sp>
      <p:sp>
        <p:nvSpPr>
          <p:cNvPr id="280" name="Google Shape;280;p59"/>
          <p:cNvSpPr txBox="1"/>
          <p:nvPr>
            <p:ph idx="1" type="body"/>
          </p:nvPr>
        </p:nvSpPr>
        <p:spPr>
          <a:xfrm>
            <a:off x="311700" y="838500"/>
            <a:ext cx="8832300" cy="430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@Autowired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 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Repository;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@Test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testFind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ByCredentials() {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= 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.find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ByCredentials(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"alice"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lang="en" sz="32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"alice"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System.</a:t>
            </a: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out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.println(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.getFirstName());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5650">
              <a:solidFill>
                <a:srgbClr val="000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00"/>
              <a:t>SAVING DATA</a:t>
            </a:r>
            <a:endParaRPr sz="13300"/>
          </a:p>
        </p:txBody>
      </p:sp>
      <p:sp>
        <p:nvSpPr>
          <p:cNvPr id="286" name="Google Shape;286;p60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1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lang="en"/>
              <a:t>user</a:t>
            </a:r>
            <a:r>
              <a:rPr lang="en"/>
              <a:t>s</a:t>
            </a:r>
            <a:endParaRPr/>
          </a:p>
        </p:txBody>
      </p:sp>
      <p:sp>
        <p:nvSpPr>
          <p:cNvPr id="292" name="Google Shape;292;p61"/>
          <p:cNvSpPr txBox="1"/>
          <p:nvPr>
            <p:ph idx="1" type="body"/>
          </p:nvPr>
        </p:nvSpPr>
        <p:spPr>
          <a:xfrm>
            <a:off x="311700" y="838500"/>
            <a:ext cx="8832300" cy="430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@Autowired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 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Repository;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@Test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testCreate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() {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bob = </a:t>
            </a: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new 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4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123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"Bob"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userRepository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.save(bob);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5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2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</a:t>
            </a:r>
            <a:r>
              <a:rPr lang="en"/>
              <a:t> </a:t>
            </a:r>
            <a:r>
              <a:rPr lang="en"/>
              <a:t>user</a:t>
            </a:r>
            <a:r>
              <a:rPr lang="en"/>
              <a:t>s</a:t>
            </a:r>
            <a:endParaRPr/>
          </a:p>
        </p:txBody>
      </p:sp>
      <p:sp>
        <p:nvSpPr>
          <p:cNvPr id="298" name="Google Shape;298;p62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@Test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testUpdate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() {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bob = 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.find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ByUsername(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"bob"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bob.setFirstName(</a:t>
            </a:r>
            <a:r>
              <a:rPr b="1" lang="en" sz="34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"Robert"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userRepository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.save(bob);</a:t>
            </a:r>
            <a:endParaRPr sz="34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4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3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</a:t>
            </a:r>
            <a:r>
              <a:rPr lang="en"/>
              <a:t>user</a:t>
            </a:r>
            <a:r>
              <a:rPr lang="en"/>
              <a:t> records</a:t>
            </a:r>
            <a:endParaRPr/>
          </a:p>
        </p:txBody>
      </p:sp>
      <p:sp>
        <p:nvSpPr>
          <p:cNvPr id="304" name="Google Shape;304;p63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@Autowired</a:t>
            </a:r>
            <a:endParaRPr sz="3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 </a:t>
            </a: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Repository;</a:t>
            </a:r>
            <a:endParaRPr sz="3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@Test</a:t>
            </a:r>
            <a:endParaRPr sz="3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testDelete</a:t>
            </a: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() {</a:t>
            </a:r>
            <a:endParaRPr sz="3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34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userRepository</a:t>
            </a: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.deleteById(</a:t>
            </a:r>
            <a:r>
              <a:rPr lang="en" sz="3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5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4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0"/>
              <a:t>M</a:t>
            </a:r>
            <a:r>
              <a:rPr lang="en" sz="12900"/>
              <a:t>ODELING</a:t>
            </a:r>
            <a:endParaRPr sz="1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0"/>
              <a:t>I</a:t>
            </a:r>
            <a:r>
              <a:rPr lang="en" sz="12900"/>
              <a:t>NHERITANCE</a:t>
            </a:r>
            <a:endParaRPr sz="12900"/>
          </a:p>
        </p:txBody>
      </p:sp>
      <p:sp>
        <p:nvSpPr>
          <p:cNvPr id="310" name="Google Shape;310;p64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5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65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86" y="0"/>
            <a:ext cx="877282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5"/>
          <p:cNvSpPr/>
          <p:nvPr/>
        </p:nvSpPr>
        <p:spPr>
          <a:xfrm>
            <a:off x="283300" y="0"/>
            <a:ext cx="5630400" cy="2995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the database</a:t>
            </a:r>
            <a:endParaRPr/>
          </a:p>
        </p:txBody>
      </p:sp>
      <p:sp>
        <p:nvSpPr>
          <p:cNvPr id="156" name="Google Shape;156;p39"/>
          <p:cNvSpPr txBox="1"/>
          <p:nvPr>
            <p:ph idx="1" type="body"/>
          </p:nvPr>
        </p:nvSpPr>
        <p:spPr>
          <a:xfrm>
            <a:off x="311700" y="838500"/>
            <a:ext cx="88323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Consolas"/>
                <a:ea typeface="Consolas"/>
                <a:cs typeface="Consolas"/>
                <a:sym typeface="Consolas"/>
              </a:rPr>
              <a:t>src/main/resources/application.properties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spring.datasource.url=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jdbc:mysql://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YOURMACHINE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:3306/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YOURDBNAME?serverTimezone=UTC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spring.datasource.username=YOURUSERNAME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spring.datasource.password=YOURPASSWORD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spring.jpa.hibernate.ddl-auto=update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spring.jpa.show-sql=true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6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</a:t>
            </a:r>
            <a:r>
              <a:rPr lang="en"/>
              <a:t> inherits from User</a:t>
            </a:r>
            <a:endParaRPr/>
          </a:p>
        </p:txBody>
      </p:sp>
      <p:sp>
        <p:nvSpPr>
          <p:cNvPr id="324" name="Google Shape;324;p66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4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4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Faculty extends User {</a:t>
            </a:r>
            <a:endParaRPr sz="4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4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office;</a:t>
            </a:r>
            <a:endParaRPr sz="4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4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4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Boolean tenure;</a:t>
            </a:r>
            <a:endParaRPr sz="4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5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Google Shape;325;p66"/>
          <p:cNvSpPr/>
          <p:nvPr/>
        </p:nvSpPr>
        <p:spPr>
          <a:xfrm>
            <a:off x="6442875" y="2507175"/>
            <a:ext cx="2044500" cy="2055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setters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getters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all arguments constructor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default constructor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7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Single Table Inheritance Strategy (default)</a:t>
            </a:r>
            <a:endParaRPr sz="3500"/>
          </a:p>
        </p:txBody>
      </p:sp>
      <p:sp>
        <p:nvSpPr>
          <p:cNvPr id="331" name="Google Shape;331;p67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user 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 </a:t>
            </a:r>
            <a:r>
              <a:rPr b="1" i="1" lang="en" sz="21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first_name </a:t>
            </a:r>
            <a:r>
              <a:rPr b="1" i="1" lang="en" sz="21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last_name </a:t>
            </a:r>
            <a:r>
              <a:rPr b="1" i="1" lang="en" sz="21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password </a:t>
            </a:r>
            <a:r>
              <a:rPr b="1" i="1" lang="en" sz="21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username </a:t>
            </a:r>
            <a:r>
              <a:rPr b="1" i="1" lang="en" sz="21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15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dtype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" sz="21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31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15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office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" sz="21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15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tenure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bit(</a:t>
            </a: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Google Shape;332;p67"/>
          <p:cNvSpPr/>
          <p:nvPr/>
        </p:nvSpPr>
        <p:spPr>
          <a:xfrm>
            <a:off x="6341425" y="1852775"/>
            <a:ext cx="2374500" cy="29865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1047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Default strategy is single table inheritance. Derived class properties are denormalized to base class. </a:t>
            </a: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dtype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used to distinguish.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8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also inherits from User</a:t>
            </a:r>
            <a:endParaRPr/>
          </a:p>
        </p:txBody>
      </p:sp>
      <p:sp>
        <p:nvSpPr>
          <p:cNvPr id="338" name="Google Shape;338;p68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3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3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Student extends User {</a:t>
            </a:r>
            <a:endParaRPr sz="3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int </a:t>
            </a:r>
            <a:r>
              <a:rPr lang="en" sz="3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graduationYear;</a:t>
            </a:r>
            <a:endParaRPr sz="3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boolean hasScholarship;</a:t>
            </a:r>
            <a:endParaRPr sz="3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5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9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Single Table Inheritance Strategy (default)</a:t>
            </a:r>
            <a:endParaRPr/>
          </a:p>
        </p:txBody>
      </p:sp>
      <p:sp>
        <p:nvSpPr>
          <p:cNvPr id="344" name="Google Shape;344;p69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user 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 </a:t>
            </a:r>
            <a:r>
              <a:rPr b="1" i="1" lang="en" sz="18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1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first_name </a:t>
            </a:r>
            <a:r>
              <a:rPr b="1" i="1" lang="en" sz="18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1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last_name </a:t>
            </a:r>
            <a:r>
              <a:rPr b="1" i="1" lang="en" sz="18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1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password </a:t>
            </a:r>
            <a:r>
              <a:rPr b="1" i="1" lang="en" sz="18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1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username </a:t>
            </a:r>
            <a:r>
              <a:rPr b="1" i="1" lang="en" sz="18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1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dtype </a:t>
            </a:r>
            <a:r>
              <a:rPr b="1" i="1" lang="en" sz="18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1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31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office </a:t>
            </a:r>
            <a:r>
              <a:rPr b="1" i="1" lang="en" sz="18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1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tenure bit(</a:t>
            </a:r>
            <a:r>
              <a:rPr lang="en" sz="1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85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graduation_year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" sz="18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1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85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has_scholarship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bit(</a:t>
            </a:r>
            <a:r>
              <a:rPr lang="en" sz="1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1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</a:t>
            </a: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1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0"/>
          <p:cNvSpPr txBox="1"/>
          <p:nvPr>
            <p:ph type="title"/>
          </p:nvPr>
        </p:nvSpPr>
        <p:spPr>
          <a:xfrm>
            <a:off x="311700" y="-12175"/>
            <a:ext cx="88323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and Student Repositories</a:t>
            </a:r>
            <a:endParaRPr/>
          </a:p>
        </p:txBody>
      </p:sp>
      <p:sp>
        <p:nvSpPr>
          <p:cNvPr id="350" name="Google Shape;350;p70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008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33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FacultyRepository extends CrudRepository&lt;Faculty, Integer&gt; { }</a:t>
            </a:r>
            <a:endParaRPr sz="33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33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StudentRepository extends CrudRepository&lt;Student, Integer&gt; { }</a:t>
            </a:r>
            <a:endParaRPr sz="33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1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Faculty</a:t>
            </a:r>
            <a:endParaRPr/>
          </a:p>
        </p:txBody>
      </p:sp>
      <p:sp>
        <p:nvSpPr>
          <p:cNvPr id="356" name="Google Shape;356;p71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INSERT INTO user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( first_name,last_name,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password,username,dtype,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office,tenure)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VALUES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( 'Tim','Birns Lee', 'tlee',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'tlee', 'Faculty','123A',1);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Another Faculty</a:t>
            </a:r>
            <a:endParaRPr/>
          </a:p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INSERT INTO user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( first_name,last_name,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password,username,dtype,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office,tenure)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VALUES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( 'Ada','Lovelace','alovelace',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'alovelace','Faculty','321B',1);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3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M</a:t>
            </a:r>
            <a:r>
              <a:rPr lang="en" sz="11000"/>
              <a:t>ODELING</a:t>
            </a:r>
            <a:endParaRPr sz="1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O</a:t>
            </a:r>
            <a:r>
              <a:rPr lang="en" sz="11000"/>
              <a:t>NE</a:t>
            </a:r>
            <a:r>
              <a:rPr lang="en" sz="12000"/>
              <a:t> T</a:t>
            </a:r>
            <a:r>
              <a:rPr lang="en" sz="11000"/>
              <a:t>O</a:t>
            </a:r>
            <a:r>
              <a:rPr lang="en" sz="12000"/>
              <a:t> M</a:t>
            </a:r>
            <a:r>
              <a:rPr lang="en" sz="11000"/>
              <a:t>ANY</a:t>
            </a:r>
            <a:endParaRPr sz="1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Google Shape;368;p73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4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74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5" y="0"/>
            <a:ext cx="8562050" cy="501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74"/>
          <p:cNvSpPr/>
          <p:nvPr/>
        </p:nvSpPr>
        <p:spPr>
          <a:xfrm>
            <a:off x="311700" y="1816925"/>
            <a:ext cx="2204700" cy="3285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Entity Data Model</a:t>
            </a:r>
            <a:endParaRPr/>
          </a:p>
        </p:txBody>
      </p:sp>
      <p:sp>
        <p:nvSpPr>
          <p:cNvPr id="382" name="Google Shape;382;p75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Course {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@Id ...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int 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id;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title;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@ManyToOne()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Faculty author;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4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useful JPA configurations</a:t>
            </a:r>
            <a:endParaRPr/>
          </a:p>
        </p:txBody>
      </p:sp>
      <p:sp>
        <p:nvSpPr>
          <p:cNvPr id="162" name="Google Shape;162;p40"/>
          <p:cNvSpPr txBox="1"/>
          <p:nvPr>
            <p:ph idx="1" type="body"/>
          </p:nvPr>
        </p:nvSpPr>
        <p:spPr>
          <a:xfrm>
            <a:off x="311700" y="838500"/>
            <a:ext cx="88323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spring.jpa.hibernate.naming-strategy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=org.hibernate.cfg.ImprovedNamingStrategy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spring.jpa.properties.hibernate.dialect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=org.hibernate.dialect.MySQL5InnoDBDialect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spring.jpa.properties.hibernate.show_sql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=true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spring.jpa.properties.hibernate.use_sql_comments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=true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spring.jpa.properties.hibernate.format_sql=true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spring.jpa.properties.hibernate.type=trace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6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Many Relations</a:t>
            </a:r>
            <a:endParaRPr/>
          </a:p>
        </p:txBody>
      </p:sp>
      <p:sp>
        <p:nvSpPr>
          <p:cNvPr id="388" name="Google Shape;388;p76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Faculty extends User {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office;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Boolean tenure;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@OneToMany(mappedBy=</a:t>
            </a:r>
            <a:r>
              <a:rPr b="1" lang="en" sz="33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"author"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3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List&lt;Course&gt; authoredCourses;</a:t>
            </a:r>
            <a:endParaRPr sz="33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7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JPA Course Schema</a:t>
            </a:r>
            <a:endParaRPr/>
          </a:p>
        </p:txBody>
      </p:sp>
      <p:sp>
        <p:nvSpPr>
          <p:cNvPr id="394" name="Google Shape;394;p77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course (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 </a:t>
            </a:r>
            <a:r>
              <a:rPr b="1" i="1" lang="en" sz="29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9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AUTO_INCREMENT,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title </a:t>
            </a:r>
            <a:r>
              <a:rPr b="1" i="1" lang="en" sz="29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varchar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9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255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author_id </a:t>
            </a:r>
            <a:r>
              <a:rPr b="1" i="1" lang="en" sz="29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9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DEFAULT NULL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PRIMARY KEY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(author_id)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REFERENCES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user.id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4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8"/>
          <p:cNvSpPr txBox="1"/>
          <p:nvPr>
            <p:ph idx="1" type="body"/>
          </p:nvPr>
        </p:nvSpPr>
        <p:spPr>
          <a:xfrm>
            <a:off x="311700" y="838500"/>
            <a:ext cx="88323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Faculty extends User {</a:t>
            </a:r>
            <a:endParaRPr sz="26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@OneToMany( mappedBy=</a:t>
            </a:r>
            <a:r>
              <a:rPr b="1" lang="en" sz="26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"author"</a:t>
            </a: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6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fetch = FetchType.EAGER)</a:t>
            </a:r>
            <a:endParaRPr sz="26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List&lt;Course&gt; authoredCourses;</a:t>
            </a:r>
            <a:endParaRPr sz="26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authoredCourse(Course course) {</a:t>
            </a:r>
            <a:endParaRPr sz="26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.authoredCourses.add(course);</a:t>
            </a:r>
            <a:endParaRPr sz="26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if</a:t>
            </a: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(course.getAuthor() != 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6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course.setAuthor(</a:t>
            </a:r>
            <a:r>
              <a:rPr b="1" lang="en" sz="26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6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}}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0" name="Google Shape;400;p78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Implementing authoredCourse()</a:t>
            </a:r>
            <a:endParaRPr sz="4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9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setAuthor()</a:t>
            </a:r>
            <a:endParaRPr/>
          </a:p>
        </p:txBody>
      </p:sp>
      <p:sp>
        <p:nvSpPr>
          <p:cNvPr id="406" name="Google Shape;406;p79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Course {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setAuthor(Faculty author) {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.author = author;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if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(!author.getAuthoredCourses()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.contains(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)) {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author.getAuthoredCourses()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.add(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}}}</a:t>
            </a:r>
            <a:endParaRPr sz="4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/>
              <a:t>T</a:t>
            </a:r>
            <a:r>
              <a:rPr lang="en" sz="12000"/>
              <a:t>ESTING</a:t>
            </a:r>
            <a:r>
              <a:rPr lang="en" sz="13000"/>
              <a:t> O</a:t>
            </a:r>
            <a:r>
              <a:rPr lang="en" sz="12000"/>
              <a:t>NE</a:t>
            </a:r>
            <a:r>
              <a:rPr lang="en" sz="13000"/>
              <a:t> T</a:t>
            </a:r>
            <a:r>
              <a:rPr lang="en" sz="12000"/>
              <a:t>O</a:t>
            </a:r>
            <a:r>
              <a:rPr lang="en" sz="13000"/>
              <a:t> M</a:t>
            </a:r>
            <a:r>
              <a:rPr lang="en" sz="12000"/>
              <a:t>ANY</a:t>
            </a:r>
            <a:endParaRPr sz="1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2" name="Google Shape;412;p80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1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One to Many Relations</a:t>
            </a:r>
            <a:endParaRPr/>
          </a:p>
        </p:txBody>
      </p:sp>
      <p:sp>
        <p:nvSpPr>
          <p:cNvPr id="418" name="Google Shape;418;p81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 test one to many relation between faculty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latin typeface="Oswald"/>
                <a:ea typeface="Oswald"/>
                <a:cs typeface="Oswald"/>
                <a:sym typeface="Oswald"/>
              </a:rPr>
              <a:t>and the courses they authored, we're going to: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 new course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the course to an existing faculty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Find the faculty's authored courses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Find the course's author (inverse relation)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2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 Course Repository</a:t>
            </a:r>
            <a:endParaRPr/>
          </a:p>
        </p:txBody>
      </p:sp>
      <p:sp>
        <p:nvSpPr>
          <p:cNvPr id="424" name="Google Shape;424;p82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package com.example.myapp.repositories;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import org.springframework.data.repository.*;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import com.example.myapp.models.*;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CourseRepository extends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CrudRepository&lt;Course, Integer&gt; {}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3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Create Course</a:t>
            </a:r>
            <a:endParaRPr/>
          </a:p>
        </p:txBody>
      </p:sp>
      <p:sp>
        <p:nvSpPr>
          <p:cNvPr id="430" name="Google Shape;430;p83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TestCourses {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@Autowired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CourseRepository courseRepository;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@Test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testCreateCourse() {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Course course =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new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Course();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course.setTitle(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"CS5200"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courseRepository.save(course);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}}</a:t>
            </a:r>
            <a:endParaRPr sz="3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4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FacultyService.authoredCourse()</a:t>
            </a:r>
            <a:endParaRPr sz="3400"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838500"/>
            <a:ext cx="88323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testAuthoredCourse() {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Faculty faculty = facultyRepository.findById(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).get();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Course course   = courseRepository.findById(</a:t>
            </a:r>
            <a:r>
              <a:rPr lang="en" sz="27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).get();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2750">
                <a:highlight>
                  <a:srgbClr val="A4C2F4"/>
                </a:highlight>
                <a:latin typeface="Oswald"/>
                <a:ea typeface="Oswald"/>
                <a:cs typeface="Oswald"/>
                <a:sym typeface="Oswald"/>
              </a:rPr>
              <a:t>course.setAuthor(faculty);</a:t>
            </a:r>
            <a:endParaRPr sz="2750">
              <a:highlight>
                <a:srgbClr val="A4C2F4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2750">
                <a:highlight>
                  <a:srgbClr val="A4C2F4"/>
                </a:highlight>
                <a:latin typeface="Oswald"/>
                <a:ea typeface="Oswald"/>
                <a:cs typeface="Oswald"/>
                <a:sym typeface="Oswald"/>
              </a:rPr>
              <a:t>courseRepository.save(course);</a:t>
            </a:r>
            <a:endParaRPr sz="2750">
              <a:highlight>
                <a:srgbClr val="A4C2F4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2750"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faculty.authoredCourse(course);</a:t>
            </a:r>
            <a:endParaRPr sz="2750"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2750"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facultyRepository.save(faculty);</a:t>
            </a:r>
            <a:endParaRPr sz="2750"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7" name="Google Shape;437;p84"/>
          <p:cNvSpPr/>
          <p:nvPr/>
        </p:nvSpPr>
        <p:spPr>
          <a:xfrm>
            <a:off x="5985675" y="2659575"/>
            <a:ext cx="2697300" cy="13632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2700000" dist="762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A4C2F4"/>
                </a:highlight>
                <a:latin typeface="Oswald"/>
                <a:ea typeface="Oswald"/>
                <a:cs typeface="Oswald"/>
                <a:sym typeface="Oswald"/>
              </a:rPr>
              <a:t>⇐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swald"/>
                <a:ea typeface="Oswald"/>
                <a:cs typeface="Oswald"/>
                <a:sym typeface="Oswald"/>
              </a:rPr>
              <a:t>use either or both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B6D7A8"/>
                </a:highlight>
                <a:latin typeface="Oswald"/>
                <a:ea typeface="Oswald"/>
                <a:cs typeface="Oswald"/>
                <a:sym typeface="Oswald"/>
              </a:rPr>
              <a:t>⇐</a:t>
            </a:r>
            <a:endParaRPr sz="2500">
              <a:highlight>
                <a:srgbClr val="B6D7A8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5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 Authored Courses</a:t>
            </a:r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838500"/>
            <a:ext cx="88323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2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testFindAuthoredCourses() {</a:t>
            </a:r>
            <a:endParaRPr sz="2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Faculty faculty = facultyRepository.findById(</a:t>
            </a:r>
            <a:r>
              <a:rPr lang="en" sz="28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).get();</a:t>
            </a:r>
            <a:endParaRPr sz="2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List&lt;Course&gt; courses = faculty</a:t>
            </a:r>
            <a:endParaRPr sz="2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.getAuthoredCourses();</a:t>
            </a:r>
            <a:endParaRPr sz="2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for</a:t>
            </a:r>
            <a:r>
              <a:rPr lang="en" sz="2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(Course course:courses) {</a:t>
            </a:r>
            <a:endParaRPr sz="2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System.</a:t>
            </a:r>
            <a:r>
              <a:rPr b="1" lang="en" sz="28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out</a:t>
            </a:r>
            <a:r>
              <a:rPr lang="en" sz="2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.println(course.getTitle());</a:t>
            </a:r>
            <a:endParaRPr sz="2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}</a:t>
            </a:r>
            <a:endParaRPr sz="28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the dependencies</a:t>
            </a:r>
            <a:endParaRPr/>
          </a:p>
        </p:txBody>
      </p:sp>
      <p:sp>
        <p:nvSpPr>
          <p:cNvPr id="168" name="Google Shape;168;p41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In </a:t>
            </a:r>
            <a:r>
              <a:rPr lang="en" sz="3300">
                <a:latin typeface="Oswald"/>
                <a:ea typeface="Oswald"/>
                <a:cs typeface="Oswald"/>
                <a:sym typeface="Oswald"/>
              </a:rPr>
              <a:t>pom.xml, add the following dependencies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&lt;groupId&gt;</a:t>
            </a:r>
            <a:r>
              <a:rPr b="1" lang="en" sz="21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org.springframework.boot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&lt;/groupId&gt;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&lt;artifactId&gt;</a:t>
            </a:r>
            <a:r>
              <a:rPr b="1" lang="en" sz="21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spring-boot-starter-data-jpa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&lt;groupId&gt;</a:t>
            </a:r>
            <a:r>
              <a:rPr b="1" lang="en" sz="21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mysql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&lt;/groupId&gt;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&lt;artifactId&gt;</a:t>
            </a:r>
            <a:r>
              <a:rPr b="1" lang="en" sz="21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mysql-connector-java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&lt;version&gt;</a:t>
            </a:r>
            <a:r>
              <a:rPr b="1" lang="en" sz="21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5.1.45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&lt;/version&gt;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Course Author</a:t>
            </a:r>
            <a:endParaRPr/>
          </a:p>
        </p:txBody>
      </p:sp>
      <p:sp>
        <p:nvSpPr>
          <p:cNvPr id="449" name="Google Shape;449;p86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testFindCourseAuthor() {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Course course = courseRepository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.findById(</a:t>
            </a:r>
            <a:r>
              <a:rPr lang="en" sz="32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).get();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Faculty faculty = course.getAuthor();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System.</a:t>
            </a: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out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.println(faculty.getFirstName());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7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/>
              <a:t>M</a:t>
            </a:r>
            <a:r>
              <a:rPr lang="en" sz="13000"/>
              <a:t>ANY</a:t>
            </a:r>
            <a:r>
              <a:rPr lang="en" sz="14000"/>
              <a:t> T</a:t>
            </a:r>
            <a:r>
              <a:rPr lang="en" sz="13000"/>
              <a:t>O</a:t>
            </a:r>
            <a:r>
              <a:rPr lang="en" sz="14000"/>
              <a:t> M</a:t>
            </a:r>
            <a:r>
              <a:rPr lang="en" sz="13000"/>
              <a:t>ANY</a:t>
            </a:r>
            <a:endParaRPr sz="1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5" name="Google Shape;455;p87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8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8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5" y="0"/>
            <a:ext cx="8562050" cy="5019924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88"/>
          <p:cNvSpPr/>
          <p:nvPr/>
        </p:nvSpPr>
        <p:spPr>
          <a:xfrm>
            <a:off x="3963634" y="1815892"/>
            <a:ext cx="5087700" cy="3277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Section Data Model</a:t>
            </a:r>
            <a:endParaRPr/>
          </a:p>
        </p:txBody>
      </p:sp>
      <p:sp>
        <p:nvSpPr>
          <p:cNvPr id="469" name="Google Shape;469;p89"/>
          <p:cNvSpPr txBox="1"/>
          <p:nvPr>
            <p:ph idx="1" type="body"/>
          </p:nvPr>
        </p:nvSpPr>
        <p:spPr>
          <a:xfrm>
            <a:off x="311700" y="838500"/>
            <a:ext cx="88323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Section {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@Id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@GeneratedValue(strategy=GenerationType.IDENTITY)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int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id;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title; 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@ManyToMany(mappedBy=</a:t>
            </a:r>
            <a:r>
              <a:rPr b="1" lang="en" sz="26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"enrolledSections"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List&lt;Student&gt; enrolledStudents;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90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Bi-Directional Relation</a:t>
            </a:r>
            <a:endParaRPr/>
          </a:p>
        </p:txBody>
      </p:sp>
      <p:sp>
        <p:nvSpPr>
          <p:cNvPr id="475" name="Google Shape;475;p90"/>
          <p:cNvSpPr txBox="1"/>
          <p:nvPr>
            <p:ph idx="1" type="body"/>
          </p:nvPr>
        </p:nvSpPr>
        <p:spPr>
          <a:xfrm>
            <a:off x="311700" y="838500"/>
            <a:ext cx="8832300" cy="418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@Entity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Student extends User {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@ManyToMany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@JoinTable(name=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"ENROLLMENT"</a:t>
            </a: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joinColumns=@JoinColumn(name=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"STUDENT_ID"</a:t>
            </a: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referencedColumnName=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inverseJoinColumns=@JoinColumn(name=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"SECTION_ID"</a:t>
            </a: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referencedColumnName=</a:t>
            </a:r>
            <a:r>
              <a:rPr b="1" lang="en" sz="27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"ID"</a:t>
            </a: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))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7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List&lt;Section&gt; enrolledSections;</a:t>
            </a:r>
            <a:endParaRPr sz="27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1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ENROLLMENT table</a:t>
            </a:r>
            <a:endParaRPr/>
          </a:p>
        </p:txBody>
      </p:sp>
      <p:sp>
        <p:nvSpPr>
          <p:cNvPr id="481" name="Google Shape;481;p91"/>
          <p:cNvSpPr txBox="1"/>
          <p:nvPr>
            <p:ph idx="1" type="body"/>
          </p:nvPr>
        </p:nvSpPr>
        <p:spPr>
          <a:xfrm>
            <a:off x="311700" y="838500"/>
            <a:ext cx="8520600" cy="426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CREATE TABLE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enrollments (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student_id </a:t>
            </a:r>
            <a:r>
              <a:rPr b="1" i="1" lang="en" sz="29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9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section_id </a:t>
            </a:r>
            <a:r>
              <a:rPr b="1" i="1" lang="en" sz="295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9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11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NOT NULL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(section_id)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REFERENCES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section (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),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FOREIGN KEY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(student_id)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REFERENCES user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0"/>
              <a:t>C</a:t>
            </a:r>
            <a:r>
              <a:rPr lang="en" sz="13000"/>
              <a:t>REATE</a:t>
            </a:r>
            <a:r>
              <a:rPr lang="en" sz="14000"/>
              <a:t> N</a:t>
            </a:r>
            <a:r>
              <a:rPr lang="en" sz="13000"/>
              <a:t>EW</a:t>
            </a:r>
            <a:r>
              <a:rPr lang="en" sz="14000"/>
              <a:t> S</a:t>
            </a:r>
            <a:r>
              <a:rPr lang="en" sz="13000"/>
              <a:t>ECTIONS</a:t>
            </a:r>
            <a:endParaRPr sz="1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7" name="Google Shape;487;p92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Jose Annunziato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3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Section Repository</a:t>
            </a:r>
            <a:endParaRPr/>
          </a:p>
        </p:txBody>
      </p:sp>
      <p:sp>
        <p:nvSpPr>
          <p:cNvPr id="493" name="Google Shape;493;p93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interface </a:t>
            </a: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SectionRepository extends</a:t>
            </a:r>
            <a:endParaRPr sz="3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CrudRepository&lt;Section, Integer&gt; { }</a:t>
            </a:r>
            <a:endParaRPr sz="4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4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Sections</a:t>
            </a:r>
            <a:endParaRPr/>
          </a:p>
        </p:txBody>
      </p:sp>
      <p:sp>
        <p:nvSpPr>
          <p:cNvPr id="499" name="Google Shape;499;p94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lang="en" sz="5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section (title)</a:t>
            </a:r>
            <a:endParaRPr sz="5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VALUES </a:t>
            </a:r>
            <a:r>
              <a:rPr lang="en" sz="5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52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'SECTION01'</a:t>
            </a:r>
            <a:r>
              <a:rPr lang="en" sz="5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5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INSERT INTO </a:t>
            </a:r>
            <a:r>
              <a:rPr lang="en" sz="5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section (title)</a:t>
            </a:r>
            <a:endParaRPr sz="52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VALUES </a:t>
            </a:r>
            <a:r>
              <a:rPr lang="en" sz="5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52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'SECTION02'</a:t>
            </a:r>
            <a:r>
              <a:rPr lang="en" sz="52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7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5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find all sections</a:t>
            </a:r>
            <a:endParaRPr/>
          </a:p>
        </p:txBody>
      </p:sp>
      <p:sp>
        <p:nvSpPr>
          <p:cNvPr id="505" name="Google Shape;505;p95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@Test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testFindAllSections() {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List&lt;Section&gt; sections = (List&lt;Section&gt;)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sectionRepository.findAll();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for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(Section section : sections) {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System.</a:t>
            </a:r>
            <a:r>
              <a:rPr b="1" lang="en" sz="26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out</a:t>
            </a: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.println(section.getTitle());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}</a:t>
            </a:r>
            <a:endParaRPr sz="26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JPA</a:t>
            </a:r>
            <a:r>
              <a:rPr b="1" lang="en" sz="1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</a:t>
            </a:r>
            <a:r>
              <a:rPr b="1" lang="en" sz="13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ATA</a:t>
            </a:r>
            <a:endParaRPr b="1" sz="13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13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ODELLING</a:t>
            </a:r>
            <a:endParaRPr b="1" sz="13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42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6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 sz="9000"/>
              <a:t>NROLL</a:t>
            </a:r>
            <a:r>
              <a:rPr lang="en"/>
              <a:t> S</a:t>
            </a:r>
            <a:r>
              <a:rPr lang="en" sz="9000"/>
              <a:t>TUDENTS</a:t>
            </a:r>
            <a:r>
              <a:rPr lang="en"/>
              <a:t> I</a:t>
            </a:r>
            <a:r>
              <a:rPr lang="en" sz="9000"/>
              <a:t>N</a:t>
            </a:r>
            <a:r>
              <a:rPr lang="en"/>
              <a:t> S</a:t>
            </a:r>
            <a:r>
              <a:rPr lang="en" sz="9000"/>
              <a:t>ECTIONS</a:t>
            </a:r>
            <a:endParaRPr sz="9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1" name="Google Shape;511;p96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7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Section.enrollStudent()</a:t>
            </a:r>
            <a:endParaRPr/>
          </a:p>
        </p:txBody>
      </p:sp>
      <p:sp>
        <p:nvSpPr>
          <p:cNvPr id="517" name="Google Shape;517;p97"/>
          <p:cNvSpPr txBox="1"/>
          <p:nvPr>
            <p:ph idx="1" type="body"/>
          </p:nvPr>
        </p:nvSpPr>
        <p:spPr>
          <a:xfrm>
            <a:off x="311700" y="838500"/>
            <a:ext cx="88323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@ManyToMany(mappedBy=</a:t>
            </a:r>
            <a:r>
              <a:rPr b="1" lang="en" sz="295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"enrolledSections"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List&lt;Student&gt; enrolledStudents;   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enrollStudent(Student student) {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.enrolledStudents.add(student);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if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(!student.getEnrolledSections().contains(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)) {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student.getEnrolledSections().add(</a:t>
            </a:r>
            <a:r>
              <a:rPr b="1" lang="en" sz="29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}</a:t>
            </a:r>
            <a:endParaRPr sz="29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4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8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Student.enrollSection()</a:t>
            </a:r>
            <a:endParaRPr/>
          </a:p>
        </p:txBody>
      </p:sp>
      <p:sp>
        <p:nvSpPr>
          <p:cNvPr id="523" name="Google Shape;523;p98"/>
          <p:cNvSpPr txBox="1"/>
          <p:nvPr>
            <p:ph idx="1" type="body"/>
          </p:nvPr>
        </p:nvSpPr>
        <p:spPr>
          <a:xfrm>
            <a:off x="311700" y="838500"/>
            <a:ext cx="88323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List&lt;Section&gt; enrolledSections;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enrollSection(Section section) {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.enrolledSections.add(section);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if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(!section.getEnrolledStudents().contains(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))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 section.getEnrolledStudents().add(</a:t>
            </a:r>
            <a:r>
              <a:rPr b="1" lang="en" sz="30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30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4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9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SectionService.enrollStudentInSection()</a:t>
            </a:r>
            <a:endParaRPr sz="3000"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@Autowired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SectionRepository sectionRepository;  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@Autowired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StudentRepository studentRepository;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@Test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testEnrollStudentInSection() {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Section section = sectionRepository.findById(</a:t>
            </a: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).get();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Student student = studentRepository.findById(</a:t>
            </a:r>
            <a:r>
              <a:rPr lang="en" sz="2150">
                <a:solidFill>
                  <a:srgbClr val="0000FF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).get();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  student.enrollSection(section); ⇐ always add on join table</a:t>
            </a:r>
            <a:endParaRPr sz="2150"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  studentRepository.save(student);</a:t>
            </a:r>
            <a:endParaRPr sz="215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Student</a:t>
            </a:r>
            <a:r>
              <a:rPr lang="en" sz="3000"/>
              <a:t>Service.enrollStudentInSection()</a:t>
            </a:r>
            <a:endParaRPr/>
          </a:p>
        </p:txBody>
      </p:sp>
      <p:sp>
        <p:nvSpPr>
          <p:cNvPr id="535" name="Google Shape;535;p100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latin typeface="Oswald"/>
                <a:ea typeface="Oswald"/>
                <a:cs typeface="Oswald"/>
                <a:sym typeface="Oswald"/>
              </a:rPr>
              <a:t>@Autowired</a:t>
            </a:r>
            <a:endParaRPr sz="21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latin typeface="Oswald"/>
                <a:ea typeface="Oswald"/>
                <a:cs typeface="Oswald"/>
                <a:sym typeface="Oswald"/>
              </a:rPr>
              <a:t>SectionRepository sectionRepository;</a:t>
            </a:r>
            <a:endParaRPr sz="21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latin typeface="Oswald"/>
                <a:ea typeface="Oswald"/>
                <a:cs typeface="Oswald"/>
                <a:sym typeface="Oswald"/>
              </a:rPr>
              <a:t>@Autowired</a:t>
            </a:r>
            <a:endParaRPr sz="21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latin typeface="Oswald"/>
                <a:ea typeface="Oswald"/>
                <a:cs typeface="Oswald"/>
                <a:sym typeface="Oswald"/>
              </a:rPr>
              <a:t>StudentRepository studentRepository;</a:t>
            </a:r>
            <a:endParaRPr sz="21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latin typeface="Oswald"/>
                <a:ea typeface="Oswald"/>
                <a:cs typeface="Oswald"/>
                <a:sym typeface="Oswald"/>
              </a:rPr>
              <a:t>@Test</a:t>
            </a:r>
            <a:endParaRPr sz="21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public void </a:t>
            </a:r>
            <a:r>
              <a:rPr lang="en" sz="2150">
                <a:latin typeface="Oswald"/>
                <a:ea typeface="Oswald"/>
                <a:cs typeface="Oswald"/>
                <a:sym typeface="Oswald"/>
              </a:rPr>
              <a:t>testEnrollSectionForStudent() {</a:t>
            </a:r>
            <a:endParaRPr sz="21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latin typeface="Oswald"/>
                <a:ea typeface="Oswald"/>
                <a:cs typeface="Oswald"/>
                <a:sym typeface="Oswald"/>
              </a:rPr>
              <a:t>   Section section = sectionRepository.findById(</a:t>
            </a:r>
            <a:r>
              <a:rPr lang="en" sz="21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lang="en" sz="2150">
                <a:latin typeface="Oswald"/>
                <a:ea typeface="Oswald"/>
                <a:cs typeface="Oswald"/>
                <a:sym typeface="Oswald"/>
              </a:rPr>
              <a:t>).get();</a:t>
            </a:r>
            <a:endParaRPr sz="21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latin typeface="Oswald"/>
                <a:ea typeface="Oswald"/>
                <a:cs typeface="Oswald"/>
                <a:sym typeface="Oswald"/>
              </a:rPr>
              <a:t>   Student student = studentRepository.findById(</a:t>
            </a:r>
            <a:r>
              <a:rPr lang="en" sz="21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" sz="2150">
                <a:latin typeface="Oswald"/>
                <a:ea typeface="Oswald"/>
                <a:cs typeface="Oswald"/>
                <a:sym typeface="Oswald"/>
              </a:rPr>
              <a:t>).get();</a:t>
            </a:r>
            <a:endParaRPr sz="21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latin typeface="Oswald"/>
                <a:ea typeface="Oswald"/>
                <a:cs typeface="Oswald"/>
                <a:sym typeface="Oswald"/>
              </a:rPr>
              <a:t>   student.enrollSection(section);</a:t>
            </a:r>
            <a:endParaRPr sz="21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latin typeface="Oswald"/>
                <a:ea typeface="Oswald"/>
                <a:cs typeface="Oswald"/>
                <a:sym typeface="Oswald"/>
              </a:rPr>
              <a:t>   studentRepository.save(student);</a:t>
            </a:r>
            <a:endParaRPr sz="215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latin typeface="Oswald"/>
                <a:ea typeface="Oswald"/>
                <a:cs typeface="Oswald"/>
                <a:sym typeface="Oswald"/>
              </a:rPr>
              <a:t>}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1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STUDENT_SECTION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101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* FROM course-manager.student_section;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student_id		section_id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-----------------------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					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					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0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R</a:t>
            </a:r>
            <a:r>
              <a:rPr lang="en" sz="11000"/>
              <a:t>ETRIEVING</a:t>
            </a:r>
            <a:r>
              <a:rPr lang="en" sz="12000"/>
              <a:t> E</a:t>
            </a:r>
            <a:r>
              <a:rPr lang="en" sz="11000"/>
              <a:t>NROLLMENTS</a:t>
            </a:r>
            <a:endParaRPr sz="1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7" name="Google Shape;547;p102"/>
          <p:cNvSpPr txBox="1"/>
          <p:nvPr>
            <p:ph idx="1" type="subTitle"/>
          </p:nvPr>
        </p:nvSpPr>
        <p:spPr>
          <a:xfrm>
            <a:off x="311700" y="4527875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Dr. Jose Annunziato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3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Student Enrollments</a:t>
            </a:r>
            <a:endParaRPr/>
          </a:p>
        </p:txBody>
      </p:sp>
      <p:sp>
        <p:nvSpPr>
          <p:cNvPr id="553" name="Google Shape;553;p103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StudentService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 {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	@GetMapping("</a:t>
            </a: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/api/students/{sId}/sections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")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	public Iterable&lt;</a:t>
            </a: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Section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&gt; 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findStudentEnrolledSections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(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				@PathVariable("sId") int sId) {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			</a:t>
            </a: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Student student = </a:t>
            </a:r>
            <a:endParaRPr sz="2600"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studentRepository.findOne(sId);</a:t>
            </a:r>
            <a:endParaRPr sz="2600"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		return student.getEnrolledSections();</a:t>
            </a:r>
            <a:endParaRPr sz="2600"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}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}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4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SectionService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 {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	@GetMapping("</a:t>
            </a: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/api/sections/{sId}/students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")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	public Iterable&lt;</a:t>
            </a: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Student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&gt; 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findSectionEnrolledStudents</a:t>
            </a:r>
            <a:r>
              <a:rPr lang="en" sz="2600">
                <a:latin typeface="Oswald"/>
                <a:ea typeface="Oswald"/>
                <a:cs typeface="Oswald"/>
                <a:sym typeface="Oswald"/>
              </a:rPr>
              <a:t>(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				@PathVariable("sId") int sId) {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Section section = </a:t>
            </a:r>
            <a:endParaRPr sz="2600"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sectionRepository.findOne(sId);</a:t>
            </a:r>
            <a:endParaRPr sz="2600"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		return section.getEnrolledStudents();</a:t>
            </a:r>
            <a:endParaRPr sz="2600"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}}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9" name="Google Shape;559;p104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Section Enrollments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3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25" y="147894"/>
            <a:ext cx="8520600" cy="499560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3"/>
          <p:cNvSpPr/>
          <p:nvPr/>
        </p:nvSpPr>
        <p:spPr>
          <a:xfrm>
            <a:off x="2009465" y="54075"/>
            <a:ext cx="2014800" cy="1125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entity data</a:t>
            </a:r>
            <a:r>
              <a:rPr lang="en"/>
              <a:t> models</a:t>
            </a:r>
            <a:endParaRPr/>
          </a:p>
        </p:txBody>
      </p:sp>
      <p:sp>
        <p:nvSpPr>
          <p:cNvPr id="188" name="Google Shape;188;p44"/>
          <p:cNvSpPr txBox="1"/>
          <p:nvPr>
            <p:ph idx="1" type="body"/>
          </p:nvPr>
        </p:nvSpPr>
        <p:spPr>
          <a:xfrm>
            <a:off x="311700" y="838500"/>
            <a:ext cx="8520600" cy="400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package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com.example.myapp.models;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 {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username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password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firstName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4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String </a:t>
            </a:r>
            <a:r>
              <a:rPr b="1" lang="en" sz="3400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lastName</a:t>
            </a: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34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4"/>
          <p:cNvSpPr/>
          <p:nvPr/>
        </p:nvSpPr>
        <p:spPr>
          <a:xfrm>
            <a:off x="6224575" y="1630225"/>
            <a:ext cx="2449500" cy="30084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following were left out for brevity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setters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getters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all arguments constructor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default constructor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 txBox="1"/>
          <p:nvPr>
            <p:ph type="title"/>
          </p:nvPr>
        </p:nvSpPr>
        <p:spPr>
          <a:xfrm>
            <a:off x="311700" y="-12175"/>
            <a:ext cx="85206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 models as JPA entities</a:t>
            </a:r>
            <a:endParaRPr/>
          </a:p>
        </p:txBody>
      </p:sp>
      <p:sp>
        <p:nvSpPr>
          <p:cNvPr id="195" name="Google Shape;195;p45"/>
          <p:cNvSpPr txBox="1"/>
          <p:nvPr>
            <p:ph idx="1" type="body"/>
          </p:nvPr>
        </p:nvSpPr>
        <p:spPr>
          <a:xfrm>
            <a:off x="311700" y="838500"/>
            <a:ext cx="8520600" cy="430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import 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javax.persistence.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*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</a:t>
            </a:r>
            <a:r>
              <a:rPr lang="en">
                <a:solidFill>
                  <a:srgbClr val="8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Entity</a:t>
            </a:r>
            <a:endParaRPr>
              <a:solidFill>
                <a:srgbClr val="8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public class 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{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@</a:t>
            </a:r>
            <a:r>
              <a:rPr lang="en">
                <a:solidFill>
                  <a:srgbClr val="8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Id</a:t>
            </a:r>
            <a:r>
              <a:rPr lang="en">
                <a:solidFill>
                  <a:srgbClr val="8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endParaRPr>
              <a:solidFill>
                <a:srgbClr val="808000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@</a:t>
            </a:r>
            <a:r>
              <a:rPr lang="en">
                <a:solidFill>
                  <a:srgbClr val="8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GeneratedValue</a:t>
            </a:r>
            <a:endParaRPr>
              <a:solidFill>
                <a:srgbClr val="8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   (strategy=GenerationType.</a:t>
            </a:r>
            <a:r>
              <a:rPr b="1" i="1" lang="en">
                <a:solidFill>
                  <a:srgbClr val="660E7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IDENTITY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private int </a:t>
            </a:r>
            <a:r>
              <a:rPr b="1" lang="en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id</a:t>
            </a: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6131650" y="983175"/>
            <a:ext cx="2584200" cy="20553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JPA maps Java classes to database tables,</a:t>
            </a:r>
            <a:r>
              <a:rPr lang="en" sz="21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100">
                <a:latin typeface="Oswald"/>
                <a:ea typeface="Oswald"/>
                <a:cs typeface="Oswald"/>
                <a:sym typeface="Oswald"/>
              </a:rPr>
              <a:t>properties to fields, and instances to records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